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  <p:sldMasterId id="2147483673" r:id="rId4"/>
  </p:sldMasterIdLst>
  <p:notesMasterIdLst>
    <p:notesMasterId r:id="rId16"/>
  </p:notesMasterIdLst>
  <p:sldIdLst>
    <p:sldId id="1423" r:id="rId5"/>
    <p:sldId id="1381" r:id="rId6"/>
    <p:sldId id="1387" r:id="rId7"/>
    <p:sldId id="1433" r:id="rId8"/>
    <p:sldId id="1416" r:id="rId9"/>
    <p:sldId id="1405" r:id="rId10"/>
    <p:sldId id="1411" r:id="rId11"/>
    <p:sldId id="1393" r:id="rId12"/>
    <p:sldId id="1404" r:id="rId13"/>
    <p:sldId id="1388" r:id="rId14"/>
    <p:sldId id="1389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6600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6600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6600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6600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6600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6600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6600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6600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6600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0000FF"/>
    <a:srgbClr val="3399FF"/>
    <a:srgbClr val="CC0000"/>
    <a:srgbClr val="FFFF00"/>
    <a:srgbClr val="3333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5"/>
    <p:restoredTop sz="92775"/>
  </p:normalViewPr>
  <p:slideViewPr>
    <p:cSldViewPr showGuides="1">
      <p:cViewPr varScale="1">
        <p:scale>
          <a:sx n="104" d="100"/>
          <a:sy n="104" d="100"/>
        </p:scale>
        <p:origin x="1788" y="102"/>
      </p:cViewPr>
      <p:guideLst>
        <p:guide orient="horz" pos="2018"/>
        <p:guide pos="2878"/>
      </p:guideLst>
    </p:cSldViewPr>
  </p:slideViewPr>
  <p:outlineViewPr>
    <p:cViewPr>
      <p:scale>
        <a:sx n="33" d="100"/>
        <a:sy n="33" d="100"/>
      </p:scale>
      <p:origin x="0" y="4326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302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892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96975" y="684213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32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2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2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2164118-9EC0-430F-A2F1-BE63368967D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2"/>
          <p:cNvSpPr>
            <a:spLocks noChangeArrowheads="1"/>
          </p:cNvSpPr>
          <p:nvPr/>
        </p:nvSpPr>
        <p:spPr bwMode="gray">
          <a:xfrm>
            <a:off x="684213" y="333375"/>
            <a:ext cx="5905500" cy="5761038"/>
          </a:xfrm>
          <a:prstGeom prst="ellipse">
            <a:avLst/>
          </a:prstGeom>
          <a:gradFill rotWithShape="1">
            <a:gsLst>
              <a:gs pos="0">
                <a:schemeClr val="bg2">
                  <a:alpha val="48000"/>
                </a:schemeClr>
              </a:gs>
              <a:gs pos="100000">
                <a:schemeClr val="bg2">
                  <a:gamma/>
                  <a:tint val="0"/>
                  <a:invGamma/>
                  <a:alpha val="80000"/>
                </a:schemeClr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ltGray">
          <a:xfrm>
            <a:off x="0" y="4437063"/>
            <a:ext cx="9144000" cy="17287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7" name="Oval 4"/>
          <p:cNvSpPr>
            <a:spLocks noChangeArrowheads="1"/>
          </p:cNvSpPr>
          <p:nvPr/>
        </p:nvSpPr>
        <p:spPr bwMode="gray">
          <a:xfrm>
            <a:off x="971550" y="1628775"/>
            <a:ext cx="3529013" cy="3671888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  <a:round/>
          </a:ln>
          <a:effectLst>
            <a:outerShdw dist="89803" dir="2700000" algn="ctr" rotWithShape="0">
              <a:srgbClr val="000000">
                <a:alpha val="18999"/>
              </a:srgbClr>
            </a:outerShdw>
          </a:effectLst>
        </p:spPr>
        <p:txBody>
          <a:bodyPr wrap="none" anchor="ctr"/>
          <a:lstStyle>
            <a:lvl1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8" name="Oval 5"/>
          <p:cNvSpPr>
            <a:spLocks noChangeArrowheads="1"/>
          </p:cNvSpPr>
          <p:nvPr/>
        </p:nvSpPr>
        <p:spPr bwMode="gray">
          <a:xfrm>
            <a:off x="1258888" y="260350"/>
            <a:ext cx="935038" cy="936625"/>
          </a:xfrm>
          <a:prstGeom prst="ellipse">
            <a:avLst/>
          </a:prstGeom>
          <a:solidFill>
            <a:schemeClr val="tx2"/>
          </a:solidFill>
          <a:ln w="38100">
            <a:solidFill>
              <a:schemeClr val="bg1"/>
            </a:solidFill>
            <a:round/>
          </a:ln>
          <a:effectLst>
            <a:outerShdw dist="89803" dir="2700000" algn="ctr" rotWithShape="0">
              <a:srgbClr val="000000">
                <a:alpha val="18999"/>
              </a:srgbClr>
            </a:outerShdw>
          </a:effectLst>
        </p:spPr>
        <p:txBody>
          <a:bodyPr wrap="none" anchor="ctr"/>
          <a:lstStyle>
            <a:lvl1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9" name="Oval 6"/>
          <p:cNvSpPr>
            <a:spLocks noChangeArrowheads="1"/>
          </p:cNvSpPr>
          <p:nvPr/>
        </p:nvSpPr>
        <p:spPr bwMode="gray">
          <a:xfrm>
            <a:off x="4211638" y="2636838"/>
            <a:ext cx="1223963" cy="1223963"/>
          </a:xfrm>
          <a:prstGeom prst="ellipse">
            <a:avLst/>
          </a:prstGeom>
          <a:solidFill>
            <a:srgbClr val="1BABE5">
              <a:alpha val="10196"/>
            </a:srgbClr>
          </a:solidFill>
          <a:ln>
            <a:noFill/>
          </a:ln>
        </p:spPr>
        <p:txBody>
          <a:bodyPr wrap="none" anchor="ctr"/>
          <a:lstStyle>
            <a:lvl1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0" name="Oval 9"/>
          <p:cNvSpPr>
            <a:spLocks noChangeArrowheads="1"/>
          </p:cNvSpPr>
          <p:nvPr/>
        </p:nvSpPr>
        <p:spPr bwMode="gray">
          <a:xfrm>
            <a:off x="993775" y="1651000"/>
            <a:ext cx="3490913" cy="3629025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</p:spPr>
        <p:txBody>
          <a:bodyPr wrap="none" anchor="ctr"/>
          <a:lstStyle>
            <a:lvl1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1" name="Oval 10"/>
          <p:cNvSpPr>
            <a:spLocks noChangeArrowheads="1"/>
          </p:cNvSpPr>
          <p:nvPr/>
        </p:nvSpPr>
        <p:spPr bwMode="gray">
          <a:xfrm>
            <a:off x="1276350" y="277813"/>
            <a:ext cx="900113" cy="900113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</p:spPr>
        <p:txBody>
          <a:bodyPr wrap="none" anchor="ctr"/>
          <a:lstStyle>
            <a:lvl1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2" name="Oval 11"/>
          <p:cNvSpPr>
            <a:spLocks noChangeArrowheads="1"/>
          </p:cNvSpPr>
          <p:nvPr/>
        </p:nvSpPr>
        <p:spPr bwMode="gray">
          <a:xfrm>
            <a:off x="3856038" y="3500438"/>
            <a:ext cx="1582738" cy="1582738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bg1"/>
            </a:solidFill>
            <a:round/>
          </a:ln>
          <a:effectLst>
            <a:outerShdw dist="89803" dir="2700000" algn="ctr" rotWithShape="0">
              <a:srgbClr val="000000">
                <a:alpha val="18999"/>
              </a:srgbClr>
            </a:outerShdw>
          </a:effectLst>
        </p:spPr>
        <p:txBody>
          <a:bodyPr wrap="none" anchor="ctr"/>
          <a:lstStyle>
            <a:lvl1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Oval 12"/>
          <p:cNvSpPr>
            <a:spLocks noChangeArrowheads="1"/>
          </p:cNvSpPr>
          <p:nvPr/>
        </p:nvSpPr>
        <p:spPr bwMode="gray">
          <a:xfrm>
            <a:off x="3881438" y="3521075"/>
            <a:ext cx="1533525" cy="1543050"/>
          </a:xfrm>
          <a:prstGeom prst="ellipse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</p:spPr>
        <p:txBody>
          <a:bodyPr wrap="none" anchor="ctr"/>
          <a:lstStyle>
            <a:lvl1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4" name="Oval 13"/>
          <p:cNvSpPr>
            <a:spLocks noChangeArrowheads="1"/>
          </p:cNvSpPr>
          <p:nvPr/>
        </p:nvSpPr>
        <p:spPr bwMode="gray">
          <a:xfrm>
            <a:off x="323850" y="1268413"/>
            <a:ext cx="1438275" cy="1511300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bg1"/>
            </a:solidFill>
            <a:round/>
          </a:ln>
          <a:effectLst>
            <a:outerShdw dist="89803" dir="2700000" algn="ctr" rotWithShape="0">
              <a:srgbClr val="000000">
                <a:alpha val="18999"/>
              </a:srgbClr>
            </a:outerShdw>
          </a:effectLst>
        </p:spPr>
        <p:txBody>
          <a:bodyPr wrap="none" anchor="ctr"/>
          <a:lstStyle>
            <a:lvl1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5" name="Oval 14"/>
          <p:cNvSpPr>
            <a:spLocks noChangeArrowheads="1"/>
          </p:cNvSpPr>
          <p:nvPr/>
        </p:nvSpPr>
        <p:spPr bwMode="gray">
          <a:xfrm>
            <a:off x="330200" y="1287463"/>
            <a:ext cx="1419225" cy="1462088"/>
          </a:xfrm>
          <a:prstGeom prst="ellipse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</p:spPr>
        <p:txBody>
          <a:bodyPr wrap="none" anchor="ctr"/>
          <a:lstStyle>
            <a:lvl1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522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267200" y="1219200"/>
            <a:ext cx="4495800" cy="1752600"/>
          </a:xfrm>
        </p:spPr>
        <p:txBody>
          <a:bodyPr/>
          <a:lstStyle>
            <a:lvl1pPr algn="r">
              <a:defRPr sz="48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522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486400"/>
            <a:ext cx="7620000" cy="3048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57975" y="609600"/>
            <a:ext cx="2066925" cy="5715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48375" cy="5715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5" name="Rectangle 7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553200" y="6553200"/>
            <a:ext cx="21336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Rectangle 8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34150"/>
            <a:ext cx="8382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82547CA-4235-476A-8AB2-3F6091909D1C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34150"/>
            <a:ext cx="19050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 showMasterSp="0">
  <p:cSld name="标题，文本与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57400" y="609600"/>
            <a:ext cx="60198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57650" cy="4648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7250" y="1676400"/>
            <a:ext cx="4057650" cy="4648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5" name="Rectangle 7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553200" y="6553200"/>
            <a:ext cx="21336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Rectangle 8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34150"/>
            <a:ext cx="8382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73E9BB-5C76-49EA-9879-B0B48720B682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dt" sz="half" idx="12"/>
          </p:nvPr>
        </p:nvSpPr>
        <p:spPr bwMode="gray">
          <a:xfrm>
            <a:off x="381000" y="6534150"/>
            <a:ext cx="19050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 showMasterSp="0">
  <p:cSld name="标题和图示或组织结构图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57400" y="609600"/>
            <a:ext cx="60198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457200" y="1676400"/>
            <a:ext cx="8267700" cy="46482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v"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Rectangle 7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553200" y="6553200"/>
            <a:ext cx="21336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Rectangle 8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34150"/>
            <a:ext cx="8382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BC60E1F-4B9C-4C4F-A971-3E1EE141CF04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34150"/>
            <a:ext cx="19050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 showMasterSp="0">
  <p:cSld name="标题和表格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57400" y="609600"/>
            <a:ext cx="60198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76400"/>
            <a:ext cx="8267700" cy="46482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v"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Rectangle 7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553200" y="6553200"/>
            <a:ext cx="21336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Rectangle 8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34150"/>
            <a:ext cx="8382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AA3D8EC-A5A6-47FE-A8E8-173C682189BE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34150"/>
            <a:ext cx="19050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8455100-B7BF-47BF-9BEF-14ED982A55E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C34107D-9031-4AC4-BEE8-371721D35108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C02027F-A91B-4B3D-968D-DBFAB8C73E99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471E249-0753-4D8A-A570-CF4283B7FF6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CEFEFD7-03AC-45C9-A94E-9CE2F63BDF45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E2590F-3F8B-49D1-A183-F3770ED68B9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5" name="Rectangle 7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553200" y="6553200"/>
            <a:ext cx="21336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Rectangle 8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34150"/>
            <a:ext cx="8382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59D54B3-D5BE-4325-9954-5633776FDF7E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34150"/>
            <a:ext cx="19050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180EE07-0659-4386-B11C-6C1348DE801A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CEBF2D7-C311-408B-884D-8381A91E6A28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EE3EE23-A439-4DFF-B569-A9180F9E9502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E81DB8C-10C6-4711-BA53-6D3C94BB5472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E722039-7A2E-4315-B376-0EC9868FE25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1E8315-22CD-4EAA-BB2C-3D4F38BBA4A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65FE2BD-A8BF-4D3F-A353-41C07BF0116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0933E35-349A-4B83-B92D-56209DD9953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26D8A5-16E5-420A-B918-40120EB4D2E2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99E4B5-F77B-49DF-98EC-CFF3E094068F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5" name="Rectangle 7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553200" y="6553200"/>
            <a:ext cx="21336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Rectangle 8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34150"/>
            <a:ext cx="8382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4F2EB-1E65-4BF2-B6B0-1F5AC926875A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34150"/>
            <a:ext cx="19050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9278A0-1A6F-4895-A208-D121833214A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711548A-24CA-4D7C-B417-79EF8459C426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AF65A3E-0DE6-4A9D-B677-9BA083EE1B8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85707A9-7602-4E3A-A98C-6697E5EE2948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576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7250" y="1676400"/>
            <a:ext cx="40576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5" name="Rectangle 7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553200" y="6553200"/>
            <a:ext cx="21336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Rectangle 8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34150"/>
            <a:ext cx="8382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1E677DE-5AE5-4FCC-B16C-F14579E9584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dt" sz="half" idx="12"/>
          </p:nvPr>
        </p:nvSpPr>
        <p:spPr bwMode="gray">
          <a:xfrm>
            <a:off x="381000" y="6534150"/>
            <a:ext cx="19050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5" name="Rectangle 7"/>
          <p:cNvSpPr>
            <a:spLocks noGrp="1" noChangeArrowheads="1"/>
          </p:cNvSpPr>
          <p:nvPr>
            <p:ph type="ftr" sz="quarter" idx="13"/>
          </p:nvPr>
        </p:nvSpPr>
        <p:spPr bwMode="gray">
          <a:xfrm>
            <a:off x="6553200" y="6553200"/>
            <a:ext cx="21336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Rectangle 8"/>
          <p:cNvSpPr>
            <a:spLocks noGrp="1" noChangeArrowheads="1"/>
          </p:cNvSpPr>
          <p:nvPr>
            <p:ph type="sldNum" sz="quarter" idx="14"/>
          </p:nvPr>
        </p:nvSpPr>
        <p:spPr bwMode="gray">
          <a:xfrm>
            <a:off x="4191000" y="6534150"/>
            <a:ext cx="8382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35A7661-B4DD-4BD4-B374-093DE5F70590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dt" sz="half" idx="12"/>
          </p:nvPr>
        </p:nvSpPr>
        <p:spPr bwMode="gray">
          <a:xfrm>
            <a:off x="381000" y="6534150"/>
            <a:ext cx="19050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5" name="Rectangle 7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553200" y="6553200"/>
            <a:ext cx="21336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Rectangle 8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34150"/>
            <a:ext cx="8382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734AB9F-5A1A-4AC7-B236-8778B106BB05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34150"/>
            <a:ext cx="19050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5" name="Rectangle 7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553200" y="6553200"/>
            <a:ext cx="21336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Rectangle 8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34150"/>
            <a:ext cx="8382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6CA2784-2B63-4FA2-9423-95BD7A13BB92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dt" sz="half" idx="12"/>
          </p:nvPr>
        </p:nvSpPr>
        <p:spPr bwMode="gray">
          <a:xfrm>
            <a:off x="381000" y="6534150"/>
            <a:ext cx="19050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5" name="Rectangle 7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553200" y="6553200"/>
            <a:ext cx="21336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Rectangle 8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34150"/>
            <a:ext cx="8382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475B86B-F760-4EA4-8076-C04715872E32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dt" sz="half" idx="12"/>
          </p:nvPr>
        </p:nvSpPr>
        <p:spPr bwMode="gray">
          <a:xfrm>
            <a:off x="381000" y="6534150"/>
            <a:ext cx="19050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5" name="Rectangle 7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553200" y="6553200"/>
            <a:ext cx="21336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Rectangle 8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34150"/>
            <a:ext cx="8382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F7B092E-770A-42EB-976D-2B734A010094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34150"/>
            <a:ext cx="1905000" cy="26193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5.jpeg"/><Relationship Id="rId16" Type="http://schemas.openxmlformats.org/officeDocument/2006/relationships/image" Target="../media/image4.jpeg"/><Relationship Id="rId15" Type="http://schemas.openxmlformats.org/officeDocument/2006/relationships/image" Target="../media/image6.jpeg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1" Type="http://schemas.openxmlformats.org/officeDocument/2006/relationships/image" Target="../media/image1.jpeg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image" Target="../media/image1.jpeg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Oval 2"/>
          <p:cNvSpPr>
            <a:spLocks noChangeArrowheads="1"/>
          </p:cNvSpPr>
          <p:nvPr/>
        </p:nvSpPr>
        <p:spPr bwMode="gray">
          <a:xfrm>
            <a:off x="179388" y="0"/>
            <a:ext cx="6804025" cy="6858000"/>
          </a:xfrm>
          <a:prstGeom prst="ellipse">
            <a:avLst/>
          </a:prstGeom>
          <a:gradFill rotWithShape="1">
            <a:gsLst>
              <a:gs pos="0">
                <a:schemeClr val="bg2">
                  <a:alpha val="44000"/>
                </a:schemeClr>
              </a:gs>
              <a:gs pos="100000">
                <a:schemeClr val="bg2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gray">
          <a:xfrm>
            <a:off x="0" y="549275"/>
            <a:ext cx="9144000" cy="647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28" name="Oval 4"/>
          <p:cNvSpPr>
            <a:spLocks noChangeArrowheads="1"/>
          </p:cNvSpPr>
          <p:nvPr/>
        </p:nvSpPr>
        <p:spPr bwMode="gray">
          <a:xfrm>
            <a:off x="1116013" y="58738"/>
            <a:ext cx="865188" cy="892175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  <a:round/>
          </a:ln>
          <a:effectLst>
            <a:outerShdw dist="89803" dir="2700000" algn="ctr" rotWithShape="0">
              <a:srgbClr val="000000">
                <a:alpha val="18999"/>
              </a:srgbClr>
            </a:outerShdw>
          </a:effectLst>
        </p:spPr>
        <p:txBody>
          <a:bodyPr wrap="none" anchor="ctr"/>
          <a:lstStyle>
            <a:lvl1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29" name="Oval 5"/>
          <p:cNvSpPr>
            <a:spLocks noChangeArrowheads="1"/>
          </p:cNvSpPr>
          <p:nvPr/>
        </p:nvSpPr>
        <p:spPr bwMode="gray">
          <a:xfrm>
            <a:off x="8101013" y="106363"/>
            <a:ext cx="790575" cy="830263"/>
          </a:xfrm>
          <a:prstGeom prst="ellipse">
            <a:avLst/>
          </a:prstGeom>
          <a:solidFill>
            <a:schemeClr val="tx2"/>
          </a:solidFill>
          <a:ln w="38100">
            <a:solidFill>
              <a:schemeClr val="bg1"/>
            </a:solidFill>
            <a:round/>
          </a:ln>
          <a:effectLst>
            <a:outerShdw dist="89803" dir="2700000" algn="ctr" rotWithShape="0">
              <a:srgbClr val="000000">
                <a:alpha val="18999"/>
              </a:srgbClr>
            </a:outerShdw>
          </a:effectLst>
        </p:spPr>
        <p:txBody>
          <a:bodyPr wrap="none" anchor="ctr"/>
          <a:lstStyle>
            <a:lvl1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30" name="Rectangle 6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8267700" cy="4648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3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51239" name="Rectangle 7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5532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000" b="0">
                <a:solidFill>
                  <a:schemeClr val="tx1"/>
                </a:solidFill>
                <a:latin typeface="+mn-lt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1240" name="Rectangle 8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34150"/>
            <a:ext cx="838200" cy="2619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0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84AD429-89E6-4382-ABA6-CCC20B4DA608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3" name="Rectangle 9"/>
          <p:cNvSpPr>
            <a:spLocks noGrp="1"/>
          </p:cNvSpPr>
          <p:nvPr>
            <p:ph type="title"/>
          </p:nvPr>
        </p:nvSpPr>
        <p:spPr>
          <a:xfrm>
            <a:off x="2057400" y="609600"/>
            <a:ext cx="6019800" cy="4873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51242" name="Rectangle 10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34150"/>
            <a:ext cx="1905000" cy="2619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000" b="0">
                <a:solidFill>
                  <a:schemeClr val="tx1"/>
                </a:solidFill>
                <a:latin typeface="+mn-lt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5" name="Oval 11"/>
          <p:cNvSpPr>
            <a:spLocks noChangeArrowheads="1"/>
          </p:cNvSpPr>
          <p:nvPr/>
        </p:nvSpPr>
        <p:spPr bwMode="gray">
          <a:xfrm>
            <a:off x="1133475" y="76200"/>
            <a:ext cx="828675" cy="857250"/>
          </a:xfrm>
          <a:prstGeom prst="ellipse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>
            <a:noFill/>
          </a:ln>
        </p:spPr>
        <p:txBody>
          <a:bodyPr wrap="none" anchor="ctr"/>
          <a:lstStyle>
            <a:lvl1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36" name="Oval 12"/>
          <p:cNvSpPr>
            <a:spLocks noChangeArrowheads="1"/>
          </p:cNvSpPr>
          <p:nvPr/>
        </p:nvSpPr>
        <p:spPr bwMode="gray">
          <a:xfrm>
            <a:off x="179388" y="333375"/>
            <a:ext cx="1152525" cy="1223963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bg1"/>
            </a:solidFill>
            <a:round/>
          </a:ln>
          <a:effectLst>
            <a:outerShdw dist="89803" dir="2700000" algn="ctr" rotWithShape="0">
              <a:srgbClr val="000000">
                <a:alpha val="18999"/>
              </a:srgbClr>
            </a:outerShdw>
          </a:effectLst>
        </p:spPr>
        <p:txBody>
          <a:bodyPr wrap="none" anchor="ctr"/>
          <a:lstStyle>
            <a:lvl1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37" name="Oval 13"/>
          <p:cNvSpPr>
            <a:spLocks noChangeArrowheads="1"/>
          </p:cNvSpPr>
          <p:nvPr/>
        </p:nvSpPr>
        <p:spPr bwMode="gray">
          <a:xfrm>
            <a:off x="190500" y="352425"/>
            <a:ext cx="1128713" cy="1185863"/>
          </a:xfrm>
          <a:prstGeom prst="ellipse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>
            <a:noFill/>
          </a:ln>
        </p:spPr>
        <p:txBody>
          <a:bodyPr wrap="none" anchor="ctr"/>
          <a:lstStyle>
            <a:lvl1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38" name="Oval 14"/>
          <p:cNvSpPr>
            <a:spLocks noChangeArrowheads="1"/>
          </p:cNvSpPr>
          <p:nvPr/>
        </p:nvSpPr>
        <p:spPr bwMode="gray">
          <a:xfrm>
            <a:off x="8120063" y="123825"/>
            <a:ext cx="757238" cy="795338"/>
          </a:xfrm>
          <a:prstGeom prst="ellipse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>
            <a:noFill/>
          </a:ln>
        </p:spPr>
        <p:txBody>
          <a:bodyPr wrap="none" anchor="ctr"/>
          <a:lstStyle>
            <a:lvl1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defRPr sz="280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A3B80B-B02F-4E2B-8C5E-28225AC3D09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4965455-2E4C-4954-90F0-79FCB5CA0AAF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899795" y="1700530"/>
            <a:ext cx="7480300" cy="7683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sz="44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成都棠湖外国语学校附属小学</a:t>
            </a:r>
            <a:endParaRPr lang="zh-CN" altLang="en-US" sz="4400" b="1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effectLst/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51910" y="2852420"/>
            <a:ext cx="1866900" cy="7683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sz="44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胥灵巧</a:t>
            </a:r>
            <a:endParaRPr lang="zh-CN" altLang="en-US" sz="4400" b="1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effectLst/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图片 28" descr="26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00020" y="1340485"/>
            <a:ext cx="4303713" cy="15573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9"/>
          <p:cNvSpPr txBox="1"/>
          <p:nvPr/>
        </p:nvSpPr>
        <p:spPr>
          <a:xfrm>
            <a:off x="5436235" y="1701165"/>
            <a:ext cx="386397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大家同意吗？</a:t>
            </a:r>
            <a:endParaRPr lang="zh-CN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" name="TextBox 9"/>
          <p:cNvSpPr txBox="1"/>
          <p:nvPr/>
        </p:nvSpPr>
        <p:spPr>
          <a:xfrm>
            <a:off x="755650" y="1701165"/>
            <a:ext cx="446341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sz="2800" b="1" dirty="0">
                <a:latin typeface="楷体_GB2312" pitchFamily="49" charset="-122"/>
                <a:ea typeface="楷体_GB2312" pitchFamily="49" charset="-122"/>
              </a:rPr>
              <a:t>汇报者：</a:t>
            </a:r>
            <a:r>
              <a:rPr lang="zh-CN" altLang="en-US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我的想法是</a:t>
            </a:r>
            <a:r>
              <a:rPr lang="en-US" altLang="zh-CN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……   </a:t>
            </a:r>
            <a:endParaRPr lang="zh-CN" altLang="en-US" sz="28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TextBox 9"/>
          <p:cNvSpPr txBox="1"/>
          <p:nvPr/>
        </p:nvSpPr>
        <p:spPr>
          <a:xfrm>
            <a:off x="755650" y="2853055"/>
            <a:ext cx="8135938" cy="2030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sz="2800" b="1" dirty="0">
                <a:latin typeface="楷体_GB2312" pitchFamily="49" charset="-122"/>
                <a:ea typeface="楷体_GB2312" pitchFamily="49" charset="-122"/>
              </a:rPr>
              <a:t>交流者：</a:t>
            </a:r>
            <a:r>
              <a:rPr lang="en-US" altLang="zh-CN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我同意。</a:t>
            </a:r>
            <a:endParaRPr lang="zh-CN" altLang="en-US" sz="28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       2.</a:t>
            </a:r>
            <a:r>
              <a:rPr lang="zh-CN" altLang="en-US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我同意，我补充</a:t>
            </a:r>
            <a:r>
              <a:rPr lang="en-US" altLang="zh-CN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……</a:t>
            </a:r>
            <a:endParaRPr lang="en-US" altLang="zh-CN" sz="28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       3.</a:t>
            </a:r>
            <a:r>
              <a:rPr lang="zh-CN" altLang="en-US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我不同意，我的想法是</a:t>
            </a:r>
            <a:r>
              <a:rPr lang="en-US" altLang="zh-CN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……</a:t>
            </a:r>
            <a:endParaRPr lang="en-US" altLang="zh-CN" sz="28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TextBox 9"/>
          <p:cNvSpPr txBox="1"/>
          <p:nvPr/>
        </p:nvSpPr>
        <p:spPr>
          <a:xfrm>
            <a:off x="3564255" y="621030"/>
            <a:ext cx="386397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汇报模式</a:t>
            </a:r>
            <a:endParaRPr lang="zh-CN" altLang="en-US" sz="32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7" grpId="1"/>
      <p:bldP spid="2" grpId="0"/>
      <p:bldP spid="2" grpId="1"/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9"/>
          <p:cNvSpPr txBox="1"/>
          <p:nvPr/>
        </p:nvSpPr>
        <p:spPr>
          <a:xfrm>
            <a:off x="1188085" y="1556385"/>
            <a:ext cx="736219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180</a:t>
            </a:r>
            <a:r>
              <a:rPr lang="zh-CN" altLang="en-US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本书，分给两个班，每班分到多少本？</a:t>
            </a:r>
            <a:endParaRPr lang="en-US" altLang="zh-CN" sz="28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87675" y="620395"/>
            <a:ext cx="2446655" cy="7067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0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我能行</a:t>
            </a:r>
            <a:endParaRPr lang="zh-CN" altLang="en-US" sz="40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9"/>
          <p:cNvSpPr txBox="1"/>
          <p:nvPr/>
        </p:nvSpPr>
        <p:spPr>
          <a:xfrm>
            <a:off x="1475740" y="2925445"/>
            <a:ext cx="8135938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sz="2000" b="1" dirty="0">
                <a:latin typeface="楷体_GB2312" pitchFamily="49" charset="-122"/>
                <a:ea typeface="楷体_GB2312" pitchFamily="49" charset="-122"/>
              </a:rPr>
              <a:t>汇报者：</a:t>
            </a:r>
            <a:r>
              <a:rPr lang="zh-CN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我的想法是</a:t>
            </a:r>
            <a:r>
              <a:rPr lang="en-US" altLang="zh-CN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……  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大家同意吗？</a:t>
            </a:r>
            <a:endParaRPr lang="zh-CN" sz="20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sz="2000" b="1" dirty="0">
                <a:latin typeface="楷体_GB2312" pitchFamily="49" charset="-122"/>
                <a:ea typeface="楷体_GB2312" pitchFamily="49" charset="-122"/>
              </a:rPr>
              <a:t>交流者：</a:t>
            </a:r>
            <a:r>
              <a:rPr lang="en-US" altLang="zh-CN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我同意。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       2.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我同意，我补充</a:t>
            </a:r>
            <a:r>
              <a:rPr lang="en-US" altLang="zh-CN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……</a:t>
            </a:r>
            <a:endParaRPr lang="en-US" altLang="zh-CN" sz="20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       3.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我不同意，我的想法是</a:t>
            </a:r>
            <a:r>
              <a:rPr lang="en-US" altLang="zh-CN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……</a:t>
            </a:r>
            <a:endParaRPr lang="en-US" altLang="zh-CN" sz="20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7" grpId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9"/>
          <p:cNvSpPr txBox="1"/>
          <p:nvPr/>
        </p:nvSpPr>
        <p:spPr>
          <a:xfrm>
            <a:off x="1188085" y="1556385"/>
            <a:ext cx="736219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180</a:t>
            </a:r>
            <a:r>
              <a:rPr lang="zh-CN" altLang="en-US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本书，</a:t>
            </a:r>
            <a:r>
              <a:rPr lang="en-US" altLang="zh-CN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   </a:t>
            </a:r>
            <a:r>
              <a:rPr lang="zh-CN" altLang="en-US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分给两个班，每班分到多少本？</a:t>
            </a:r>
            <a:endParaRPr lang="en-US" altLang="zh-CN" sz="28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87675" y="620395"/>
            <a:ext cx="2446655" cy="7067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0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我能行</a:t>
            </a:r>
            <a:endParaRPr lang="zh-CN" altLang="en-US" sz="40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9"/>
          <p:cNvSpPr txBox="1"/>
          <p:nvPr/>
        </p:nvSpPr>
        <p:spPr>
          <a:xfrm>
            <a:off x="1475740" y="2925445"/>
            <a:ext cx="8135938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sz="2000" b="1" dirty="0">
                <a:latin typeface="楷体_GB2312" pitchFamily="49" charset="-122"/>
                <a:ea typeface="楷体_GB2312" pitchFamily="49" charset="-122"/>
              </a:rPr>
              <a:t>汇报者：</a:t>
            </a:r>
            <a:r>
              <a:rPr lang="zh-CN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我的想法是</a:t>
            </a:r>
            <a:r>
              <a:rPr lang="en-US" altLang="zh-CN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……  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大家同意吗？</a:t>
            </a:r>
            <a:endParaRPr lang="zh-CN" sz="20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sz="2000" b="1" dirty="0">
                <a:latin typeface="楷体_GB2312" pitchFamily="49" charset="-122"/>
                <a:ea typeface="楷体_GB2312" pitchFamily="49" charset="-122"/>
              </a:rPr>
              <a:t>交流者：</a:t>
            </a:r>
            <a:r>
              <a:rPr lang="en-US" altLang="zh-CN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我同意。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       2.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我同意，我补充</a:t>
            </a:r>
            <a:r>
              <a:rPr lang="en-US" altLang="zh-CN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……</a:t>
            </a:r>
            <a:endParaRPr lang="en-US" altLang="zh-CN" sz="20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       3.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我不同意，我的想法是</a:t>
            </a:r>
            <a:r>
              <a:rPr lang="en-US" altLang="zh-CN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……</a:t>
            </a:r>
            <a:endParaRPr lang="en-US" altLang="zh-CN" sz="20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" name="TextBox 9"/>
          <p:cNvSpPr txBox="1"/>
          <p:nvPr/>
        </p:nvSpPr>
        <p:spPr>
          <a:xfrm>
            <a:off x="2628265" y="1557020"/>
            <a:ext cx="99504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eaLnBrk="1" hangingPunct="1">
              <a:lnSpc>
                <a:spcPct val="150000"/>
              </a:lnSpc>
            </a:pPr>
            <a:r>
              <a:rPr 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平均</a:t>
            </a:r>
            <a:endParaRPr lang="zh-CN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16387" grpId="0"/>
      <p:bldP spid="1638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09140" y="2060575"/>
            <a:ext cx="5796280" cy="7683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sz="44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这节课你有什么收获？</a:t>
            </a:r>
            <a:endParaRPr lang="zh-CN" altLang="en-US" sz="4400" b="1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effectLst/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 flipH="1">
            <a:off x="396240" y="2832735"/>
            <a:ext cx="1741805" cy="1819910"/>
            <a:chOff x="3571" y="6760"/>
            <a:chExt cx="2342" cy="2866"/>
          </a:xfrm>
        </p:grpSpPr>
        <p:grpSp>
          <p:nvGrpSpPr>
            <p:cNvPr id="3" name="组合 2"/>
            <p:cNvGrpSpPr/>
            <p:nvPr/>
          </p:nvGrpSpPr>
          <p:grpSpPr>
            <a:xfrm>
              <a:off x="3571" y="6974"/>
              <a:ext cx="2343" cy="2652"/>
              <a:chOff x="3571" y="6987"/>
              <a:chExt cx="2546" cy="2639"/>
            </a:xfrm>
          </p:grpSpPr>
          <p:pic>
            <p:nvPicPr>
              <p:cNvPr id="12297" name="图片 23" descr="1.png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2"/>
              <a:srcRect t="37950" r="73860"/>
              <a:stretch>
                <a:fillRect/>
              </a:stretch>
            </p:blipFill>
            <p:spPr>
              <a:xfrm flipH="1">
                <a:off x="4022" y="7144"/>
                <a:ext cx="2095" cy="2482"/>
              </a:xfrm>
              <a:prstGeom prst="round2SameRect">
                <a:avLst/>
              </a:prstGeom>
              <a:noFill/>
              <a:ln w="9525">
                <a:noFill/>
              </a:ln>
            </p:spPr>
          </p:pic>
          <p:sp>
            <p:nvSpPr>
              <p:cNvPr id="2" name="矩形 1"/>
              <p:cNvSpPr/>
              <p:nvPr/>
            </p:nvSpPr>
            <p:spPr>
              <a:xfrm>
                <a:off x="3571" y="6987"/>
                <a:ext cx="504" cy="4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4138" y="6760"/>
              <a:ext cx="454" cy="5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9"/>
          <p:cNvSpPr txBox="1"/>
          <p:nvPr/>
        </p:nvSpPr>
        <p:spPr>
          <a:xfrm>
            <a:off x="385445" y="1125220"/>
            <a:ext cx="8620760" cy="1291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6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任务二：</a:t>
            </a:r>
            <a:r>
              <a:rPr lang="zh-CN" altLang="en-US" sz="26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蓝色部分都是图形的   吗？</a:t>
            </a:r>
            <a:endParaRPr lang="zh-CN" altLang="en-US" sz="26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6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26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      </a:t>
            </a:r>
            <a:r>
              <a:rPr lang="zh-CN" altLang="en-US" sz="26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是的打“√”，不是的打“×”。</a:t>
            </a:r>
            <a:endParaRPr lang="zh-CN" altLang="en-US" sz="26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16388" name="组合 8"/>
          <p:cNvGrpSpPr/>
          <p:nvPr/>
        </p:nvGrpSpPr>
        <p:grpSpPr>
          <a:xfrm>
            <a:off x="4859338" y="1052830"/>
            <a:ext cx="719137" cy="917575"/>
            <a:chOff x="4043881" y="5017186"/>
            <a:chExt cx="720261" cy="918092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4050241" y="5517531"/>
              <a:ext cx="35933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91" name="TextBox 10"/>
            <p:cNvSpPr txBox="1"/>
            <p:nvPr/>
          </p:nvSpPr>
          <p:spPr>
            <a:xfrm>
              <a:off x="4043881" y="5017186"/>
              <a:ext cx="720080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宋体" panose="02010600030101010101" pitchFamily="2" charset="-122"/>
                </a:rPr>
                <a:t>1</a:t>
              </a:r>
              <a:endPara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6392" name="TextBox 11"/>
            <p:cNvSpPr txBox="1"/>
            <p:nvPr/>
          </p:nvSpPr>
          <p:spPr>
            <a:xfrm>
              <a:off x="4044062" y="5412058"/>
              <a:ext cx="720080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宋体" panose="02010600030101010101" pitchFamily="2" charset="-122"/>
                </a:rPr>
                <a:t>2</a:t>
              </a:r>
              <a:endPara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16389" name="图片 12" descr="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108" y="2565083"/>
            <a:ext cx="8185150" cy="1276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694055" y="3932555"/>
            <a:ext cx="15227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2800" b="1" dirty="0">
                <a:latin typeface="Arial" panose="020B0604020202020204" pitchFamily="34" charset="0"/>
              </a:rPr>
              <a:t>     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</a:rPr>
              <a:t>）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13"/>
          <p:cNvSpPr txBox="1"/>
          <p:nvPr/>
        </p:nvSpPr>
        <p:spPr>
          <a:xfrm>
            <a:off x="2483485" y="3932555"/>
            <a:ext cx="15227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</a:rPr>
              <a:t>     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</a:rPr>
              <a:t>）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Box 13"/>
          <p:cNvSpPr txBox="1"/>
          <p:nvPr/>
        </p:nvSpPr>
        <p:spPr>
          <a:xfrm>
            <a:off x="3934460" y="3932555"/>
            <a:ext cx="15227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</a:rPr>
              <a:t>     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</a:rPr>
              <a:t>）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13"/>
          <p:cNvSpPr txBox="1"/>
          <p:nvPr/>
        </p:nvSpPr>
        <p:spPr>
          <a:xfrm>
            <a:off x="6228080" y="3928110"/>
            <a:ext cx="15227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</a:rPr>
              <a:t>     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</a:rPr>
              <a:t>）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15920" y="3989705"/>
            <a:ext cx="43815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×</a:t>
            </a:r>
            <a:endParaRPr lang="zh-CN" altLang="en-US" sz="20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52925" y="3989705"/>
            <a:ext cx="3225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731635" y="3989705"/>
            <a:ext cx="43815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  <a:sym typeface="+mn-ea"/>
              </a:rPr>
              <a:t>×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71550" y="3989705"/>
            <a:ext cx="57912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ea typeface="楷体_GB2312" pitchFamily="49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000" b="1" dirty="0">
                <a:solidFill>
                  <a:schemeClr val="tx1"/>
                </a:solidFill>
                <a:ea typeface="楷体_GB2312" pitchFamily="49" charset="-122"/>
                <a:cs typeface="Arial" panose="020B0604020202020204" pitchFamily="34" charset="0"/>
                <a:sym typeface="+mn-ea"/>
              </a:rPr>
              <a:t> 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图片 10" descr="9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27145" y="2887663"/>
            <a:ext cx="1639888" cy="1568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21" name="TextBox 9"/>
          <p:cNvSpPr txBox="1"/>
          <p:nvPr/>
        </p:nvSpPr>
        <p:spPr>
          <a:xfrm>
            <a:off x="579120" y="1628775"/>
            <a:ext cx="8135938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任务三：</a:t>
            </a:r>
            <a:r>
              <a:rPr lang="zh-CN" altLang="en-US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分别涂出下面图形的   。</a:t>
            </a:r>
            <a:endParaRPr lang="zh-CN" altLang="en-US" sz="28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17422" name="组合 8"/>
          <p:cNvGrpSpPr/>
          <p:nvPr/>
        </p:nvGrpSpPr>
        <p:grpSpPr>
          <a:xfrm>
            <a:off x="5363528" y="1557020"/>
            <a:ext cx="719137" cy="928370"/>
            <a:chOff x="4043881" y="5006385"/>
            <a:chExt cx="720261" cy="928893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4050241" y="5517531"/>
              <a:ext cx="35933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27" name="TextBox 10"/>
            <p:cNvSpPr txBox="1"/>
            <p:nvPr/>
          </p:nvSpPr>
          <p:spPr>
            <a:xfrm>
              <a:off x="4043881" y="5006385"/>
              <a:ext cx="719944" cy="5222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宋体" panose="02010600030101010101" pitchFamily="2" charset="-122"/>
                </a:rPr>
                <a:t>1</a:t>
              </a:r>
              <a:endPara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7428" name="TextBox 11"/>
            <p:cNvSpPr txBox="1"/>
            <p:nvPr/>
          </p:nvSpPr>
          <p:spPr>
            <a:xfrm>
              <a:off x="4044062" y="5412058"/>
              <a:ext cx="720080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宋体" panose="02010600030101010101" pitchFamily="2" charset="-122"/>
                </a:rPr>
                <a:t>3</a:t>
              </a:r>
              <a:endPara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17423" name="图片 8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835" y="2780030"/>
            <a:ext cx="2087563" cy="1531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4" name="图片 11" descr="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988" y="2924175"/>
            <a:ext cx="1476375" cy="1443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5" name="Picture 23">
            <a:hlinkClick r:id="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9438" y="5994400"/>
            <a:ext cx="922337" cy="922338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" name="直接连接符 1"/>
          <p:cNvCxnSpPr/>
          <p:nvPr/>
        </p:nvCxnSpPr>
        <p:spPr>
          <a:xfrm>
            <a:off x="6659880" y="3537585"/>
            <a:ext cx="1438275" cy="1714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rgbClr val="DDDDDD"/>
            </a:outerShdw>
          </a:effec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3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3333750" y="1124585"/>
            <a:ext cx="2225040" cy="198818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691640" y="476250"/>
            <a:ext cx="538607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00000"/>
              </a:lnSpc>
              <a:spcBef>
                <a:spcPts val="130"/>
              </a:spcBef>
              <a:tabLst>
                <a:tab pos="935355" algn="l"/>
              </a:tabLst>
            </a:pPr>
            <a:r>
              <a:rPr lang="zh-CN" altLang="en-US" sz="24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任务四：</a:t>
            </a:r>
            <a:r>
              <a:rPr lang="zh-CN" sz="24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黄色部分</a:t>
            </a:r>
            <a:r>
              <a:rPr lang="zh-CN" altLang="en-US" sz="24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正方形</a:t>
            </a:r>
            <a:r>
              <a:rPr lang="en-US" altLang="zh-CN" sz="24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的几分之几？</a:t>
            </a:r>
            <a:endParaRPr lang="en-US" altLang="zh-CN" sz="2400" b="1">
              <a:solidFill>
                <a:schemeClr val="tx1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67585" y="2924810"/>
            <a:ext cx="4095750" cy="42462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ct val="300000"/>
              </a:lnSpc>
            </a:pPr>
            <a:r>
              <a:rPr lang="zh-CN" altLang="en-US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（</a:t>
            </a:r>
            <a:r>
              <a:rPr lang="en-US" altLang="zh-CN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1</a:t>
            </a:r>
            <a:r>
              <a:rPr lang="zh-CN" altLang="en-US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）黄色部分是正方形的（</a:t>
            </a:r>
            <a:r>
              <a:rPr lang="en-US" altLang="zh-CN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       </a:t>
            </a:r>
            <a:r>
              <a:rPr lang="zh-CN" altLang="en-US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）</a:t>
            </a:r>
            <a:endParaRPr lang="zh-CN" altLang="en-US" sz="1800" b="1">
              <a:solidFill>
                <a:schemeClr val="tx1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  <a:p>
            <a:pPr algn="l">
              <a:lnSpc>
                <a:spcPct val="300000"/>
              </a:lnSpc>
            </a:pPr>
            <a:r>
              <a:rPr lang="zh-CN" altLang="en-US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（</a:t>
            </a:r>
            <a:r>
              <a:rPr lang="en-US" altLang="zh-CN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2</a:t>
            </a:r>
            <a:r>
              <a:rPr lang="zh-CN" altLang="en-US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）绿色部分是正方形的（</a:t>
            </a:r>
            <a:r>
              <a:rPr lang="en-US" altLang="zh-CN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       </a:t>
            </a:r>
            <a:r>
              <a:rPr lang="zh-CN" altLang="en-US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）</a:t>
            </a:r>
            <a:endParaRPr lang="zh-CN" altLang="en-US" sz="1800" b="1">
              <a:solidFill>
                <a:schemeClr val="tx1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  <a:p>
            <a:pPr algn="l">
              <a:lnSpc>
                <a:spcPct val="300000"/>
              </a:lnSpc>
            </a:pPr>
            <a:r>
              <a:rPr lang="zh-CN" altLang="en-US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（</a:t>
            </a:r>
            <a:r>
              <a:rPr lang="en-US" altLang="zh-CN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3</a:t>
            </a:r>
            <a:r>
              <a:rPr lang="zh-CN" altLang="en-US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）红色部分是正方形的（</a:t>
            </a:r>
            <a:r>
              <a:rPr lang="en-US" altLang="zh-CN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       </a:t>
            </a:r>
            <a:r>
              <a:rPr lang="zh-CN" altLang="en-US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）</a:t>
            </a:r>
            <a:endParaRPr lang="zh-CN" altLang="en-US" sz="1800" b="1">
              <a:solidFill>
                <a:schemeClr val="tx1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  <a:p>
            <a:pPr algn="l">
              <a:lnSpc>
                <a:spcPct val="300000"/>
              </a:lnSpc>
            </a:pPr>
            <a:r>
              <a:rPr lang="zh-CN" altLang="en-US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（</a:t>
            </a:r>
            <a:r>
              <a:rPr lang="en-US" altLang="zh-CN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4</a:t>
            </a:r>
            <a:r>
              <a:rPr lang="zh-CN" altLang="en-US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）白色部分是正方形的（</a:t>
            </a:r>
            <a:r>
              <a:rPr lang="en-US" altLang="zh-CN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       </a:t>
            </a:r>
            <a:r>
              <a:rPr lang="zh-CN" altLang="en-US" sz="1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）</a:t>
            </a:r>
            <a:endParaRPr lang="zh-CN" altLang="en-US" sz="1800" b="1">
              <a:solidFill>
                <a:schemeClr val="tx1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  <a:p>
            <a:pPr>
              <a:lnSpc>
                <a:spcPct val="300000"/>
              </a:lnSpc>
            </a:pPr>
            <a:endParaRPr lang="zh-CN" altLang="en-US" sz="1800" b="1">
              <a:solidFill>
                <a:schemeClr val="tx1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grpSp>
        <p:nvGrpSpPr>
          <p:cNvPr id="10" name="组合 30"/>
          <p:cNvGrpSpPr/>
          <p:nvPr/>
        </p:nvGrpSpPr>
        <p:grpSpPr>
          <a:xfrm>
            <a:off x="5490210" y="3931920"/>
            <a:ext cx="408940" cy="827040"/>
            <a:chOff x="1786276" y="4603949"/>
            <a:chExt cx="551274" cy="1247879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1786276" y="5157192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28"/>
            <p:cNvSpPr txBox="1"/>
            <p:nvPr/>
          </p:nvSpPr>
          <p:spPr>
            <a:xfrm>
              <a:off x="1831264" y="5157192"/>
              <a:ext cx="503976" cy="69463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400" dirty="0">
                  <a:solidFill>
                    <a:schemeClr val="tx1"/>
                  </a:solidFill>
                  <a:latin typeface="Arial" panose="020B0604020202020204" pitchFamily="34" charset="0"/>
                </a:rPr>
                <a:t>4</a:t>
              </a:r>
              <a:endParaRPr lang="en-US" altLang="zh-CN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TextBox 29"/>
            <p:cNvSpPr txBox="1"/>
            <p:nvPr/>
          </p:nvSpPr>
          <p:spPr>
            <a:xfrm>
              <a:off x="1833574" y="4603949"/>
              <a:ext cx="503976" cy="69463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400">
                  <a:solidFill>
                    <a:schemeClr val="tx1"/>
                  </a:solidFill>
                  <a:latin typeface="Arial" panose="020B0604020202020204" pitchFamily="34" charset="0"/>
                </a:rPr>
                <a:t>1</a:t>
              </a:r>
              <a:endParaRPr lang="en-US" altLang="zh-CN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7" name="组合 30"/>
          <p:cNvGrpSpPr/>
          <p:nvPr/>
        </p:nvGrpSpPr>
        <p:grpSpPr>
          <a:xfrm>
            <a:off x="5490210" y="3054985"/>
            <a:ext cx="408940" cy="827041"/>
            <a:chOff x="1786276" y="4603949"/>
            <a:chExt cx="551274" cy="124788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1786276" y="5157192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28"/>
            <p:cNvSpPr txBox="1"/>
            <p:nvPr/>
          </p:nvSpPr>
          <p:spPr>
            <a:xfrm>
              <a:off x="1831264" y="5157192"/>
              <a:ext cx="503976" cy="69463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400" dirty="0">
                  <a:solidFill>
                    <a:srgbClr val="000000"/>
                  </a:solidFill>
                  <a:latin typeface="Arial" panose="020B0604020202020204" pitchFamily="34" charset="0"/>
                </a:rPr>
                <a:t>2</a:t>
              </a:r>
              <a:endParaRPr lang="en-US" altLang="zh-CN" sz="24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TextBox 29"/>
            <p:cNvSpPr txBox="1"/>
            <p:nvPr/>
          </p:nvSpPr>
          <p:spPr>
            <a:xfrm>
              <a:off x="1833574" y="4603949"/>
              <a:ext cx="503976" cy="69463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40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endParaRPr lang="en-US" altLang="zh-CN" sz="24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5" name="组合 30"/>
          <p:cNvGrpSpPr/>
          <p:nvPr/>
        </p:nvGrpSpPr>
        <p:grpSpPr>
          <a:xfrm>
            <a:off x="5490210" y="4777105"/>
            <a:ext cx="408940" cy="827041"/>
            <a:chOff x="1786276" y="4603949"/>
            <a:chExt cx="551274" cy="1247880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786276" y="5157192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28"/>
            <p:cNvSpPr txBox="1"/>
            <p:nvPr/>
          </p:nvSpPr>
          <p:spPr>
            <a:xfrm>
              <a:off x="1831264" y="5157192"/>
              <a:ext cx="503976" cy="69463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400" dirty="0">
                  <a:solidFill>
                    <a:schemeClr val="tx1"/>
                  </a:solidFill>
                  <a:latin typeface="Arial" panose="020B0604020202020204" pitchFamily="34" charset="0"/>
                </a:rPr>
                <a:t>8</a:t>
              </a:r>
              <a:endParaRPr lang="en-US" altLang="zh-CN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" name="TextBox 29"/>
            <p:cNvSpPr txBox="1"/>
            <p:nvPr/>
          </p:nvSpPr>
          <p:spPr>
            <a:xfrm>
              <a:off x="1833574" y="4603949"/>
              <a:ext cx="503976" cy="69463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400">
                  <a:solidFill>
                    <a:schemeClr val="tx1"/>
                  </a:solidFill>
                  <a:latin typeface="Arial" panose="020B0604020202020204" pitchFamily="34" charset="0"/>
                </a:rPr>
                <a:t>1</a:t>
              </a:r>
              <a:endParaRPr lang="en-US" altLang="zh-CN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9" name="组合 30"/>
          <p:cNvGrpSpPr/>
          <p:nvPr/>
        </p:nvGrpSpPr>
        <p:grpSpPr>
          <a:xfrm>
            <a:off x="5523865" y="5603875"/>
            <a:ext cx="408940" cy="827041"/>
            <a:chOff x="1786276" y="4603949"/>
            <a:chExt cx="551274" cy="1247880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786276" y="5157192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8"/>
            <p:cNvSpPr txBox="1"/>
            <p:nvPr/>
          </p:nvSpPr>
          <p:spPr>
            <a:xfrm>
              <a:off x="1831264" y="5157192"/>
              <a:ext cx="503976" cy="69463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400" dirty="0">
                  <a:solidFill>
                    <a:schemeClr val="tx1"/>
                  </a:solidFill>
                  <a:latin typeface="Arial" panose="020B0604020202020204" pitchFamily="34" charset="0"/>
                </a:rPr>
                <a:t>8</a:t>
              </a:r>
              <a:endParaRPr lang="en-US" altLang="zh-CN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" name="TextBox 29"/>
            <p:cNvSpPr txBox="1"/>
            <p:nvPr/>
          </p:nvSpPr>
          <p:spPr>
            <a:xfrm>
              <a:off x="1833574" y="4603949"/>
              <a:ext cx="503976" cy="69463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400">
                  <a:solidFill>
                    <a:schemeClr val="tx1"/>
                  </a:solidFill>
                  <a:latin typeface="Arial" panose="020B0604020202020204" pitchFamily="34" charset="0"/>
                </a:rPr>
                <a:t>1</a:t>
              </a:r>
              <a:endParaRPr lang="en-US" altLang="zh-CN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4000,&quot;width&quot;:6932.499212598425}"/>
</p:tagLst>
</file>

<file path=ppt/theme/theme1.xml><?xml version="1.0" encoding="utf-8"?>
<a:theme xmlns:a="http://schemas.openxmlformats.org/drawingml/2006/main" name="213TGp_natural_light_v2">
  <a:themeElements>
    <a:clrScheme name="213TGp_natural_light_v2 2">
      <a:dk1>
        <a:srgbClr val="000000"/>
      </a:dk1>
      <a:lt1>
        <a:srgbClr val="FFFFFF"/>
      </a:lt1>
      <a:dk2>
        <a:srgbClr val="003399"/>
      </a:dk2>
      <a:lt2>
        <a:srgbClr val="C0C0C0"/>
      </a:lt2>
      <a:accent1>
        <a:srgbClr val="5E9CDA"/>
      </a:accent1>
      <a:accent2>
        <a:srgbClr val="93C052"/>
      </a:accent2>
      <a:accent3>
        <a:srgbClr val="FFFFFF"/>
      </a:accent3>
      <a:accent4>
        <a:srgbClr val="000000"/>
      </a:accent4>
      <a:accent5>
        <a:srgbClr val="B6CBEA"/>
      </a:accent5>
      <a:accent6>
        <a:srgbClr val="85AE49"/>
      </a:accent6>
      <a:hlink>
        <a:srgbClr val="FF9933"/>
      </a:hlink>
      <a:folHlink>
        <a:srgbClr val="855ADA"/>
      </a:folHlink>
    </a:clrScheme>
    <a:fontScheme name="213TGp_natural_light_v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rgbClr val="DDDDDD"/>
          </a:outerShdw>
        </a:effectLst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 typeface="Wingdings" panose="05000000000000000000" pitchFamily="2" charset="2"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FF6600"/>
            </a:solidFill>
            <a:effectLst/>
            <a:latin typeface="黑体" panose="02010609060101010101" pitchFamily="49" charset="-122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rgbClr val="DDDDDD"/>
          </a:outerShdw>
        </a:effectLst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 typeface="Wingdings" panose="05000000000000000000" pitchFamily="2" charset="2"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FF6600"/>
            </a:solidFill>
            <a:effectLst/>
            <a:latin typeface="黑体" panose="02010609060101010101" pitchFamily="49" charset="-122"/>
            <a:ea typeface="黑体" panose="02010609060101010101" pitchFamily="49" charset="-122"/>
          </a:defRPr>
        </a:defPPr>
      </a:lstStyle>
    </a:lnDef>
  </a:objectDefaults>
  <a:extraClrSchemeLst>
    <a:extraClrScheme>
      <a:clrScheme name="213TGp_natural_light_v2 1">
        <a:dk1>
          <a:srgbClr val="000000"/>
        </a:dk1>
        <a:lt1>
          <a:srgbClr val="FFFFFF"/>
        </a:lt1>
        <a:dk2>
          <a:srgbClr val="142288"/>
        </a:dk2>
        <a:lt2>
          <a:srgbClr val="C0C0C0"/>
        </a:lt2>
        <a:accent1>
          <a:srgbClr val="39998E"/>
        </a:accent1>
        <a:accent2>
          <a:srgbClr val="14CAEE"/>
        </a:accent2>
        <a:accent3>
          <a:srgbClr val="FFFFFF"/>
        </a:accent3>
        <a:accent4>
          <a:srgbClr val="000000"/>
        </a:accent4>
        <a:accent5>
          <a:srgbClr val="AECAC6"/>
        </a:accent5>
        <a:accent6>
          <a:srgbClr val="11B7D8"/>
        </a:accent6>
        <a:hlink>
          <a:srgbClr val="8963E9"/>
        </a:hlink>
        <a:folHlink>
          <a:srgbClr val="3067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3TGp_natural_light_v2 2">
        <a:dk1>
          <a:srgbClr val="000000"/>
        </a:dk1>
        <a:lt1>
          <a:srgbClr val="FFFFFF"/>
        </a:lt1>
        <a:dk2>
          <a:srgbClr val="003399"/>
        </a:dk2>
        <a:lt2>
          <a:srgbClr val="C0C0C0"/>
        </a:lt2>
        <a:accent1>
          <a:srgbClr val="5E9CDA"/>
        </a:accent1>
        <a:accent2>
          <a:srgbClr val="93C052"/>
        </a:accent2>
        <a:accent3>
          <a:srgbClr val="FFFFFF"/>
        </a:accent3>
        <a:accent4>
          <a:srgbClr val="000000"/>
        </a:accent4>
        <a:accent5>
          <a:srgbClr val="B6CBEA"/>
        </a:accent5>
        <a:accent6>
          <a:srgbClr val="85AE49"/>
        </a:accent6>
        <a:hlink>
          <a:srgbClr val="FF9933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3TGp_natural_light_v2 3">
        <a:dk1>
          <a:srgbClr val="000000"/>
        </a:dk1>
        <a:lt1>
          <a:srgbClr val="FFFFFF"/>
        </a:lt1>
        <a:dk2>
          <a:srgbClr val="124458"/>
        </a:dk2>
        <a:lt2>
          <a:srgbClr val="C0C0C0"/>
        </a:lt2>
        <a:accent1>
          <a:srgbClr val="98C13D"/>
        </a:accent1>
        <a:accent2>
          <a:srgbClr val="40BAD2"/>
        </a:accent2>
        <a:accent3>
          <a:srgbClr val="FFFFFF"/>
        </a:accent3>
        <a:accent4>
          <a:srgbClr val="000000"/>
        </a:accent4>
        <a:accent5>
          <a:srgbClr val="CADDAF"/>
        </a:accent5>
        <a:accent6>
          <a:srgbClr val="39A8BE"/>
        </a:accent6>
        <a:hlink>
          <a:srgbClr val="715EE6"/>
        </a:hlink>
        <a:folHlink>
          <a:srgbClr val="238DD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走进教学的真实世</Template>
  <TotalTime>0</TotalTime>
  <Words>499</Words>
  <Application>WPS 演示</Application>
  <PresentationFormat>全屏显示(4:3)</PresentationFormat>
  <Paragraphs>89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Arial</vt:lpstr>
      <vt:lpstr>宋体</vt:lpstr>
      <vt:lpstr>Wingdings</vt:lpstr>
      <vt:lpstr>黑体</vt:lpstr>
      <vt:lpstr>楷体_GB2312</vt:lpstr>
      <vt:lpstr>新宋体</vt:lpstr>
      <vt:lpstr>微软雅黑</vt:lpstr>
      <vt:lpstr>Arial Unicode MS</vt:lpstr>
      <vt:lpstr>213TGp_natural_light_v2</vt:lpstr>
      <vt:lpstr>1_默认设计模板</vt:lpstr>
      <vt:lpstr>2_默认设计模板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MC SYSTEM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课例分析和课堂观察方法</dc:title>
  <dc:creator>MC SYSTEM</dc:creator>
  <cp:lastModifiedBy>眼眸的色泽</cp:lastModifiedBy>
  <cp:revision>954</cp:revision>
  <dcterms:created xsi:type="dcterms:W3CDTF">2006-11-20T06:30:00Z</dcterms:created>
  <dcterms:modified xsi:type="dcterms:W3CDTF">2021-06-08T03:21:46Z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A347154D4548423EA750F25528AE1CF3</vt:lpwstr>
  </property>
  <property fmtid="{D5CDD505-2E9C-101B-9397-08002B2CF9AE}" pid="3" name="KSOProductBuildVer">
    <vt:lpwstr>2052-11.1.0.10577</vt:lpwstr>
  </property>
</Properties>
</file>