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8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1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2" r:id="rId3"/>
    <p:sldMasterId id="2147483674" r:id="rId4"/>
    <p:sldMasterId id="2147483682" r:id="rId5"/>
    <p:sldMasterId id="2147483717" r:id="rId6"/>
    <p:sldMasterId id="2147483734" r:id="rId7"/>
    <p:sldMasterId id="2147483746" r:id="rId8"/>
    <p:sldMasterId id="2147483758" r:id="rId9"/>
    <p:sldMasterId id="2147483770" r:id="rId10"/>
    <p:sldMasterId id="2147483782" r:id="rId11"/>
    <p:sldMasterId id="2147483794" r:id="rId12"/>
    <p:sldMasterId id="2147483806" r:id="rId13"/>
    <p:sldMasterId id="2147483818" r:id="rId14"/>
    <p:sldMasterId id="2147483830" r:id="rId15"/>
  </p:sldMasterIdLst>
  <p:notesMasterIdLst>
    <p:notesMasterId r:id="rId50"/>
  </p:notesMasterIdLst>
  <p:sldIdLst>
    <p:sldId id="260" r:id="rId16"/>
    <p:sldId id="575" r:id="rId17"/>
    <p:sldId id="259" r:id="rId18"/>
    <p:sldId id="261" r:id="rId19"/>
    <p:sldId id="310" r:id="rId20"/>
    <p:sldId id="300" r:id="rId21"/>
    <p:sldId id="580" r:id="rId22"/>
    <p:sldId id="301" r:id="rId23"/>
    <p:sldId id="302" r:id="rId24"/>
    <p:sldId id="303" r:id="rId25"/>
    <p:sldId id="304" r:id="rId26"/>
    <p:sldId id="305" r:id="rId27"/>
    <p:sldId id="306" r:id="rId28"/>
    <p:sldId id="581" r:id="rId29"/>
    <p:sldId id="436" r:id="rId30"/>
    <p:sldId id="263" r:id="rId31"/>
    <p:sldId id="265" r:id="rId32"/>
    <p:sldId id="266" r:id="rId33"/>
    <p:sldId id="268" r:id="rId34"/>
    <p:sldId id="270" r:id="rId35"/>
    <p:sldId id="267" r:id="rId36"/>
    <p:sldId id="574" r:id="rId37"/>
    <p:sldId id="572" r:id="rId38"/>
    <p:sldId id="374" r:id="rId39"/>
    <p:sldId id="293" r:id="rId40"/>
    <p:sldId id="271" r:id="rId41"/>
    <p:sldId id="274" r:id="rId42"/>
    <p:sldId id="579" r:id="rId43"/>
    <p:sldId id="297" r:id="rId44"/>
    <p:sldId id="576" r:id="rId45"/>
    <p:sldId id="577" r:id="rId46"/>
    <p:sldId id="295" r:id="rId47"/>
    <p:sldId id="307" r:id="rId48"/>
    <p:sldId id="257" r:id="rId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77A01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7C360-E36B-4526-A2D8-BF9B4DCEC42E}" type="datetimeFigureOut">
              <a:rPr lang="zh-CN" altLang="en-US" smtClean="0"/>
              <a:t>2021/4/22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E0056-B84D-47C4-A5B7-405149C0EE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833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12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512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A0DB2DC-4C9A-4742-B13C-FB6460FD3503}" type="slidenum">
              <a:rPr kumimoji="0" lang="" altLang="en-US" sz="1200" b="0" i="0" u="none" strike="noStrike" kern="1200" cap="none" spc="0" normalizeH="0" baseline="0" noProof="1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</a:t>
            </a:fld>
            <a:endParaRPr kumimoji="0" lang="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104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17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717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A0DB2DC-4C9A-4742-B13C-FB6460FD3503}" type="slidenum">
              <a:rPr kumimoji="0" lang="" altLang="zh-CN" sz="1200" b="0" i="0" u="none" strike="noStrike" kern="1200" cap="none" spc="0" normalizeH="0" baseline="0" noProof="1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16</a:t>
            </a:fld>
            <a:endParaRPr kumimoji="0" lang="" altLang="zh-CN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912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12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512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A0DB2DC-4C9A-4742-B13C-FB6460FD3503}" type="slidenum">
              <a:rPr kumimoji="0" lang="" altLang="en-US" sz="1200" b="0" i="0" u="none" strike="noStrike" kern="1200" cap="none" spc="0" normalizeH="0" baseline="0" noProof="1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34</a:t>
            </a:fld>
            <a:endParaRPr kumimoji="0" lang="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764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02D81C-C604-4FEE-93B1-CFE1BFA49367}" type="slidenum">
              <a:rPr kumimoji="0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507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C:\Users\Administrator\Desktop\未标题-2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43413"/>
            <a:ext cx="12193588" cy="2560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 userDrawn="1"/>
        </p:nvSpPr>
        <p:spPr>
          <a:xfrm>
            <a:off x="0" y="4614863"/>
            <a:ext cx="12192000" cy="226853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7080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400"/>
              <a:t>‹#›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2822752049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400"/>
              <a:t>‹#›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127096134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400"/>
              <a:t>‹#›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131374932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400"/>
              <a:t>‹#›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12984186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400"/>
              <a:t>‹#›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54032830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400"/>
              <a:t>‹#›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3686451791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400"/>
              <a:t>‹#›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40522380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400"/>
              <a:t>‹#›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197200227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400"/>
              <a:t>‹#›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212943308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400"/>
              <a:t>‹#›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18677771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6"/>
          <p:cNvGrpSpPr/>
          <p:nvPr userDrawn="1"/>
        </p:nvGrpSpPr>
        <p:grpSpPr>
          <a:xfrm>
            <a:off x="-144462" y="-114300"/>
            <a:ext cx="12480925" cy="7043738"/>
            <a:chOff x="-108520" y="-94828"/>
            <a:chExt cx="9361040" cy="5869236"/>
          </a:xfrm>
        </p:grpSpPr>
        <p:pic>
          <p:nvPicPr>
            <p:cNvPr id="5123" name="Picture 3" descr="C:\Users\Administrator\Desktop\未标题-1.png"/>
            <p:cNvPicPr>
              <a:picLocks noChangeAspect="1"/>
            </p:cNvPicPr>
            <p:nvPr/>
          </p:nvPicPr>
          <p:blipFill>
            <a:blip r:embed="rId2"/>
            <a:srcRect t="2548" r="1366" b="5946"/>
            <a:stretch>
              <a:fillRect/>
            </a:stretch>
          </p:blipFill>
          <p:spPr>
            <a:xfrm>
              <a:off x="-108520" y="-94828"/>
              <a:ext cx="9361040" cy="586923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611560" y="2353444"/>
              <a:ext cx="518457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5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endParaRPr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814388" y="2133600"/>
            <a:ext cx="3554413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52516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400"/>
              <a:t>‹#›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392222526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81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cover dir="ld"/>
      </p:transition>
    </mc:Choice>
    <mc:Fallback xmlns="">
      <p:transition advClick="0" advTm="0">
        <p:cover dir="ld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3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cover dir="ld"/>
      </p:transition>
    </mc:Choice>
    <mc:Fallback xmlns="">
      <p:transition advClick="0" advTm="0">
        <p:cover dir="ld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0" y="740701"/>
            <a:ext cx="12192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7427" y="77732"/>
            <a:ext cx="3854372" cy="492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67" b="1" dirty="0">
                <a:solidFill>
                  <a:srgbClr val="009E47"/>
                </a:solidFill>
                <a:latin typeface="Arial" panose="020B0604020202020204" pitchFamily="34" charset="0"/>
              </a:rPr>
              <a:t>单 击 此 处 输 入 标 题</a:t>
            </a:r>
          </a:p>
        </p:txBody>
      </p:sp>
      <p:pic>
        <p:nvPicPr>
          <p:cNvPr id="2050" name="Picture 2" descr="C:\Users\Administrator\Desktop\简约淡雅心形小草PPT背景\幻灯片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9670" y="2496281"/>
            <a:ext cx="9072330" cy="4389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829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cover dir="ld"/>
      </p:transition>
    </mc:Choice>
    <mc:Fallback xmlns="">
      <p:transition advClick="0" advTm="0">
        <p:cover dir="ld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97FD-A574-48FA-A4CE-9C8236ED8E4A}" type="slidenum"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0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cover dir="ld"/>
      </p:transition>
    </mc:Choice>
    <mc:Fallback xmlns="">
      <p:transition advClick="0" advTm="0">
        <p:cover dir="ld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4" cy="6397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97FD-A574-48FA-A4CE-9C8236ED8E4A}" type="slidenum"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cover dir="ld"/>
      </p:transition>
    </mc:Choice>
    <mc:Fallback xmlns="">
      <p:transition advClick="0" advTm="0">
        <p:cover dir="ld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97FD-A574-48FA-A4CE-9C8236ED8E4A}" type="slidenum"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7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cover dir="ld"/>
      </p:transition>
    </mc:Choice>
    <mc:Fallback xmlns="">
      <p:transition advClick="0" advTm="0">
        <p:cover dir="ld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97FD-A574-48FA-A4CE-9C8236ED8E4A}" type="slidenum"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cover dir="ld"/>
      </p:transition>
    </mc:Choice>
    <mc:Fallback xmlns="">
      <p:transition advClick="0" advTm="0">
        <p:cover dir="ld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97FD-A574-48FA-A4CE-9C8236ED8E4A}" type="slidenum"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3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cover dir="ld"/>
      </p:transition>
    </mc:Choice>
    <mc:Fallback xmlns="">
      <p:transition advClick="0" advTm="0">
        <p:cover dir="ld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97FD-A574-48FA-A4CE-9C8236ED8E4A}" type="slidenum"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0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cover dir="ld"/>
      </p:transition>
    </mc:Choice>
    <mc:Fallback xmlns="">
      <p:transition advClick="0" advTm="0">
        <p:cover dir="ld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8156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97FD-A574-48FA-A4CE-9C8236ED8E4A}" type="slidenum"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2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cover dir="ld"/>
      </p:transition>
    </mc:Choice>
    <mc:Fallback xmlns="">
      <p:transition advClick="0" advTm="0">
        <p:cover dir="ld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97FD-A574-48FA-A4CE-9C8236ED8E4A}" type="slidenum"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3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cover dir="ld"/>
      </p:transition>
    </mc:Choice>
    <mc:Fallback xmlns="">
      <p:transition advClick="0" advTm="0">
        <p:cover dir="ld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75788" y="545672"/>
            <a:ext cx="3840427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275" dirty="0">
                <a:solidFill>
                  <a:srgbClr val="B5B5B5"/>
                </a:solidFill>
                <a:latin typeface="Arial" panose="020B0604020202020204" pitchFamily="34" charset="0"/>
              </a:rPr>
              <a:t>单击输入标题</a:t>
            </a:r>
            <a:endParaRPr lang="en-US" altLang="zh-CN" sz="2275" dirty="0">
              <a:solidFill>
                <a:srgbClr val="B5B5B5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192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单击此处添加副标题或详细文本描述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75788" y="6117300"/>
            <a:ext cx="3840427" cy="35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867" dirty="0">
                <a:solidFill>
                  <a:srgbClr val="B5B5B5"/>
                </a:solidFill>
                <a:latin typeface="Arial" panose="020B0604020202020204" pitchFamily="34" charset="0"/>
              </a:rPr>
              <a:t>www.</a:t>
            </a:r>
            <a:r>
              <a:rPr lang="zh-CN" altLang="en-US" sz="867" dirty="0">
                <a:solidFill>
                  <a:srgbClr val="B5B5B5"/>
                </a:solidFill>
                <a:latin typeface="Arial" panose="020B0604020202020204" pitchFamily="34" charset="0"/>
              </a:rPr>
              <a:t>企业网站</a:t>
            </a:r>
            <a:r>
              <a:rPr lang="en-US" altLang="zh-CN" sz="867" dirty="0">
                <a:solidFill>
                  <a:srgbClr val="B5B5B5"/>
                </a:solidFill>
                <a:latin typeface="Arial" panose="020B0604020202020204" pitchFamily="34" charset="0"/>
              </a:rPr>
              <a:t>.com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867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企业名称</a:t>
            </a:r>
            <a:r>
              <a:rPr lang="en-US" altLang="zh-CN" sz="867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/</a:t>
            </a:r>
            <a:r>
              <a:rPr lang="zh-CN" altLang="en-US" sz="867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宣传口号</a:t>
            </a:r>
            <a:r>
              <a:rPr lang="en-US" altLang="zh-CN" sz="867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/</a:t>
            </a:r>
            <a:r>
              <a:rPr lang="zh-CN" altLang="en-US" sz="867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企业标题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4559829" y="452670"/>
            <a:ext cx="328622" cy="512380"/>
            <a:chOff x="3579019" y="293633"/>
            <a:chExt cx="361957" cy="564356"/>
          </a:xfrm>
        </p:grpSpPr>
        <p:sp>
          <p:nvSpPr>
            <p:cNvPr id="18" name="任意多边形 17"/>
            <p:cNvSpPr/>
            <p:nvPr/>
          </p:nvSpPr>
          <p:spPr>
            <a:xfrm>
              <a:off x="3579019" y="433388"/>
              <a:ext cx="230981" cy="376237"/>
            </a:xfrm>
            <a:custGeom>
              <a:avLst/>
              <a:gdLst>
                <a:gd name="connsiteX0" fmla="*/ 0 w 230981"/>
                <a:gd name="connsiteY0" fmla="*/ 0 h 376237"/>
                <a:gd name="connsiteX1" fmla="*/ 230981 w 230981"/>
                <a:gd name="connsiteY1" fmla="*/ 376237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981" h="376237">
                  <a:moveTo>
                    <a:pt x="0" y="0"/>
                  </a:moveTo>
                  <a:lnTo>
                    <a:pt x="230981" y="376237"/>
                  </a:lnTo>
                </a:path>
              </a:pathLst>
            </a:cu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3661175" y="481752"/>
              <a:ext cx="230981" cy="376237"/>
            </a:xfrm>
            <a:custGeom>
              <a:avLst/>
              <a:gdLst>
                <a:gd name="connsiteX0" fmla="*/ 0 w 230981"/>
                <a:gd name="connsiteY0" fmla="*/ 0 h 376237"/>
                <a:gd name="connsiteX1" fmla="*/ 230981 w 230981"/>
                <a:gd name="connsiteY1" fmla="*/ 376237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981" h="376237">
                  <a:moveTo>
                    <a:pt x="0" y="0"/>
                  </a:moveTo>
                  <a:lnTo>
                    <a:pt x="230981" y="376237"/>
                  </a:lnTo>
                </a:path>
              </a:pathLst>
            </a:cu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3594504" y="293633"/>
              <a:ext cx="230981" cy="376237"/>
            </a:xfrm>
            <a:custGeom>
              <a:avLst/>
              <a:gdLst>
                <a:gd name="connsiteX0" fmla="*/ 0 w 230981"/>
                <a:gd name="connsiteY0" fmla="*/ 0 h 376237"/>
                <a:gd name="connsiteX1" fmla="*/ 230981 w 230981"/>
                <a:gd name="connsiteY1" fmla="*/ 376237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981" h="376237">
                  <a:moveTo>
                    <a:pt x="0" y="0"/>
                  </a:moveTo>
                  <a:lnTo>
                    <a:pt x="230981" y="376237"/>
                  </a:lnTo>
                </a:path>
              </a:pathLst>
            </a:cu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3795720" y="507901"/>
              <a:ext cx="145256" cy="235743"/>
            </a:xfrm>
            <a:custGeom>
              <a:avLst/>
              <a:gdLst>
                <a:gd name="connsiteX0" fmla="*/ 0 w 230981"/>
                <a:gd name="connsiteY0" fmla="*/ 0 h 376237"/>
                <a:gd name="connsiteX1" fmla="*/ 230981 w 230981"/>
                <a:gd name="connsiteY1" fmla="*/ 376237 h 376237"/>
                <a:gd name="connsiteX0" fmla="*/ 0 w 145256"/>
                <a:gd name="connsiteY0" fmla="*/ 0 h 235743"/>
                <a:gd name="connsiteX1" fmla="*/ 145256 w 145256"/>
                <a:gd name="connsiteY1" fmla="*/ 235743 h 2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256" h="235743">
                  <a:moveTo>
                    <a:pt x="0" y="0"/>
                  </a:moveTo>
                  <a:lnTo>
                    <a:pt x="145256" y="235743"/>
                  </a:lnTo>
                </a:path>
              </a:pathLst>
            </a:cu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 flipH="1">
            <a:off x="7303550" y="452670"/>
            <a:ext cx="328622" cy="512380"/>
            <a:chOff x="3579019" y="293633"/>
            <a:chExt cx="361957" cy="564356"/>
          </a:xfrm>
        </p:grpSpPr>
        <p:sp>
          <p:nvSpPr>
            <p:cNvPr id="23" name="任意多边形 22"/>
            <p:cNvSpPr/>
            <p:nvPr/>
          </p:nvSpPr>
          <p:spPr>
            <a:xfrm>
              <a:off x="3579019" y="433388"/>
              <a:ext cx="230981" cy="376237"/>
            </a:xfrm>
            <a:custGeom>
              <a:avLst/>
              <a:gdLst>
                <a:gd name="connsiteX0" fmla="*/ 0 w 230981"/>
                <a:gd name="connsiteY0" fmla="*/ 0 h 376237"/>
                <a:gd name="connsiteX1" fmla="*/ 230981 w 230981"/>
                <a:gd name="connsiteY1" fmla="*/ 376237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981" h="376237">
                  <a:moveTo>
                    <a:pt x="0" y="0"/>
                  </a:moveTo>
                  <a:lnTo>
                    <a:pt x="230981" y="376237"/>
                  </a:lnTo>
                </a:path>
              </a:pathLst>
            </a:cu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3661175" y="481752"/>
              <a:ext cx="230981" cy="376237"/>
            </a:xfrm>
            <a:custGeom>
              <a:avLst/>
              <a:gdLst>
                <a:gd name="connsiteX0" fmla="*/ 0 w 230981"/>
                <a:gd name="connsiteY0" fmla="*/ 0 h 376237"/>
                <a:gd name="connsiteX1" fmla="*/ 230981 w 230981"/>
                <a:gd name="connsiteY1" fmla="*/ 376237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981" h="376237">
                  <a:moveTo>
                    <a:pt x="0" y="0"/>
                  </a:moveTo>
                  <a:lnTo>
                    <a:pt x="230981" y="376237"/>
                  </a:lnTo>
                </a:path>
              </a:pathLst>
            </a:cu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3594504" y="293633"/>
              <a:ext cx="230981" cy="376237"/>
            </a:xfrm>
            <a:custGeom>
              <a:avLst/>
              <a:gdLst>
                <a:gd name="connsiteX0" fmla="*/ 0 w 230981"/>
                <a:gd name="connsiteY0" fmla="*/ 0 h 376237"/>
                <a:gd name="connsiteX1" fmla="*/ 230981 w 230981"/>
                <a:gd name="connsiteY1" fmla="*/ 376237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981" h="376237">
                  <a:moveTo>
                    <a:pt x="0" y="0"/>
                  </a:moveTo>
                  <a:lnTo>
                    <a:pt x="230981" y="376237"/>
                  </a:lnTo>
                </a:path>
              </a:pathLst>
            </a:cu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3795720" y="507901"/>
              <a:ext cx="145256" cy="235743"/>
            </a:xfrm>
            <a:custGeom>
              <a:avLst/>
              <a:gdLst>
                <a:gd name="connsiteX0" fmla="*/ 0 w 230981"/>
                <a:gd name="connsiteY0" fmla="*/ 0 h 376237"/>
                <a:gd name="connsiteX1" fmla="*/ 230981 w 230981"/>
                <a:gd name="connsiteY1" fmla="*/ 376237 h 376237"/>
                <a:gd name="connsiteX0" fmla="*/ 0 w 145256"/>
                <a:gd name="connsiteY0" fmla="*/ 0 h 235743"/>
                <a:gd name="connsiteX1" fmla="*/ 145256 w 145256"/>
                <a:gd name="connsiteY1" fmla="*/ 235743 h 2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256" h="235743">
                  <a:moveTo>
                    <a:pt x="0" y="0"/>
                  </a:moveTo>
                  <a:lnTo>
                    <a:pt x="145256" y="235743"/>
                  </a:lnTo>
                </a:path>
              </a:pathLst>
            </a:cu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27" name="直接连接符 26"/>
          <p:cNvCxnSpPr/>
          <p:nvPr/>
        </p:nvCxnSpPr>
        <p:spPr>
          <a:xfrm flipH="1">
            <a:off x="701578" y="921140"/>
            <a:ext cx="4186874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7303550" y="921140"/>
            <a:ext cx="418687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701580" y="6332808"/>
            <a:ext cx="4434315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>
            <a:off x="7056108" y="6332808"/>
            <a:ext cx="443432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89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cover dir="ld"/>
      </p:transition>
    </mc:Choice>
    <mc:Fallback xmlns="">
      <p:transition advClick="0" advTm="0">
        <p:cover dir="ld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8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2" fill="hold" nodeType="afterEffect" p14:presetBounceEnd="8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6" fill="hold" nodeType="withEffect" p14:presetBounceEnd="8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319A97FD-A574-48FA-A4CE-9C8236ED8E4A}" type="slidenum"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cover dir="ld"/>
      </p:transition>
    </mc:Choice>
    <mc:Fallback xmlns="">
      <p:transition advClick="0" advTm="0">
        <p:cover dir="ld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844871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12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420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57964320-E4E3-4666-8761-DC45490F43D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212AE572-59A1-4C8D-A453-6D8868BE05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3612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2021/4/22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720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D6D2D-87B0-4278-8272-FDD9B2A17A00}" type="slidenum">
              <a:rPr kumimoji="0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364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组合 6"/>
          <p:cNvGrpSpPr/>
          <p:nvPr userDrawn="1"/>
        </p:nvGrpSpPr>
        <p:grpSpPr>
          <a:xfrm>
            <a:off x="-144462" y="-114300"/>
            <a:ext cx="12480925" cy="7043738"/>
            <a:chOff x="-108520" y="-94828"/>
            <a:chExt cx="9361040" cy="5869236"/>
          </a:xfrm>
        </p:grpSpPr>
        <p:pic>
          <p:nvPicPr>
            <p:cNvPr id="3075" name="Picture 3" descr="C:\Users\Administrator\Desktop\未标题-1.png"/>
            <p:cNvPicPr>
              <a:picLocks noChangeAspect="1"/>
            </p:cNvPicPr>
            <p:nvPr/>
          </p:nvPicPr>
          <p:blipFill>
            <a:blip r:embed="rId2"/>
            <a:srcRect t="2548" r="1366" b="5946"/>
            <a:stretch>
              <a:fillRect/>
            </a:stretch>
          </p:blipFill>
          <p:spPr>
            <a:xfrm>
              <a:off x="-108520" y="-94828"/>
              <a:ext cx="9361040" cy="586923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611560" y="2353444"/>
              <a:ext cx="518457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5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endParaRPr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814388" y="2133600"/>
            <a:ext cx="3554413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1134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C:\Users\Administrator\Desktop\未标题-2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43413"/>
            <a:ext cx="12193588" cy="2560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 userDrawn="1"/>
        </p:nvSpPr>
        <p:spPr>
          <a:xfrm>
            <a:off x="0" y="4614863"/>
            <a:ext cx="12192000" cy="226853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87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6"/>
          <p:cNvGrpSpPr/>
          <p:nvPr userDrawn="1"/>
        </p:nvGrpSpPr>
        <p:grpSpPr>
          <a:xfrm>
            <a:off x="-144462" y="-114300"/>
            <a:ext cx="12480925" cy="7043738"/>
            <a:chOff x="-108520" y="-94828"/>
            <a:chExt cx="9361040" cy="5869236"/>
          </a:xfrm>
        </p:grpSpPr>
        <p:pic>
          <p:nvPicPr>
            <p:cNvPr id="5123" name="Picture 3" descr="C:\Users\Administrator\Desktop\未标题-1.png"/>
            <p:cNvPicPr>
              <a:picLocks noChangeAspect="1"/>
            </p:cNvPicPr>
            <p:nvPr/>
          </p:nvPicPr>
          <p:blipFill>
            <a:blip r:embed="rId2"/>
            <a:srcRect t="2548" r="1366" b="5946"/>
            <a:stretch>
              <a:fillRect/>
            </a:stretch>
          </p:blipFill>
          <p:spPr>
            <a:xfrm>
              <a:off x="-108520" y="-94828"/>
              <a:ext cx="9361040" cy="586923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611560" y="2353444"/>
              <a:ext cx="518457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5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endParaRPr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814388" y="2133600"/>
            <a:ext cx="3554413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42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组合 6"/>
          <p:cNvGrpSpPr/>
          <p:nvPr userDrawn="1"/>
        </p:nvGrpSpPr>
        <p:grpSpPr>
          <a:xfrm>
            <a:off x="-144462" y="-114300"/>
            <a:ext cx="12480925" cy="7043738"/>
            <a:chOff x="-108520" y="-94828"/>
            <a:chExt cx="9361040" cy="5869236"/>
          </a:xfrm>
        </p:grpSpPr>
        <p:pic>
          <p:nvPicPr>
            <p:cNvPr id="3075" name="Picture 3" descr="C:\Users\Administrator\Desktop\未标题-1.png"/>
            <p:cNvPicPr>
              <a:picLocks noChangeAspect="1"/>
            </p:cNvPicPr>
            <p:nvPr/>
          </p:nvPicPr>
          <p:blipFill>
            <a:blip r:embed="rId2"/>
            <a:srcRect t="2548" r="1366" b="5946"/>
            <a:stretch>
              <a:fillRect/>
            </a:stretch>
          </p:blipFill>
          <p:spPr>
            <a:xfrm>
              <a:off x="-108520" y="-94828"/>
              <a:ext cx="9361040" cy="586923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611560" y="2353444"/>
              <a:ext cx="518457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5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endParaRPr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814388" y="2133600"/>
            <a:ext cx="3554413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844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6890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376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57964320-E4E3-4666-8761-DC45490F43D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212AE572-59A1-4C8D-A453-6D8868BE05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5735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32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18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6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41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71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4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0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C:\Users\Administrator\Desktop\未标题-2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43413"/>
            <a:ext cx="12193588" cy="2560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 userDrawn="1"/>
        </p:nvSpPr>
        <p:spPr>
          <a:xfrm>
            <a:off x="0" y="4614863"/>
            <a:ext cx="12192000" cy="2268538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5061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43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504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72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07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77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549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817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993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844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69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6"/>
          <p:cNvGrpSpPr/>
          <p:nvPr userDrawn="1"/>
        </p:nvGrpSpPr>
        <p:grpSpPr>
          <a:xfrm>
            <a:off x="-144462" y="-114300"/>
            <a:ext cx="12480925" cy="7043738"/>
            <a:chOff x="-108520" y="-94828"/>
            <a:chExt cx="9361040" cy="5869236"/>
          </a:xfrm>
        </p:grpSpPr>
        <p:pic>
          <p:nvPicPr>
            <p:cNvPr id="5123" name="Picture 3" descr="C:\Users\Administrator\Desktop\未标题-1.png"/>
            <p:cNvPicPr>
              <a:picLocks noChangeAspect="1"/>
            </p:cNvPicPr>
            <p:nvPr/>
          </p:nvPicPr>
          <p:blipFill>
            <a:blip r:embed="rId2"/>
            <a:srcRect t="2548" r="1366" b="5946"/>
            <a:stretch>
              <a:fillRect/>
            </a:stretch>
          </p:blipFill>
          <p:spPr>
            <a:xfrm>
              <a:off x="-108520" y="-94828"/>
              <a:ext cx="9361040" cy="586923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611560" y="2353444"/>
              <a:ext cx="518457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5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endParaRPr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814388" y="2133600"/>
            <a:ext cx="3554413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884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478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12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211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79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736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8175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8149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006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04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473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21979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555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7821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3667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86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989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2325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1246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0174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646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76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2548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5452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821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80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343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5004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277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803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7690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735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23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57964320-E4E3-4666-8761-DC45490F43D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212AE572-59A1-4C8D-A453-6D8868BE05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7886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2481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1711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2035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5819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519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3366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8287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9633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3576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96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02D81C-C604-4FEE-93B1-CFE1BFA49367}" type="slidenum">
              <a:rPr kumimoji="0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5253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7405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3103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619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872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3008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8276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139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0260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469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78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组合 6"/>
          <p:cNvGrpSpPr/>
          <p:nvPr userDrawn="1"/>
        </p:nvGrpSpPr>
        <p:grpSpPr>
          <a:xfrm>
            <a:off x="-144462" y="-114300"/>
            <a:ext cx="12480925" cy="7043738"/>
            <a:chOff x="-108520" y="-94828"/>
            <a:chExt cx="9361040" cy="5869236"/>
          </a:xfrm>
        </p:grpSpPr>
        <p:pic>
          <p:nvPicPr>
            <p:cNvPr id="3075" name="Picture 3" descr="C:\Users\Administrator\Desktop\未标题-1.png"/>
            <p:cNvPicPr>
              <a:picLocks noChangeAspect="1"/>
            </p:cNvPicPr>
            <p:nvPr/>
          </p:nvPicPr>
          <p:blipFill>
            <a:blip r:embed="rId2"/>
            <a:srcRect t="2548" r="1366" b="5946"/>
            <a:stretch>
              <a:fillRect/>
            </a:stretch>
          </p:blipFill>
          <p:spPr>
            <a:xfrm>
              <a:off x="-108520" y="-94828"/>
              <a:ext cx="9361040" cy="586923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611560" y="2353444"/>
              <a:ext cx="518457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35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endParaRPr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814388" y="2133600"/>
            <a:ext cx="3554413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3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1210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3019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2556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0801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7472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538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0950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0116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386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9454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36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12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ags" Target="../tags/tag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3"/>
          <p:cNvGrpSpPr/>
          <p:nvPr userDrawn="1"/>
        </p:nvGrpSpPr>
        <p:grpSpPr>
          <a:xfrm flipH="1">
            <a:off x="0" y="-4762"/>
            <a:ext cx="12192000" cy="6856412"/>
            <a:chOff x="0" y="0"/>
            <a:chExt cx="12192001" cy="6837402"/>
          </a:xfrm>
        </p:grpSpPr>
        <p:sp>
          <p:nvSpPr>
            <p:cNvPr id="8" name="矩形 7"/>
            <p:cNvSpPr/>
            <p:nvPr/>
          </p:nvSpPr>
          <p:spPr>
            <a:xfrm>
              <a:off x="0" y="2987307"/>
              <a:ext cx="12192001" cy="38500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1028" name="组合 2"/>
            <p:cNvGrpSpPr/>
            <p:nvPr/>
          </p:nvGrpSpPr>
          <p:grpSpPr>
            <a:xfrm>
              <a:off x="0" y="0"/>
              <a:ext cx="12192000" cy="6608763"/>
              <a:chOff x="0" y="0"/>
              <a:chExt cx="12192000" cy="6608763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0"/>
                <a:ext cx="12192001" cy="353664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9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1"/>
              <p:cNvSpPr/>
              <p:nvPr/>
            </p:nvSpPr>
            <p:spPr>
              <a:xfrm>
                <a:off x="234950" y="216885"/>
                <a:ext cx="11722101" cy="6392551"/>
              </a:xfrm>
              <a:prstGeom prst="roundRect">
                <a:avLst>
                  <a:gd name="adj" fmla="val 1474"/>
                </a:avLst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95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圆角矩形 1"/>
              <p:cNvSpPr/>
              <p:nvPr/>
            </p:nvSpPr>
            <p:spPr>
              <a:xfrm>
                <a:off x="382587" y="375195"/>
                <a:ext cx="11426826" cy="6079098"/>
              </a:xfrm>
              <a:prstGeom prst="roundRect">
                <a:avLst>
                  <a:gd name="adj" fmla="val 1474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95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963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1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7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5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8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5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buFontTx/>
              <a:buNone/>
              <a:defRPr kumimoji="1" sz="1400"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kumimoji="1" sz="1400"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 algn="r" eaLnBrk="1" hangingPunct="1"/>
            <a:fld id="{9A0DB2DC-4C9A-4742-B13C-FB6460FD3503}" type="slidenum">
              <a:rPr lang="en-US" altLang="zh-CN" sz="1400"/>
              <a:t>‹#›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146559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>
                  <a:tint val="7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>
                  <a:tint val="7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19A97FD-A574-48FA-A4CE-9C8236ED8E4A}" type="slidenum">
              <a:rPr lang="en-US" altLang="zh-CN" smtClean="0">
                <a:solidFill>
                  <a:srgbClr val="000000">
                    <a:tint val="75000"/>
                  </a:srgb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>
                  <a:tint val="75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74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cover dir="ld"/>
      </p:transition>
    </mc:Choice>
    <mc:Fallback xmlns="">
      <p:transition advClick="0" advTm="0">
        <p:cover dir="ld"/>
      </p:transition>
    </mc:Fallback>
  </mc:AlternateContent>
  <p:txStyles>
    <p:titleStyle>
      <a:lvl1pPr algn="ctr" defTabSz="990570" rtl="0" eaLnBrk="1" latinLnBrk="0" hangingPunct="1">
        <a:spcBef>
          <a:spcPct val="0"/>
        </a:spcBef>
        <a:buNone/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1464" indent="-371464" algn="l" defTabSz="990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04838" indent="-309553" algn="l" defTabSz="9905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33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2" algn="l" defTabSz="990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2" algn="l" defTabSz="9905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1" indent="-247642" algn="l" defTabSz="990570" rtl="0" eaLnBrk="1" latinLnBrk="0" hangingPunct="1">
        <a:spcBef>
          <a:spcPct val="20000"/>
        </a:spcBef>
        <a:buFont typeface="Arial" panose="020B0604020202020204" pitchFamily="34" charset="0"/>
        <a:buChar char="»"/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990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990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990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990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6713"/>
            <a:ext cx="10515600" cy="13239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7213"/>
            <a:ext cx="10515600" cy="4349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21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3"/>
          <p:cNvGrpSpPr/>
          <p:nvPr userDrawn="1"/>
        </p:nvGrpSpPr>
        <p:grpSpPr>
          <a:xfrm flipH="1">
            <a:off x="0" y="-4762"/>
            <a:ext cx="12192000" cy="6856412"/>
            <a:chOff x="0" y="0"/>
            <a:chExt cx="12192001" cy="6837402"/>
          </a:xfrm>
        </p:grpSpPr>
        <p:sp>
          <p:nvSpPr>
            <p:cNvPr id="8" name="矩形 7"/>
            <p:cNvSpPr/>
            <p:nvPr/>
          </p:nvSpPr>
          <p:spPr>
            <a:xfrm>
              <a:off x="0" y="2987307"/>
              <a:ext cx="12192001" cy="38500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1028" name="组合 2"/>
            <p:cNvGrpSpPr/>
            <p:nvPr/>
          </p:nvGrpSpPr>
          <p:grpSpPr>
            <a:xfrm>
              <a:off x="0" y="0"/>
              <a:ext cx="12192000" cy="6608763"/>
              <a:chOff x="0" y="0"/>
              <a:chExt cx="12192000" cy="6608763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0"/>
                <a:ext cx="12192001" cy="353664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9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1"/>
              <p:cNvSpPr/>
              <p:nvPr/>
            </p:nvSpPr>
            <p:spPr>
              <a:xfrm>
                <a:off x="234950" y="216885"/>
                <a:ext cx="11722101" cy="6392551"/>
              </a:xfrm>
              <a:prstGeom prst="roundRect">
                <a:avLst>
                  <a:gd name="adj" fmla="val 1474"/>
                </a:avLst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95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圆角矩形 1"/>
              <p:cNvSpPr/>
              <p:nvPr/>
            </p:nvSpPr>
            <p:spPr>
              <a:xfrm>
                <a:off x="382587" y="375195"/>
                <a:ext cx="11426826" cy="6079098"/>
              </a:xfrm>
              <a:prstGeom prst="roundRect">
                <a:avLst>
                  <a:gd name="adj" fmla="val 1474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95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27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6713"/>
            <a:ext cx="10515600" cy="13239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7213"/>
            <a:ext cx="10515600" cy="4349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69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组合 3"/>
          <p:cNvGrpSpPr/>
          <p:nvPr userDrawn="1"/>
        </p:nvGrpSpPr>
        <p:grpSpPr bwMode="auto">
          <a:xfrm flipH="1">
            <a:off x="0" y="-4763"/>
            <a:ext cx="12192000" cy="6856413"/>
            <a:chOff x="0" y="0"/>
            <a:chExt cx="12192001" cy="6837402"/>
          </a:xfrm>
        </p:grpSpPr>
        <p:sp>
          <p:nvSpPr>
            <p:cNvPr id="9" name="矩形 8"/>
            <p:cNvSpPr/>
            <p:nvPr/>
          </p:nvSpPr>
          <p:spPr>
            <a:xfrm>
              <a:off x="0" y="2987307"/>
              <a:ext cx="12192001" cy="38500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0" name="组合 2"/>
            <p:cNvGrpSpPr/>
            <p:nvPr/>
          </p:nvGrpSpPr>
          <p:grpSpPr bwMode="auto">
            <a:xfrm>
              <a:off x="0" y="0"/>
              <a:ext cx="12192000" cy="6608763"/>
              <a:chOff x="0" y="0"/>
              <a:chExt cx="12192000" cy="66087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0" y="0"/>
                <a:ext cx="12192001" cy="353664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9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" name="圆角矩形 1"/>
              <p:cNvSpPr/>
              <p:nvPr/>
            </p:nvSpPr>
            <p:spPr>
              <a:xfrm>
                <a:off x="234950" y="216885"/>
                <a:ext cx="11722101" cy="6392551"/>
              </a:xfrm>
              <a:prstGeom prst="roundRect">
                <a:avLst>
                  <a:gd name="adj" fmla="val 1474"/>
                </a:avLst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95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圆角矩形 1"/>
              <p:cNvSpPr/>
              <p:nvPr/>
            </p:nvSpPr>
            <p:spPr>
              <a:xfrm>
                <a:off x="382587" y="375195"/>
                <a:ext cx="11426826" cy="6079098"/>
              </a:xfrm>
              <a:prstGeom prst="roundRect">
                <a:avLst>
                  <a:gd name="adj" fmla="val 1474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95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638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16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6713"/>
            <a:ext cx="10515600" cy="13239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7213"/>
            <a:ext cx="10515600" cy="4349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B106E5E-93E4-4E00-A6B4-288AF17FBD93}" type="datetimeFigureOut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2021/4/22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56689A2-8639-4030-8423-EB1B3D95EDE0}" type="slidenum">
              <a:rPr kumimoji="0" lang="zh-CN" altLang="en-US" sz="144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998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5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buFontTx/>
              <a:buNone/>
              <a:defRPr kumimoji="1" sz="1400"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kumimoji="1" sz="1400"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2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5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4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19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1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jpe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12" Type="http://schemas.openxmlformats.org/officeDocument/2006/relationships/image" Target="../media/image2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4.jpeg"/><Relationship Id="rId11" Type="http://schemas.openxmlformats.org/officeDocument/2006/relationships/image" Target="../media/image28.jpeg"/><Relationship Id="rId5" Type="http://schemas.microsoft.com/office/2007/relationships/hdphoto" Target="../media/hdphoto4.wdp"/><Relationship Id="rId10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3.png"/><Relationship Id="rId2" Type="http://schemas.openxmlformats.org/officeDocument/2006/relationships/image" Target="../media/image39.jf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1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15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microsoft.com/office/2007/relationships/hdphoto" Target="../media/hdphoto1.wdp"/><Relationship Id="rId7" Type="http://schemas.openxmlformats.org/officeDocument/2006/relationships/image" Target="../media/image34.jpg"/><Relationship Id="rId12" Type="http://schemas.openxmlformats.org/officeDocument/2006/relationships/image" Target="../media/image4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11" Type="http://schemas.openxmlformats.org/officeDocument/2006/relationships/image" Target="../media/image48.jpeg"/><Relationship Id="rId5" Type="http://schemas.openxmlformats.org/officeDocument/2006/relationships/image" Target="../media/image32.jpg"/><Relationship Id="rId10" Type="http://schemas.openxmlformats.org/officeDocument/2006/relationships/image" Target="../media/image47.jpeg"/><Relationship Id="rId4" Type="http://schemas.openxmlformats.org/officeDocument/2006/relationships/image" Target="../media/image44.png"/><Relationship Id="rId9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71637" y="226624"/>
            <a:ext cx="1121783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50" normalizeH="0" baseline="0" noProof="0" dirty="0">
              <a:ln w="12700" cmpd="sng">
                <a:solidFill>
                  <a:srgbClr val="AE4845">
                    <a:satMod val="120000"/>
                    <a:shade val="80000"/>
                  </a:srgb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rgbClr val="AE4845">
                    <a:satMod val="180000"/>
                    <a:alpha val="30000"/>
                  </a:srgbClr>
                </a:glow>
              </a:effectLst>
              <a:uLnTx/>
              <a:uFillTx/>
              <a:latin typeface="黑体" pitchFamily="49" charset="-122"/>
              <a:ea typeface="黑体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50" normalizeH="0" baseline="0" noProof="0" dirty="0">
              <a:ln w="12700" cmpd="sng">
                <a:solidFill>
                  <a:srgbClr val="AE4845">
                    <a:satMod val="120000"/>
                    <a:shade val="80000"/>
                  </a:srgb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rgbClr val="AE4845">
                    <a:satMod val="180000"/>
                    <a:alpha val="30000"/>
                  </a:srgbClr>
                </a:glow>
              </a:effectLst>
              <a:uLnTx/>
              <a:uFillTx/>
              <a:latin typeface="黑体" pitchFamily="49" charset="-122"/>
              <a:ea typeface="黑体" pitchFamily="49" charset="-122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活动安排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8:00—8:20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到达签到      学生早读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8:30—9:10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数学展示课    杨老师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9:25—10:05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语文展示课    陈老师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10:15—10:55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家校交流      语、数、外老师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11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05 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请家长带上孩子的水杯、书本、出门条有序接孩子离校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温馨提示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1.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请各位家长朋友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保持安静尽快落座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，并将您的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手机调至静音或振动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状态。听课期间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不随意走动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不接打电话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2.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请认真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关注您孩子的上课情况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填写听课反馈表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以便回家后进行亲子沟通。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91002" y="5252926"/>
            <a:ext cx="1344497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您的陪伴与关注，是送给孩子最好的礼物！</a:t>
            </a:r>
            <a:endParaRPr kumimoji="0" lang="en-US" altLang="zh-CN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您的信任和支持，是我们前行的不竭动力！</a:t>
            </a:r>
            <a:endParaRPr kumimoji="0" lang="en-US" altLang="zh-CN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3" y="251696"/>
            <a:ext cx="1267430" cy="126743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62621237-432C-47C9-9F9B-74DFCF2E7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613" y="544802"/>
            <a:ext cx="96051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一年级家长开放活动</a:t>
            </a:r>
            <a:r>
              <a:rPr kumimoji="0" lang="en-US" altLang="zh-CN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(</a:t>
            </a:r>
            <a:r>
              <a:rPr kumimoji="0" lang="zh-CN" alt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一年级十二班</a:t>
            </a:r>
            <a:r>
              <a:rPr kumimoji="0" lang="en-US" altLang="zh-CN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)</a:t>
            </a:r>
            <a:endParaRPr kumimoji="0" lang="zh-CN" alt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4"/>
          <a:stretch>
            <a:fillRect/>
          </a:stretch>
        </p:blipFill>
        <p:spPr>
          <a:xfrm>
            <a:off x="152400" y="4922896"/>
            <a:ext cx="2343150" cy="177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56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617494" y="2064344"/>
            <a:ext cx="4930775" cy="2798382"/>
            <a:chOff x="6604794" y="1701803"/>
            <a:chExt cx="4930775" cy="2798382"/>
          </a:xfrm>
        </p:grpSpPr>
        <p:sp>
          <p:nvSpPr>
            <p:cNvPr id="20481" name="Text Box 4"/>
            <p:cNvSpPr txBox="1">
              <a:spLocks noChangeArrowheads="1"/>
            </p:cNvSpPr>
            <p:nvPr/>
          </p:nvSpPr>
          <p:spPr bwMode="auto">
            <a:xfrm>
              <a:off x="6604794" y="2930525"/>
              <a:ext cx="4456906" cy="15696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zh-CN" altLang="en-US" sz="9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拍皮球 </a:t>
              </a:r>
            </a:p>
          </p:txBody>
        </p:sp>
        <p:sp>
          <p:nvSpPr>
            <p:cNvPr id="20482" name="Text Box 6"/>
            <p:cNvSpPr txBox="1">
              <a:spLocks noChangeArrowheads="1"/>
            </p:cNvSpPr>
            <p:nvPr/>
          </p:nvSpPr>
          <p:spPr bwMode="auto">
            <a:xfrm>
              <a:off x="6604794" y="1701803"/>
              <a:ext cx="4930775" cy="132343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zh-CN" altLang="en-US" sz="8000" dirty="0">
                  <a:solidFill>
                    <a:srgbClr val="FF0000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锐字云字库中等线体1.0"/>
                </a:rPr>
                <a:t>pāi pí qiú </a:t>
              </a:r>
            </a:p>
          </p:txBody>
        </p:sp>
      </p:grpSp>
      <p:pic>
        <p:nvPicPr>
          <p:cNvPr id="20483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35" t="11066" r="29329" b="21320"/>
          <a:stretch>
            <a:fillRect/>
          </a:stretch>
        </p:blipFill>
        <p:spPr bwMode="auto">
          <a:xfrm>
            <a:off x="1389775" y="2105028"/>
            <a:ext cx="3322720" cy="344169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4"/>
          <a:stretch>
            <a:fillRect/>
          </a:stretch>
        </p:blipFill>
        <p:spPr>
          <a:xfrm>
            <a:off x="0" y="4752799"/>
            <a:ext cx="3695700" cy="2105201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50A0FA38-480E-47AD-A1C6-3572D816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498" y="328528"/>
            <a:ext cx="4416702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拼一拼，读一读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2DAE4D0-62E4-4AD7-83A7-C01575D72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" y="-135616"/>
            <a:ext cx="1892302" cy="1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843078" y="2105028"/>
            <a:ext cx="4377373" cy="2734885"/>
            <a:chOff x="5319078" y="3776663"/>
            <a:chExt cx="4377373" cy="2734885"/>
          </a:xfrm>
        </p:grpSpPr>
        <p:sp>
          <p:nvSpPr>
            <p:cNvPr id="21505" name="Text Box 4"/>
            <p:cNvSpPr txBox="1">
              <a:spLocks noChangeArrowheads="1"/>
            </p:cNvSpPr>
            <p:nvPr/>
          </p:nvSpPr>
          <p:spPr bwMode="auto">
            <a:xfrm>
              <a:off x="5808664" y="4941888"/>
              <a:ext cx="3887787" cy="15696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zh-CN" altLang="en-US" sz="9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跳高</a:t>
              </a:r>
            </a:p>
          </p:txBody>
        </p:sp>
        <p:sp>
          <p:nvSpPr>
            <p:cNvPr id="21506" name="Text Box 6"/>
            <p:cNvSpPr txBox="1">
              <a:spLocks noChangeArrowheads="1"/>
            </p:cNvSpPr>
            <p:nvPr/>
          </p:nvSpPr>
          <p:spPr bwMode="auto">
            <a:xfrm>
              <a:off x="5319078" y="3776663"/>
              <a:ext cx="4032250" cy="132343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8000" dirty="0" err="1">
                  <a:solidFill>
                    <a:srgbClr val="FF0000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锐字云字库中等线体1.0"/>
                </a:rPr>
                <a:t>tiào</a:t>
              </a:r>
              <a:r>
                <a:rPr lang="en-US" altLang="zh-CN" sz="8000" dirty="0">
                  <a:solidFill>
                    <a:srgbClr val="FF0000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锐字云字库中等线体1.0"/>
                </a:rPr>
                <a:t> </a:t>
              </a:r>
              <a:r>
                <a:rPr lang="en-US" altLang="zh-CN" sz="8000" dirty="0" err="1">
                  <a:solidFill>
                    <a:srgbClr val="FF0000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锐字云字库中等线体1.0"/>
                </a:rPr>
                <a:t>gāo</a:t>
              </a:r>
              <a:endParaRPr lang="en-US" altLang="zh-CN" sz="8000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锐字云字库中等线体1.0"/>
              </a:endParaRPr>
            </a:p>
          </p:txBody>
        </p:sp>
      </p:grpSp>
      <p:pic>
        <p:nvPicPr>
          <p:cNvPr id="21507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76" t="13121" r="23421" b="24390"/>
          <a:stretch>
            <a:fillRect/>
          </a:stretch>
        </p:blipFill>
        <p:spPr bwMode="auto">
          <a:xfrm>
            <a:off x="785813" y="1674816"/>
            <a:ext cx="4608512" cy="369887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50A0FA38-480E-47AD-A1C6-3572D816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498" y="328528"/>
            <a:ext cx="4416702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拼一拼，读一读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2DAE4D0-62E4-4AD7-83A7-C01575D72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" y="-135616"/>
            <a:ext cx="1892302" cy="189230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4"/>
          <a:stretch>
            <a:fillRect/>
          </a:stretch>
        </p:blipFill>
        <p:spPr>
          <a:xfrm flipH="1">
            <a:off x="8496300" y="4671192"/>
            <a:ext cx="3695700" cy="21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2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594601" y="2053837"/>
            <a:ext cx="3424237" cy="2893099"/>
            <a:chOff x="7594601" y="2053837"/>
            <a:chExt cx="3424237" cy="2893099"/>
          </a:xfrm>
        </p:grpSpPr>
        <p:sp>
          <p:nvSpPr>
            <p:cNvPr id="22529" name="Text Box 4"/>
            <p:cNvSpPr txBox="1">
              <a:spLocks noChangeArrowheads="1"/>
            </p:cNvSpPr>
            <p:nvPr/>
          </p:nvSpPr>
          <p:spPr bwMode="auto">
            <a:xfrm>
              <a:off x="7627939" y="3377276"/>
              <a:ext cx="3390899" cy="15696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zh-CN" altLang="en-US" sz="9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跑步</a:t>
              </a:r>
            </a:p>
          </p:txBody>
        </p:sp>
        <p:sp>
          <p:nvSpPr>
            <p:cNvPr id="22530" name="Text Box 6"/>
            <p:cNvSpPr txBox="1">
              <a:spLocks noChangeArrowheads="1"/>
            </p:cNvSpPr>
            <p:nvPr/>
          </p:nvSpPr>
          <p:spPr bwMode="auto">
            <a:xfrm>
              <a:off x="7594601" y="2053837"/>
              <a:ext cx="3167062" cy="132343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8000" dirty="0" err="1">
                  <a:solidFill>
                    <a:srgbClr val="FF0000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锐字云字库中等线体1.0"/>
                </a:rPr>
                <a:t>pǎo</a:t>
              </a:r>
              <a:r>
                <a:rPr lang="en-US" altLang="zh-CN" sz="8000" dirty="0">
                  <a:solidFill>
                    <a:srgbClr val="FF0000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锐字云字库中等线体1.0"/>
                </a:rPr>
                <a:t> </a:t>
              </a:r>
              <a:r>
                <a:rPr lang="en-US" altLang="zh-CN" sz="8000" dirty="0" err="1">
                  <a:solidFill>
                    <a:srgbClr val="FF0000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锐字云字库中等线体1.0"/>
                </a:rPr>
                <a:t>bù</a:t>
              </a:r>
              <a:endParaRPr lang="en-US" altLang="zh-CN" sz="8000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锐字云字库中等线体1.0"/>
              </a:endParaRPr>
            </a:p>
          </p:txBody>
        </p:sp>
      </p:grpSp>
      <p:pic>
        <p:nvPicPr>
          <p:cNvPr id="22531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76" t="19264" r="26367" b="33604"/>
          <a:stretch>
            <a:fillRect/>
          </a:stretch>
        </p:blipFill>
        <p:spPr bwMode="auto">
          <a:xfrm>
            <a:off x="407988" y="2064344"/>
            <a:ext cx="5184775" cy="3313112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4"/>
          <a:stretch>
            <a:fillRect/>
          </a:stretch>
        </p:blipFill>
        <p:spPr>
          <a:xfrm>
            <a:off x="0" y="4752799"/>
            <a:ext cx="3695700" cy="2105201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50A0FA38-480E-47AD-A1C6-3572D816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498" y="328528"/>
            <a:ext cx="4416702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拼一拼，读一读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2DAE4D0-62E4-4AD7-83A7-C01575D72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" y="-135616"/>
            <a:ext cx="1892302" cy="1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1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358062" y="1835744"/>
            <a:ext cx="5380037" cy="2740603"/>
            <a:chOff x="6977062" y="2064344"/>
            <a:chExt cx="5380037" cy="2740603"/>
          </a:xfrm>
        </p:grpSpPr>
        <p:sp>
          <p:nvSpPr>
            <p:cNvPr id="23553" name="Text Box 4"/>
            <p:cNvSpPr txBox="1">
              <a:spLocks noChangeArrowheads="1"/>
            </p:cNvSpPr>
            <p:nvPr/>
          </p:nvSpPr>
          <p:spPr bwMode="auto">
            <a:xfrm>
              <a:off x="6977062" y="3235287"/>
              <a:ext cx="4503737" cy="15696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zh-CN" altLang="en-US" sz="9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踢足球</a:t>
              </a:r>
            </a:p>
          </p:txBody>
        </p:sp>
        <p:sp>
          <p:nvSpPr>
            <p:cNvPr id="23554" name="Text Box 6"/>
            <p:cNvSpPr txBox="1">
              <a:spLocks noChangeArrowheads="1"/>
            </p:cNvSpPr>
            <p:nvPr/>
          </p:nvSpPr>
          <p:spPr bwMode="auto">
            <a:xfrm>
              <a:off x="7065962" y="2064344"/>
              <a:ext cx="5291137" cy="132343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8000" dirty="0" err="1">
                  <a:solidFill>
                    <a:srgbClr val="FF0000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锐字云字库中等线体1.0"/>
                </a:rPr>
                <a:t>tī</a:t>
              </a:r>
              <a:r>
                <a:rPr lang="en-US" altLang="zh-CN" sz="8000" dirty="0">
                  <a:solidFill>
                    <a:srgbClr val="FF0000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锐字云字库中等线体1.0"/>
                </a:rPr>
                <a:t>  </a:t>
              </a:r>
              <a:r>
                <a:rPr lang="en-US" altLang="zh-CN" sz="8000" dirty="0" err="1">
                  <a:solidFill>
                    <a:srgbClr val="FF0000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锐字云字库中等线体1.0"/>
                </a:rPr>
                <a:t>zú</a:t>
              </a:r>
              <a:r>
                <a:rPr lang="en-US" altLang="zh-CN" sz="8000" dirty="0">
                  <a:solidFill>
                    <a:srgbClr val="FF0000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锐字云字库中等线体1.0"/>
                </a:rPr>
                <a:t>  </a:t>
              </a:r>
              <a:r>
                <a:rPr lang="en-US" altLang="zh-CN" sz="8000" dirty="0" err="1">
                  <a:solidFill>
                    <a:srgbClr val="FF0000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锐字云字库中等线体1.0"/>
                </a:rPr>
                <a:t>qiú</a:t>
              </a:r>
              <a:endParaRPr lang="en-US" altLang="zh-CN" sz="8000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锐字云字库中等线体1.0"/>
              </a:endParaRPr>
            </a:p>
          </p:txBody>
        </p:sp>
      </p:grpSp>
      <p:pic>
        <p:nvPicPr>
          <p:cNvPr id="23555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08" t="21523" r="4753" b="27281"/>
          <a:stretch>
            <a:fillRect/>
          </a:stretch>
        </p:blipFill>
        <p:spPr bwMode="auto">
          <a:xfrm>
            <a:off x="95250" y="2428879"/>
            <a:ext cx="6294663" cy="2600321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50A0FA38-480E-47AD-A1C6-3572D816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498" y="328528"/>
            <a:ext cx="4416702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拼一拼，读一读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2DAE4D0-62E4-4AD7-83A7-C01575D72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" y="-135616"/>
            <a:ext cx="1892302" cy="18923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4"/>
          <a:stretch>
            <a:fillRect/>
          </a:stretch>
        </p:blipFill>
        <p:spPr>
          <a:xfrm flipH="1">
            <a:off x="8496300" y="4671192"/>
            <a:ext cx="3695700" cy="21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0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4"/>
          <a:stretch>
            <a:fillRect/>
          </a:stretch>
        </p:blipFill>
        <p:spPr>
          <a:xfrm>
            <a:off x="0" y="4752799"/>
            <a:ext cx="3695700" cy="2105201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50A0FA38-480E-47AD-A1C6-3572D816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012" y="2566223"/>
            <a:ext cx="3951108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词卡认读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2DAE4D0-62E4-4AD7-83A7-C01575D72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" y="-135616"/>
            <a:ext cx="1892302" cy="189230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9DD3263-57D4-4642-943E-DE1861965882}"/>
              </a:ext>
            </a:extLst>
          </p:cNvPr>
          <p:cNvSpPr txBox="1"/>
          <p:nvPr/>
        </p:nvSpPr>
        <p:spPr>
          <a:xfrm>
            <a:off x="2611120" y="62586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去掉拼音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17845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129" y="-1077686"/>
            <a:ext cx="5615279" cy="34986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974" l="3958" r="96458">
                        <a14:foregroundMark x1="25990" y1="28255" x2="25990" y2="28255"/>
                        <a14:foregroundMark x1="10365" y1="72201" x2="10365" y2="72201"/>
                        <a14:foregroundMark x1="12812" y1="70573" x2="12812" y2="70573"/>
                        <a14:foregroundMark x1="40104" y1="31120" x2="40104" y2="31120"/>
                        <a14:foregroundMark x1="34792" y1="34635" x2="34792" y2="34635"/>
                        <a14:foregroundMark x1="36510" y1="15365" x2="36510" y2="15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154" y="2483893"/>
            <a:ext cx="4683481" cy="5424751"/>
          </a:xfrm>
          <a:prstGeom prst="rect">
            <a:avLst/>
          </a:prstGeom>
        </p:spPr>
      </p:pic>
      <p:grpSp>
        <p:nvGrpSpPr>
          <p:cNvPr id="6" name="组合 19"/>
          <p:cNvGrpSpPr/>
          <p:nvPr/>
        </p:nvGrpSpPr>
        <p:grpSpPr>
          <a:xfrm>
            <a:off x="2650797" y="1456295"/>
            <a:ext cx="1434664" cy="1903854"/>
            <a:chOff x="5391800" y="-349767"/>
            <a:chExt cx="1434675" cy="1903854"/>
          </a:xfrm>
        </p:grpSpPr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23339" y="246026"/>
              <a:ext cx="1347550" cy="130806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9949" name="Text Box 4"/>
            <p:cNvSpPr txBox="1">
              <a:spLocks noChangeArrowheads="1"/>
            </p:cNvSpPr>
            <p:nvPr/>
          </p:nvSpPr>
          <p:spPr bwMode="auto">
            <a:xfrm>
              <a:off x="5391800" y="-349767"/>
              <a:ext cx="1434675" cy="83099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</a:ln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zh-CN" altLang="en-US" sz="4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打球</a:t>
              </a:r>
            </a:p>
          </p:txBody>
        </p:sp>
      </p:grpSp>
      <p:grpSp>
        <p:nvGrpSpPr>
          <p:cNvPr id="7" name="组合 26"/>
          <p:cNvGrpSpPr/>
          <p:nvPr/>
        </p:nvGrpSpPr>
        <p:grpSpPr>
          <a:xfrm>
            <a:off x="1002418" y="753060"/>
            <a:ext cx="1423980" cy="1853698"/>
            <a:chOff x="-54035" y="-459903"/>
            <a:chExt cx="1423991" cy="1853698"/>
          </a:xfrm>
        </p:grpSpPr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54035" y="20334"/>
              <a:ext cx="1414925" cy="137346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9947" name="TextBox 25"/>
            <p:cNvSpPr txBox="1">
              <a:spLocks noChangeArrowheads="1"/>
            </p:cNvSpPr>
            <p:nvPr/>
          </p:nvSpPr>
          <p:spPr bwMode="auto">
            <a:xfrm>
              <a:off x="-52239" y="-459903"/>
              <a:ext cx="1422195" cy="83099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</a:ln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4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_GB2312"/>
                </a:rPr>
                <a:t>拔河</a:t>
              </a:r>
            </a:p>
          </p:txBody>
        </p:sp>
      </p:grpSp>
      <p:sp>
        <p:nvSpPr>
          <p:cNvPr id="39945" name="TextBox 27"/>
          <p:cNvSpPr txBox="1">
            <a:spLocks noChangeArrowheads="1"/>
          </p:cNvSpPr>
          <p:nvPr/>
        </p:nvSpPr>
        <p:spPr bwMode="auto">
          <a:xfrm>
            <a:off x="4236612" y="5756005"/>
            <a:ext cx="184731" cy="830997"/>
          </a:xfrm>
          <a:prstGeom prst="rect">
            <a:avLst/>
          </a:prstGeom>
          <a:blipFill dpi="0" rotWithShape="1">
            <a:blip r:embed="rId8">
              <a:alphaModFix amt="50000"/>
            </a:blip>
            <a:srcRect/>
            <a:tile tx="0" ty="0" sx="100000" sy="100000" flip="none" algn="tl"/>
          </a:blipFill>
          <a:ln w="9525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4800" b="1" dirty="0">
              <a:solidFill>
                <a:srgbClr val="FFFF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97542" l="462" r="90000">
                        <a14:foregroundMark x1="54308" y1="61137" x2="54308" y2="61137"/>
                        <a14:foregroundMark x1="56769" y1="72197" x2="56769" y2="72197"/>
                        <a14:foregroundMark x1="51538" y1="77112" x2="51538" y2="77112"/>
                        <a14:foregroundMark x1="48000" y1="72043" x2="48000" y2="72043"/>
                        <a14:foregroundMark x1="50154" y1="61751" x2="50154" y2="61751"/>
                        <a14:foregroundMark x1="59385" y1="60829" x2="59385" y2="60829"/>
                        <a14:foregroundMark x1="58000" y1="57604" x2="58000" y2="57604"/>
                        <a14:foregroundMark x1="59385" y1="68817" x2="59385" y2="68817"/>
                        <a14:foregroundMark x1="56615" y1="72350" x2="56615" y2="72350"/>
                        <a14:foregroundMark x1="57077" y1="76651" x2="57077" y2="76651"/>
                        <a14:foregroundMark x1="49385" y1="71582" x2="49385" y2="71582"/>
                        <a14:foregroundMark x1="49231" y1="65438" x2="49231" y2="65438"/>
                        <a14:foregroundMark x1="55077" y1="58525" x2="55077" y2="58525"/>
                        <a14:foregroundMark x1="58769" y1="64363" x2="58769" y2="64363"/>
                        <a14:foregroundMark x1="16154" y1="80031" x2="16154" y2="80031"/>
                        <a14:foregroundMark x1="14462" y1="81874" x2="14462" y2="81874"/>
                        <a14:foregroundMark x1="14000" y1="83717" x2="14000" y2="83717"/>
                        <a14:foregroundMark x1="34615" y1="47158" x2="34615" y2="47158"/>
                        <a14:foregroundMark x1="29385" y1="47465" x2="29385" y2="47465"/>
                        <a14:foregroundMark x1="55538" y1="65745" x2="55538" y2="65745"/>
                        <a14:foregroundMark x1="31231" y1="47158" x2="31231" y2="47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9062" y="2702144"/>
            <a:ext cx="3878784" cy="3884751"/>
          </a:xfrm>
          <a:prstGeom prst="rect">
            <a:avLst/>
          </a:prstGeom>
        </p:spPr>
      </p:pic>
      <p:grpSp>
        <p:nvGrpSpPr>
          <p:cNvPr id="2" name="组合 9"/>
          <p:cNvGrpSpPr/>
          <p:nvPr/>
        </p:nvGrpSpPr>
        <p:grpSpPr>
          <a:xfrm>
            <a:off x="6331090" y="1534727"/>
            <a:ext cx="1604492" cy="2011445"/>
            <a:chOff x="5403033" y="-393284"/>
            <a:chExt cx="1604503" cy="2011446"/>
          </a:xfrm>
        </p:grpSpPr>
        <p:pic>
          <p:nvPicPr>
            <p:cNvPr id="45064" name="Picture 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03033" y="263386"/>
              <a:ext cx="1395674" cy="13547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9957" name="Text Box 4"/>
            <p:cNvSpPr txBox="1">
              <a:spLocks noChangeArrowheads="1"/>
            </p:cNvSpPr>
            <p:nvPr/>
          </p:nvSpPr>
          <p:spPr bwMode="auto">
            <a:xfrm>
              <a:off x="5490970" y="-393284"/>
              <a:ext cx="1516566" cy="76944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</a:ln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zh-CN" altLang="en-US" sz="4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跳高</a:t>
              </a: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7965676" y="1197561"/>
            <a:ext cx="1491415" cy="1987672"/>
            <a:chOff x="5388900" y="-374322"/>
            <a:chExt cx="1491426" cy="1987673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88900" y="221203"/>
              <a:ext cx="1434175" cy="139214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9955" name="Text Box 4"/>
            <p:cNvSpPr txBox="1">
              <a:spLocks noChangeArrowheads="1"/>
            </p:cNvSpPr>
            <p:nvPr/>
          </p:nvSpPr>
          <p:spPr bwMode="auto">
            <a:xfrm>
              <a:off x="5471319" y="-374322"/>
              <a:ext cx="1409007" cy="76944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</a:ln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zh-CN" altLang="en-US" sz="4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跑步</a:t>
              </a:r>
            </a:p>
          </p:txBody>
        </p:sp>
      </p:grpSp>
      <p:grpSp>
        <p:nvGrpSpPr>
          <p:cNvPr id="4" name="组合 13"/>
          <p:cNvGrpSpPr/>
          <p:nvPr/>
        </p:nvGrpSpPr>
        <p:grpSpPr>
          <a:xfrm>
            <a:off x="9508712" y="671614"/>
            <a:ext cx="1877010" cy="1983415"/>
            <a:chOff x="5286105" y="-393283"/>
            <a:chExt cx="1877023" cy="1983416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09502" y="254045"/>
              <a:ext cx="1376422" cy="133608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9953" name="Text Box 4"/>
            <p:cNvSpPr txBox="1">
              <a:spLocks noChangeArrowheads="1"/>
            </p:cNvSpPr>
            <p:nvPr/>
          </p:nvSpPr>
          <p:spPr bwMode="auto">
            <a:xfrm>
              <a:off x="5286105" y="-393283"/>
              <a:ext cx="1877023" cy="76944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</a:ln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zh-CN" altLang="en-US" sz="4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踢足球</a:t>
              </a:r>
            </a:p>
          </p:txBody>
        </p:sp>
      </p:grpSp>
      <p:grpSp>
        <p:nvGrpSpPr>
          <p:cNvPr id="5" name="组合 16"/>
          <p:cNvGrpSpPr/>
          <p:nvPr/>
        </p:nvGrpSpPr>
        <p:grpSpPr>
          <a:xfrm>
            <a:off x="4311833" y="1573822"/>
            <a:ext cx="1866724" cy="1979953"/>
            <a:chOff x="5242116" y="-318926"/>
            <a:chExt cx="1866737" cy="1979954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8370" y="268881"/>
              <a:ext cx="1434173" cy="139214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9951" name="Text Box 4"/>
            <p:cNvSpPr txBox="1">
              <a:spLocks noChangeArrowheads="1"/>
            </p:cNvSpPr>
            <p:nvPr/>
          </p:nvSpPr>
          <p:spPr bwMode="auto">
            <a:xfrm>
              <a:off x="5242116" y="-318926"/>
              <a:ext cx="1866737" cy="76944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</a:ln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zh-CN" altLang="en-US" sz="4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拍皮球</a:t>
              </a:r>
            </a:p>
          </p:txBody>
        </p:sp>
      </p:grpSp>
      <p:cxnSp>
        <p:nvCxnSpPr>
          <p:cNvPr id="11" name="直接连接符 10"/>
          <p:cNvCxnSpPr/>
          <p:nvPr/>
        </p:nvCxnSpPr>
        <p:spPr bwMode="auto">
          <a:xfrm>
            <a:off x="476518" y="3009847"/>
            <a:ext cx="515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文本框 13"/>
          <p:cNvSpPr txBox="1"/>
          <p:nvPr/>
        </p:nvSpPr>
        <p:spPr>
          <a:xfrm>
            <a:off x="3893433" y="122632"/>
            <a:ext cx="46624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 dirty="0">
                <a:solidFill>
                  <a:srgbClr val="FFFF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游戏：一脚射门</a:t>
            </a:r>
          </a:p>
          <a:p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childTnLst>
                                    <p:animMotion origin="layout" path="M -3.125E-6 -3.7037E-6 C -0.00547 0.14514 -0.01067 0.29051 -0.11666 0.34468 C -0.22291 0.39885 -0.54961 0.32824 -0.63619 0.325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10" y="1824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childTnLst>
                                    <p:animMotion origin="layout" path="M 3.54167E-6 -2.96296E-6 C 0.05781 0.16389 0.11562 0.32778 0.02851 0.38542 C -0.05847 0.44306 -0.43099 0.35278 -0.52253 0.3463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74" y="202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childTnLst>
                                    <p:animMotion origin="layout" path="M -3.54167E-6 -3.7037E-7 C 0.19701 0.15232 0.39414 0.30486 0.34519 0.35787 C 0.29623 0.41088 -0.18737 0.32523 -0.29375 0.31875 " pathEditMode="relative" rAng="0" ptsTypes="A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1875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childTnLst>
                                    <p:animMotion origin="layout" path="M -1.25E-6 5.55112E-17 C 0.2694 0.15417 0.5388 0.30833 0.5194 0.36273 C 0.5 0.41713 -0.01094 0.33287 -0.11706 0.32685 " pathEditMode="relative" rAng="0" ptsTypes="A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1902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childTnLst>
                                    <p:animMotion origin="layout" path="M -4.58333E-6 4.44444E-6 C 0.10704 0.14537 0.21433 0.2905 0.14271 0.34814 C 0.07123 0.40555 -0.33346 0.34537 -0.42851 0.3449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38" y="186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childTnLst>
                                    <p:animMotion origin="layout" path="M 3.75E-6 -3.7037E-7 C 0.32864 0.14931 0.65742 0.29884 0.66341 0.3625 C 0.66927 0.42616 0.14023 0.37894 0.03541 0.38218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4" y="197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37" y="3908084"/>
            <a:ext cx="2218075" cy="1663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7" t="16556" b="1"/>
          <a:stretch/>
        </p:blipFill>
        <p:spPr>
          <a:xfrm>
            <a:off x="7624243" y="1290696"/>
            <a:ext cx="2212163" cy="1646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82" y="3853992"/>
            <a:ext cx="2392218" cy="1662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2"/>
          <a:stretch/>
        </p:blipFill>
        <p:spPr>
          <a:xfrm>
            <a:off x="2066845" y="1290696"/>
            <a:ext cx="2425209" cy="1596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本框 6"/>
          <p:cNvSpPr txBox="1"/>
          <p:nvPr/>
        </p:nvSpPr>
        <p:spPr>
          <a:xfrm>
            <a:off x="7503458" y="5571640"/>
            <a:ext cx="2659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打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羽毛球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765711" y="2936699"/>
            <a:ext cx="2040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打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篮球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048748" y="5610205"/>
            <a:ext cx="2659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打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乒乓球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347544" y="2886981"/>
            <a:ext cx="2040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踢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足球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780232" y="381348"/>
            <a:ext cx="6409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你还知道哪些体育运动？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053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01625" y="735273"/>
            <a:ext cx="13058371" cy="5302316"/>
            <a:chOff x="125165" y="773373"/>
            <a:chExt cx="13058371" cy="5302316"/>
          </a:xfrm>
        </p:grpSpPr>
        <p:sp>
          <p:nvSpPr>
            <p:cNvPr id="2" name="矩形 1"/>
            <p:cNvSpPr/>
            <p:nvPr/>
          </p:nvSpPr>
          <p:spPr>
            <a:xfrm>
              <a:off x="125165" y="997376"/>
              <a:ext cx="13058371" cy="5078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zh-CN" sz="5400" b="1" kern="100" dirty="0">
                  <a:solidFill>
                    <a:srgbClr val="FF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我用小手拉</a:t>
              </a:r>
              <a:r>
                <a:rPr lang="zh-CN" altLang="en-US" sz="54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一拉</a:t>
              </a:r>
              <a:r>
                <a:rPr lang="zh-CN" altLang="zh-CN" sz="54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，我用小手捏</a:t>
              </a:r>
              <a:r>
                <a:rPr lang="zh-CN" altLang="en-US" sz="54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一</a:t>
              </a:r>
              <a:r>
                <a:rPr lang="zh-CN" altLang="zh-CN" sz="54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捏</a:t>
              </a:r>
              <a:r>
                <a:rPr lang="zh-CN" altLang="en-US" sz="54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。</a:t>
              </a:r>
              <a:endParaRPr lang="en-US" altLang="zh-CN" sz="54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54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我用小手</a:t>
              </a:r>
              <a:r>
                <a:rPr lang="zh-CN" altLang="en-US" sz="54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握一握</a:t>
              </a:r>
              <a:r>
                <a:rPr lang="zh-CN" altLang="zh-CN" sz="54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，我用小手</a:t>
              </a:r>
              <a:r>
                <a:rPr lang="zh-CN" altLang="en-US" sz="54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拍一拍。</a:t>
              </a:r>
              <a:endParaRPr lang="en-US" altLang="zh-CN" sz="5400" b="1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zh-CN" sz="5400" b="1" kern="100" dirty="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我用</a:t>
              </a:r>
              <a:r>
                <a:rPr lang="zh-CN" altLang="zh-CN" sz="5400" b="1" kern="100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小</a:t>
              </a:r>
              <a:r>
                <a:rPr lang="zh-CN" altLang="en-US" sz="5400" b="1" kern="100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脚踏一踏，</a:t>
              </a:r>
              <a:r>
                <a:rPr lang="zh-CN" altLang="zh-CN" sz="5400" b="1" kern="100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我用小脚踮一踮。</a:t>
              </a:r>
              <a:endParaRPr lang="en-US" altLang="zh-CN" sz="5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5400" b="1" kern="100" dirty="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我用小脚</a:t>
              </a:r>
              <a:r>
                <a:rPr lang="zh-CN" altLang="en-US" sz="5400" b="1" kern="100" dirty="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跳</a:t>
              </a:r>
              <a:r>
                <a:rPr lang="zh-CN" altLang="zh-CN" sz="5400" b="1" kern="100" dirty="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一</a:t>
              </a:r>
              <a:r>
                <a:rPr lang="zh-CN" altLang="en-US" sz="5400" b="1" kern="100" dirty="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跳</a:t>
              </a:r>
              <a:r>
                <a:rPr lang="zh-CN" altLang="en-US" sz="5400" b="1" kern="100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，</a:t>
              </a:r>
              <a:r>
                <a:rPr lang="zh-CN" altLang="en-US" sz="5400" b="1" kern="100" dirty="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我用小</a:t>
              </a:r>
              <a:r>
                <a:rPr lang="zh-CN" altLang="zh-CN" sz="5400" b="1" kern="100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脚踩一踩</a:t>
              </a:r>
              <a:r>
                <a:rPr lang="zh-CN" altLang="en-US" sz="5400" b="1" kern="100" dirty="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。</a:t>
              </a:r>
              <a:endParaRPr lang="zh-CN" altLang="zh-CN" sz="5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 flipH="1">
              <a:off x="8607238" y="773373"/>
              <a:ext cx="36768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err="1">
                  <a:solidFill>
                    <a:srgbClr val="FF0000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Times New Roman" panose="02020603050405020304" pitchFamily="18" charset="0"/>
                </a:rPr>
                <a:t>niē</a:t>
              </a:r>
              <a:endParaRPr lang="zh-CN" altLang="en-US" sz="2800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438121" y="4538209"/>
              <a:ext cx="6014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err="1">
                  <a:latin typeface="方正姚体" panose="02010601030101010101" pitchFamily="2" charset="-122"/>
                  <a:ea typeface="方正姚体" panose="02010601030101010101" pitchFamily="2" charset="-122"/>
                  <a:cs typeface="Times New Roman" panose="02020603050405020304" pitchFamily="18" charset="0"/>
                </a:rPr>
                <a:t>cǎi</a:t>
              </a:r>
              <a:endParaRPr lang="zh-CN" altLang="en-US" sz="2800" dirty="0">
                <a:latin typeface="方正姚体" panose="02010601030101010101" pitchFamily="2" charset="-122"/>
                <a:ea typeface="方正姚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438121" y="3368715"/>
              <a:ext cx="8018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err="1">
                  <a:latin typeface="方正姚体" panose="02010601030101010101" pitchFamily="2" charset="-122"/>
                  <a:ea typeface="方正姚体" panose="02010601030101010101" pitchFamily="2" charset="-122"/>
                  <a:cs typeface="Times New Roman" panose="02020603050405020304" pitchFamily="18" charset="0"/>
                </a:rPr>
                <a:t>diǎn</a:t>
              </a:r>
              <a:endParaRPr lang="zh-CN" altLang="en-US" sz="2800" dirty="0">
                <a:latin typeface="方正姚体" panose="02010601030101010101" pitchFamily="2" charset="-122"/>
                <a:ea typeface="方正姚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085075" y="3293726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err="1">
                  <a:latin typeface="方正姚体" panose="02010601030101010101" pitchFamily="2" charset="-122"/>
                  <a:ea typeface="方正姚体" panose="02010601030101010101" pitchFamily="2" charset="-122"/>
                  <a:cs typeface="Times New Roman" panose="02020603050405020304" pitchFamily="18" charset="0"/>
                </a:rPr>
                <a:t>tà</a:t>
              </a:r>
              <a:endParaRPr lang="zh-CN" altLang="en-US" sz="2800" dirty="0">
                <a:latin typeface="方正姚体" panose="02010601030101010101" pitchFamily="2" charset="-122"/>
                <a:ea typeface="方正姚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085075" y="2068001"/>
              <a:ext cx="60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err="1">
                  <a:solidFill>
                    <a:srgbClr val="FF0000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Times New Roman" panose="02020603050405020304" pitchFamily="18" charset="0"/>
                </a:rPr>
                <a:t>wò</a:t>
              </a:r>
              <a:endParaRPr lang="zh-CN" altLang="en-US" sz="2800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WordArt 6"/>
          <p:cNvSpPr>
            <a:spLocks noTextEdit="1"/>
          </p:cNvSpPr>
          <p:nvPr/>
        </p:nvSpPr>
        <p:spPr>
          <a:xfrm>
            <a:off x="1233103" y="169194"/>
            <a:ext cx="2110024" cy="82768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82687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zh-CN" alt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3900000" scaled="1"/>
                </a:gradFill>
                <a:latin typeface="宋体" pitchFamily="2" charset="-122"/>
                <a:ea typeface="宋体" pitchFamily="2" charset="-122"/>
              </a:rPr>
              <a:t>课中操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06734"/>
            <a:ext cx="931478" cy="931478"/>
          </a:xfrm>
          <a:prstGeom prst="rect">
            <a:avLst/>
          </a:prstGeom>
        </p:spPr>
      </p:pic>
      <p:pic>
        <p:nvPicPr>
          <p:cNvPr id="3" name="课中操（伴奏3遍1分钟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2144" y="6037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6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 nodeType="clickPar">
                      <p:stCondLst>
                        <p:cond delay="indefinite"/>
                      </p:stCondLst>
                      <p:childTnLst>
                        <p:par>
                          <p:cTn id="6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8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43827" y="2522959"/>
            <a:ext cx="39069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热 闹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813420" y="1507296"/>
            <a:ext cx="28953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err="1">
                <a:solidFill>
                  <a:srgbClr val="333333"/>
                </a:solidFill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rè</a:t>
            </a:r>
            <a:r>
              <a:rPr lang="en-US" altLang="zh-CN" sz="6000" dirty="0">
                <a:solidFill>
                  <a:srgbClr val="333333"/>
                </a:solidFill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     </a:t>
            </a:r>
            <a:r>
              <a:rPr lang="en-US" altLang="zh-CN" sz="6000" dirty="0" err="1">
                <a:solidFill>
                  <a:srgbClr val="333333"/>
                </a:solidFill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nɑo</a:t>
            </a:r>
            <a:endParaRPr lang="zh-CN" altLang="en-US" sz="60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737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 nodeType="clickPar">
                      <p:stCondLst>
                        <p:cond delay="indefinite"/>
                      </p:stCondLst>
                      <p:childTnLst>
                        <p:par>
                          <p:cTn id="6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4"/>
          <p:cNvPicPr>
            <a:picLocks noChangeAspect="1"/>
          </p:cNvPicPr>
          <p:nvPr/>
        </p:nvPicPr>
        <p:blipFill>
          <a:blip r:embed="rId2">
            <a:lum bright="-23996" contrast="42000"/>
          </a:blip>
          <a:srcRect l="9308" t="17848" r="1718" b="33441"/>
          <a:stretch>
            <a:fillRect/>
          </a:stretch>
        </p:blipFill>
        <p:spPr>
          <a:xfrm>
            <a:off x="277563" y="1756686"/>
            <a:ext cx="5982970" cy="3576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70" name="文本框 1"/>
          <p:cNvSpPr txBox="1"/>
          <p:nvPr/>
        </p:nvSpPr>
        <p:spPr>
          <a:xfrm>
            <a:off x="1284828" y="298450"/>
            <a:ext cx="184505" cy="83110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华文彩云" charset="-122"/>
              <a:ea typeface="华文彩云" charset="-122"/>
              <a:cs typeface="Arial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29676" y="1848900"/>
            <a:ext cx="5669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操场上真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热闹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呀！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同学们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有的</a:t>
            </a:r>
            <a:r>
              <a:rPr lang="zh-CN" altLang="en-US" sz="4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，有的</a:t>
            </a:r>
            <a:r>
              <a:rPr lang="zh-CN" altLang="en-US" sz="4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，还有的</a:t>
            </a:r>
            <a:r>
              <a:rPr lang="zh-CN" altLang="en-US" sz="4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 </a:t>
            </a:r>
            <a:endParaRPr kumimoji="0" lang="zh-CN" altLang="en-US" sz="4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0A0FA38-480E-47AD-A1C6-3572D816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498" y="328528"/>
            <a:ext cx="214086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说一说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2DAE4D0-62E4-4AD7-83A7-C01575D727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" y="-135616"/>
            <a:ext cx="1892302" cy="189230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995209" y="1264125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err="1">
                <a:solidFill>
                  <a:srgbClr val="333333"/>
                </a:solidFill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rè</a:t>
            </a:r>
            <a:r>
              <a:rPr lang="en-US" altLang="zh-CN" sz="3200" dirty="0">
                <a:solidFill>
                  <a:srgbClr val="333333"/>
                </a:solidFill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  </a:t>
            </a:r>
            <a:r>
              <a:rPr lang="en-US" altLang="zh-CN" sz="3200" dirty="0" err="1">
                <a:solidFill>
                  <a:srgbClr val="333333"/>
                </a:solidFill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nɑo</a:t>
            </a:r>
            <a:endParaRPr lang="zh-CN" altLang="en-US" sz="32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52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4"/>
          <a:stretch>
            <a:fillRect/>
          </a:stretch>
        </p:blipFill>
        <p:spPr>
          <a:xfrm flipH="1">
            <a:off x="8077200" y="3924300"/>
            <a:ext cx="4114800" cy="2933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6" y="1257638"/>
            <a:ext cx="7142408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本框 9"/>
          <p:cNvSpPr txBox="1"/>
          <p:nvPr/>
        </p:nvSpPr>
        <p:spPr>
          <a:xfrm>
            <a:off x="8077200" y="2477750"/>
            <a:ext cx="35846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菜市场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771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86" y="1213008"/>
            <a:ext cx="7181615" cy="4060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本框 2"/>
          <p:cNvSpPr txBox="1"/>
          <p:nvPr/>
        </p:nvSpPr>
        <p:spPr>
          <a:xfrm>
            <a:off x="8464569" y="2228671"/>
            <a:ext cx="30203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锻 炼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1D56DD-8F41-440C-8283-10909C732304}"/>
              </a:ext>
            </a:extLst>
          </p:cNvPr>
          <p:cNvSpPr txBox="1"/>
          <p:nvPr/>
        </p:nvSpPr>
        <p:spPr>
          <a:xfrm>
            <a:off x="8270607" y="1213008"/>
            <a:ext cx="32143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err="1">
                <a:solidFill>
                  <a:srgbClr val="333333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duàn</a:t>
            </a:r>
            <a:r>
              <a:rPr lang="en-US" altLang="zh-CN" sz="6000" dirty="0">
                <a:solidFill>
                  <a:srgbClr val="333333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</a:t>
            </a:r>
            <a:r>
              <a:rPr lang="en-US" altLang="zh-CN" sz="6000" dirty="0" err="1">
                <a:solidFill>
                  <a:srgbClr val="333333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liàn</a:t>
            </a:r>
            <a:endParaRPr lang="zh-CN" altLang="en-US" sz="60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202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0" y="-1"/>
            <a:ext cx="12171719" cy="71437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511" y="579048"/>
            <a:ext cx="4565900" cy="3040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本框 2"/>
          <p:cNvSpPr txBox="1"/>
          <p:nvPr/>
        </p:nvSpPr>
        <p:spPr>
          <a:xfrm>
            <a:off x="7084291" y="1376218"/>
            <a:ext cx="13179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>
                <a:latin typeface="楷体" panose="02010609060101010101" pitchFamily="49" charset="-122"/>
                <a:ea typeface="楷体" panose="02010609060101010101" pitchFamily="49" charset="-122"/>
              </a:rPr>
              <a:t>炼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3" b="98726" l="0" r="89055">
                        <a14:foregroundMark x1="22388" y1="48726" x2="22388" y2="48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58" y="1511875"/>
            <a:ext cx="913686" cy="12579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807" y="4651770"/>
            <a:ext cx="1140817" cy="149406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568918" y="3862646"/>
            <a:ext cx="1186706" cy="6081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甲骨文</a:t>
            </a:r>
            <a:endParaRPr lang="zh-CN" altLang="en-US" sz="1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191094" y="3862646"/>
            <a:ext cx="923202" cy="6236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小篆</a:t>
            </a:r>
            <a:endParaRPr lang="zh-CN" altLang="en-US" sz="1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06" y="4651770"/>
            <a:ext cx="1058778" cy="138146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6549766" y="3862646"/>
            <a:ext cx="1471878" cy="2226888"/>
            <a:chOff x="8023327" y="249926"/>
            <a:chExt cx="2418394" cy="3490924"/>
          </a:xfrm>
        </p:grpSpPr>
        <p:sp>
          <p:nvSpPr>
            <p:cNvPr id="22" name="矩形 21"/>
            <p:cNvSpPr/>
            <p:nvPr/>
          </p:nvSpPr>
          <p:spPr>
            <a:xfrm>
              <a:off x="8562176" y="249926"/>
              <a:ext cx="1422184" cy="830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楷体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8023327" y="1183716"/>
              <a:ext cx="2418394" cy="255713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100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</a:rPr>
                <a:t>火</a:t>
              </a: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3" b="98726" l="0" r="89055">
                        <a14:foregroundMark x1="22388" y1="48726" x2="22388" y2="48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364" y="4554837"/>
            <a:ext cx="1114714" cy="1534697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7084291" y="579048"/>
            <a:ext cx="12907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6000" dirty="0" err="1">
                <a:solidFill>
                  <a:srgbClr val="333333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liàn</a:t>
            </a:r>
            <a:endParaRPr lang="zh-CN" altLang="en-US" sz="6000" dirty="0">
              <a:solidFill>
                <a:prstClr val="black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737746" y="3820773"/>
            <a:ext cx="20409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火字旁</a:t>
            </a:r>
          </a:p>
        </p:txBody>
      </p:sp>
    </p:spTree>
    <p:extLst>
      <p:ext uri="{BB962C8B-B14F-4D97-AF65-F5344CB8AC3E}">
        <p14:creationId xmlns:p14="http://schemas.microsoft.com/office/powerpoint/2010/main" val="1286455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 nodeType="clickPar">
                      <p:stCondLst>
                        <p:cond delay="indefinite"/>
                      </p:stCondLst>
                      <p:childTnLst>
                        <p:par>
                          <p:cTn id="6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54101" y="642352"/>
            <a:ext cx="10528299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自读提示</a:t>
            </a:r>
            <a:r>
              <a:rPr lang="zh-CN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endParaRPr lang="zh-CN" altLang="zh-CN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      (1)</a:t>
            </a:r>
            <a:r>
              <a:rPr lang="zh-CN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借助拼音自由读儿歌，注意读准字音，读通句子。</a:t>
            </a:r>
          </a:p>
          <a:p>
            <a:pPr>
              <a:lnSpc>
                <a:spcPct val="150000"/>
              </a:lnSpc>
            </a:pP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      (2)</a:t>
            </a:r>
            <a:r>
              <a:rPr lang="zh-CN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数一数这首儿歌有几句。</a:t>
            </a:r>
          </a:p>
          <a:p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4"/>
          <a:stretch>
            <a:fillRect/>
          </a:stretch>
        </p:blipFill>
        <p:spPr>
          <a:xfrm>
            <a:off x="0" y="4752799"/>
            <a:ext cx="3695700" cy="21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92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4"/>
          <a:stretch>
            <a:fillRect/>
          </a:stretch>
        </p:blipFill>
        <p:spPr>
          <a:xfrm flipH="1">
            <a:off x="8496300" y="4671192"/>
            <a:ext cx="3695700" cy="2105201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42A2384A-8523-4FB2-8F59-26CB967BE072}"/>
              </a:ext>
            </a:extLst>
          </p:cNvPr>
          <p:cNvSpPr txBox="1"/>
          <p:nvPr/>
        </p:nvSpPr>
        <p:spPr>
          <a:xfrm>
            <a:off x="2716458" y="1500558"/>
            <a:ext cx="7542449" cy="483209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líng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shēng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xiǎng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xià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kè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  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5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铃    声    响，下  课 了</a:t>
            </a:r>
            <a:r>
              <a:rPr lang="zh-CN" altLang="en-US" sz="4500" b="1" dirty="0">
                <a:latin typeface="宋体" pitchFamily="2" charset="-122"/>
                <a:ea typeface="宋体" pitchFamily="2" charset="-122"/>
              </a:rPr>
              <a:t>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cāo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chǎng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shàng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zhēn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rè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n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  <a:cs typeface="Arial" pitchFamily="34" charset="0"/>
              </a:rPr>
              <a:t>ɑ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o</a:t>
            </a:r>
            <a:endParaRPr lang="en-US" altLang="zh-CN" sz="3200" b="1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5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操    场    上，真  热  闹</a:t>
            </a:r>
            <a:r>
              <a:rPr lang="zh-CN" altLang="en-US" sz="4500" b="1" dirty="0">
                <a:latin typeface="宋体" pitchFamily="2" charset="-122"/>
                <a:ea typeface="宋体" pitchFamily="2" charset="-122"/>
              </a:rPr>
              <a:t>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tiào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shéng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tī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 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jiàn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diū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shā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bāo</a:t>
            </a:r>
            <a:endParaRPr lang="en-US" altLang="zh-CN" sz="3200" b="1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5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跳    绳    踢    毽  丢  沙  包，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tiān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tiān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duàn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liàn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shēn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tǐ</a:t>
            </a:r>
            <a:r>
              <a:rPr lang="en-US" altLang="zh-CN" sz="32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    </a:t>
            </a:r>
            <a:r>
              <a:rPr lang="en-US" altLang="zh-CN" sz="3200" b="1" dirty="0" err="1">
                <a:latin typeface="方正姚体" panose="02010601030101010101" pitchFamily="2" charset="-122"/>
                <a:ea typeface="方正姚体" panose="02010601030101010101" pitchFamily="2" charset="-122"/>
              </a:rPr>
              <a:t>hǎo</a:t>
            </a:r>
            <a:endParaRPr lang="en-US" altLang="zh-CN" sz="3200" b="1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5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天    天    锻    炼  身  体  好。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0A0FA38-480E-47AD-A1C6-3572D816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498" y="328528"/>
            <a:ext cx="214086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读一读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2DAE4D0-62E4-4AD7-83A7-C01575D72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" y="-135616"/>
            <a:ext cx="1892302" cy="189230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16458" y="1985453"/>
            <a:ext cx="206017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5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铃    声 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716458" y="1540633"/>
            <a:ext cx="2287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líng</a:t>
            </a:r>
            <a:r>
              <a:rPr lang="en-US" altLang="zh-CN" sz="32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</a:t>
            </a:r>
            <a:r>
              <a:rPr lang="en-US" altLang="zh-CN" sz="3200" b="1" dirty="0" err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shēng</a:t>
            </a:r>
            <a:r>
              <a:rPr lang="en-US" altLang="zh-CN" sz="32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7008566" y="5498315"/>
            <a:ext cx="162736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5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身  体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7000570" y="5046026"/>
            <a:ext cx="1587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shēn</a:t>
            </a:r>
            <a:r>
              <a:rPr lang="en-US" altLang="zh-CN" sz="32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</a:t>
            </a:r>
            <a:r>
              <a:rPr lang="en-US" altLang="zh-CN" sz="3200" b="1" dirty="0" err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tǐ</a:t>
            </a:r>
            <a:r>
              <a:rPr lang="en-US" altLang="zh-CN" sz="32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649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 nodeType="clickPar">
                      <p:stCondLst>
                        <p:cond delay="indefinite"/>
                      </p:stCondLst>
                      <p:childTnLst>
                        <p:par>
                          <p:cTn id="6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/>
          <p:nvPr/>
        </p:nvSpPr>
        <p:spPr>
          <a:xfrm>
            <a:off x="1803648" y="2988883"/>
            <a:ext cx="464375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9600" b="1" dirty="0">
                <a:latin typeface="楷体" panose="02010609060101010101" pitchFamily="49" charset="-122"/>
                <a:ea typeface="楷体" panose="02010609060101010101" pitchFamily="49" charset="-122"/>
              </a:rPr>
              <a:t>铃 声</a:t>
            </a:r>
          </a:p>
        </p:txBody>
      </p:sp>
      <p:sp>
        <p:nvSpPr>
          <p:cNvPr id="27651" name="内容占位符 6"/>
          <p:cNvSpPr>
            <a:spLocks noGrp="1" noChangeArrowheads="1"/>
          </p:cNvSpPr>
          <p:nvPr>
            <p:ph idx="1"/>
          </p:nvPr>
        </p:nvSpPr>
        <p:spPr>
          <a:xfrm>
            <a:off x="1372403" y="1963762"/>
            <a:ext cx="4545797" cy="1003801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0" eaLnBrk="1" hangingPunct="1">
              <a:buNone/>
              <a:defRPr/>
            </a:pPr>
            <a:r>
              <a:rPr lang="en-US" altLang="zh-CN" sz="6600" b="1" dirty="0">
                <a:solidFill>
                  <a:srgbClr val="FF0000"/>
                </a:solidFill>
                <a:latin typeface="Malgun Gothic" panose="020B0503020000020004" charset="-127"/>
                <a:ea typeface="Malgun Gothic" panose="020B0503020000020004" charset="-127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líng</a:t>
            </a:r>
            <a:r>
              <a:rPr lang="en-US" altLang="zh-CN" sz="66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</a:t>
            </a:r>
            <a:r>
              <a:rPr lang="en-US" altLang="zh-CN" sz="6600" b="1" dirty="0" err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shēng</a:t>
            </a:r>
            <a:endParaRPr lang="en-US" altLang="zh-CN" sz="6600" b="1" dirty="0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197178" y="2967563"/>
            <a:ext cx="32768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9600" b="1" dirty="0">
                <a:latin typeface="楷体" panose="02010609060101010101" pitchFamily="49" charset="-122"/>
                <a:ea typeface="楷体" panose="02010609060101010101" pitchFamily="49" charset="-122"/>
              </a:rPr>
              <a:t>身 体</a:t>
            </a:r>
          </a:p>
        </p:txBody>
      </p:sp>
      <p:sp>
        <p:nvSpPr>
          <p:cNvPr id="3" name="矩形 2"/>
          <p:cNvSpPr/>
          <p:nvPr/>
        </p:nvSpPr>
        <p:spPr>
          <a:xfrm>
            <a:off x="7197178" y="1963762"/>
            <a:ext cx="286328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kern="0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shēn   </a:t>
            </a:r>
            <a:r>
              <a:rPr lang="en-US" altLang="zh-CN" sz="6600" b="1" kern="0" dirty="0" err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tǐ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4"/>
          <a:stretch>
            <a:fillRect/>
          </a:stretch>
        </p:blipFill>
        <p:spPr>
          <a:xfrm flipH="1">
            <a:off x="8496300" y="4671192"/>
            <a:ext cx="3695700" cy="2105201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50A0FA38-480E-47AD-A1C6-3572D816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498" y="328528"/>
            <a:ext cx="214086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比一比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2DAE4D0-62E4-4AD7-83A7-C01575D72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" y="-135616"/>
            <a:ext cx="1892302" cy="1892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 nodeType="clickPar">
                      <p:stCondLst>
                        <p:cond delay="indefinite"/>
                      </p:stCondLst>
                      <p:childTnLst>
                        <p:par>
                          <p:cTn id="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27651" grpId="0" build="p"/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13133" y="1319479"/>
            <a:ext cx="757130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铃声响，下课了。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操场上，真热闹。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跳绳踢毽丢沙包，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天天锻炼身体好。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686595" y="3516811"/>
            <a:ext cx="2123440" cy="134111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564490" y="3477683"/>
            <a:ext cx="2123440" cy="134111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687930" y="3516811"/>
            <a:ext cx="2693450" cy="134111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50A0FA38-480E-47AD-A1C6-3572D816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498" y="328528"/>
            <a:ext cx="214086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圈一圈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2DAE4D0-62E4-4AD7-83A7-C01575D72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" y="-135616"/>
            <a:ext cx="1892302" cy="1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7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 nodeType="clickPar">
                      <p:stCondLst>
                        <p:cond delay="indefinite"/>
                      </p:stCondLst>
                      <p:childTnLst>
                        <p:par>
                          <p:cTn id="6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0A0FA38-480E-47AD-A1C6-3572D816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498" y="328528"/>
            <a:ext cx="214086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编一编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DAE4D0-62E4-4AD7-83A7-C01575D72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" y="-135616"/>
            <a:ext cx="1892302" cy="189230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13634" y="1036414"/>
            <a:ext cx="5157181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铃声响，下课了。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操场上，真热闹。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heavy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   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 </a:t>
            </a:r>
            <a:r>
              <a:rPr kumimoji="0" lang="zh-CN" altLang="en-US" sz="4800" b="1" i="0" u="heavy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   </a:t>
            </a:r>
            <a:r>
              <a:rPr kumimoji="0" lang="zh-CN" altLang="en-US" sz="4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 </a:t>
            </a:r>
            <a:r>
              <a:rPr kumimoji="0" lang="zh-CN" altLang="en-US" sz="4800" b="1" i="0" u="heavy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 </a:t>
            </a:r>
            <a:r>
              <a:rPr kumimoji="0" lang="zh-CN" altLang="en-US" sz="4800" b="1" i="0" u="heavy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    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，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天天锻炼身体好。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885" y="1255958"/>
            <a:ext cx="1620024" cy="1215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7" t="16556" b="1"/>
          <a:stretch/>
        </p:blipFill>
        <p:spPr>
          <a:xfrm>
            <a:off x="1366546" y="4597573"/>
            <a:ext cx="1640119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47" y="3230520"/>
            <a:ext cx="1640118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2"/>
          <a:stretch/>
        </p:blipFill>
        <p:spPr>
          <a:xfrm>
            <a:off x="1366547" y="1863467"/>
            <a:ext cx="1640119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gimg2.baidu.com/image_search/src=http%3A%2F%2Fm.fugumeitan.com%2F%3Fcloud-776009-thumb.jpeg&amp;refer=http%3A%2F%2Fm.fugumeitan.com&amp;app=2002&amp;size=f9999,10000&amp;q=a80&amp;n=0&amp;g=0n&amp;fmt=jpeg?sec=1621411366&amp;t=60dd8afd41fe0dd999e213cecd3b38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62" y="4674722"/>
            <a:ext cx="1177701" cy="1658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gimg2.baidu.com/image_search/src=http%3A%2F%2Fbpic.588ku.com%2Felement_origin_min_pic%2F17%2F03%2F20%2F506ddd8c17d6170832c204cf848c70e0.jpg&amp;refer=http%3A%2F%2Fbpic.588ku.com&amp;app=2002&amp;size=f9999,10000&amp;q=a80&amp;n=0&amp;g=0n&amp;fmt=jpeg?sec=1621411431&amp;t=3616c79c9fb4e79107f4bfacc9526d9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60" y="4637968"/>
            <a:ext cx="1710267" cy="1663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s://gimg2.baidu.com/image_search/src=http%3A%2F%2Fdpic.tiankong.com%2Fg3%2F5n%2FQJ6842474783.jpg%3Fx-oss-process%3Dstyle%2Fshows&amp;refer=http%3A%2F%2Fdpic.tiankong.com&amp;app=2002&amp;size=f9999,10000&amp;q=a80&amp;n=0&amp;g=0n&amp;fmt=jpeg?sec=1621411502&amp;t=e38fea3835c4d101f16655d13970ef9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4050" y="12656374"/>
            <a:ext cx="1458207" cy="1652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https://gimg2.baidu.com/image_search/src=http%3A%2F%2Fbpic.588ku.com%2Felement_origin_min_pic%2F18%2F05%2F27%2F4e363fd60d05f2cb79347336986a860c.jpg%21r650&amp;refer=http%3A%2F%2Fbpic.588ku.com&amp;app=2002&amp;size=f9999,10000&amp;q=a80&amp;n=0&amp;g=0n&amp;fmt=jpeg?sec=1621411560&amp;t=dc902631df3dedab8a959b20c960044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124" y="4680046"/>
            <a:ext cx="1211241" cy="165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gimg2.baidu.com/image_search/src=http%3A%2F%2Fimg.08087.cc%2Fuploads%2F20190919%2F16%2F1568882063-HOoCqsaPQY.jpg&amp;refer=http%3A%2F%2Fimg.08087.cc&amp;app=2002&amp;size=f9999,10000&amp;q=a80&amp;n=0&amp;g=0n&amp;fmt=jpeg?sec=1621411647&amp;t=875a1c725648ec722aedfebb8432d67c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885" y="4710429"/>
            <a:ext cx="1624502" cy="1622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 descr="https://gimg2.baidu.com/image_search/src=http%3A%2F%2Fpic.51yuansu.com%2Fpic3%2Fcover%2F01%2F59%2F52%2F594d8005e542f_610.jpg&amp;refer=http%3A%2F%2Fpic.51yuansu.com&amp;app=2002&amp;size=f9999,10000&amp;q=a80&amp;n=0&amp;g=0n&amp;fmt=jpeg?sec=1621411700&amp;t=9f2c0e9470ade2ea9e8d7416d11f47f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885" y="2828068"/>
            <a:ext cx="1624502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650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 nodeType="clickPar">
                      <p:stCondLst>
                        <p:cond delay="indefinite"/>
                      </p:stCondLst>
                      <p:childTnLst>
                        <p:par>
                          <p:cTn id="6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14" y="1788530"/>
            <a:ext cx="3924958" cy="392495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54381" y="143851"/>
            <a:ext cx="154662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  <a:cs typeface="锐字云字库中等线体1.0"/>
              </a:rPr>
              <a:t>zú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16296" y="2545383"/>
            <a:ext cx="65880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锐字云字库中等线体1.0"/>
              </a:rPr>
              <a:t>足球  手足</a:t>
            </a:r>
            <a:endParaRPr kumimoji="0" lang="en-US" altLang="zh-CN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锐字云字库中等线体1.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600" b="1" kern="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十足  满足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90172" y="520877"/>
            <a:ext cx="74018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6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一看  二写  三对照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891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 nodeType="clickPar">
                      <p:stCondLst>
                        <p:cond delay="indefinite"/>
                      </p:stCondLst>
                      <p:childTnLst>
                        <p:par>
                          <p:cTn id="6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0A0FA38-480E-47AD-A1C6-3572D816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498" y="328528"/>
            <a:ext cx="214086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背一背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DAE4D0-62E4-4AD7-83A7-C01575D72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" y="-135616"/>
            <a:ext cx="1892302" cy="189230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13133" y="1319479"/>
            <a:ext cx="7619394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铃声</a:t>
            </a: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响，</a:t>
            </a:r>
            <a:r>
              <a:rPr lang="zh-CN" altLang="en-US" sz="7200" b="1" u="heavy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。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</a:endParaRPr>
          </a:p>
          <a:p>
            <a:pPr>
              <a:defRPr/>
            </a:pPr>
            <a:r>
              <a:rPr lang="zh-CN" altLang="en-US" sz="7200" b="1" u="heavy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上，</a:t>
            </a: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真</a:t>
            </a:r>
            <a:r>
              <a:rPr lang="zh-CN" altLang="en-US" sz="7200" b="1" u="heavy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heavy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   </a:t>
            </a:r>
            <a:r>
              <a:rPr lang="en-US" altLang="zh-CN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 </a:t>
            </a:r>
            <a:r>
              <a:rPr kumimoji="0" lang="zh-CN" altLang="en-US" sz="7200" b="1" i="0" u="heavy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   </a:t>
            </a:r>
            <a:r>
              <a:rPr kumimoji="0" lang="zh-CN" altLang="en-US" sz="7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 </a:t>
            </a:r>
            <a:r>
              <a:rPr kumimoji="0" lang="zh-CN" altLang="en-US" sz="7200" b="1" i="0" u="heavy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 </a:t>
            </a:r>
            <a:r>
              <a:rPr kumimoji="0" lang="zh-CN" altLang="en-US" sz="7200" b="1" i="0" u="heavy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     </a:t>
            </a: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，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天天</a:t>
            </a: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锻炼</a:t>
            </a:r>
            <a:r>
              <a:rPr lang="zh-CN" altLang="en-US" sz="7200" b="1" u="heavy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74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 nodeType="clickPar">
                      <p:stCondLst>
                        <p:cond delay="indefinite"/>
                      </p:stCondLst>
                      <p:childTnLst>
                        <p:par>
                          <p:cTn id="6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19251" y="2444998"/>
            <a:ext cx="58609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感 谢 聆 听</a:t>
            </a:r>
          </a:p>
        </p:txBody>
      </p:sp>
    </p:spTree>
    <p:extLst>
      <p:ext uri="{BB962C8B-B14F-4D97-AF65-F5344CB8AC3E}">
        <p14:creationId xmlns:p14="http://schemas.microsoft.com/office/powerpoint/2010/main" val="31303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 nodeType="clickPar">
                      <p:stCondLst>
                        <p:cond delay="indefinite"/>
                      </p:stCondLst>
                      <p:childTnLst>
                        <p:par>
                          <p:cTn id="6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664008" y="2388534"/>
            <a:ext cx="245131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8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操场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42802"/>
          <a:stretch/>
        </p:blipFill>
        <p:spPr>
          <a:xfrm>
            <a:off x="361950" y="951809"/>
            <a:ext cx="740586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8240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 nodeType="clickPar">
                      <p:stCondLst>
                        <p:cond delay="indefinite"/>
                      </p:stCondLst>
                      <p:childTnLst>
                        <p:par>
                          <p:cTn id="6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403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37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liyuanyuan\Desktop\跑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313" y="1970088"/>
            <a:ext cx="4140200" cy="414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2" name="TextBox 1"/>
          <p:cNvSpPr txBox="1"/>
          <p:nvPr/>
        </p:nvSpPr>
        <p:spPr>
          <a:xfrm>
            <a:off x="6338889" y="1570740"/>
            <a:ext cx="5059629" cy="35394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楷体" pitchFamily="49" charset="-122"/>
                <a:ea typeface="楷体" panose="02010609060101010101" pitchFamily="49" charset="-122"/>
                <a:cs typeface="Arial"/>
              </a:rPr>
              <a:t>结构：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itchFamily="49" charset="-122"/>
                <a:ea typeface="楷体" panose="02010609060101010101" pitchFamily="49" charset="-122"/>
                <a:cs typeface="Arial"/>
              </a:rPr>
              <a:t>左右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itchFamily="49" charset="-122"/>
                <a:ea typeface="楷体" panose="02010609060101010101" pitchFamily="49" charset="-122"/>
                <a:cs typeface="Arial"/>
              </a:rPr>
              <a:t>部首：</a:t>
            </a:r>
            <a:r>
              <a:rPr lang="zh-CN" altLang="zh-CN" sz="3200" b="1" dirty="0">
                <a:solidFill>
                  <a:srgbClr val="FF0000"/>
                </a:solidFill>
                <a:ea typeface="宋体,Arial"/>
                <a:cs typeface="宋体" panose="02010600030101010101" pitchFamily="2" charset="-122"/>
              </a:rPr>
              <a:t> 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楷体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楷体" pitchFamily="49" charset="-122"/>
                <a:ea typeface="楷体" panose="02010609060101010101" pitchFamily="49" charset="-122"/>
                <a:cs typeface="Arial"/>
              </a:rPr>
              <a:t>组词：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itchFamily="49" charset="-122"/>
                <a:ea typeface="楷体" panose="02010609060101010101" pitchFamily="49" charset="-122"/>
                <a:cs typeface="Arial"/>
              </a:rPr>
              <a:t>跑步  飞跑  跑马    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altLang="zh-CN" sz="3200" dirty="0">
              <a:solidFill>
                <a:prstClr val="black"/>
              </a:solidFill>
              <a:latin typeface="楷体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itchFamily="49" charset="-122"/>
                <a:ea typeface="楷体" panose="02010609060101010101" pitchFamily="49" charset="-122"/>
                <a:cs typeface="Arial"/>
              </a:rPr>
              <a:t>     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itchFamily="49" charset="-122"/>
                <a:ea typeface="楷体" panose="02010609060101010101" pitchFamily="49" charset="-122"/>
                <a:cs typeface="Arial"/>
              </a:rPr>
              <a:t>跑道  跑鞋  逃跑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A1C9C82-965F-4D29-A011-3A3798C67B71}"/>
              </a:ext>
            </a:extLst>
          </p:cNvPr>
          <p:cNvSpPr txBox="1"/>
          <p:nvPr/>
        </p:nvSpPr>
        <p:spPr>
          <a:xfrm>
            <a:off x="2576513" y="448746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800" dirty="0" err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锐字云字库中等线体1.0"/>
              </a:rPr>
              <a:t>pǎo</a:t>
            </a:r>
            <a:endParaRPr lang="zh-CN" altLang="en-US" sz="88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7823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967685" y="1733351"/>
            <a:ext cx="27334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楷体" panose="02010609060101010101" pitchFamily="49" charset="-122"/>
                <a:cs typeface="楷体" panose="02010609060101010101" pitchFamily="49" charset="-122"/>
              </a:rPr>
              <a:t>踢</a:t>
            </a:r>
            <a:r>
              <a:rPr kumimoji="0" lang="zh-CN" altLang="en-US" sz="6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楷体" panose="02010609060101010101" pitchFamily="49" charset="-122"/>
                <a:cs typeface="楷体" panose="02010609060101010101" pitchFamily="49" charset="-122"/>
              </a:rPr>
              <a:t>足球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" y="3191587"/>
            <a:ext cx="2444132" cy="181452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13478" y="3573853"/>
            <a:ext cx="12153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楷体" panose="02010609060101010101" pitchFamily="49" charset="-122"/>
                <a:cs typeface="楷体" panose="02010609060101010101" pitchFamily="49" charset="-122"/>
              </a:rPr>
              <a:t>扌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469913" y="5006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6109"/>
            <a:ext cx="2444132" cy="18145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4"/>
          <a:stretch/>
        </p:blipFill>
        <p:spPr>
          <a:xfrm>
            <a:off x="868919" y="5534526"/>
            <a:ext cx="781310" cy="989648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55703" y="625355"/>
            <a:ext cx="207460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楷体" panose="02010609060101010101" pitchFamily="49" charset="-122"/>
                <a:cs typeface="楷体" panose="02010609060101010101" pitchFamily="49" charset="-122"/>
              </a:rPr>
              <a:t>打</a:t>
            </a:r>
            <a:r>
              <a:rPr kumimoji="0" lang="zh-CN" altLang="en-US" sz="6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楷体" panose="02010609060101010101" pitchFamily="49" charset="-122"/>
                <a:cs typeface="楷体" panose="02010609060101010101" pitchFamily="49" charset="-122"/>
              </a:rPr>
              <a:t>球</a:t>
            </a:r>
            <a:r>
              <a:rPr kumimoji="0" lang="zh-CN" altLang="en-US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614005" y="625355"/>
            <a:ext cx="207460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楷体" panose="02010609060101010101" pitchFamily="49" charset="-122"/>
                <a:cs typeface="楷体" panose="02010609060101010101" pitchFamily="49" charset="-122"/>
              </a:rPr>
              <a:t>跳</a:t>
            </a:r>
            <a:r>
              <a:rPr kumimoji="0" lang="zh-CN" altLang="en-US" sz="6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楷体" panose="02010609060101010101" pitchFamily="49" charset="-122"/>
                <a:cs typeface="楷体" panose="02010609060101010101" pitchFamily="49" charset="-122"/>
              </a:rPr>
              <a:t>高</a:t>
            </a:r>
            <a:r>
              <a:rPr kumimoji="0" lang="zh-CN" altLang="en-US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14005" y="1733351"/>
            <a:ext cx="18838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楷体" panose="02010609060101010101" pitchFamily="49" charset="-122"/>
                <a:cs typeface="楷体" panose="02010609060101010101" pitchFamily="49" charset="-122"/>
              </a:rPr>
              <a:t>跑</a:t>
            </a:r>
            <a:r>
              <a:rPr kumimoji="0" lang="zh-CN" altLang="en-US" sz="6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楷体" panose="02010609060101010101" pitchFamily="49" charset="-122"/>
                <a:cs typeface="楷体" panose="02010609060101010101" pitchFamily="49" charset="-122"/>
              </a:rPr>
              <a:t>步</a:t>
            </a:r>
          </a:p>
        </p:txBody>
      </p:sp>
      <p:sp>
        <p:nvSpPr>
          <p:cNvPr id="25" name="矩形 24"/>
          <p:cNvSpPr/>
          <p:nvPr/>
        </p:nvSpPr>
        <p:spPr>
          <a:xfrm>
            <a:off x="6920432" y="626583"/>
            <a:ext cx="29241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楷体" panose="02010609060101010101" pitchFamily="49" charset="-122"/>
                <a:cs typeface="楷体" panose="02010609060101010101" pitchFamily="49" charset="-122"/>
              </a:rPr>
              <a:t>拍</a:t>
            </a:r>
            <a:r>
              <a:rPr kumimoji="0" lang="zh-CN" altLang="en-US" sz="6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楷体" panose="02010609060101010101" pitchFamily="49" charset="-122"/>
                <a:cs typeface="楷体" panose="02010609060101010101" pitchFamily="49" charset="-122"/>
              </a:rPr>
              <a:t>皮球</a:t>
            </a:r>
            <a:r>
              <a:rPr kumimoji="0" lang="zh-CN" altLang="en-US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355703" y="1678536"/>
            <a:ext cx="18838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楷体" panose="02010609060101010101" pitchFamily="49" charset="-122"/>
                <a:cs typeface="楷体" panose="02010609060101010101" pitchFamily="49" charset="-122"/>
              </a:rPr>
              <a:t>拔</a:t>
            </a:r>
            <a:r>
              <a:rPr kumimoji="0" lang="zh-CN" altLang="en-US" sz="6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楷体" panose="02010609060101010101" pitchFamily="49" charset="-122"/>
                <a:cs typeface="楷体" panose="02010609060101010101" pitchFamily="49" charset="-122"/>
              </a:rPr>
              <a:t>河</a:t>
            </a:r>
          </a:p>
        </p:txBody>
      </p:sp>
      <p:sp>
        <p:nvSpPr>
          <p:cNvPr id="2" name="矩形 1"/>
          <p:cNvSpPr/>
          <p:nvPr/>
        </p:nvSpPr>
        <p:spPr>
          <a:xfrm>
            <a:off x="3229120" y="936502"/>
            <a:ext cx="63690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我还知道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357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 nodeType="clickPar">
                      <p:stCondLst>
                        <p:cond delay="indefinite"/>
                      </p:stCondLst>
                      <p:childTnLst>
                        <p:par>
                          <p:cTn id="6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0.04205 0.4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15065 0.436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51003 0.282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95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0.15078 0.70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07734 0.540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09011 0.5393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9" grpId="0"/>
      <p:bldP spid="21" grpId="0"/>
      <p:bldP spid="23" grpId="0"/>
      <p:bldP spid="25" grpId="0"/>
      <p:bldP spid="27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4"/>
          <a:stretch>
            <a:fillRect/>
          </a:stretch>
        </p:blipFill>
        <p:spPr>
          <a:xfrm flipH="1">
            <a:off x="7682923" y="3579743"/>
            <a:ext cx="4114800" cy="29337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186195" y="2543175"/>
            <a:ext cx="184730" cy="399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13" y="256570"/>
            <a:ext cx="1741202" cy="1741202"/>
          </a:xfrm>
          <a:prstGeom prst="rect">
            <a:avLst/>
          </a:prstGeom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62621237-432C-47C9-9F9B-74DFCF2E7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505" y="628573"/>
            <a:ext cx="54224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一年级家长开放课</a:t>
            </a:r>
            <a:endParaRPr lang="zh-CN" alt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2DCBFEA-35B3-4553-A84E-9E454107EA5D}"/>
              </a:ext>
            </a:extLst>
          </p:cNvPr>
          <p:cNvSpPr txBox="1"/>
          <p:nvPr/>
        </p:nvSpPr>
        <p:spPr>
          <a:xfrm>
            <a:off x="574667" y="1336459"/>
            <a:ext cx="11223056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300" dirty="0">
                <a:latin typeface="楷体" panose="02010609060101010101" pitchFamily="49" charset="-122"/>
                <a:ea typeface="楷体" panose="02010609060101010101" pitchFamily="49" charset="-122"/>
              </a:rPr>
              <a:t>温馨提示</a:t>
            </a:r>
          </a:p>
          <a:p>
            <a:r>
              <a:rPr lang="en-US" altLang="zh-CN" sz="5300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5300" dirty="0">
                <a:latin typeface="楷体" panose="02010609060101010101" pitchFamily="49" charset="-122"/>
                <a:ea typeface="楷体" panose="02010609060101010101" pitchFamily="49" charset="-122"/>
              </a:rPr>
              <a:t>请各位家长尽快落座，保持安静。</a:t>
            </a:r>
          </a:p>
          <a:p>
            <a:r>
              <a:rPr lang="en-US" altLang="zh-CN" sz="5300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5300" dirty="0">
                <a:latin typeface="楷体" panose="02010609060101010101" pitchFamily="49" charset="-122"/>
                <a:ea typeface="楷体" panose="02010609060101010101" pitchFamily="49" charset="-122"/>
              </a:rPr>
              <a:t>请将您的手机调至静音或振动状态。听课期间不随意走动，不接打电话。</a:t>
            </a:r>
          </a:p>
          <a:p>
            <a:r>
              <a:rPr lang="en-US" altLang="zh-CN" sz="5300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5300" dirty="0">
                <a:latin typeface="楷体" panose="02010609060101010101" pitchFamily="49" charset="-122"/>
                <a:ea typeface="楷体" panose="02010609060101010101" pitchFamily="49" charset="-122"/>
              </a:rPr>
              <a:t>请认真关注您孩子的上课情况，填写听课反馈表。</a:t>
            </a:r>
          </a:p>
          <a:p>
            <a:endParaRPr lang="zh-CN" altLang="en-US" sz="5300" dirty="0"/>
          </a:p>
        </p:txBody>
      </p:sp>
    </p:spTree>
    <p:extLst>
      <p:ext uri="{BB962C8B-B14F-4D97-AF65-F5344CB8AC3E}">
        <p14:creationId xmlns:p14="http://schemas.microsoft.com/office/powerpoint/2010/main" val="1755684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20833" y="1962757"/>
            <a:ext cx="16658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500" b="1" dirty="0">
                <a:latin typeface="楷体" panose="02010609060101010101" pitchFamily="49" charset="-122"/>
                <a:ea typeface="楷体" panose="02010609060101010101" pitchFamily="49" charset="-122"/>
              </a:rPr>
              <a:t>场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69176" y="749103"/>
            <a:ext cx="2456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err="1"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chǎng</a:t>
            </a:r>
            <a:endParaRPr lang="zh-CN" altLang="en-US" sz="7200" b="1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75203" y="1518920"/>
            <a:ext cx="22461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atin typeface="楷体" panose="02010609060101010101" pitchFamily="49" charset="-122"/>
                <a:ea typeface="楷体" panose="02010609060101010101" pitchFamily="49" charset="-122"/>
              </a:rPr>
              <a:t>牧场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375203" y="3444022"/>
            <a:ext cx="22461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atin typeface="楷体" panose="02010609060101010101" pitchFamily="49" charset="-122"/>
                <a:ea typeface="楷体" panose="02010609060101010101" pitchFamily="49" charset="-122"/>
              </a:rPr>
              <a:t>场地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11" y="1968482"/>
            <a:ext cx="925746" cy="149459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11463" y="3716229"/>
            <a:ext cx="6359237" cy="2774781"/>
            <a:chOff x="511463" y="3716229"/>
            <a:chExt cx="6359237" cy="2774781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6675FFA7-E2DB-44A4-9BFB-FF5ED24CE659}"/>
                </a:ext>
              </a:extLst>
            </p:cNvPr>
            <p:cNvSpPr txBox="1"/>
            <p:nvPr/>
          </p:nvSpPr>
          <p:spPr>
            <a:xfrm>
              <a:off x="511463" y="4182686"/>
              <a:ext cx="635923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kern="100" dirty="0">
                  <a:ea typeface="楷体" panose="02010609060101010101" pitchFamily="49" charset="-122"/>
                  <a:cs typeface="楷体" panose="02010609060101010101" pitchFamily="49" charset="-122"/>
                </a:rPr>
                <a:t>         </a:t>
              </a:r>
              <a:r>
                <a:rPr lang="zh-CN" altLang="en-US" sz="4800" kern="100" dirty="0">
                  <a:ea typeface="楷体" panose="02010609060101010101" pitchFamily="49" charset="-122"/>
                  <a:cs typeface="楷体" panose="02010609060101010101" pitchFamily="49" charset="-122"/>
                </a:rPr>
                <a:t>场：处所，</a:t>
              </a:r>
              <a:r>
                <a:rPr lang="zh-CN" altLang="zh-CN" sz="4800" kern="100" dirty="0">
                  <a:ea typeface="楷体" panose="02010609060101010101" pitchFamily="49" charset="-122"/>
                  <a:cs typeface="楷体" panose="02010609060101010101" pitchFamily="49" charset="-122"/>
                </a:rPr>
                <a:t>指适应某种需要的比较大的地方</a:t>
              </a:r>
              <a:r>
                <a:rPr lang="zh-CN" altLang="en-US" sz="4800" kern="100" dirty="0">
                  <a:ea typeface="楷体" panose="02010609060101010101" pitchFamily="49" charset="-122"/>
                  <a:cs typeface="楷体" panose="02010609060101010101" pitchFamily="49" charset="-122"/>
                </a:rPr>
                <a:t>。</a:t>
              </a:r>
              <a:endParaRPr lang="zh-CN" altLang="en-US" sz="4800" dirty="0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1" y="3716229"/>
              <a:ext cx="1255850" cy="1255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961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 nodeType="clickPar">
                      <p:stCondLst>
                        <p:cond delay="indefinite"/>
                      </p:stCondLst>
                      <p:childTnLst>
                        <p:par>
                          <p:cTn id="6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decel="49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9460" name="文本框 6"/>
          <p:cNvSpPr txBox="1">
            <a:spLocks noChangeArrowheads="1"/>
          </p:cNvSpPr>
          <p:nvPr/>
        </p:nvSpPr>
        <p:spPr bwMode="auto">
          <a:xfrm>
            <a:off x="1024225" y="2197420"/>
            <a:ext cx="10693399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b="1" i="0" u="none" strike="noStrike" kern="120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操 场 上</a:t>
            </a:r>
            <a:endParaRPr kumimoji="0" lang="zh-CN" altLang="en-US" sz="11500" b="1" i="0" u="none" strike="noStrike" kern="1200" normalizeH="0" baseline="0" noProof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186195" y="2543175"/>
            <a:ext cx="184730" cy="399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C39CA7C-326A-428A-A499-257B2BF9A6EC}"/>
              </a:ext>
            </a:extLst>
          </p:cNvPr>
          <p:cNvSpPr/>
          <p:nvPr/>
        </p:nvSpPr>
        <p:spPr>
          <a:xfrm>
            <a:off x="3448855" y="1536107"/>
            <a:ext cx="62969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cāo</a:t>
            </a:r>
            <a:r>
              <a:rPr lang="en-US" altLang="zh-CN" sz="5400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  </a:t>
            </a:r>
            <a:r>
              <a:rPr lang="en-US" altLang="zh-CN" sz="5400" dirty="0" err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chǎng</a:t>
            </a:r>
            <a:r>
              <a:rPr lang="en-US" altLang="zh-CN" sz="5400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</a:t>
            </a:r>
            <a:r>
              <a:rPr lang="en-US" altLang="zh-CN" sz="5400" dirty="0" err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shàng</a:t>
            </a:r>
            <a:endParaRPr lang="zh-CN" altLang="en-US" sz="5400" dirty="0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13" y="256570"/>
            <a:ext cx="1741202" cy="1741202"/>
          </a:xfrm>
          <a:prstGeom prst="rect">
            <a:avLst/>
          </a:prstGeom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62621237-432C-47C9-9F9B-74DFCF2E7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505" y="628573"/>
            <a:ext cx="54224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一年级家长开放课</a:t>
            </a:r>
            <a:endParaRPr lang="zh-CN" alt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349706" y="4059468"/>
            <a:ext cx="3070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棠外附小  陈凤</a:t>
            </a:r>
            <a:endParaRPr lang="zh-CN" altLang="en-US" sz="500" dirty="0"/>
          </a:p>
        </p:txBody>
      </p:sp>
    </p:spTree>
    <p:extLst>
      <p:ext uri="{BB962C8B-B14F-4D97-AF65-F5344CB8AC3E}">
        <p14:creationId xmlns:p14="http://schemas.microsoft.com/office/powerpoint/2010/main" val="317677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1"/>
          <p:cNvPicPr>
            <a:picLocks noChangeAspect="1"/>
          </p:cNvPicPr>
          <p:nvPr/>
        </p:nvPicPr>
        <p:blipFill>
          <a:blip r:embed="rId2"/>
          <a:srcRect t="31250" b="4584"/>
          <a:stretch>
            <a:fillRect/>
          </a:stretch>
        </p:blipFill>
        <p:spPr>
          <a:xfrm>
            <a:off x="-1" y="-1"/>
            <a:ext cx="12284365" cy="688355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318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 nodeType="clickPar">
                      <p:stCondLst>
                        <p:cond delay="indefinite"/>
                      </p:stCondLst>
                      <p:childTnLst>
                        <p:par>
                          <p:cTn id="6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4"/>
          <a:stretch>
            <a:fillRect/>
          </a:stretch>
        </p:blipFill>
        <p:spPr>
          <a:xfrm>
            <a:off x="0" y="4752799"/>
            <a:ext cx="3695700" cy="2105201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50A0FA38-480E-47AD-A1C6-3572D816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292" y="2098863"/>
            <a:ext cx="3951108" cy="24006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自由拼读</a:t>
            </a:r>
            <a:endParaRPr lang="en-US" altLang="zh-CN" sz="6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同桌互抽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2DAE4D0-62E4-4AD7-83A7-C01575D72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" y="-135616"/>
            <a:ext cx="1892302" cy="189230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9DD3263-57D4-4642-943E-DE1861965882}"/>
              </a:ext>
            </a:extLst>
          </p:cNvPr>
          <p:cNvSpPr txBox="1"/>
          <p:nvPr/>
        </p:nvSpPr>
        <p:spPr>
          <a:xfrm>
            <a:off x="2611120" y="62586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拼音读词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21596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4"/>
          <p:cNvSpPr txBox="1">
            <a:spLocks noChangeArrowheads="1"/>
          </p:cNvSpPr>
          <p:nvPr/>
        </p:nvSpPr>
        <p:spPr bwMode="auto">
          <a:xfrm>
            <a:off x="6718300" y="2919790"/>
            <a:ext cx="3886200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9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 </a:t>
            </a:r>
            <a:r>
              <a:rPr lang="zh-CN" altLang="en-US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打 球</a:t>
            </a:r>
          </a:p>
        </p:txBody>
      </p:sp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7385843" y="1761451"/>
            <a:ext cx="3523457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8000" dirty="0" err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锐字云字库中等线体1.0"/>
              </a:rPr>
              <a:t>dǎ</a:t>
            </a:r>
            <a:r>
              <a:rPr lang="en-US" altLang="zh-CN" sz="8000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锐字云字库中等线体1.0"/>
              </a:rPr>
              <a:t>   </a:t>
            </a:r>
            <a:r>
              <a:rPr lang="en-US" altLang="zh-CN" sz="8000" dirty="0" err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锐字云字库中等线体1.0"/>
              </a:rPr>
              <a:t>qiú</a:t>
            </a:r>
            <a:endParaRPr lang="en-US" altLang="zh-CN" sz="8000" dirty="0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锐字云字库中等线体1.0"/>
            </a:endParaRPr>
          </a:p>
        </p:txBody>
      </p:sp>
      <p:pic>
        <p:nvPicPr>
          <p:cNvPr id="18435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28" t="19444" r="29509" b="26265"/>
          <a:stretch>
            <a:fillRect/>
          </a:stretch>
        </p:blipFill>
        <p:spPr bwMode="auto">
          <a:xfrm>
            <a:off x="1720850" y="1761451"/>
            <a:ext cx="4103688" cy="324643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4"/>
          <a:stretch>
            <a:fillRect/>
          </a:stretch>
        </p:blipFill>
        <p:spPr>
          <a:xfrm>
            <a:off x="0" y="4752799"/>
            <a:ext cx="3695700" cy="2105201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50A0FA38-480E-47AD-A1C6-3572D816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498" y="328528"/>
            <a:ext cx="4416702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拼一拼，读一读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2DAE4D0-62E4-4AD7-83A7-C01575D72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" y="-135616"/>
            <a:ext cx="1892302" cy="1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3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  <p:bldP spid="184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4"/>
          <p:cNvSpPr txBox="1">
            <a:spLocks noChangeArrowheads="1"/>
          </p:cNvSpPr>
          <p:nvPr/>
        </p:nvSpPr>
        <p:spPr bwMode="auto">
          <a:xfrm>
            <a:off x="7704138" y="2989263"/>
            <a:ext cx="3373436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拔 河</a:t>
            </a:r>
          </a:p>
        </p:txBody>
      </p:sp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7923212" y="1776572"/>
            <a:ext cx="3311525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8000" dirty="0" err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锐字云字库中等线体1.0"/>
              </a:rPr>
              <a:t>bá</a:t>
            </a:r>
            <a:r>
              <a:rPr lang="en-US" altLang="zh-CN" sz="8000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锐字云字库中等线体1.0"/>
              </a:rPr>
              <a:t>   </a:t>
            </a:r>
            <a:r>
              <a:rPr lang="en-US" altLang="zh-CN" sz="8000" dirty="0" err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锐字云字库中等线体1.0"/>
              </a:rPr>
              <a:t>hé</a:t>
            </a:r>
            <a:endParaRPr lang="en-US" altLang="zh-CN" sz="8000" dirty="0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锐字云字库中等线体1.0"/>
            </a:endParaRPr>
          </a:p>
        </p:txBody>
      </p:sp>
      <p:pic>
        <p:nvPicPr>
          <p:cNvPr id="1945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72" t="27461" r="7910" b="20280"/>
          <a:stretch>
            <a:fillRect/>
          </a:stretch>
        </p:blipFill>
        <p:spPr bwMode="auto">
          <a:xfrm>
            <a:off x="382588" y="1776572"/>
            <a:ext cx="7058025" cy="32734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4"/>
          <a:stretch>
            <a:fillRect/>
          </a:stretch>
        </p:blipFill>
        <p:spPr>
          <a:xfrm>
            <a:off x="0" y="4752799"/>
            <a:ext cx="3695700" cy="2105201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50A0FA38-480E-47AD-A1C6-3572D816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498" y="328528"/>
            <a:ext cx="4416702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拼一拼，读一读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2DAE4D0-62E4-4AD7-83A7-C01575D72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2" b="96194" l="1384" r="100000">
                        <a14:foregroundMark x1="21626" y1="28028" x2="21626" y2="28028"/>
                        <a14:foregroundMark x1="34256" y1="15917" x2="34256" y2="15917"/>
                        <a14:foregroundMark x1="56747" y1="16263" x2="56747" y2="16263"/>
                        <a14:foregroundMark x1="58304" y1="13322" x2="58304" y2="13322"/>
                        <a14:foregroundMark x1="75606" y1="17993" x2="75606" y2="17993"/>
                        <a14:foregroundMark x1="75779" y1="16090" x2="75779" y2="16090"/>
                        <a14:foregroundMark x1="87543" y1="36678" x2="87543" y2="36678"/>
                        <a14:foregroundMark x1="88754" y1="39100" x2="88754" y2="39100"/>
                        <a14:foregroundMark x1="89965" y1="41176" x2="89965" y2="41176"/>
                        <a14:foregroundMark x1="15571" y1="53287" x2="15571" y2="53287"/>
                        <a14:foregroundMark x1="44983" y1="10727" x2="44983" y2="1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" y="-135616"/>
            <a:ext cx="1892302" cy="1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5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  <p:bldP spid="194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0906_2*i*3"/>
  <p:tag name="KSO_WM_TEMPLATE_CATEGORY" val="special"/>
  <p:tag name="KSO_WM_TEMPLATE_INDEX" val="20160906"/>
  <p:tag name="KSO_WM_UNIT_INDEX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0906_2*i*3"/>
  <p:tag name="KSO_WM_TEMPLATE_CATEGORY" val="special"/>
  <p:tag name="KSO_WM_TEMPLATE_INDEX" val="20160906"/>
  <p:tag name="KSO_WM_UNIT_INDEX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0906_2*i*3"/>
  <p:tag name="KSO_WM_TEMPLATE_CATEGORY" val="special"/>
  <p:tag name="KSO_WM_TEMPLATE_INDEX" val="20160906"/>
  <p:tag name="KSO_WM_UNIT_INDEX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0906_2*i*3"/>
  <p:tag name="KSO_WM_TEMPLATE_CATEGORY" val="special"/>
  <p:tag name="KSO_WM_TEMPLATE_INDEX" val="20160906"/>
  <p:tag name="KSO_WM_UNIT_INDEX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0906_2*i*3"/>
  <p:tag name="KSO_WM_TEMPLATE_CATEGORY" val="special"/>
  <p:tag name="KSO_WM_TEMPLATE_INDEX" val="20160906"/>
  <p:tag name="KSO_WM_UNIT_INDEX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0906_2*i*3"/>
  <p:tag name="KSO_WM_TEMPLATE_CATEGORY" val="special"/>
  <p:tag name="KSO_WM_TEMPLATE_INDEX" val="20160906"/>
  <p:tag name="KSO_WM_UNIT_INDEX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0906_2*i*3"/>
  <p:tag name="KSO_WM_TEMPLATE_CATEGORY" val="special"/>
  <p:tag name="KSO_WM_TEMPLATE_INDEX" val="20160906"/>
  <p:tag name="KSO_WM_UNIT_INDEX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0906_2*i*3"/>
  <p:tag name="KSO_WM_TEMPLATE_CATEGORY" val="special"/>
  <p:tag name="KSO_WM_TEMPLATE_INDEX" val="20160906"/>
  <p:tag name="KSO_WM_UNIT_INDEX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special"/>
  <p:tag name="KSO_WM_TEMPLATE_INDEX" val="20160906"/>
  <p:tag name="KSO_WM_TAG_VERSION" val="1.0"/>
  <p:tag name="KSO_WM_SLIDE_ID" val="special20160906_2"/>
  <p:tag name="KSO_WM_SLIDE_INDEX" val="2"/>
  <p:tag name="KSO_WM_SLIDE_ITEM_CNT" val="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0906_2*i*3"/>
  <p:tag name="KSO_WM_TEMPLATE_CATEGORY" val="special"/>
  <p:tag name="KSO_WM_TEMPLATE_INDEX" val="20160906"/>
  <p:tag name="KSO_WM_UNIT_INDEX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0906_2*i*3"/>
  <p:tag name="KSO_WM_TEMPLATE_CATEGORY" val="special"/>
  <p:tag name="KSO_WM_TEMPLATE_INDEX" val="20160906"/>
  <p:tag name="KSO_WM_UNIT_INDEX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0906_2*i*3"/>
  <p:tag name="KSO_WM_TEMPLATE_CATEGORY" val="special"/>
  <p:tag name="KSO_WM_TEMPLATE_INDEX" val="20160906"/>
  <p:tag name="KSO_WM_UNIT_INDEX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0906_2*i*3"/>
  <p:tag name="KSO_WM_TEMPLATE_CATEGORY" val="special"/>
  <p:tag name="KSO_WM_TEMPLATE_INDEX" val="20160906"/>
  <p:tag name="KSO_WM_UNIT_INDEX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0906_2*i*3"/>
  <p:tag name="KSO_WM_TEMPLATE_CATEGORY" val="special"/>
  <p:tag name="KSO_WM_TEMPLATE_INDEX" val="20160906"/>
  <p:tag name="KSO_WM_UNIT_INDEX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special20160906_2*i*3"/>
  <p:tag name="KSO_WM_TEMPLATE_CATEGORY" val="special"/>
  <p:tag name="KSO_WM_TEMPLATE_INDEX" val="20160906"/>
  <p:tag name="KSO_WM_UNIT_INDEX" val="3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Arial"/>
      </a:majorFont>
      <a:minorFont>
        <a:latin typeface="Times New Roman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Office 主题​​">
  <a:themeElements>
    <a:clrScheme name="自定义 12">
      <a:dk1>
        <a:srgbClr val="000000"/>
      </a:dk1>
      <a:lt1>
        <a:srgbClr val="FFFFFF"/>
      </a:lt1>
      <a:dk2>
        <a:srgbClr val="009E47"/>
      </a:dk2>
      <a:lt2>
        <a:srgbClr val="A0A0A0"/>
      </a:lt2>
      <a:accent1>
        <a:srgbClr val="B5B5B5"/>
      </a:accent1>
      <a:accent2>
        <a:srgbClr val="B5B5B5"/>
      </a:accent2>
      <a:accent3>
        <a:srgbClr val="B5B5B5"/>
      </a:accent3>
      <a:accent4>
        <a:srgbClr val="B5B5B5"/>
      </a:accent4>
      <a:accent5>
        <a:srgbClr val="B5B5B5"/>
      </a:accent5>
      <a:accent6>
        <a:srgbClr val="B5B5B5"/>
      </a:accent6>
      <a:hlink>
        <a:srgbClr val="0000FF"/>
      </a:hlink>
      <a:folHlink>
        <a:srgbClr val="800080"/>
      </a:folHlink>
    </a:clrScheme>
    <a:fontScheme name="微软雅黑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Arial"/>
      </a:majorFont>
      <a:minorFont>
        <a:latin typeface="Times New Roman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653</Words>
  <Application>Microsoft Office PowerPoint</Application>
  <PresentationFormat>宽屏</PresentationFormat>
  <Paragraphs>151</Paragraphs>
  <Slides>34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15</vt:i4>
      </vt:variant>
      <vt:variant>
        <vt:lpstr>幻灯片标题</vt:lpstr>
      </vt:variant>
      <vt:variant>
        <vt:i4>34</vt:i4>
      </vt:variant>
    </vt:vector>
  </HeadingPairs>
  <TitlesOfParts>
    <vt:vector size="63" baseType="lpstr">
      <vt:lpstr>Malgun Gothic</vt:lpstr>
      <vt:lpstr>方正姚体</vt:lpstr>
      <vt:lpstr>黑体</vt:lpstr>
      <vt:lpstr>华文彩云</vt:lpstr>
      <vt:lpstr>楷体</vt:lpstr>
      <vt:lpstr>宋体</vt:lpstr>
      <vt:lpstr>Arial</vt:lpstr>
      <vt:lpstr>Calibri</vt:lpstr>
      <vt:lpstr>Calibri Light</vt:lpstr>
      <vt:lpstr>Times New Roman</vt:lpstr>
      <vt:lpstr>Wingdings</vt:lpstr>
      <vt:lpstr>等线</vt:lpstr>
      <vt:lpstr>华文楷体</vt:lpstr>
      <vt:lpstr>微软雅黑</vt:lpstr>
      <vt:lpstr>Office 主题</vt:lpstr>
      <vt:lpstr>1_Office 主题​​</vt:lpstr>
      <vt:lpstr>2_Office 主题</vt:lpstr>
      <vt:lpstr>2_Office 主题​​</vt:lpstr>
      <vt:lpstr>自定义设计方案</vt:lpstr>
      <vt:lpstr>3_Office 主题​​</vt:lpstr>
      <vt:lpstr>默认设计模板</vt:lpstr>
      <vt:lpstr>1_默认设计模板</vt:lpstr>
      <vt:lpstr>2_默认设计模板</vt:lpstr>
      <vt:lpstr>3_默认设计模板</vt:lpstr>
      <vt:lpstr>4_默认设计模板</vt:lpstr>
      <vt:lpstr>5_默认设计模板</vt:lpstr>
      <vt:lpstr>6_默认设计模板</vt:lpstr>
      <vt:lpstr>7_默认设计模板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tw</dc:creator>
  <cp:lastModifiedBy>tw</cp:lastModifiedBy>
  <cp:revision>214</cp:revision>
  <dcterms:created xsi:type="dcterms:W3CDTF">2021-04-11T02:29:28Z</dcterms:created>
  <dcterms:modified xsi:type="dcterms:W3CDTF">2021-04-22T04:57:21Z</dcterms:modified>
</cp:coreProperties>
</file>