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1899" r:id="rId2"/>
    <p:sldId id="1249" r:id="rId3"/>
    <p:sldId id="523" r:id="rId4"/>
    <p:sldId id="1394" r:id="rId5"/>
    <p:sldId id="1966" r:id="rId6"/>
    <p:sldId id="1824" r:id="rId7"/>
    <p:sldId id="1399" r:id="rId8"/>
    <p:sldId id="1477" r:id="rId9"/>
    <p:sldId id="1404" r:id="rId10"/>
    <p:sldId id="1402" r:id="rId11"/>
    <p:sldId id="1928" r:id="rId12"/>
    <p:sldId id="1931" r:id="rId13"/>
    <p:sldId id="1905" r:id="rId14"/>
    <p:sldId id="1933" r:id="rId15"/>
    <p:sldId id="1907" r:id="rId16"/>
    <p:sldId id="1906" r:id="rId17"/>
    <p:sldId id="1952" r:id="rId18"/>
    <p:sldId id="1954" r:id="rId19"/>
    <p:sldId id="1934" r:id="rId20"/>
    <p:sldId id="1953" r:id="rId21"/>
    <p:sldId id="1976" r:id="rId22"/>
    <p:sldId id="1946" r:id="rId23"/>
    <p:sldId id="1970" r:id="rId24"/>
    <p:sldId id="1972" r:id="rId25"/>
    <p:sldId id="1971" r:id="rId26"/>
    <p:sldId id="941" r:id="rId27"/>
    <p:sldId id="1947" r:id="rId28"/>
    <p:sldId id="1956" r:id="rId29"/>
    <p:sldId id="1961" r:id="rId30"/>
    <p:sldId id="1916" r:id="rId31"/>
    <p:sldId id="1868" r:id="rId32"/>
    <p:sldId id="1962" r:id="rId33"/>
    <p:sldId id="1914" r:id="rId34"/>
    <p:sldId id="1913" r:id="rId35"/>
    <p:sldId id="1963" r:id="rId36"/>
    <p:sldId id="1869" r:id="rId37"/>
    <p:sldId id="1964" r:id="rId38"/>
    <p:sldId id="1919" r:id="rId39"/>
    <p:sldId id="1915" r:id="rId40"/>
    <p:sldId id="1955" r:id="rId41"/>
    <p:sldId id="1965" r:id="rId42"/>
    <p:sldId id="1871" r:id="rId43"/>
    <p:sldId id="1920" r:id="rId44"/>
    <p:sldId id="1937" r:id="rId45"/>
    <p:sldId id="1936" r:id="rId46"/>
    <p:sldId id="1938" r:id="rId47"/>
    <p:sldId id="1876" r:id="rId48"/>
    <p:sldId id="1943" r:id="rId49"/>
    <p:sldId id="1674" r:id="rId50"/>
    <p:sldId id="1917" r:id="rId51"/>
    <p:sldId id="1881" r:id="rId52"/>
    <p:sldId id="1918" r:id="rId53"/>
    <p:sldId id="1879" r:id="rId54"/>
    <p:sldId id="1882" r:id="rId55"/>
    <p:sldId id="1725" r:id="rId56"/>
    <p:sldId id="1729" r:id="rId57"/>
    <p:sldId id="1898" r:id="rId58"/>
    <p:sldId id="1967" r:id="rId59"/>
    <p:sldId id="1959" r:id="rId60"/>
    <p:sldId id="1957" r:id="rId61"/>
    <p:sldId id="1948" r:id="rId62"/>
    <p:sldId id="1958" r:id="rId63"/>
    <p:sldId id="1929" r:id="rId64"/>
    <p:sldId id="1945" r:id="rId65"/>
    <p:sldId id="1455" r:id="rId66"/>
    <p:sldId id="1815" r:id="rId67"/>
    <p:sldId id="1949" r:id="rId68"/>
    <p:sldId id="1594" r:id="rId69"/>
    <p:sldId id="1973" r:id="rId70"/>
    <p:sldId id="1974" r:id="rId71"/>
    <p:sldId id="1975" r:id="rId72"/>
    <p:sldId id="1738" r:id="rId7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汉语拼音" panose="02010600030101010101" charset="0"/>
      <p:regular r:id="rId80"/>
    </p:embeddedFont>
    <p:embeddedFont>
      <p:font typeface="黑体" panose="02010609060101010101" pitchFamily="49" charset="-122"/>
      <p:regular r:id="rId81"/>
    </p:embeddedFont>
    <p:embeddedFont>
      <p:font typeface="华文行楷" panose="02010800040101010101" pitchFamily="2" charset="-122"/>
      <p:regular r:id="rId82"/>
    </p:embeddedFont>
    <p:embeddedFont>
      <p:font typeface="华文楷体" panose="02010600040101010101" pitchFamily="2" charset="-122"/>
      <p:regular r:id="rId83"/>
    </p:embeddedFont>
    <p:embeddedFont>
      <p:font typeface="楷体" panose="02010609060101010101" pitchFamily="49" charset="-122"/>
      <p:regular r:id="rId84"/>
    </p:embeddedFont>
    <p:embeddedFont>
      <p:font typeface="幼圆" panose="02010509060101010101" pitchFamily="49" charset="-122"/>
      <p:regular r:id="rId85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38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473">
          <p15:clr>
            <a:srgbClr val="A4A3A4"/>
          </p15:clr>
        </p15:guide>
        <p15:guide id="2" pos="227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66FF"/>
    <a:srgbClr val="FFFFFF"/>
    <a:srgbClr val="00B050"/>
    <a:srgbClr val="A38302"/>
    <a:srgbClr val="FEFCDE"/>
    <a:srgbClr val="FF00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9" autoAdjust="0"/>
    <p:restoredTop sz="95556" autoAdjust="0"/>
  </p:normalViewPr>
  <p:slideViewPr>
    <p:cSldViewPr>
      <p:cViewPr varScale="1">
        <p:scale>
          <a:sx n="139" d="100"/>
          <a:sy n="139" d="100"/>
        </p:scale>
        <p:origin x="792" y="102"/>
      </p:cViewPr>
      <p:guideLst>
        <p:guide pos="5738"/>
        <p:guide orient="horz" pos="1620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473"/>
        <p:guide pos="227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1.fntdata"/><Relationship Id="rId84" Type="http://schemas.openxmlformats.org/officeDocument/2006/relationships/font" Target="fonts/font9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2020/1/27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399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2020/1/27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426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53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005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959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68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2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719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937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766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066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82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10"/>
          <p:cNvSpPr txBox="1"/>
          <p:nvPr userDrawn="1"/>
        </p:nvSpPr>
        <p:spPr>
          <a:xfrm>
            <a:off x="193237" y="92978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12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2   </a:t>
            </a:r>
            <a:r>
              <a: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腊八粥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b="77011"/>
          <a:stretch/>
        </p:blipFill>
        <p:spPr bwMode="auto">
          <a:xfrm>
            <a:off x="0" y="4816928"/>
            <a:ext cx="9143999" cy="32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83" y="3939902"/>
            <a:ext cx="1317524" cy="131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703" r:id="rId9"/>
  </p:sldLayoutIdLst>
  <p:txStyles>
    <p:titleStyle>
      <a:lvl1pPr algn="ctr" defTabSz="68516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&#19971;&#24425;&#20845;&#19979;&#23383;&#35789;&#21548;&#20889;2&#33098;&#20843;&#31909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65306;&#27784;&#20174;&#25991;&#12298;&#33098;&#20843;&#31909;&#12299;&#21518;&#32493;.ppt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20845;&#19979;&#29983;&#23383;&#35270;&#39057;2&#33098;&#20843;&#31909;.mp4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&#35838;&#25991;&#26391;&#35835;-2&#33098;&#20843;&#31909;.mp4" TargetMode="Externa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&#33098;&#20843;&#31909;%20&#20799;&#31461;&#25925;&#20107;.mp4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39952" y="1175657"/>
            <a:ext cx="4680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在腊八这天，家家都熬腊八粥。粥是用各种米，各种豆，与各种干果熬成的。这不是粥，而是小型的农业展览会。</a:t>
            </a:r>
            <a:endParaRPr 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5526"/>
            <a:ext cx="3778017" cy="379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491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5196" y="498396"/>
            <a:ext cx="1944216" cy="500137"/>
            <a:chOff x="882216" y="641906"/>
            <a:chExt cx="1944216" cy="500137"/>
          </a:xfrm>
        </p:grpSpPr>
        <p:sp>
          <p:nvSpPr>
            <p:cNvPr id="50" name="TextBox 11"/>
            <p:cNvSpPr txBox="1">
              <a:spLocks noChangeArrowheads="1"/>
            </p:cNvSpPr>
            <p:nvPr/>
          </p:nvSpPr>
          <p:spPr bwMode="auto">
            <a:xfrm>
              <a:off x="882216" y="641906"/>
              <a:ext cx="194421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2411760" y="807590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91326" y="818043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594995" y="1131570"/>
            <a:ext cx="8024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嘟囔：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不断地、含混地自言自语。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文中是说锅中的叹气像是在自言自语。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306" y="2102657"/>
            <a:ext cx="6325870" cy="521970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他嘴里还不住地</a:t>
            </a:r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嘟囔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，像有点不满似的。</a:t>
            </a:r>
          </a:p>
        </p:txBody>
      </p:sp>
      <p:sp>
        <p:nvSpPr>
          <p:cNvPr id="4" name="矩形 3"/>
          <p:cNvSpPr/>
          <p:nvPr/>
        </p:nvSpPr>
        <p:spPr>
          <a:xfrm>
            <a:off x="594994" y="3164840"/>
            <a:ext cx="5993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孥孥：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孥，儿女。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文中是妈妈对八儿的爱称，表现了妈妈对八儿的宠爱。</a:t>
            </a:r>
          </a:p>
        </p:txBody>
      </p:sp>
      <p:pic>
        <p:nvPicPr>
          <p:cNvPr id="5" name="图片 4" descr="5954b79eb1140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58" y="2335850"/>
            <a:ext cx="2321560" cy="23215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42353" y="2715766"/>
            <a:ext cx="13138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黑体" panose="02010609060101010101" pitchFamily="49" charset="-122"/>
                <a:ea typeface="黑体" panose="02010609060101010101" pitchFamily="49" charset="-122"/>
              </a:rPr>
              <a:t>nú</a:t>
            </a:r>
            <a:endParaRPr lang="en-US" sz="3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8" y="0"/>
            <a:ext cx="9153598" cy="516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0560" y="1995686"/>
            <a:ext cx="1034259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华文行楷" pitchFamily="2" charset="-122"/>
                <a:ea typeface="华文行楷" pitchFamily="2" charset="-122"/>
              </a:rPr>
              <a:t>粥</a:t>
            </a:r>
          </a:p>
        </p:txBody>
      </p:sp>
    </p:spTree>
    <p:extLst>
      <p:ext uri="{BB962C8B-B14F-4D97-AF65-F5344CB8AC3E}">
        <p14:creationId xmlns:p14="http://schemas.microsoft.com/office/powerpoint/2010/main" val="1209611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/>
          <p:nvPr/>
        </p:nvSpPr>
        <p:spPr>
          <a:xfrm>
            <a:off x="536936" y="996863"/>
            <a:ext cx="785241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快速浏览课文，联系生活实际，你能用几个词语形容一下腊八粥吗？</a:t>
            </a:r>
          </a:p>
        </p:txBody>
      </p:sp>
      <p:sp>
        <p:nvSpPr>
          <p:cNvPr id="5" name="矩形 4"/>
          <p:cNvSpPr/>
          <p:nvPr/>
        </p:nvSpPr>
        <p:spPr>
          <a:xfrm>
            <a:off x="395536" y="2630340"/>
            <a:ext cx="1584176" cy="138157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甜甜腻腻</a:t>
            </a:r>
          </a:p>
        </p:txBody>
      </p:sp>
      <p:sp>
        <p:nvSpPr>
          <p:cNvPr id="6" name="矩形 5"/>
          <p:cNvSpPr/>
          <p:nvPr/>
        </p:nvSpPr>
        <p:spPr>
          <a:xfrm>
            <a:off x="2112559" y="2654944"/>
            <a:ext cx="1584176" cy="96452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香甜</a:t>
            </a:r>
          </a:p>
        </p:txBody>
      </p:sp>
      <p:sp>
        <p:nvSpPr>
          <p:cNvPr id="8" name="矩形 7"/>
          <p:cNvSpPr/>
          <p:nvPr/>
        </p:nvSpPr>
        <p:spPr>
          <a:xfrm>
            <a:off x="3696735" y="2630340"/>
            <a:ext cx="1584176" cy="96452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浓稠</a:t>
            </a:r>
          </a:p>
        </p:txBody>
      </p:sp>
      <p:sp>
        <p:nvSpPr>
          <p:cNvPr id="9" name="矩形 8"/>
          <p:cNvSpPr/>
          <p:nvPr/>
        </p:nvSpPr>
        <p:spPr>
          <a:xfrm>
            <a:off x="5436096" y="2630340"/>
            <a:ext cx="1584176" cy="96452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美味</a:t>
            </a:r>
          </a:p>
        </p:txBody>
      </p:sp>
      <p:sp>
        <p:nvSpPr>
          <p:cNvPr id="10" name="文本框 14"/>
          <p:cNvSpPr txBox="1"/>
          <p:nvPr/>
        </p:nvSpPr>
        <p:spPr>
          <a:xfrm>
            <a:off x="536936" y="436158"/>
            <a:ext cx="2147372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172672" y="2654943"/>
            <a:ext cx="1584176" cy="96452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06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" y="1631443"/>
            <a:ext cx="1259840" cy="1805940"/>
          </a:xfrm>
          <a:prstGeom prst="rect">
            <a:avLst/>
          </a:prstGeom>
        </p:spPr>
      </p:pic>
      <p:sp>
        <p:nvSpPr>
          <p:cNvPr id="3" name="矩形 20"/>
          <p:cNvSpPr/>
          <p:nvPr/>
        </p:nvSpPr>
        <p:spPr>
          <a:xfrm>
            <a:off x="1572171" y="1848619"/>
            <a:ext cx="6912768" cy="11772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prstClr val="black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  文中是怎样描写腊八粥的呢？画出文中描写腊八粥的句子。</a:t>
            </a: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07922" y="483258"/>
            <a:ext cx="2319862" cy="560705"/>
            <a:chOff x="119925" y="411510"/>
            <a:chExt cx="3093148" cy="747606"/>
          </a:xfrm>
        </p:grpSpPr>
        <p:sp>
          <p:nvSpPr>
            <p:cNvPr id="5" name="文本框 14"/>
            <p:cNvSpPr txBox="1"/>
            <p:nvPr/>
          </p:nvSpPr>
          <p:spPr>
            <a:xfrm>
              <a:off x="624814" y="411510"/>
              <a:ext cx="2588259" cy="74760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25" y="464002"/>
              <a:ext cx="558229" cy="695113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3342403" y="4227934"/>
            <a:ext cx="2350323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课后第三题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125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7657" y="460722"/>
            <a:ext cx="8616831" cy="2039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</a:t>
            </a:r>
            <a:r>
              <a:rPr sz="32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初学喊爸爸的小孩子，会出门叫洋车了的大孩子，嘴巴上长了许多白胡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子</a:t>
            </a:r>
            <a:r>
              <a:rPr sz="32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的老孩子，提到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腊八粥</a:t>
            </a:r>
            <a:r>
              <a:rPr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，</a:t>
            </a:r>
            <a:r>
              <a:rPr sz="32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谁不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是嘴里</a:t>
            </a:r>
            <a:r>
              <a:rPr sz="32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就立时生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出</a:t>
            </a:r>
            <a:r>
              <a:rPr sz="32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一种甜甜的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腻腻</a:t>
            </a:r>
            <a:r>
              <a:rPr sz="32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的感觉呢</a:t>
            </a:r>
            <a:r>
              <a:rPr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32181" y="2696978"/>
            <a:ext cx="1768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小孩子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3811787" y="2211710"/>
            <a:ext cx="140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大孩子</a:t>
            </a:r>
            <a:endParaRPr lang="zh-CN" altLang="en-US" sz="1600" dirty="0"/>
          </a:p>
        </p:txBody>
      </p:sp>
      <p:sp>
        <p:nvSpPr>
          <p:cNvPr id="6" name="矩形 5"/>
          <p:cNvSpPr/>
          <p:nvPr/>
        </p:nvSpPr>
        <p:spPr>
          <a:xfrm>
            <a:off x="6156176" y="2796485"/>
            <a:ext cx="1768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老孩子</a:t>
            </a:r>
            <a:endParaRPr lang="zh-CN" altLang="en-US" sz="1600" dirty="0"/>
          </a:p>
        </p:txBody>
      </p:sp>
      <p:sp>
        <p:nvSpPr>
          <p:cNvPr id="7" name="矩形 6"/>
          <p:cNvSpPr/>
          <p:nvPr/>
        </p:nvSpPr>
        <p:spPr>
          <a:xfrm>
            <a:off x="3204851" y="3560931"/>
            <a:ext cx="2663293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甜甜的腻腻的</a:t>
            </a:r>
            <a:endParaRPr lang="zh-CN" altLang="en-US" sz="1600" dirty="0"/>
          </a:p>
        </p:txBody>
      </p:sp>
      <p:sp>
        <p:nvSpPr>
          <p:cNvPr id="13" name="矩形 12"/>
          <p:cNvSpPr/>
          <p:nvPr/>
        </p:nvSpPr>
        <p:spPr>
          <a:xfrm>
            <a:off x="4828988" y="1456482"/>
            <a:ext cx="1255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立时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627594" y="2989365"/>
            <a:ext cx="936104" cy="652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571810" y="2696978"/>
            <a:ext cx="0" cy="863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5723938" y="3281753"/>
            <a:ext cx="936104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67" y="4145706"/>
            <a:ext cx="818409" cy="78552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5089020" y="4145706"/>
            <a:ext cx="1355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/>
              <a:t>都喜欢</a:t>
            </a:r>
          </a:p>
        </p:txBody>
      </p:sp>
      <p:sp>
        <p:nvSpPr>
          <p:cNvPr id="23" name="矩形 22"/>
          <p:cNvSpPr/>
          <p:nvPr/>
        </p:nvSpPr>
        <p:spPr>
          <a:xfrm>
            <a:off x="1432181" y="3979768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侧面描写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620544" y="2069953"/>
            <a:ext cx="1343944" cy="715491"/>
            <a:chOff x="8100392" y="1962696"/>
            <a:chExt cx="1043608" cy="549508"/>
          </a:xfrm>
        </p:grpSpPr>
        <p:sp>
          <p:nvSpPr>
            <p:cNvPr id="17" name="云形 16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排比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02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3" grpId="0"/>
      <p:bldP spid="22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530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5403" y="1268596"/>
            <a:ext cx="8616831" cy="22236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把小米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饭豆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枣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栗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白糖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花生仁合拢来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，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糊糊涂涂煮成一锅，让它在锅中叹气似的沸腾着，</a:t>
            </a:r>
            <a:r>
              <a:rPr sz="2800" b="1" dirty="0" err="1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单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看它那叹气样儿，闻闻那种香味，</a:t>
            </a:r>
            <a:r>
              <a:rPr sz="2800" b="1" dirty="0" err="1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就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够咽三口以上</a:t>
            </a: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的唾沫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了，</a:t>
            </a:r>
            <a:r>
              <a:rPr sz="2800" b="1" dirty="0" err="1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何况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是，大碗大碗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地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装着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，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大匙大匙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朝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嘴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里塞灌呢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！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1729" y="171368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糊糊涂涂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5302602" y="171368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叹气似的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171177" y="2565901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大碗大碗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30408" y="2505768"/>
            <a:ext cx="1829347" cy="573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0002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大匙大匙</a:t>
            </a:r>
          </a:p>
        </p:txBody>
      </p:sp>
      <p:sp>
        <p:nvSpPr>
          <p:cNvPr id="12" name="矩形 11"/>
          <p:cNvSpPr/>
          <p:nvPr/>
        </p:nvSpPr>
        <p:spPr>
          <a:xfrm>
            <a:off x="322554" y="300184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塞灌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7" name="线形标注 1 16"/>
          <p:cNvSpPr/>
          <p:nvPr/>
        </p:nvSpPr>
        <p:spPr>
          <a:xfrm>
            <a:off x="358212" y="3718029"/>
            <a:ext cx="2305037" cy="509905"/>
          </a:xfrm>
          <a:prstGeom prst="borderCallout1">
            <a:avLst>
              <a:gd name="adj1" fmla="val 673"/>
              <a:gd name="adj2" fmla="val 43824"/>
              <a:gd name="adj3" fmla="val -50338"/>
              <a:gd name="adj4" fmla="val 36632"/>
            </a:avLst>
          </a:prstGeom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吃粥时的动作</a:t>
            </a:r>
          </a:p>
        </p:txBody>
      </p:sp>
      <p:sp>
        <p:nvSpPr>
          <p:cNvPr id="18" name="矩形 17"/>
          <p:cNvSpPr/>
          <p:nvPr/>
        </p:nvSpPr>
        <p:spPr>
          <a:xfrm>
            <a:off x="3029013" y="3618969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侧面描写</a:t>
            </a:r>
          </a:p>
        </p:txBody>
      </p:sp>
      <p:sp>
        <p:nvSpPr>
          <p:cNvPr id="3" name="矩形 2"/>
          <p:cNvSpPr/>
          <p:nvPr/>
        </p:nvSpPr>
        <p:spPr>
          <a:xfrm>
            <a:off x="6386613" y="2138688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咽三口以上的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7373" y="256201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唾沫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746856" y="613455"/>
            <a:ext cx="2274453" cy="65192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材料丰富</a:t>
            </a:r>
          </a:p>
        </p:txBody>
      </p:sp>
      <p:sp>
        <p:nvSpPr>
          <p:cNvPr id="20" name="矩形 19"/>
          <p:cNvSpPr/>
          <p:nvPr/>
        </p:nvSpPr>
        <p:spPr>
          <a:xfrm>
            <a:off x="5315925" y="3364813"/>
            <a:ext cx="2411562" cy="70608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香味诱人</a:t>
            </a:r>
            <a:endParaRPr lang="zh-CN" altLang="zh-CN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107699" y="480739"/>
            <a:ext cx="1343944" cy="715491"/>
            <a:chOff x="8100392" y="1962696"/>
            <a:chExt cx="1043608" cy="549508"/>
          </a:xfrm>
        </p:grpSpPr>
        <p:sp>
          <p:nvSpPr>
            <p:cNvPr id="15" name="云形 14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拟人</a:t>
              </a:r>
            </a:p>
          </p:txBody>
        </p:sp>
      </p:grpSp>
      <p:cxnSp>
        <p:nvCxnSpPr>
          <p:cNvPr id="5" name="直接箭头连接符 4"/>
          <p:cNvCxnSpPr/>
          <p:nvPr/>
        </p:nvCxnSpPr>
        <p:spPr>
          <a:xfrm flipV="1">
            <a:off x="6521706" y="1265382"/>
            <a:ext cx="890472" cy="5648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5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7" grpId="0" animBg="1"/>
      <p:bldP spid="18" grpId="0" animBg="1"/>
      <p:bldP spid="3" grpId="0"/>
      <p:bldP spid="13" grpId="0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9502"/>
            <a:ext cx="780886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10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902206"/>
            <a:ext cx="7704856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栗子已稀烂到认不清楚了吧，饭豆会煮得浑身肿胀了吧，花生仁吃来总是面面的了！枣子必大了三四倍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要是真的干红枣也有那么大，那就妙极了！糖若放多了，它会起锅巴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……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07961" y="1040728"/>
            <a:ext cx="3430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已稀烂到认不清楚了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7489" y="1680895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身肿胀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60219" y="1679194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是面面的了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3568" y="2323544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大了三四倍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20894" y="2955653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起锅巴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843082" y="1028904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浑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185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45593" y="699542"/>
            <a:ext cx="775885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栗子跌进锅里，不久就得粉碎，那是他知道的。</a:t>
            </a:r>
          </a:p>
        </p:txBody>
      </p:sp>
      <p:sp>
        <p:nvSpPr>
          <p:cNvPr id="8" name="矩形 7"/>
          <p:cNvSpPr/>
          <p:nvPr/>
        </p:nvSpPr>
        <p:spPr>
          <a:xfrm>
            <a:off x="863602" y="1486946"/>
            <a:ext cx="739817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饭豆煮得肿胀，那也是往常熬粥时常见的事。</a:t>
            </a:r>
          </a:p>
        </p:txBody>
      </p:sp>
      <p:sp>
        <p:nvSpPr>
          <p:cNvPr id="7" name="矩形 6"/>
          <p:cNvSpPr/>
          <p:nvPr/>
        </p:nvSpPr>
        <p:spPr>
          <a:xfrm>
            <a:off x="879259" y="2283718"/>
            <a:ext cx="738252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花生仁脱了它的红外套，这是不消说的事。</a:t>
            </a:r>
            <a:endParaRPr lang="en-US" altLang="zh-CN" sz="28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797" y="3075806"/>
            <a:ext cx="505235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锅巴，正是围了锅边成一圈。</a:t>
            </a:r>
          </a:p>
        </p:txBody>
      </p:sp>
      <p:sp>
        <p:nvSpPr>
          <p:cNvPr id="3" name="矩形 2"/>
          <p:cNvSpPr/>
          <p:nvPr/>
        </p:nvSpPr>
        <p:spPr>
          <a:xfrm>
            <a:off x="1948180" y="2305811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脱了它的红外套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线形标注 1 9"/>
          <p:cNvSpPr/>
          <p:nvPr/>
        </p:nvSpPr>
        <p:spPr>
          <a:xfrm>
            <a:off x="6372201" y="3179537"/>
            <a:ext cx="1260140" cy="509905"/>
          </a:xfrm>
          <a:prstGeom prst="borderCallout1">
            <a:avLst>
              <a:gd name="adj1" fmla="val 673"/>
              <a:gd name="adj2" fmla="val -1163"/>
              <a:gd name="adj3" fmla="val -85272"/>
              <a:gd name="adj4" fmla="val -117647"/>
            </a:avLst>
          </a:prstGeom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拟人</a:t>
            </a:r>
          </a:p>
        </p:txBody>
      </p:sp>
      <p:sp>
        <p:nvSpPr>
          <p:cNvPr id="11" name="矩形 10"/>
          <p:cNvSpPr/>
          <p:nvPr/>
        </p:nvSpPr>
        <p:spPr>
          <a:xfrm>
            <a:off x="3248421" y="3937847"/>
            <a:ext cx="2274453" cy="65192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浓稠软糯</a:t>
            </a:r>
            <a:endParaRPr lang="zh-CN" altLang="zh-CN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75305" y="149493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煮得肿胀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2411" y="71614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粉碎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69729" y="3106804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围了锅边成一圈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3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2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3568" y="1059582"/>
            <a:ext cx="7704856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学习了</a:t>
            </a:r>
            <a:r>
              <a:rPr lang="en-US" altLang="zh-CN" sz="36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36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北京的春节</a:t>
            </a:r>
            <a:r>
              <a:rPr lang="en-US" altLang="zh-CN" sz="36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36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，我们知道了腊八喝腊八粥的习俗，你喝过那甜甜的腊八粥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吗？今天我们一起来品味腊八粥的美味吧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55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3696250" y="483518"/>
            <a:ext cx="1574470" cy="646331"/>
          </a:xfrm>
          <a:prstGeom prst="rect">
            <a:avLst/>
          </a:prstGeom>
          <a:noFill/>
          <a:effectLst>
            <a:glow rad="127000">
              <a:schemeClr val="tx2">
                <a:lumMod val="20000"/>
                <a:lumOff val="80000"/>
              </a:schemeClr>
            </a:glow>
          </a:effectLst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+mn-ea"/>
              </a:rPr>
              <a:t>反义词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18523" y="3725619"/>
            <a:ext cx="111120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27000">
              <a:schemeClr val="tx2">
                <a:lumMod val="20000"/>
                <a:lumOff val="80000"/>
              </a:schemeClr>
            </a:glow>
          </a:effectLst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浓稠</a:t>
            </a:r>
          </a:p>
        </p:txBody>
      </p:sp>
      <p:sp>
        <p:nvSpPr>
          <p:cNvPr id="4" name="文本框 2"/>
          <p:cNvSpPr txBox="1"/>
          <p:nvPr/>
        </p:nvSpPr>
        <p:spPr>
          <a:xfrm>
            <a:off x="5868144" y="3689236"/>
            <a:ext cx="111120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27000">
              <a:schemeClr val="tx2">
                <a:lumMod val="20000"/>
                <a:lumOff val="80000"/>
              </a:schemeClr>
            </a:glow>
          </a:effectLst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稀薄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3755" r="14715" b="2280"/>
          <a:stretch/>
        </p:blipFill>
        <p:spPr bwMode="auto">
          <a:xfrm>
            <a:off x="843148" y="1306286"/>
            <a:ext cx="2861953" cy="2380715"/>
          </a:xfrm>
          <a:prstGeom prst="round2Same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89411"/>
            <a:ext cx="3057128" cy="2269918"/>
          </a:xfrm>
          <a:prstGeom prst="round2Same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670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"/>
          <p:cNvSpPr txBox="1"/>
          <p:nvPr/>
        </p:nvSpPr>
        <p:spPr>
          <a:xfrm>
            <a:off x="824046" y="483518"/>
            <a:ext cx="785241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    读了这些描写腊八粥的语句，你有什么感受？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6" y="2658165"/>
            <a:ext cx="1231952" cy="1656522"/>
          </a:xfrm>
          <a:prstGeom prst="rect">
            <a:avLst/>
          </a:prstGeom>
        </p:spPr>
      </p:pic>
      <p:sp>
        <p:nvSpPr>
          <p:cNvPr id="8" name="椭圆形标注 7"/>
          <p:cNvSpPr/>
          <p:nvPr/>
        </p:nvSpPr>
        <p:spPr>
          <a:xfrm>
            <a:off x="2267393" y="1995686"/>
            <a:ext cx="5570315" cy="1296143"/>
          </a:xfrm>
          <a:prstGeom prst="wedgeEllipseCallout">
            <a:avLst>
              <a:gd name="adj1" fmla="val -58839"/>
              <a:gd name="adj2" fmla="val 501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603460" y="2228258"/>
            <a:ext cx="5058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这甜甜的腊八粥，馋得我直流口水，真想赶快吃上一碗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5" y="1215992"/>
            <a:ext cx="1397890" cy="2003830"/>
          </a:xfrm>
          <a:prstGeom prst="rect">
            <a:avLst/>
          </a:prstGeom>
        </p:spPr>
      </p:pic>
      <p:sp>
        <p:nvSpPr>
          <p:cNvPr id="3" name="矩形 20"/>
          <p:cNvSpPr/>
          <p:nvPr/>
        </p:nvSpPr>
        <p:spPr>
          <a:xfrm>
            <a:off x="1475656" y="1247872"/>
            <a:ext cx="7200800" cy="173124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prstClr val="black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  这么香甜美味的腊八粥真诱惑人啊！八儿一定很想吃吧！他是怎么等粥的呢？我们下节课再学习。</a:t>
            </a: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3313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对角圆角矩形 15"/>
          <p:cNvSpPr/>
          <p:nvPr/>
        </p:nvSpPr>
        <p:spPr>
          <a:xfrm>
            <a:off x="606674" y="1198848"/>
            <a:ext cx="7394796" cy="3173102"/>
          </a:xfrm>
          <a:prstGeom prst="round2DiagRect">
            <a:avLst/>
          </a:prstGeom>
          <a:noFill/>
          <a:ln w="38100">
            <a:noFill/>
            <a:prstDash val="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100" name="文本框 99"/>
          <p:cNvSpPr txBox="1"/>
          <p:nvPr/>
        </p:nvSpPr>
        <p:spPr>
          <a:xfrm>
            <a:off x="798269" y="1113730"/>
            <a:ext cx="7590155" cy="19620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buNone/>
            </a:pPr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一、比一比，组词语。</a:t>
            </a:r>
          </a:p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腊（     ）   栗（     ）    稠（     ）</a:t>
            </a:r>
          </a:p>
          <a:p>
            <a:pPr algn="l" fontAlgn="auto">
              <a:lnSpc>
                <a:spcPct val="150000"/>
              </a:lnSpc>
              <a:buNone/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蜡（     ）   粟（     ）    绸（     ） </a:t>
            </a:r>
          </a:p>
        </p:txBody>
      </p:sp>
      <p:sp>
        <p:nvSpPr>
          <p:cNvPr id="11" name="矩形 10"/>
          <p:cNvSpPr/>
          <p:nvPr/>
        </p:nvSpPr>
        <p:spPr>
          <a:xfrm>
            <a:off x="1575486" y="185699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腊月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034395" y="1833158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栗子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622840" y="184844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稠密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1575485" y="248710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蜡烛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3971369" y="248710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粟米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589826" y="246455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丝绸</a:t>
            </a:r>
            <a:endParaRPr lang="zh-CN" altLang="en-US" dirty="0"/>
          </a:p>
        </p:txBody>
      </p:sp>
      <p:sp>
        <p:nvSpPr>
          <p:cNvPr id="27" name="文本框 14"/>
          <p:cNvSpPr txBox="1"/>
          <p:nvPr/>
        </p:nvSpPr>
        <p:spPr>
          <a:xfrm>
            <a:off x="624428" y="411510"/>
            <a:ext cx="2003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0" y="464186"/>
            <a:ext cx="366860" cy="4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5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5674802" y="3939902"/>
            <a:ext cx="1398053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atin typeface="Kaiti SC" panose="02010600040101010101" pitchFamily="2" charset="-122"/>
                <a:ea typeface="Kaiti SC" panose="02010600040101010101" pitchFamily="2" charset="-122"/>
              </a:rPr>
              <a:t>字词听写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73" y="3989337"/>
            <a:ext cx="351070" cy="3801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7188131" y="3923313"/>
            <a:ext cx="335134" cy="47233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7584" y="1419622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/>
              <a:t>         本文的作者</a:t>
            </a:r>
            <a:r>
              <a:rPr lang="zh-CN" altLang="en-US" sz="3200" b="1" u="sng" dirty="0"/>
              <a:t>               </a:t>
            </a:r>
            <a:r>
              <a:rPr lang="zh-CN" altLang="en-US" sz="3200" b="1" dirty="0"/>
              <a:t>，原名沈岳焕，作家。主要作品有小说</a:t>
            </a:r>
            <a:r>
              <a:rPr lang="en-US" altLang="zh-CN" sz="3200" b="1" dirty="0"/>
              <a:t>《                 》《                 》</a:t>
            </a:r>
            <a:r>
              <a:rPr lang="zh-CN" altLang="en-US" sz="3200" b="1" dirty="0"/>
              <a:t>、散文集</a:t>
            </a:r>
            <a:r>
              <a:rPr lang="en-US" altLang="zh-CN" sz="3200" b="1" dirty="0"/>
              <a:t>《                 》</a:t>
            </a:r>
            <a:r>
              <a:rPr lang="zh-CN" altLang="en-US" sz="3200" b="1" dirty="0"/>
              <a:t>等。</a:t>
            </a:r>
          </a:p>
        </p:txBody>
      </p:sp>
      <p:sp>
        <p:nvSpPr>
          <p:cNvPr id="6" name="矩形 5"/>
          <p:cNvSpPr/>
          <p:nvPr/>
        </p:nvSpPr>
        <p:spPr>
          <a:xfrm>
            <a:off x="611560" y="555526"/>
            <a:ext cx="1923925" cy="618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7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二、填空。</a:t>
            </a:r>
          </a:p>
        </p:txBody>
      </p:sp>
      <p:sp>
        <p:nvSpPr>
          <p:cNvPr id="7" name="矩形 6"/>
          <p:cNvSpPr/>
          <p:nvPr/>
        </p:nvSpPr>
        <p:spPr>
          <a:xfrm>
            <a:off x="3851920" y="1419622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沈从文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674802" y="194284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边城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631357" y="244231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长河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314125" y="2442312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湘行散记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57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7522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263633" y="516786"/>
            <a:ext cx="12314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11" name="矩形 10"/>
          <p:cNvSpPr/>
          <p:nvPr/>
        </p:nvSpPr>
        <p:spPr>
          <a:xfrm>
            <a:off x="428021" y="1427256"/>
            <a:ext cx="5151869" cy="206883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腊八粥多么香甜美味呀！住方家大院的八儿面对甜甜、腻腻的一锅粥，会有怎样的表现呢？我们继续学习。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2"/>
          <a:stretch/>
        </p:blipFill>
        <p:spPr bwMode="auto">
          <a:xfrm>
            <a:off x="5580112" y="35944"/>
            <a:ext cx="3563888" cy="478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2038" y="1059582"/>
            <a:ext cx="785241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    快速浏览课文，说一说课文围绕腊八粥写了什么事？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07922" y="483258"/>
            <a:ext cx="2319862" cy="560705"/>
            <a:chOff x="119925" y="411510"/>
            <a:chExt cx="3093148" cy="747606"/>
          </a:xfrm>
        </p:grpSpPr>
        <p:sp>
          <p:nvSpPr>
            <p:cNvPr id="8" name="文本框 14"/>
            <p:cNvSpPr txBox="1"/>
            <p:nvPr/>
          </p:nvSpPr>
          <p:spPr>
            <a:xfrm>
              <a:off x="624814" y="411510"/>
              <a:ext cx="2588259" cy="74760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25" y="464002"/>
              <a:ext cx="558229" cy="695113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680030" y="2257584"/>
            <a:ext cx="8068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    课文讲述了腊八那天八儿</a:t>
            </a:r>
            <a:r>
              <a:rPr lang="zh-CN" altLang="en-US" sz="3600" b="1" u="sng" dirty="0"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和    </a:t>
            </a:r>
            <a:endParaRPr lang="en-US" altLang="zh-CN" sz="36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u="sng" dirty="0"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的事情。</a:t>
            </a:r>
          </a:p>
        </p:txBody>
      </p:sp>
      <p:sp>
        <p:nvSpPr>
          <p:cNvPr id="6" name="矩形 5"/>
          <p:cNvSpPr/>
          <p:nvPr/>
        </p:nvSpPr>
        <p:spPr>
          <a:xfrm>
            <a:off x="6932517" y="2377793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等粥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9592" y="3171622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喝粥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6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539552" y="699542"/>
            <a:ext cx="814044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latin typeface="黑体" pitchFamily="49" charset="-122"/>
                <a:ea typeface="黑体" pitchFamily="49" charset="-122"/>
              </a:rPr>
              <a:t>    找出等粥、喝粥对应的段落，试着说说哪部分是详写，哪部分是略写。</a:t>
            </a:r>
          </a:p>
        </p:txBody>
      </p:sp>
      <p:sp>
        <p:nvSpPr>
          <p:cNvPr id="4" name="矩形 3"/>
          <p:cNvSpPr/>
          <p:nvPr/>
        </p:nvSpPr>
        <p:spPr>
          <a:xfrm>
            <a:off x="1619672" y="2602206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等粥：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054393" y="2602206"/>
            <a:ext cx="2247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2-17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自然段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39818" y="3268882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喝粥：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074539" y="3268882"/>
            <a:ext cx="2659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18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、</a:t>
            </a:r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19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自然段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669362" y="2428528"/>
            <a:ext cx="1343944" cy="715491"/>
            <a:chOff x="8100392" y="1962696"/>
            <a:chExt cx="1043608" cy="549508"/>
          </a:xfrm>
        </p:grpSpPr>
        <p:sp>
          <p:nvSpPr>
            <p:cNvPr id="9" name="云形 8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详写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977697" y="3296419"/>
            <a:ext cx="1343944" cy="715491"/>
            <a:chOff x="8100392" y="1962696"/>
            <a:chExt cx="1043608" cy="549508"/>
          </a:xfrm>
        </p:grpSpPr>
        <p:sp>
          <p:nvSpPr>
            <p:cNvPr id="12" name="云形 11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略写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5" y="1335331"/>
            <a:ext cx="7586611" cy="60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0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683346" y="627534"/>
            <a:ext cx="814044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     默读第</a:t>
            </a:r>
            <a:r>
              <a:rPr lang="en-US" altLang="zh-CN" sz="3600" b="1" dirty="0">
                <a:latin typeface="黑体" pitchFamily="49" charset="-122"/>
                <a:ea typeface="黑体" pitchFamily="49" charset="-122"/>
              </a:rPr>
              <a:t>2-17</a:t>
            </a:r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自然段，说一说围绕“等粥”课文写了八儿的哪几件事？</a:t>
            </a:r>
          </a:p>
        </p:txBody>
      </p:sp>
      <p:sp>
        <p:nvSpPr>
          <p:cNvPr id="3" name="矩形 2"/>
          <p:cNvSpPr/>
          <p:nvPr/>
        </p:nvSpPr>
        <p:spPr>
          <a:xfrm>
            <a:off x="1243755" y="2387907"/>
            <a:ext cx="3888432" cy="693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等不及要吃粥的嘴馋</a:t>
            </a:r>
          </a:p>
        </p:txBody>
      </p:sp>
      <p:sp>
        <p:nvSpPr>
          <p:cNvPr id="4" name="矩形 3"/>
          <p:cNvSpPr/>
          <p:nvPr/>
        </p:nvSpPr>
        <p:spPr>
          <a:xfrm>
            <a:off x="1891827" y="3318189"/>
            <a:ext cx="2399480" cy="693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对粥的猜想</a:t>
            </a:r>
          </a:p>
        </p:txBody>
      </p:sp>
      <p:sp>
        <p:nvSpPr>
          <p:cNvPr id="5" name="矩形 4"/>
          <p:cNvSpPr/>
          <p:nvPr/>
        </p:nvSpPr>
        <p:spPr>
          <a:xfrm>
            <a:off x="5148064" y="3318189"/>
            <a:ext cx="2808312" cy="693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看到粥的惊异</a:t>
            </a:r>
          </a:p>
        </p:txBody>
      </p:sp>
      <p:sp>
        <p:nvSpPr>
          <p:cNvPr id="6" name="矩形 5"/>
          <p:cNvSpPr/>
          <p:nvPr/>
        </p:nvSpPr>
        <p:spPr>
          <a:xfrm>
            <a:off x="5492227" y="2383098"/>
            <a:ext cx="2016224" cy="693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计划分粥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61" y="1296323"/>
            <a:ext cx="7586611" cy="600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r="62887"/>
          <a:stretch/>
        </p:blipFill>
        <p:spPr>
          <a:xfrm>
            <a:off x="5973288" y="696158"/>
            <a:ext cx="2573584" cy="60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190628143049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" y="-15240"/>
            <a:ext cx="9140825" cy="5160010"/>
          </a:xfrm>
          <a:prstGeom prst="rect">
            <a:avLst/>
          </a:prstGeom>
        </p:spPr>
      </p:pic>
      <p:sp>
        <p:nvSpPr>
          <p:cNvPr id="14" name="TextBox 48"/>
          <p:cNvSpPr txBox="1"/>
          <p:nvPr/>
        </p:nvSpPr>
        <p:spPr>
          <a:xfrm>
            <a:off x="2778475" y="1914587"/>
            <a:ext cx="3412490" cy="1300356"/>
          </a:xfrm>
          <a:prstGeom prst="rect">
            <a:avLst/>
          </a:prstGeom>
          <a:effectLst>
            <a:softEdge rad="2159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2 </a:t>
            </a:r>
            <a:r>
              <a:rPr lang="zh-CN" alt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腊八粥</a:t>
            </a:r>
            <a:r>
              <a:rPr lang="zh-CN" altLang="zh-CN" sz="8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380312" y="4001611"/>
            <a:ext cx="1629410" cy="400050"/>
            <a:chOff x="11438" y="6658"/>
            <a:chExt cx="2566" cy="63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8" y="6658"/>
              <a:ext cx="2566" cy="6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文本框 15">
              <a:hlinkClick r:id="rId5" action="ppaction://hlinksldjump"/>
            </p:cNvPr>
            <p:cNvSpPr txBox="1"/>
            <p:nvPr/>
          </p:nvSpPr>
          <p:spPr>
            <a:xfrm>
              <a:off x="11457" y="6658"/>
              <a:ext cx="193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80312" y="4475956"/>
            <a:ext cx="1629410" cy="400050"/>
            <a:chOff x="11438" y="7275"/>
            <a:chExt cx="2566" cy="63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8" y="7292"/>
              <a:ext cx="2566" cy="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文本框 14">
              <a:hlinkClick r:id="rId6" action="ppaction://hlinksldjump"/>
            </p:cNvPr>
            <p:cNvSpPr txBox="1"/>
            <p:nvPr/>
          </p:nvSpPr>
          <p:spPr>
            <a:xfrm>
              <a:off x="11457" y="7275"/>
              <a:ext cx="193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</a:rPr>
                <a:t>第二课时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36512" y="143071"/>
            <a:ext cx="2771800" cy="276999"/>
            <a:chOff x="-36512" y="143071"/>
            <a:chExt cx="2771800" cy="276999"/>
          </a:xfrm>
        </p:grpSpPr>
        <p:sp>
          <p:nvSpPr>
            <p:cNvPr id="9" name="矩形 8"/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文本框 1"/>
            <p:cNvSpPr txBox="1"/>
            <p:nvPr/>
          </p:nvSpPr>
          <p:spPr>
            <a:xfrm>
              <a:off x="161281" y="143071"/>
              <a:ext cx="17828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     </a:t>
              </a:r>
              <a:r>
                <a:rPr kumimoji="1" lang="zh-CN" altLang="en-US" sz="1200" b="1" dirty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语文   六年级   下册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6"/>
          <p:cNvSpPr txBox="1"/>
          <p:nvPr/>
        </p:nvSpPr>
        <p:spPr>
          <a:xfrm>
            <a:off x="1614158" y="1420577"/>
            <a:ext cx="6768752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latin typeface="+mj-ea"/>
                <a:ea typeface="+mj-ea"/>
              </a:rPr>
              <a:t>        </a:t>
            </a:r>
            <a:r>
              <a:rPr lang="zh-CN" altLang="en-US" sz="2800" b="1" dirty="0">
                <a:latin typeface="+mj-ea"/>
                <a:ea typeface="+mj-ea"/>
              </a:rPr>
              <a:t>默读</a:t>
            </a:r>
            <a:r>
              <a:rPr lang="en-US" altLang="zh-CN" sz="2800" b="1" dirty="0">
                <a:latin typeface="+mj-ea"/>
                <a:ea typeface="+mj-ea"/>
              </a:rPr>
              <a:t>2-8</a:t>
            </a:r>
            <a:r>
              <a:rPr lang="zh-CN" altLang="en-US" sz="2800" b="1" dirty="0">
                <a:latin typeface="+mj-ea"/>
                <a:ea typeface="+mj-ea"/>
              </a:rPr>
              <a:t>自然段，</a:t>
            </a:r>
            <a:r>
              <a:rPr sz="2800" b="1" dirty="0" err="1">
                <a:latin typeface="+mj-ea"/>
                <a:ea typeface="+mj-ea"/>
              </a:rPr>
              <a:t>画出</a:t>
            </a:r>
            <a:r>
              <a:rPr lang="zh-CN" altLang="en-US" sz="2800" b="1" dirty="0">
                <a:latin typeface="+mj-ea"/>
                <a:ea typeface="+mj-ea"/>
              </a:rPr>
              <a:t>文中</a:t>
            </a:r>
            <a:r>
              <a:rPr sz="2800" b="1" dirty="0" err="1">
                <a:solidFill>
                  <a:srgbClr val="0000FF"/>
                </a:solidFill>
                <a:latin typeface="+mj-ea"/>
                <a:ea typeface="+mj-ea"/>
              </a:rPr>
              <a:t>描写八儿</a:t>
            </a:r>
            <a:r>
              <a:rPr lang="zh-CN" altLang="en-US" sz="2800" b="1" dirty="0">
                <a:solidFill>
                  <a:srgbClr val="0000FF"/>
                </a:solidFill>
                <a:latin typeface="+mj-ea"/>
                <a:ea typeface="+mj-ea"/>
              </a:rPr>
              <a:t>等粥</a:t>
            </a:r>
            <a:r>
              <a:rPr sz="2800" b="1" dirty="0" err="1">
                <a:solidFill>
                  <a:srgbClr val="0000FF"/>
                </a:solidFill>
                <a:latin typeface="+mj-ea"/>
                <a:ea typeface="+mj-ea"/>
              </a:rPr>
              <a:t>的句子</a:t>
            </a:r>
            <a:r>
              <a:rPr lang="zh-CN" altLang="en-US" sz="2800" b="1" dirty="0">
                <a:latin typeface="+mj-ea"/>
                <a:ea typeface="+mj-ea"/>
              </a:rPr>
              <a:t>，说说作者运用了什么手法，品析这样描写有什么好处。</a:t>
            </a:r>
            <a:endParaRPr sz="2800" dirty="0">
              <a:latin typeface="+mj-ea"/>
              <a:ea typeface="+mj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0" y="1420577"/>
            <a:ext cx="1259840" cy="18059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91680" y="411510"/>
            <a:ext cx="3888432" cy="693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等不及要吃粥的嘴馋</a:t>
            </a:r>
          </a:p>
        </p:txBody>
      </p:sp>
      <p:sp>
        <p:nvSpPr>
          <p:cNvPr id="5" name="矩形 4"/>
          <p:cNvSpPr/>
          <p:nvPr/>
        </p:nvSpPr>
        <p:spPr>
          <a:xfrm>
            <a:off x="5796136" y="453887"/>
            <a:ext cx="1314695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盼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粥</a:t>
            </a:r>
          </a:p>
        </p:txBody>
      </p:sp>
    </p:spTree>
    <p:extLst>
      <p:ext uri="{BB962C8B-B14F-4D97-AF65-F5344CB8AC3E}">
        <p14:creationId xmlns:p14="http://schemas.microsoft.com/office/powerpoint/2010/main" val="213385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2781" y="724052"/>
            <a:ext cx="8119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</a:t>
            </a:r>
            <a:r>
              <a:rPr lang="en-US" altLang="zh-CN" sz="32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住方家大院的八儿，今天喜得快要发疯了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1800" b="1" dirty="0"/>
          </a:p>
        </p:txBody>
      </p:sp>
      <p:sp>
        <p:nvSpPr>
          <p:cNvPr id="9" name="矩形 8"/>
          <p:cNvSpPr/>
          <p:nvPr/>
        </p:nvSpPr>
        <p:spPr>
          <a:xfrm>
            <a:off x="5308080" y="718503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喜得快要发疯了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649034" y="1362025"/>
            <a:ext cx="1343944" cy="715491"/>
            <a:chOff x="8100392" y="1962696"/>
            <a:chExt cx="1043608" cy="549508"/>
          </a:xfrm>
        </p:grpSpPr>
        <p:sp>
          <p:nvSpPr>
            <p:cNvPr id="12" name="云形 11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夸张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323528" y="1682860"/>
            <a:ext cx="54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/>
              <a:t>        </a:t>
            </a:r>
            <a:r>
              <a:rPr lang="zh-CN" altLang="en-US" sz="2800" b="1" dirty="0">
                <a:solidFill>
                  <a:srgbClr val="0000FF"/>
                </a:solidFill>
              </a:rPr>
              <a:t> 你能换一种说法来表达八儿喜悦的心情吗？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1" y="3182214"/>
            <a:ext cx="1231952" cy="1656522"/>
          </a:xfrm>
          <a:prstGeom prst="rect">
            <a:avLst/>
          </a:prstGeom>
        </p:spPr>
      </p:pic>
      <p:sp>
        <p:nvSpPr>
          <p:cNvPr id="18" name="椭圆形标注 17"/>
          <p:cNvSpPr/>
          <p:nvPr/>
        </p:nvSpPr>
        <p:spPr>
          <a:xfrm>
            <a:off x="1763688" y="2740276"/>
            <a:ext cx="6768752" cy="864096"/>
          </a:xfrm>
          <a:prstGeom prst="wedgeEllipseCallout">
            <a:avLst>
              <a:gd name="adj1" fmla="val -58413"/>
              <a:gd name="adj2" fmla="val 721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123728" y="2910714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住方家大院的八儿，今天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高兴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得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手舞足蹈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195736" y="2951382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住方家大院的八儿，今天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喜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得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合不拢嘴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15720" y="1389200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心理描写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 animBg="1"/>
      <p:bldP spid="15" grpId="0"/>
      <p:bldP spid="15" grpId="1"/>
      <p:bldP spid="19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395536" y="598208"/>
            <a:ext cx="814044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    联系生活，说一说你在什么时候会“</a:t>
            </a:r>
            <a:r>
              <a:rPr lang="en-US" altLang="zh-CN" sz="3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喜得快要发疯了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”？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4"/>
          <a:stretch/>
        </p:blipFill>
        <p:spPr>
          <a:xfrm>
            <a:off x="7246950" y="2477904"/>
            <a:ext cx="1184531" cy="189404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70686" y="1541800"/>
            <a:ext cx="2736304" cy="1872208"/>
            <a:chOff x="3779912" y="2067695"/>
            <a:chExt cx="2736304" cy="1872208"/>
          </a:xfrm>
        </p:grpSpPr>
        <p:sp>
          <p:nvSpPr>
            <p:cNvPr id="4" name="云形标注 3"/>
            <p:cNvSpPr/>
            <p:nvPr/>
          </p:nvSpPr>
          <p:spPr>
            <a:xfrm>
              <a:off x="3779912" y="2067695"/>
              <a:ext cx="2736304" cy="1872208"/>
            </a:xfrm>
            <a:prstGeom prst="cloudCallout">
              <a:avLst>
                <a:gd name="adj1" fmla="val 42158"/>
                <a:gd name="adj2" fmla="val 35792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50159" y="2195219"/>
              <a:ext cx="21602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楷体" pitchFamily="49" charset="-122"/>
                  <a:ea typeface="楷体" pitchFamily="49" charset="-122"/>
                </a:rPr>
                <a:t>    即将和爸爸去我梦寐以求的游乐园的时候。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488"/>
            <a:ext cx="1656184" cy="209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571901" y="1851670"/>
            <a:ext cx="2736304" cy="1872208"/>
            <a:chOff x="3779912" y="2067695"/>
            <a:chExt cx="2736304" cy="1872208"/>
          </a:xfrm>
        </p:grpSpPr>
        <p:sp>
          <p:nvSpPr>
            <p:cNvPr id="9" name="云形标注 8"/>
            <p:cNvSpPr/>
            <p:nvPr/>
          </p:nvSpPr>
          <p:spPr>
            <a:xfrm>
              <a:off x="3779912" y="2067695"/>
              <a:ext cx="2736304" cy="1872208"/>
            </a:xfrm>
            <a:prstGeom prst="cloudCallout">
              <a:avLst>
                <a:gd name="adj1" fmla="val -54623"/>
                <a:gd name="adj2" fmla="val 24375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0159" y="2383021"/>
              <a:ext cx="21602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楷体" pitchFamily="49" charset="-122"/>
                  <a:ea typeface="楷体" pitchFamily="49" charset="-122"/>
                </a:rPr>
                <a:t>    爸爸说要带我去海边的时候。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02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8129" y="613800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②他</a:t>
            </a:r>
            <a:r>
              <a:rPr lang="en-US" altLang="zh-CN" sz="32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一个人进进出出灶房，看到一大锅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粥</a:t>
            </a:r>
            <a:r>
              <a:rPr lang="en-US" altLang="zh-CN" sz="32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正在叹气，碗盏都已预备整齐，摆到灶边好久了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1800" b="1" dirty="0"/>
          </a:p>
        </p:txBody>
      </p:sp>
      <p:sp>
        <p:nvSpPr>
          <p:cNvPr id="3" name="矩形 2"/>
          <p:cNvSpPr/>
          <p:nvPr/>
        </p:nvSpPr>
        <p:spPr>
          <a:xfrm>
            <a:off x="3347864" y="630437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进进出出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56180" y="1122879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都已预备整齐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3310" y="1571044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好久了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72200" y="1867102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动作描写</a:t>
            </a:r>
          </a:p>
        </p:txBody>
      </p:sp>
      <p:sp>
        <p:nvSpPr>
          <p:cNvPr id="8" name="矩形 7"/>
          <p:cNvSpPr/>
          <p:nvPr/>
        </p:nvSpPr>
        <p:spPr>
          <a:xfrm>
            <a:off x="2843808" y="2787774"/>
            <a:ext cx="3544189" cy="7325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说明八儿期待已久</a:t>
            </a:r>
            <a:endParaRPr lang="en-US" altLang="zh-CN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右弧形箭头 8"/>
          <p:cNvSpPr/>
          <p:nvPr/>
        </p:nvSpPr>
        <p:spPr>
          <a:xfrm rot="2895507">
            <a:off x="6695857" y="2476067"/>
            <a:ext cx="324415" cy="8939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1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96107" y="1143433"/>
            <a:ext cx="6768752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en-US" altLang="zh-CN" sz="32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妈，妈，要到什么时候才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……”</a:t>
            </a:r>
          </a:p>
        </p:txBody>
      </p:sp>
      <p:sp>
        <p:nvSpPr>
          <p:cNvPr id="4" name="矩形 3"/>
          <p:cNvSpPr/>
          <p:nvPr/>
        </p:nvSpPr>
        <p:spPr>
          <a:xfrm>
            <a:off x="6792529" y="2013654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语言描写</a:t>
            </a:r>
          </a:p>
        </p:txBody>
      </p:sp>
      <p:sp>
        <p:nvSpPr>
          <p:cNvPr id="5" name="矩形 4"/>
          <p:cNvSpPr/>
          <p:nvPr/>
        </p:nvSpPr>
        <p:spPr>
          <a:xfrm>
            <a:off x="1823821" y="1224122"/>
            <a:ext cx="1422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妈  </a:t>
            </a:r>
            <a:r>
              <a:rPr lang="en-US" altLang="zh-CN" sz="32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妈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617713" y="2099399"/>
            <a:ext cx="525658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说一说：省略号省略了什么？</a:t>
            </a:r>
            <a:endParaRPr sz="2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36279" y="3561113"/>
            <a:ext cx="2364113" cy="6668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表示话没说完</a:t>
            </a:r>
          </a:p>
        </p:txBody>
      </p:sp>
      <p:sp>
        <p:nvSpPr>
          <p:cNvPr id="9" name="矩形 8"/>
          <p:cNvSpPr/>
          <p:nvPr/>
        </p:nvSpPr>
        <p:spPr>
          <a:xfrm>
            <a:off x="6300192" y="1226099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31840" y="195486"/>
            <a:ext cx="3524925" cy="7325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体现了八儿的焦急</a:t>
            </a:r>
            <a:endParaRPr lang="en-US" altLang="zh-CN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96107" y="2723758"/>
            <a:ext cx="4896544" cy="693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要到什么时候才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能喝粥？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544" y="3644549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你看出省略号有什么作用了吗？</a:t>
            </a:r>
            <a:endParaRPr lang="zh-CN" altLang="en-US" dirty="0"/>
          </a:p>
        </p:txBody>
      </p:sp>
      <p:sp>
        <p:nvSpPr>
          <p:cNvPr id="13" name="右弧形箭头 12"/>
          <p:cNvSpPr/>
          <p:nvPr/>
        </p:nvSpPr>
        <p:spPr>
          <a:xfrm rot="12601932">
            <a:off x="2461473" y="353353"/>
            <a:ext cx="324415" cy="8939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bldLvl="0" animBg="1"/>
      <p:bldP spid="9" grpId="0"/>
      <p:bldP spid="11" grpId="0" animBg="1"/>
      <p:bldP spid="12" grpId="0" bldLvl="0" animBg="1"/>
      <p:bldP spid="2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9"/>
          <a:stretch/>
        </p:blipFill>
        <p:spPr bwMode="auto">
          <a:xfrm>
            <a:off x="1201767" y="1017790"/>
            <a:ext cx="6912768" cy="355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95536" y="-33482"/>
            <a:ext cx="3756731" cy="1368152"/>
            <a:chOff x="4716015" y="2155878"/>
            <a:chExt cx="3756731" cy="1368152"/>
          </a:xfrm>
        </p:grpSpPr>
        <p:sp>
          <p:nvSpPr>
            <p:cNvPr id="7" name="椭圆形标注 6"/>
            <p:cNvSpPr/>
            <p:nvPr/>
          </p:nvSpPr>
          <p:spPr>
            <a:xfrm>
              <a:off x="4716015" y="2155878"/>
              <a:ext cx="3756731" cy="1368152"/>
            </a:xfrm>
            <a:prstGeom prst="wedgeEllipseCallout">
              <a:avLst>
                <a:gd name="adj1" fmla="val 42555"/>
                <a:gd name="adj2" fmla="val 113712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6"/>
            <p:cNvSpPr txBox="1"/>
            <p:nvPr/>
          </p:nvSpPr>
          <p:spPr>
            <a:xfrm>
              <a:off x="5246133" y="2313656"/>
              <a:ext cx="2664296" cy="10525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prstClr val="black"/>
                  </a:solidFill>
                  <a:latin typeface="宋体"/>
                </a:rPr>
                <a:t>妈，妈，要到什么时候才</a:t>
              </a:r>
              <a:r>
                <a:rPr lang="en-US" altLang="zh-CN" sz="2400" b="1" dirty="0">
                  <a:solidFill>
                    <a:prstClr val="black"/>
                  </a:solidFill>
                  <a:latin typeface="宋体"/>
                </a:rPr>
                <a:t>……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844787" y="0"/>
            <a:ext cx="3143059" cy="1017790"/>
            <a:chOff x="4716016" y="2506240"/>
            <a:chExt cx="3407733" cy="1017790"/>
          </a:xfrm>
        </p:grpSpPr>
        <p:sp>
          <p:nvSpPr>
            <p:cNvPr id="10" name="椭圆形标注 9"/>
            <p:cNvSpPr/>
            <p:nvPr/>
          </p:nvSpPr>
          <p:spPr>
            <a:xfrm>
              <a:off x="4716016" y="2506240"/>
              <a:ext cx="3407733" cy="1017790"/>
            </a:xfrm>
            <a:prstGeom prst="wedgeEllipseCallout">
              <a:avLst>
                <a:gd name="adj1" fmla="val -52910"/>
                <a:gd name="adj2" fmla="val 89408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文本框 6"/>
            <p:cNvSpPr txBox="1"/>
            <p:nvPr/>
          </p:nvSpPr>
          <p:spPr>
            <a:xfrm>
              <a:off x="5459453" y="2728903"/>
              <a:ext cx="2399622" cy="5724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prstClr val="black"/>
                  </a:solidFill>
                  <a:latin typeface="宋体"/>
                </a:rPr>
                <a:t>要到夜里！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22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8983" y="1419622"/>
            <a:ext cx="7704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⑤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en-US" altLang="zh-CN" sz="32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那我饿了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！”</a:t>
            </a:r>
            <a:r>
              <a:rPr lang="en-US" altLang="zh-CN" sz="32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八儿要哭的样子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1800" b="1" dirty="0"/>
          </a:p>
        </p:txBody>
      </p:sp>
      <p:sp>
        <p:nvSpPr>
          <p:cNvPr id="8" name="文本框 6"/>
          <p:cNvSpPr txBox="1"/>
          <p:nvPr/>
        </p:nvSpPr>
        <p:spPr>
          <a:xfrm>
            <a:off x="539552" y="512874"/>
            <a:ext cx="8280920" cy="6615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④</a:t>
            </a:r>
            <a:r>
              <a:rPr lang="en-US" altLang="zh-CN" sz="32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但八儿听了这种松劲的话，眼睛可急红了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sz="3200" b="1" dirty="0"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9738" y="2381620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神态描写</a:t>
            </a:r>
          </a:p>
        </p:txBody>
      </p:sp>
      <p:sp>
        <p:nvSpPr>
          <p:cNvPr id="4" name="矩形 3"/>
          <p:cNvSpPr/>
          <p:nvPr/>
        </p:nvSpPr>
        <p:spPr>
          <a:xfrm>
            <a:off x="5843636" y="595073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眼睛可急红了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44008" y="1418923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要哭的样子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47053" y="2355726"/>
            <a:ext cx="525658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/>
              <a:t>         此时此刻八儿的心情可以用一个什么词来形容？</a:t>
            </a:r>
          </a:p>
        </p:txBody>
      </p:sp>
      <p:sp>
        <p:nvSpPr>
          <p:cNvPr id="16" name="下箭头 15"/>
          <p:cNvSpPr/>
          <p:nvPr/>
        </p:nvSpPr>
        <p:spPr>
          <a:xfrm>
            <a:off x="4882540" y="3309833"/>
            <a:ext cx="18615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91880" y="3741881"/>
            <a:ext cx="2967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迫不及待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10" grpId="0"/>
      <p:bldP spid="15" grpId="0" animBg="1"/>
      <p:bldP spid="16" grpId="0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9"/>
          <a:stretch/>
        </p:blipFill>
        <p:spPr bwMode="auto">
          <a:xfrm>
            <a:off x="1259632" y="1128408"/>
            <a:ext cx="6912768" cy="355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683568" y="544198"/>
            <a:ext cx="3456384" cy="1211192"/>
            <a:chOff x="4716015" y="2155878"/>
            <a:chExt cx="3756731" cy="1368152"/>
          </a:xfrm>
        </p:grpSpPr>
        <p:sp>
          <p:nvSpPr>
            <p:cNvPr id="4" name="椭圆形标注 3"/>
            <p:cNvSpPr/>
            <p:nvPr/>
          </p:nvSpPr>
          <p:spPr>
            <a:xfrm>
              <a:off x="4716015" y="2155878"/>
              <a:ext cx="3756731" cy="1368152"/>
            </a:xfrm>
            <a:prstGeom prst="wedgeEllipseCallout">
              <a:avLst>
                <a:gd name="adj1" fmla="val 42555"/>
                <a:gd name="adj2" fmla="val 113712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6"/>
            <p:cNvSpPr txBox="1"/>
            <p:nvPr/>
          </p:nvSpPr>
          <p:spPr>
            <a:xfrm>
              <a:off x="4950811" y="2461718"/>
              <a:ext cx="2664296" cy="53367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prstClr val="black"/>
                  </a:solidFill>
                </a:rPr>
                <a:t>那我饿了！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932041" y="0"/>
            <a:ext cx="4055806" cy="1419622"/>
            <a:chOff x="3726409" y="2506240"/>
            <a:chExt cx="4397342" cy="1419622"/>
          </a:xfrm>
        </p:grpSpPr>
        <p:sp>
          <p:nvSpPr>
            <p:cNvPr id="7" name="椭圆形标注 6"/>
            <p:cNvSpPr/>
            <p:nvPr/>
          </p:nvSpPr>
          <p:spPr>
            <a:xfrm>
              <a:off x="3726409" y="2506240"/>
              <a:ext cx="4397342" cy="1419622"/>
            </a:xfrm>
            <a:prstGeom prst="wedgeEllipseCallout">
              <a:avLst>
                <a:gd name="adj1" fmla="val -35342"/>
                <a:gd name="adj2" fmla="val 95883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6"/>
            <p:cNvSpPr txBox="1"/>
            <p:nvPr/>
          </p:nvSpPr>
          <p:spPr>
            <a:xfrm>
              <a:off x="4429054" y="2731390"/>
              <a:ext cx="3273878" cy="10525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prstClr val="black"/>
                  </a:solidFill>
                </a:rPr>
                <a:t>饿了，也得到太阳落下时才准吃。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34" y="254014"/>
            <a:ext cx="1594319" cy="159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3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70" b="4889"/>
          <a:stretch/>
        </p:blipFill>
        <p:spPr bwMode="auto">
          <a:xfrm>
            <a:off x="3780" y="0"/>
            <a:ext cx="918852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264612" y="1563638"/>
            <a:ext cx="673274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黑体" pitchFamily="49" charset="-122"/>
                <a:ea typeface="黑体" pitchFamily="49" charset="-122"/>
              </a:rPr>
              <a:t>    分角色来读</a:t>
            </a:r>
            <a:r>
              <a:rPr lang="en-US" altLang="zh-CN" sz="4000" dirty="0">
                <a:latin typeface="黑体" pitchFamily="49" charset="-122"/>
                <a:ea typeface="黑体" pitchFamily="49" charset="-122"/>
              </a:rPr>
              <a:t>2~8</a:t>
            </a:r>
            <a:r>
              <a:rPr lang="zh-CN" altLang="en-US" sz="4000" dirty="0">
                <a:latin typeface="黑体" pitchFamily="49" charset="-122"/>
                <a:ea typeface="黑体" pitchFamily="49" charset="-122"/>
              </a:rPr>
              <a:t>自然段，注意读出八儿的馋样儿。</a:t>
            </a:r>
          </a:p>
        </p:txBody>
      </p:sp>
      <p:sp>
        <p:nvSpPr>
          <p:cNvPr id="4" name="矩形 3"/>
          <p:cNvSpPr/>
          <p:nvPr/>
        </p:nvSpPr>
        <p:spPr>
          <a:xfrm>
            <a:off x="3275856" y="4083918"/>
            <a:ext cx="2350323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课后第一题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9920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21196" b="13439"/>
          <a:stretch/>
        </p:blipFill>
        <p:spPr bwMode="auto">
          <a:xfrm>
            <a:off x="0" y="0"/>
            <a:ext cx="9144000" cy="519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043608" y="411510"/>
            <a:ext cx="6732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   你能用成语或四字词语说出八儿对粥的喜爱与盼望之情吗？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083863" y="1995686"/>
            <a:ext cx="2729938" cy="908480"/>
            <a:chOff x="8100392" y="1962696"/>
            <a:chExt cx="2119870" cy="697726"/>
          </a:xfrm>
        </p:grpSpPr>
        <p:sp>
          <p:nvSpPr>
            <p:cNvPr id="7" name="云形 6"/>
            <p:cNvSpPr/>
            <p:nvPr/>
          </p:nvSpPr>
          <p:spPr>
            <a:xfrm>
              <a:off x="8100392" y="1962696"/>
              <a:ext cx="2119870" cy="697726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21480" y="1995686"/>
              <a:ext cx="1741689" cy="543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馋涎欲滴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083863" y="3103430"/>
            <a:ext cx="2729938" cy="908480"/>
            <a:chOff x="8100392" y="1962696"/>
            <a:chExt cx="2119870" cy="697726"/>
          </a:xfrm>
        </p:grpSpPr>
        <p:sp>
          <p:nvSpPr>
            <p:cNvPr id="10" name="云形 9"/>
            <p:cNvSpPr/>
            <p:nvPr/>
          </p:nvSpPr>
          <p:spPr>
            <a:xfrm>
              <a:off x="8100392" y="1962696"/>
              <a:ext cx="2119870" cy="697726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21480" y="1995686"/>
              <a:ext cx="1741689" cy="543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垂涎三尺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77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987574"/>
            <a:ext cx="60070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sz="28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沈从文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（1902－1988），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原名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沈岳焕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sz="28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湖南凤凰人</a:t>
            </a: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现代著名作家、历史文物研究家、京派小说代表人物。</a:t>
            </a: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1924年开始进行文学创作，撰写出版了</a:t>
            </a:r>
            <a:r>
              <a:rPr 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《长河》《</a:t>
            </a:r>
            <a:r>
              <a:rPr lang="en-US" sz="28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边城》</a:t>
            </a:r>
            <a:r>
              <a:rPr lang="en-US" sz="28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等小说</a:t>
            </a: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散文集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湘行散记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2429" y="390236"/>
            <a:ext cx="1629583" cy="400110"/>
            <a:chOff x="160049" y="525491"/>
            <a:chExt cx="1629583" cy="40011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文本框 11"/>
            <p:cNvSpPr txBox="1"/>
            <p:nvPr/>
          </p:nvSpPr>
          <p:spPr>
            <a:xfrm>
              <a:off x="172162" y="525491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5" y="1131590"/>
            <a:ext cx="2393505" cy="255307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396028" y="3899227"/>
            <a:ext cx="6058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“乡土文学之父”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1542150" y="1447029"/>
            <a:ext cx="7062298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+mj-ea"/>
                <a:ea typeface="+mj-ea"/>
              </a:rPr>
              <a:t>    八儿多么想让妈妈早点给他端上一碗喷香的腊八粥啊，那么一旦粥煮好了，他想怎么吃呢</a:t>
            </a:r>
            <a:r>
              <a:rPr lang="en-US" altLang="zh-CN" sz="2800" b="1" dirty="0">
                <a:latin typeface="+mj-ea"/>
                <a:ea typeface="+mj-ea"/>
              </a:rPr>
              <a:t>?</a:t>
            </a:r>
            <a:endParaRPr sz="2800" dirty="0"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0" y="1447029"/>
            <a:ext cx="1259840" cy="18059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11760" y="411510"/>
            <a:ext cx="2016224" cy="693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计划分粥</a:t>
            </a:r>
          </a:p>
        </p:txBody>
      </p:sp>
      <p:sp>
        <p:nvSpPr>
          <p:cNvPr id="6" name="矩形 5"/>
          <p:cNvSpPr/>
          <p:nvPr/>
        </p:nvSpPr>
        <p:spPr>
          <a:xfrm>
            <a:off x="5073299" y="471642"/>
            <a:ext cx="1351256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想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粥</a:t>
            </a:r>
          </a:p>
        </p:txBody>
      </p:sp>
    </p:spTree>
    <p:extLst>
      <p:ext uri="{BB962C8B-B14F-4D97-AF65-F5344CB8AC3E}">
        <p14:creationId xmlns:p14="http://schemas.microsoft.com/office/powerpoint/2010/main" val="419648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9"/>
          <a:stretch/>
        </p:blipFill>
        <p:spPr bwMode="auto">
          <a:xfrm>
            <a:off x="1201767" y="1017790"/>
            <a:ext cx="6912768" cy="355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07504" y="657184"/>
            <a:ext cx="3456384" cy="1211192"/>
            <a:chOff x="4716015" y="2155878"/>
            <a:chExt cx="3756731" cy="1368152"/>
          </a:xfrm>
        </p:grpSpPr>
        <p:sp>
          <p:nvSpPr>
            <p:cNvPr id="4" name="椭圆形标注 3"/>
            <p:cNvSpPr/>
            <p:nvPr/>
          </p:nvSpPr>
          <p:spPr>
            <a:xfrm>
              <a:off x="4716015" y="2155878"/>
              <a:ext cx="3756731" cy="1368152"/>
            </a:xfrm>
            <a:prstGeom prst="wedgeEllipseCallout">
              <a:avLst>
                <a:gd name="adj1" fmla="val 49770"/>
                <a:gd name="adj2" fmla="val 107829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6"/>
            <p:cNvSpPr txBox="1"/>
            <p:nvPr/>
          </p:nvSpPr>
          <p:spPr>
            <a:xfrm>
              <a:off x="5107341" y="2250015"/>
              <a:ext cx="2974079" cy="118900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prstClr val="black"/>
                  </a:solidFill>
                </a:rPr>
                <a:t>妈，妈，等一下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我要吃三碗</a:t>
              </a:r>
              <a:r>
                <a:rPr lang="zh-CN" altLang="en-US" sz="2400" b="1" dirty="0">
                  <a:solidFill>
                    <a:prstClr val="black"/>
                  </a:solidFill>
                </a:rPr>
                <a:t>！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63888" y="118632"/>
            <a:ext cx="5580111" cy="1749744"/>
            <a:chOff x="3726408" y="2506240"/>
            <a:chExt cx="5372585" cy="1749744"/>
          </a:xfrm>
        </p:grpSpPr>
        <p:sp>
          <p:nvSpPr>
            <p:cNvPr id="7" name="椭圆形标注 6"/>
            <p:cNvSpPr/>
            <p:nvPr/>
          </p:nvSpPr>
          <p:spPr>
            <a:xfrm>
              <a:off x="3726408" y="2506240"/>
              <a:ext cx="5372585" cy="1749744"/>
            </a:xfrm>
            <a:prstGeom prst="wedgeEllipseCallout">
              <a:avLst>
                <a:gd name="adj1" fmla="val -30873"/>
                <a:gd name="adj2" fmla="val 68057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6"/>
            <p:cNvSpPr txBox="1"/>
            <p:nvPr/>
          </p:nvSpPr>
          <p:spPr>
            <a:xfrm>
              <a:off x="4489038" y="2597792"/>
              <a:ext cx="4298459" cy="1532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prstClr val="black"/>
                  </a:solidFill>
                </a:rPr>
                <a:t>妈，妈，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你吃三碗我也吃三碗，大哥同爹只准各吃一碗</a:t>
              </a:r>
              <a:r>
                <a:rPr lang="zh-CN" altLang="en-US" sz="2400" b="1" dirty="0">
                  <a:solidFill>
                    <a:prstClr val="black"/>
                  </a:solidFill>
                </a:rPr>
                <a:t>，一共八碗，是吗？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00136" y="2794517"/>
            <a:ext cx="3456384" cy="1211192"/>
            <a:chOff x="4716015" y="2155878"/>
            <a:chExt cx="3756731" cy="1368152"/>
          </a:xfrm>
        </p:grpSpPr>
        <p:sp>
          <p:nvSpPr>
            <p:cNvPr id="11" name="椭圆形标注 10"/>
            <p:cNvSpPr/>
            <p:nvPr/>
          </p:nvSpPr>
          <p:spPr>
            <a:xfrm>
              <a:off x="4716015" y="2155878"/>
              <a:ext cx="3756731" cy="1368152"/>
            </a:xfrm>
            <a:prstGeom prst="wedgeEllipseCallout">
              <a:avLst>
                <a:gd name="adj1" fmla="val 58359"/>
                <a:gd name="adj2" fmla="val -52967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文本框 6"/>
            <p:cNvSpPr txBox="1"/>
            <p:nvPr/>
          </p:nvSpPr>
          <p:spPr>
            <a:xfrm>
              <a:off x="5107341" y="2250015"/>
              <a:ext cx="2974079" cy="118900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solidFill>
                    <a:srgbClr val="FF0000"/>
                  </a:solidFill>
                </a:rPr>
                <a:t>要不然我吃三碗半，你就吃两碗半</a:t>
              </a:r>
              <a:r>
                <a:rPr lang="en-US" altLang="zh-CN" sz="2400" b="1" dirty="0">
                  <a:solidFill>
                    <a:prstClr val="black"/>
                  </a:solidFill>
                </a:rPr>
                <a:t>……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835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259632" y="1203598"/>
            <a:ext cx="1097983" cy="6524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开始</a:t>
            </a:r>
          </a:p>
        </p:txBody>
      </p:sp>
      <p:sp>
        <p:nvSpPr>
          <p:cNvPr id="4" name="矩形 3"/>
          <p:cNvSpPr/>
          <p:nvPr/>
        </p:nvSpPr>
        <p:spPr>
          <a:xfrm>
            <a:off x="2933561" y="915566"/>
            <a:ext cx="2796540" cy="131328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你吃三碗我也吃三碗，大哥同爹只准各吃一碗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37341" y="2711767"/>
            <a:ext cx="2714779" cy="100647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我吃三碗半，你就吃两碗半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6"/>
          <p:cNvSpPr txBox="1"/>
          <p:nvPr/>
        </p:nvSpPr>
        <p:spPr>
          <a:xfrm>
            <a:off x="1284290" y="2875915"/>
            <a:ext cx="1631526" cy="7325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后来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endParaRPr sz="20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00192" y="1903177"/>
            <a:ext cx="2014350" cy="9727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讨价还价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得寸进尺</a:t>
            </a:r>
          </a:p>
        </p:txBody>
      </p:sp>
      <p:sp>
        <p:nvSpPr>
          <p:cNvPr id="10" name="虚尾箭头 9"/>
          <p:cNvSpPr/>
          <p:nvPr/>
        </p:nvSpPr>
        <p:spPr>
          <a:xfrm>
            <a:off x="2250053" y="1409700"/>
            <a:ext cx="683508" cy="28829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1" name="虚尾箭头 10"/>
          <p:cNvSpPr/>
          <p:nvPr/>
        </p:nvSpPr>
        <p:spPr>
          <a:xfrm>
            <a:off x="2250053" y="3070860"/>
            <a:ext cx="683508" cy="28829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2" name="右大括号 11"/>
          <p:cNvSpPr/>
          <p:nvPr/>
        </p:nvSpPr>
        <p:spPr>
          <a:xfrm>
            <a:off x="5744185" y="1387612"/>
            <a:ext cx="427286" cy="1971538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3" name="矩形 12"/>
          <p:cNvSpPr/>
          <p:nvPr/>
        </p:nvSpPr>
        <p:spPr>
          <a:xfrm>
            <a:off x="3174414" y="3939902"/>
            <a:ext cx="2967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苦苦等待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 bldLvl="0" animBg="1"/>
      <p:bldP spid="2" grpId="0" bldLvl="0" animBg="1"/>
      <p:bldP spid="10" grpId="0" animBg="1"/>
      <p:bldP spid="11" grpId="0" bldLvl="0" animBg="1"/>
      <p:bldP spid="12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70" b="4889"/>
          <a:stretch/>
        </p:blipFill>
        <p:spPr bwMode="auto">
          <a:xfrm>
            <a:off x="3780" y="0"/>
            <a:ext cx="918852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899592" y="1491630"/>
            <a:ext cx="709776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黑体" pitchFamily="49" charset="-122"/>
                <a:ea typeface="黑体" pitchFamily="49" charset="-122"/>
              </a:rPr>
              <a:t>    分角色读</a:t>
            </a:r>
            <a:r>
              <a:rPr lang="en-US" altLang="zh-CN" sz="4000" dirty="0">
                <a:latin typeface="黑体" pitchFamily="49" charset="-122"/>
                <a:ea typeface="黑体" pitchFamily="49" charset="-122"/>
              </a:rPr>
              <a:t>9~11</a:t>
            </a:r>
            <a:r>
              <a:rPr lang="zh-CN" altLang="en-US" sz="4000" dirty="0">
                <a:latin typeface="黑体" pitchFamily="49" charset="-122"/>
                <a:ea typeface="黑体" pitchFamily="49" charset="-122"/>
              </a:rPr>
              <a:t>自然段，读出</a:t>
            </a:r>
            <a:r>
              <a:rPr lang="zh-CN" altLang="en-US" sz="40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八儿苦苦等待的馋样儿</a:t>
            </a:r>
            <a:r>
              <a:rPr lang="zh-CN" altLang="en-US" sz="4000" dirty="0">
                <a:latin typeface="黑体" pitchFamily="49" charset="-122"/>
                <a:ea typeface="黑体" pitchFamily="49" charset="-122"/>
              </a:rPr>
              <a:t>和</a:t>
            </a:r>
            <a:r>
              <a:rPr lang="zh-CN" altLang="en-US" sz="40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妈妈对八儿的宠爱</a:t>
            </a:r>
            <a:r>
              <a:rPr lang="zh-CN" altLang="en-US" sz="4000" dirty="0">
                <a:latin typeface="黑体" pitchFamily="49" charset="-122"/>
                <a:ea typeface="黑体" pitchFamily="49" charset="-122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3275856" y="4083918"/>
            <a:ext cx="2350323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课后第一题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9194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81136"/>
            <a:ext cx="1259840" cy="1805940"/>
          </a:xfrm>
          <a:prstGeom prst="rect">
            <a:avLst/>
          </a:prstGeom>
        </p:spPr>
      </p:pic>
      <p:sp>
        <p:nvSpPr>
          <p:cNvPr id="3" name="文本框 6"/>
          <p:cNvSpPr txBox="1"/>
          <p:nvPr/>
        </p:nvSpPr>
        <p:spPr>
          <a:xfrm>
            <a:off x="1475656" y="1485890"/>
            <a:ext cx="7272808" cy="7325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+mj-ea"/>
                <a:ea typeface="+mj-ea"/>
              </a:rPr>
              <a:t>八儿是个（小孩子  大孩子  老孩子）。</a:t>
            </a:r>
            <a:endParaRPr sz="3200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90751" y="1419622"/>
            <a:ext cx="9573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√</a:t>
            </a:r>
            <a:endParaRPr lang="zh-CN" altLang="en-US" sz="3600" dirty="0"/>
          </a:p>
        </p:txBody>
      </p:sp>
      <p:sp>
        <p:nvSpPr>
          <p:cNvPr id="6" name="文本框 6"/>
          <p:cNvSpPr txBox="1"/>
          <p:nvPr/>
        </p:nvSpPr>
        <p:spPr>
          <a:xfrm>
            <a:off x="1057530" y="2513820"/>
            <a:ext cx="7272808" cy="7326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latin typeface="+mj-ea"/>
                <a:ea typeface="+mj-ea"/>
              </a:rPr>
              <a:t>    你从哪里看出来的？</a:t>
            </a:r>
            <a:endParaRPr sz="3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8430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682056" y="626042"/>
            <a:ext cx="8029270" cy="128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en-US" altLang="zh-CN" sz="32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妈妈的命令，看羊还不够资格的八儿，难道还能设什么法来反抗吗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?</a:t>
            </a:r>
            <a:endParaRPr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10338" y="3939902"/>
            <a:ext cx="4855921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sym typeface="+mn-ea"/>
              </a:rPr>
              <a:t>期待喝粥，但无可奈何</a:t>
            </a:r>
          </a:p>
        </p:txBody>
      </p:sp>
      <p:sp>
        <p:nvSpPr>
          <p:cNvPr id="9" name="矩形 8"/>
          <p:cNvSpPr/>
          <p:nvPr/>
        </p:nvSpPr>
        <p:spPr>
          <a:xfrm>
            <a:off x="2696336" y="3215860"/>
            <a:ext cx="2136807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sym typeface="+mn-ea"/>
              </a:rPr>
              <a:t>幼小</a:t>
            </a:r>
          </a:p>
        </p:txBody>
      </p:sp>
      <p:pic>
        <p:nvPicPr>
          <p:cNvPr id="10" name="图片 9" descr="1190119799201907_b[1]"/>
          <p:cNvPicPr>
            <a:picLocks noChangeAspect="1"/>
          </p:cNvPicPr>
          <p:nvPr/>
        </p:nvPicPr>
        <p:blipFill>
          <a:blip r:embed="rId2"/>
          <a:srcRect b="5242"/>
          <a:stretch>
            <a:fillRect/>
          </a:stretch>
        </p:blipFill>
        <p:spPr>
          <a:xfrm>
            <a:off x="7272276" y="2936951"/>
            <a:ext cx="1720354" cy="1880131"/>
          </a:xfrm>
          <a:prstGeom prst="rect">
            <a:avLst/>
          </a:prstGeom>
        </p:spPr>
      </p:pic>
      <p:sp>
        <p:nvSpPr>
          <p:cNvPr id="11" name="文本框 6"/>
          <p:cNvSpPr txBox="1"/>
          <p:nvPr/>
        </p:nvSpPr>
        <p:spPr>
          <a:xfrm>
            <a:off x="682056" y="2322026"/>
            <a:ext cx="7759390" cy="652486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妈妈的命令，看羊还不够资格的八儿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没</a:t>
            </a:r>
            <a:r>
              <a:rPr lang="en-US" altLang="zh-CN" sz="28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法反抗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sz="28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406462" y="1461264"/>
            <a:ext cx="1343944" cy="715491"/>
            <a:chOff x="8100392" y="1962696"/>
            <a:chExt cx="1043608" cy="549508"/>
          </a:xfrm>
        </p:grpSpPr>
        <p:sp>
          <p:nvSpPr>
            <p:cNvPr id="15" name="云形 14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反问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3962048" y="717836"/>
            <a:ext cx="4304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看羊还不够资格的八儿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左弧形箭头 2"/>
          <p:cNvSpPr/>
          <p:nvPr/>
        </p:nvSpPr>
        <p:spPr>
          <a:xfrm>
            <a:off x="395536" y="1646321"/>
            <a:ext cx="286520" cy="10019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4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 bldLvl="0" animBg="1"/>
      <p:bldP spid="11" grpId="0" animBg="1"/>
      <p:bldP spid="2" grpId="0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2056" y="555526"/>
            <a:ext cx="7634360" cy="20128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803275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“噗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”锅内又叹了声气。八儿回过头来，也不过是看到一股淡淡烟气往上一冲而已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!</a:t>
            </a:r>
            <a:endParaRPr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68730" y="2682865"/>
            <a:ext cx="2303270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sym typeface="+mn-ea"/>
              </a:rPr>
              <a:t>个子矮</a:t>
            </a:r>
          </a:p>
        </p:txBody>
      </p:sp>
      <p:sp>
        <p:nvSpPr>
          <p:cNvPr id="5" name="矩形 4"/>
          <p:cNvSpPr/>
          <p:nvPr/>
        </p:nvSpPr>
        <p:spPr>
          <a:xfrm>
            <a:off x="2268730" y="3435846"/>
            <a:ext cx="2735318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sym typeface="+mn-ea"/>
              </a:rPr>
              <a:t>只能看到烟气</a:t>
            </a:r>
          </a:p>
        </p:txBody>
      </p:sp>
      <p:pic>
        <p:nvPicPr>
          <p:cNvPr id="6" name="图片 5" descr="1190119799201907_b[1]"/>
          <p:cNvPicPr>
            <a:picLocks noChangeAspect="1"/>
          </p:cNvPicPr>
          <p:nvPr/>
        </p:nvPicPr>
        <p:blipFill>
          <a:blip r:embed="rId2"/>
          <a:srcRect b="5242"/>
          <a:stretch>
            <a:fillRect/>
          </a:stretch>
        </p:blipFill>
        <p:spPr>
          <a:xfrm>
            <a:off x="6156176" y="2495780"/>
            <a:ext cx="1720354" cy="1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2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649003" y="1557898"/>
            <a:ext cx="6768752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+mj-ea"/>
                <a:ea typeface="+mj-ea"/>
              </a:rPr>
              <a:t>    看不到灶里，八儿只能猜想了，</a:t>
            </a:r>
            <a:r>
              <a:rPr sz="2800" b="1" dirty="0" err="1">
                <a:latin typeface="+mj-ea"/>
                <a:ea typeface="+mj-ea"/>
              </a:rPr>
              <a:t>八儿想象中的粥是什么样子的</a:t>
            </a:r>
            <a:r>
              <a:rPr lang="zh-CN" sz="2800" b="1" dirty="0">
                <a:latin typeface="+mj-ea"/>
                <a:ea typeface="+mj-ea"/>
              </a:rPr>
              <a:t>？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默读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第13自然段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 dirty="0" err="1">
                <a:latin typeface="+mn-ea"/>
                <a:cs typeface="黑体" panose="02010609060101010101" pitchFamily="49" charset="-122"/>
              </a:rPr>
              <a:t>找出文中的关键</a:t>
            </a:r>
            <a:r>
              <a:rPr lang="zh-CN" altLang="en-US" sz="2800" b="1" dirty="0">
                <a:latin typeface="+mn-ea"/>
                <a:cs typeface="黑体" panose="02010609060101010101" pitchFamily="49" charset="-122"/>
              </a:rPr>
              <a:t>语句</a:t>
            </a:r>
            <a:r>
              <a:rPr lang="en-US" altLang="zh-CN" sz="2800" b="1" dirty="0" err="1">
                <a:latin typeface="+mn-ea"/>
                <a:cs typeface="黑体" panose="02010609060101010101" pitchFamily="49" charset="-122"/>
              </a:rPr>
              <a:t>画下来</a:t>
            </a:r>
            <a:r>
              <a:rPr lang="en-US" altLang="zh-CN" sz="2800" b="1" dirty="0">
                <a:latin typeface="+mn-ea"/>
                <a:cs typeface="黑体" panose="02010609060101010101" pitchFamily="49" charset="-122"/>
              </a:rPr>
              <a:t>。</a:t>
            </a:r>
            <a:r>
              <a:rPr lang="en-US" altLang="zh-CN" sz="2800" b="1" dirty="0">
                <a:latin typeface="+mn-ea"/>
              </a:rPr>
              <a:t>     </a:t>
            </a:r>
            <a:endParaRPr sz="2800" b="1" dirty="0">
              <a:latin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" y="1557898"/>
            <a:ext cx="1259840" cy="180594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63688" y="480148"/>
            <a:ext cx="2399480" cy="693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对粥的猜想</a:t>
            </a:r>
          </a:p>
        </p:txBody>
      </p:sp>
      <p:sp>
        <p:nvSpPr>
          <p:cNvPr id="8" name="矩形 7"/>
          <p:cNvSpPr/>
          <p:nvPr/>
        </p:nvSpPr>
        <p:spPr>
          <a:xfrm>
            <a:off x="4831604" y="520909"/>
            <a:ext cx="1220244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猜粥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线形标注 1 2"/>
          <p:cNvSpPr/>
          <p:nvPr/>
        </p:nvSpPr>
        <p:spPr>
          <a:xfrm>
            <a:off x="417331" y="3867894"/>
            <a:ext cx="5040560" cy="700817"/>
          </a:xfrm>
          <a:prstGeom prst="borderCallout1">
            <a:avLst>
              <a:gd name="adj1" fmla="val 101743"/>
              <a:gd name="adj2" fmla="val 50195"/>
              <a:gd name="adj3" fmla="val 153195"/>
              <a:gd name="adj4" fmla="val 56390"/>
            </a:avLst>
          </a:prstGeom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糖：放多了，会起锅巴</a:t>
            </a:r>
          </a:p>
        </p:txBody>
      </p:sp>
      <p:sp>
        <p:nvSpPr>
          <p:cNvPr id="4" name="矩形 3"/>
          <p:cNvSpPr/>
          <p:nvPr/>
        </p:nvSpPr>
        <p:spPr>
          <a:xfrm>
            <a:off x="7359846" y="267494"/>
            <a:ext cx="1111203" cy="4524315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美</a:t>
            </a:r>
            <a:endParaRPr lang="en-US" altLang="zh-CN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妙</a:t>
            </a:r>
            <a:endParaRPr lang="en-US" altLang="zh-CN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想</a:t>
            </a:r>
            <a:endParaRPr lang="en-US" altLang="zh-CN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象</a:t>
            </a:r>
          </a:p>
        </p:txBody>
      </p:sp>
      <p:sp>
        <p:nvSpPr>
          <p:cNvPr id="5" name="线形标注 1 4"/>
          <p:cNvSpPr/>
          <p:nvPr/>
        </p:nvSpPr>
        <p:spPr>
          <a:xfrm>
            <a:off x="395536" y="267494"/>
            <a:ext cx="5328592" cy="653921"/>
          </a:xfrm>
          <a:prstGeom prst="borderCallout1">
            <a:avLst>
              <a:gd name="adj1" fmla="val 96159"/>
              <a:gd name="adj2" fmla="val 50250"/>
              <a:gd name="adj3" fmla="val 150407"/>
              <a:gd name="adj4" fmla="val 80572"/>
            </a:avLst>
          </a:prstGeom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栗子：</a:t>
            </a:r>
            <a:r>
              <a:rPr lang="en-US" altLang="zh-CN" sz="40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稀烂到认不清楚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线形标注 1 5"/>
          <p:cNvSpPr/>
          <p:nvPr/>
        </p:nvSpPr>
        <p:spPr>
          <a:xfrm>
            <a:off x="395536" y="1182240"/>
            <a:ext cx="4536504" cy="677362"/>
          </a:xfrm>
          <a:prstGeom prst="borderCallout1">
            <a:avLst>
              <a:gd name="adj1" fmla="val 95890"/>
              <a:gd name="adj2" fmla="val 50664"/>
              <a:gd name="adj3" fmla="val 146446"/>
              <a:gd name="adj4" fmla="val 61803"/>
            </a:avLst>
          </a:prstGeom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饭豆：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煮得浑身肿胀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414528" y="2035238"/>
            <a:ext cx="5309600" cy="649800"/>
          </a:xfrm>
          <a:prstGeom prst="borderCallout1">
            <a:avLst>
              <a:gd name="adj1" fmla="val 102630"/>
              <a:gd name="adj2" fmla="val 50267"/>
              <a:gd name="adj3" fmla="val 181526"/>
              <a:gd name="adj4" fmla="val 56788"/>
            </a:avLst>
          </a:prstGeom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花生仁：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是面面的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了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线形标注 1 7"/>
          <p:cNvSpPr/>
          <p:nvPr/>
        </p:nvSpPr>
        <p:spPr>
          <a:xfrm>
            <a:off x="395536" y="2931790"/>
            <a:ext cx="4320480" cy="681555"/>
          </a:xfrm>
          <a:prstGeom prst="borderCallout1">
            <a:avLst>
              <a:gd name="adj1" fmla="val 101743"/>
              <a:gd name="adj2" fmla="val 87301"/>
              <a:gd name="adj3" fmla="val 118432"/>
              <a:gd name="adj4" fmla="val 110241"/>
            </a:avLst>
          </a:prstGeom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枣子：必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大了三四倍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435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649001" y="1500505"/>
            <a:ext cx="7099461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latin typeface="+mj-ea"/>
                <a:ea typeface="+mj-ea"/>
              </a:rPr>
              <a:t>       </a:t>
            </a:r>
            <a:r>
              <a:rPr sz="2800" b="1" dirty="0" err="1">
                <a:latin typeface="+mj-ea"/>
                <a:ea typeface="+mj-ea"/>
              </a:rPr>
              <a:t>妈妈把八儿抱起来，八</a:t>
            </a:r>
            <a:r>
              <a:rPr lang="zh-CN" altLang="en-US" sz="2800" b="1" dirty="0">
                <a:latin typeface="+mj-ea"/>
                <a:ea typeface="+mj-ea"/>
              </a:rPr>
              <a:t>儿</a:t>
            </a:r>
            <a:r>
              <a:rPr sz="2800" b="1" dirty="0" err="1">
                <a:latin typeface="+mj-ea"/>
                <a:ea typeface="+mj-ea"/>
              </a:rPr>
              <a:t>终于看到了让他垂涎三尺的腊八粥，</a:t>
            </a:r>
            <a:r>
              <a:rPr sz="2800" b="1" dirty="0" err="1">
                <a:solidFill>
                  <a:srgbClr val="0000FF"/>
                </a:solidFill>
                <a:latin typeface="+mj-ea"/>
                <a:ea typeface="+mj-ea"/>
              </a:rPr>
              <a:t>课文中用了一个怎样的词语来表现八儿的心理</a:t>
            </a:r>
            <a:r>
              <a:rPr sz="2800" b="1" dirty="0">
                <a:solidFill>
                  <a:srgbClr val="0000FF"/>
                </a:solidFill>
                <a:latin typeface="+mj-ea"/>
                <a:ea typeface="+mj-ea"/>
              </a:rPr>
              <a:t>？</a:t>
            </a:r>
            <a:r>
              <a:rPr lang="zh-CN" altLang="en-US" sz="2800" b="1" dirty="0">
                <a:latin typeface="+mj-ea"/>
                <a:ea typeface="+mj-ea"/>
              </a:rPr>
              <a:t>找一找圈出来。</a:t>
            </a:r>
            <a:r>
              <a:rPr lang="en-US" altLang="zh-CN" sz="2800" b="1" dirty="0">
                <a:latin typeface="+mj-ea"/>
                <a:ea typeface="+mj-ea"/>
              </a:rPr>
              <a:t>     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" y="1500505"/>
            <a:ext cx="1259840" cy="18059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478" y="771550"/>
            <a:ext cx="6007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农历十二月（腊月）初八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，是我国汉族传统的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腊八节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，这天我国大多数地区都有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吃腊八粥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的习俗。先秦起，腊八节都是用来祭祀祖先和神灵，祈求丰收和吉祥。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/>
          <a:stretch/>
        </p:blipFill>
        <p:spPr bwMode="auto">
          <a:xfrm>
            <a:off x="6081012" y="771550"/>
            <a:ext cx="2955484" cy="22467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79512" y="3147814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据说，佛教创始人释迦牟尼的成道之日也在十二月初八，因此腊八又称“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佛成道节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6480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683568" y="1502749"/>
            <a:ext cx="7789179" cy="128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latin typeface="+mj-ea"/>
                <a:ea typeface="+mj-ea"/>
              </a:rPr>
              <a:t>   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“呃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……”</a:t>
            </a:r>
            <a:r>
              <a:rPr lang="en-US" altLang="zh-CN" sz="32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他惊异得喊起来了，锅中的一切已进了他的眼中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2" name="椭圆 1"/>
          <p:cNvSpPr/>
          <p:nvPr/>
        </p:nvSpPr>
        <p:spPr>
          <a:xfrm>
            <a:off x="4013968" y="1562882"/>
            <a:ext cx="936105" cy="640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88024" y="2931790"/>
            <a:ext cx="3756731" cy="1080120"/>
            <a:chOff x="4716015" y="2155878"/>
            <a:chExt cx="3756731" cy="1080120"/>
          </a:xfrm>
        </p:grpSpPr>
        <p:sp>
          <p:nvSpPr>
            <p:cNvPr id="3" name="椭圆形标注 2"/>
            <p:cNvSpPr/>
            <p:nvPr/>
          </p:nvSpPr>
          <p:spPr>
            <a:xfrm>
              <a:off x="4716015" y="2155878"/>
              <a:ext cx="3756731" cy="1080120"/>
            </a:xfrm>
            <a:prstGeom prst="wedgeEllipseCallout">
              <a:avLst>
                <a:gd name="adj1" fmla="val -47852"/>
                <a:gd name="adj2" fmla="val -105888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6"/>
            <p:cNvSpPr txBox="1"/>
            <p:nvPr/>
          </p:nvSpPr>
          <p:spPr>
            <a:xfrm>
              <a:off x="4908100" y="2443910"/>
              <a:ext cx="3288239" cy="5724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sz="2400" b="1" dirty="0" err="1">
                  <a:latin typeface="+mj-ea"/>
                  <a:ea typeface="+mj-ea"/>
                </a:rPr>
                <a:t>八儿</a:t>
              </a:r>
              <a:r>
                <a:rPr lang="zh-CN" altLang="en-US" sz="2400" b="1" dirty="0">
                  <a:latin typeface="+mj-ea"/>
                  <a:ea typeface="+mj-ea"/>
                </a:rPr>
                <a:t>为什么会感到</a:t>
              </a:r>
              <a:r>
                <a:rPr lang="zh-CN" altLang="en-US" sz="2400" b="1" dirty="0">
                  <a:solidFill>
                    <a:srgbClr val="FF0000"/>
                  </a:solidFill>
                  <a:latin typeface="+mj-ea"/>
                  <a:ea typeface="+mj-ea"/>
                </a:rPr>
                <a:t>惊异</a:t>
              </a:r>
              <a:r>
                <a:rPr lang="zh-CN" sz="2400" b="1" dirty="0">
                  <a:latin typeface="+mj-ea"/>
                  <a:ea typeface="+mj-ea"/>
                </a:rPr>
                <a:t>？</a:t>
              </a:r>
              <a:r>
                <a:rPr lang="en-US" altLang="zh-CN" sz="2400" b="1" dirty="0">
                  <a:latin typeface="+mj-ea"/>
                  <a:ea typeface="+mj-ea"/>
                </a:rPr>
                <a:t>     </a:t>
              </a:r>
              <a:endParaRPr sz="2400" b="1" dirty="0">
                <a:latin typeface="+mj-ea"/>
                <a:ea typeface="+mj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649001" y="555526"/>
            <a:ext cx="2808312" cy="693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看到粥的惊异</a:t>
            </a:r>
          </a:p>
        </p:txBody>
      </p:sp>
      <p:sp>
        <p:nvSpPr>
          <p:cNvPr id="10" name="矩形 9"/>
          <p:cNvSpPr/>
          <p:nvPr/>
        </p:nvSpPr>
        <p:spPr>
          <a:xfrm>
            <a:off x="4788024" y="599657"/>
            <a:ext cx="1220244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看粥</a:t>
            </a:r>
          </a:p>
        </p:txBody>
      </p:sp>
    </p:spTree>
    <p:extLst>
      <p:ext uri="{BB962C8B-B14F-4D97-AF65-F5344CB8AC3E}">
        <p14:creationId xmlns:p14="http://schemas.microsoft.com/office/powerpoint/2010/main" val="5347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ldLvl="0" animBg="1"/>
      <p:bldP spid="10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22970" y="3147814"/>
            <a:ext cx="2399334" cy="67846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粥的颜色是深褐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93214" y="627415"/>
            <a:ext cx="2418080" cy="3628390"/>
            <a:chOff x="3457" y="1362"/>
            <a:chExt cx="3808" cy="5714"/>
          </a:xfrm>
        </p:grpSpPr>
        <p:pic>
          <p:nvPicPr>
            <p:cNvPr id="17" name="图片 16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7" y="1362"/>
              <a:ext cx="3809" cy="5715"/>
            </a:xfrm>
            <a:prstGeom prst="rect">
              <a:avLst/>
            </a:prstGeom>
          </p:spPr>
        </p:pic>
        <p:sp>
          <p:nvSpPr>
            <p:cNvPr id="14" name="文本框 6"/>
            <p:cNvSpPr txBox="1"/>
            <p:nvPr/>
          </p:nvSpPr>
          <p:spPr>
            <a:xfrm>
              <a:off x="3795" y="2580"/>
              <a:ext cx="2886" cy="24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妈妈煮的粥到底是什么样子的呢？</a:t>
              </a:r>
              <a:r>
                <a:rPr lang="en-US" altLang="zh-CN" sz="1800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 </a:t>
              </a:r>
              <a:endParaRPr sz="1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5999503" y="745524"/>
            <a:ext cx="1884865" cy="95948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花生仁脱了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它</a:t>
            </a:r>
            <a:r>
              <a:rPr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的红外套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99503" y="1903417"/>
            <a:ext cx="2366010" cy="982980"/>
          </a:xfrm>
          <a:prstGeom prst="rect">
            <a:avLst/>
          </a:prstGeom>
          <a:effectLst>
            <a:glow>
              <a:schemeClr val="accent1">
                <a:alpha val="100000"/>
              </a:schemeClr>
            </a:glow>
            <a:softEdge rad="1016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锅巴，正是围了锅边成一圈</a:t>
            </a:r>
            <a:endParaRPr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6" name="线形标注 1(无边框) 15"/>
          <p:cNvSpPr/>
          <p:nvPr/>
        </p:nvSpPr>
        <p:spPr>
          <a:xfrm>
            <a:off x="5999503" y="3250331"/>
            <a:ext cx="3024336" cy="575945"/>
          </a:xfrm>
          <a:prstGeom prst="callout1">
            <a:avLst>
              <a:gd name="adj1" fmla="val 7229"/>
              <a:gd name="adj2" fmla="val 78837"/>
              <a:gd name="adj3" fmla="val 5350"/>
              <a:gd name="adj4" fmla="val 799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没想到！！</a:t>
            </a:r>
          </a:p>
        </p:txBody>
      </p:sp>
      <p:sp>
        <p:nvSpPr>
          <p:cNvPr id="15" name="矩形 14"/>
          <p:cNvSpPr/>
          <p:nvPr/>
        </p:nvSpPr>
        <p:spPr>
          <a:xfrm>
            <a:off x="3059832" y="865226"/>
            <a:ext cx="2521074" cy="7200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栗子已变得粉碎</a:t>
            </a:r>
          </a:p>
        </p:txBody>
      </p:sp>
      <p:sp>
        <p:nvSpPr>
          <p:cNvPr id="19" name="矩形 18"/>
          <p:cNvSpPr/>
          <p:nvPr/>
        </p:nvSpPr>
        <p:spPr>
          <a:xfrm>
            <a:off x="3062100" y="1851670"/>
            <a:ext cx="2521074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饭豆煮得肿胀</a:t>
            </a:r>
          </a:p>
        </p:txBody>
      </p:sp>
      <p:sp>
        <p:nvSpPr>
          <p:cNvPr id="5" name="下弧形箭头 4"/>
          <p:cNvSpPr/>
          <p:nvPr/>
        </p:nvSpPr>
        <p:spPr>
          <a:xfrm>
            <a:off x="5076056" y="3826276"/>
            <a:ext cx="2075972" cy="54567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线形标注 1(无边框) 11"/>
          <p:cNvSpPr/>
          <p:nvPr/>
        </p:nvSpPr>
        <p:spPr>
          <a:xfrm>
            <a:off x="4860032" y="1131709"/>
            <a:ext cx="773100" cy="575945"/>
          </a:xfrm>
          <a:prstGeom prst="callout1">
            <a:avLst>
              <a:gd name="adj1" fmla="val 7229"/>
              <a:gd name="adj2" fmla="val 78837"/>
              <a:gd name="adj3" fmla="val 5350"/>
              <a:gd name="adj4" fmla="val 799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√</a:t>
            </a:r>
          </a:p>
        </p:txBody>
      </p:sp>
      <p:sp>
        <p:nvSpPr>
          <p:cNvPr id="13" name="线形标注 1(无边框) 12"/>
          <p:cNvSpPr/>
          <p:nvPr/>
        </p:nvSpPr>
        <p:spPr>
          <a:xfrm>
            <a:off x="7592413" y="1112872"/>
            <a:ext cx="773100" cy="575945"/>
          </a:xfrm>
          <a:prstGeom prst="callout1">
            <a:avLst>
              <a:gd name="adj1" fmla="val 7229"/>
              <a:gd name="adj2" fmla="val 78837"/>
              <a:gd name="adj3" fmla="val 5350"/>
              <a:gd name="adj4" fmla="val 799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√</a:t>
            </a:r>
          </a:p>
        </p:txBody>
      </p:sp>
      <p:sp>
        <p:nvSpPr>
          <p:cNvPr id="20" name="线形标注 1(无边框) 19"/>
          <p:cNvSpPr/>
          <p:nvPr/>
        </p:nvSpPr>
        <p:spPr>
          <a:xfrm>
            <a:off x="4860032" y="2013880"/>
            <a:ext cx="773100" cy="575945"/>
          </a:xfrm>
          <a:prstGeom prst="callout1">
            <a:avLst>
              <a:gd name="adj1" fmla="val 7229"/>
              <a:gd name="adj2" fmla="val 78837"/>
              <a:gd name="adj3" fmla="val 5350"/>
              <a:gd name="adj4" fmla="val 799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√</a:t>
            </a:r>
          </a:p>
        </p:txBody>
      </p:sp>
      <p:sp>
        <p:nvSpPr>
          <p:cNvPr id="21" name="线形标注 1(无边框) 20"/>
          <p:cNvSpPr/>
          <p:nvPr/>
        </p:nvSpPr>
        <p:spPr>
          <a:xfrm>
            <a:off x="8172400" y="2165702"/>
            <a:ext cx="773100" cy="575945"/>
          </a:xfrm>
          <a:prstGeom prst="callout1">
            <a:avLst>
              <a:gd name="adj1" fmla="val 7229"/>
              <a:gd name="adj2" fmla="val 78837"/>
              <a:gd name="adj3" fmla="val 5350"/>
              <a:gd name="adj4" fmla="val 799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10" grpId="0" bldLvl="0" animBg="1"/>
      <p:bldP spid="16" grpId="0" animBg="1"/>
      <p:bldP spid="15" grpId="0" bldLvl="0" animBg="1"/>
      <p:bldP spid="19" grpId="0" bldLvl="0" animBg="1"/>
      <p:bldP spid="5" grpId="0" animBg="1"/>
      <p:bldP spid="12" grpId="0" animBg="1"/>
      <p:bldP spid="13" grpId="0" animBg="1"/>
      <p:bldP spid="20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4030" r="15935" b="16516"/>
          <a:stretch/>
        </p:blipFill>
        <p:spPr bwMode="auto">
          <a:xfrm>
            <a:off x="107504" y="831273"/>
            <a:ext cx="4548249" cy="300445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3" r="29117" b="6205"/>
          <a:stretch/>
        </p:blipFill>
        <p:spPr bwMode="auto">
          <a:xfrm>
            <a:off x="4699573" y="969189"/>
            <a:ext cx="4465062" cy="286654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6260132" y="1275606"/>
            <a:ext cx="1343944" cy="737648"/>
            <a:chOff x="8100392" y="1945679"/>
            <a:chExt cx="1043608" cy="566525"/>
          </a:xfrm>
        </p:grpSpPr>
        <p:sp>
          <p:nvSpPr>
            <p:cNvPr id="6" name="云形 5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55164" y="1945679"/>
              <a:ext cx="503138" cy="496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脏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1043608" y="3867894"/>
            <a:ext cx="2399334" cy="67846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粥的颜色是深褐</a:t>
            </a:r>
          </a:p>
        </p:txBody>
      </p:sp>
      <p:sp>
        <p:nvSpPr>
          <p:cNvPr id="9" name="矩形 8"/>
          <p:cNvSpPr/>
          <p:nvPr/>
        </p:nvSpPr>
        <p:spPr>
          <a:xfrm>
            <a:off x="5732437" y="3835730"/>
            <a:ext cx="2223939" cy="67846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染缸里的脏水</a:t>
            </a:r>
            <a:endParaRPr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15833" y="68512"/>
            <a:ext cx="2967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惊异非常</a:t>
            </a:r>
          </a:p>
        </p:txBody>
      </p:sp>
    </p:spTree>
    <p:extLst>
      <p:ext uri="{BB962C8B-B14F-4D97-AF65-F5344CB8AC3E}">
        <p14:creationId xmlns:p14="http://schemas.microsoft.com/office/powerpoint/2010/main" val="23742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4"/>
          <a:stretch/>
        </p:blipFill>
        <p:spPr bwMode="auto">
          <a:xfrm>
            <a:off x="1187624" y="579158"/>
            <a:ext cx="6912768" cy="456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95536" y="-33482"/>
            <a:ext cx="3756731" cy="1368152"/>
            <a:chOff x="4716015" y="2155878"/>
            <a:chExt cx="3756731" cy="1368152"/>
          </a:xfrm>
        </p:grpSpPr>
        <p:sp>
          <p:nvSpPr>
            <p:cNvPr id="7" name="椭圆形标注 6"/>
            <p:cNvSpPr/>
            <p:nvPr/>
          </p:nvSpPr>
          <p:spPr>
            <a:xfrm>
              <a:off x="4716015" y="2155878"/>
              <a:ext cx="3756731" cy="1368152"/>
            </a:xfrm>
            <a:prstGeom prst="wedgeEllipseCallout">
              <a:avLst>
                <a:gd name="adj1" fmla="val 42555"/>
                <a:gd name="adj2" fmla="val 113712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6"/>
            <p:cNvSpPr txBox="1"/>
            <p:nvPr/>
          </p:nvSpPr>
          <p:spPr>
            <a:xfrm>
              <a:off x="5364087" y="2482286"/>
              <a:ext cx="2256187" cy="5724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怎么，黑的！</a:t>
              </a:r>
              <a:endParaRPr sz="2400" b="1" dirty="0"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844787" y="0"/>
            <a:ext cx="3407733" cy="1017790"/>
            <a:chOff x="4716016" y="2506240"/>
            <a:chExt cx="3407733" cy="1017790"/>
          </a:xfrm>
        </p:grpSpPr>
        <p:sp>
          <p:nvSpPr>
            <p:cNvPr id="10" name="椭圆形标注 9"/>
            <p:cNvSpPr/>
            <p:nvPr/>
          </p:nvSpPr>
          <p:spPr>
            <a:xfrm>
              <a:off x="4716016" y="2506240"/>
              <a:ext cx="3407733" cy="1017790"/>
            </a:xfrm>
            <a:prstGeom prst="wedgeEllipseCallout">
              <a:avLst>
                <a:gd name="adj1" fmla="val -52910"/>
                <a:gd name="adj2" fmla="val 89408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6"/>
            <p:cNvSpPr txBox="1"/>
            <p:nvPr/>
          </p:nvSpPr>
          <p:spPr>
            <a:xfrm>
              <a:off x="5099413" y="2728903"/>
              <a:ext cx="2759662" cy="5724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枣子同赤豆搁多了。</a:t>
              </a:r>
              <a:endParaRPr sz="2400" b="1" dirty="0"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649095" y="1635646"/>
            <a:ext cx="6768752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+mj-ea"/>
                <a:ea typeface="+mj-ea"/>
              </a:rPr>
              <a:t>    课文在前半部分详细描述了等腊八粥的过程，作者又是如何写喝腊八粥的呢</a:t>
            </a:r>
            <a:r>
              <a:rPr sz="2800" b="1" dirty="0">
                <a:latin typeface="+mj-ea"/>
                <a:ea typeface="+mj-ea"/>
              </a:rPr>
              <a:t>？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默读第</a:t>
            </a:r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18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、</a:t>
            </a:r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19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自然段。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     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" y="1500505"/>
            <a:ext cx="1259840" cy="18059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923928" y="760879"/>
            <a:ext cx="1220244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喝粥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64035" y="771550"/>
            <a:ext cx="1827810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动作描写</a:t>
            </a:r>
          </a:p>
        </p:txBody>
      </p:sp>
      <p:sp>
        <p:nvSpPr>
          <p:cNvPr id="9" name="矩形 8"/>
          <p:cNvSpPr/>
          <p:nvPr/>
        </p:nvSpPr>
        <p:spPr>
          <a:xfrm>
            <a:off x="2651776" y="771550"/>
            <a:ext cx="352983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着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斜立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着</a:t>
            </a:r>
          </a:p>
        </p:txBody>
      </p:sp>
      <p:sp>
        <p:nvSpPr>
          <p:cNvPr id="8" name="矩形 7"/>
          <p:cNvSpPr/>
          <p:nvPr/>
        </p:nvSpPr>
        <p:spPr>
          <a:xfrm>
            <a:off x="7064670" y="1579270"/>
            <a:ext cx="1827810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比喻</a:t>
            </a:r>
          </a:p>
        </p:txBody>
      </p:sp>
      <p:sp>
        <p:nvSpPr>
          <p:cNvPr id="10" name="矩形 9"/>
          <p:cNvSpPr/>
          <p:nvPr/>
        </p:nvSpPr>
        <p:spPr>
          <a:xfrm>
            <a:off x="2652455" y="1579270"/>
            <a:ext cx="4181033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肚子已成了一面小鼓了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64670" y="2615590"/>
            <a:ext cx="1827810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侧面描写</a:t>
            </a:r>
          </a:p>
        </p:txBody>
      </p:sp>
      <p:sp>
        <p:nvSpPr>
          <p:cNvPr id="14" name="矩形 13"/>
          <p:cNvSpPr/>
          <p:nvPr/>
        </p:nvSpPr>
        <p:spPr>
          <a:xfrm>
            <a:off x="2652455" y="2372385"/>
            <a:ext cx="4181033" cy="99758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桌上半碗陈腊肉连八儿的爹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</a:t>
            </a:r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妈也奈何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它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来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了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descr="d69600e67160058329924eaba1292633[1]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6493"/>
            <a:ext cx="2479675" cy="184658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49486" y="3723878"/>
            <a:ext cx="2967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心满意足</a:t>
            </a:r>
          </a:p>
        </p:txBody>
      </p:sp>
      <p:sp>
        <p:nvSpPr>
          <p:cNvPr id="11" name="矩形 10"/>
          <p:cNvSpPr/>
          <p:nvPr/>
        </p:nvSpPr>
        <p:spPr>
          <a:xfrm>
            <a:off x="251520" y="3201464"/>
            <a:ext cx="1800200" cy="6250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一饱口福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 animBg="1"/>
      <p:bldP spid="8" grpId="0" bldLvl="0" animBg="1"/>
      <p:bldP spid="10" grpId="0" animBg="1"/>
      <p:bldP spid="12" grpId="0" bldLvl="0" animBg="1"/>
      <p:bldP spid="14" grpId="0" animBg="1"/>
      <p:bldP spid="2" grpId="0"/>
      <p:bldP spid="11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7075" y="424319"/>
            <a:ext cx="2261319" cy="6089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写作顺序</a:t>
            </a:r>
          </a:p>
        </p:txBody>
      </p:sp>
      <p:sp>
        <p:nvSpPr>
          <p:cNvPr id="9" name="矩形 8"/>
          <p:cNvSpPr/>
          <p:nvPr/>
        </p:nvSpPr>
        <p:spPr>
          <a:xfrm>
            <a:off x="5748858" y="2169284"/>
            <a:ext cx="101727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看粥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3735273" y="2459479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5287848" y="2469004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147133" y="2150234"/>
            <a:ext cx="10960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盼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粥</a:t>
            </a:r>
          </a:p>
        </p:txBody>
      </p:sp>
      <p:sp>
        <p:nvSpPr>
          <p:cNvPr id="16" name="矩形 15"/>
          <p:cNvSpPr/>
          <p:nvPr/>
        </p:nvSpPr>
        <p:spPr>
          <a:xfrm>
            <a:off x="4196283" y="2159759"/>
            <a:ext cx="112649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猜粥</a:t>
            </a:r>
          </a:p>
        </p:txBody>
      </p:sp>
      <p:cxnSp>
        <p:nvCxnSpPr>
          <p:cNvPr id="2" name="直接箭头连接符 1"/>
          <p:cNvCxnSpPr/>
          <p:nvPr/>
        </p:nvCxnSpPr>
        <p:spPr>
          <a:xfrm flipV="1">
            <a:off x="4687054" y="1240033"/>
            <a:ext cx="1757154" cy="9528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6598923" y="843559"/>
            <a:ext cx="1440160" cy="700958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喝粥</a:t>
            </a: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2195736" y="2439422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656746" y="2139702"/>
            <a:ext cx="112649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想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粥</a:t>
            </a:r>
          </a:p>
        </p:txBody>
      </p:sp>
      <p:sp>
        <p:nvSpPr>
          <p:cNvPr id="20" name="矩形 19"/>
          <p:cNvSpPr/>
          <p:nvPr/>
        </p:nvSpPr>
        <p:spPr>
          <a:xfrm>
            <a:off x="3355656" y="843560"/>
            <a:ext cx="1220244" cy="707270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等粥</a:t>
            </a:r>
          </a:p>
        </p:txBody>
      </p:sp>
      <p:sp>
        <p:nvSpPr>
          <p:cNvPr id="21" name="右中括号 20"/>
          <p:cNvSpPr/>
          <p:nvPr/>
        </p:nvSpPr>
        <p:spPr>
          <a:xfrm rot="16200000">
            <a:off x="3719756" y="-411830"/>
            <a:ext cx="517187" cy="4664088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6"/>
          <p:cNvSpPr txBox="1"/>
          <p:nvPr/>
        </p:nvSpPr>
        <p:spPr>
          <a:xfrm>
            <a:off x="3900" y="3407740"/>
            <a:ext cx="9144000" cy="7325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sz="3200" dirty="0" err="1">
                <a:latin typeface="黑体" pitchFamily="49" charset="-122"/>
                <a:ea typeface="黑体" pitchFamily="49" charset="-122"/>
                <a:sym typeface="+mn-ea"/>
              </a:rPr>
              <a:t>课文</a:t>
            </a:r>
            <a:r>
              <a:rPr lang="zh-CN" altLang="en-US" sz="3200" dirty="0">
                <a:latin typeface="黑体" pitchFamily="49" charset="-122"/>
                <a:ea typeface="黑体" pitchFamily="49" charset="-122"/>
                <a:sym typeface="+mn-ea"/>
              </a:rPr>
              <a:t>详细描述了</a:t>
            </a:r>
            <a:r>
              <a:rPr lang="zh-CN" altLang="en-US" sz="3200" u="sng" dirty="0">
                <a:latin typeface="黑体" pitchFamily="49" charset="-122"/>
                <a:ea typeface="黑体" pitchFamily="49" charset="-122"/>
                <a:sym typeface="+mn-ea"/>
              </a:rPr>
              <a:t>     </a:t>
            </a:r>
            <a:r>
              <a:rPr lang="zh-CN" altLang="en-US" sz="3200" dirty="0">
                <a:latin typeface="黑体" pitchFamily="49" charset="-122"/>
                <a:ea typeface="黑体" pitchFamily="49" charset="-122"/>
                <a:sym typeface="+mn-ea"/>
              </a:rPr>
              <a:t>的过程</a:t>
            </a:r>
            <a:r>
              <a:rPr lang="en-US" altLang="zh-CN" sz="3200" dirty="0">
                <a:latin typeface="黑体" pitchFamily="49" charset="-122"/>
                <a:ea typeface="黑体" pitchFamily="49" charset="-122"/>
                <a:sym typeface="+mn-ea"/>
              </a:rPr>
              <a:t>,</a:t>
            </a:r>
            <a:r>
              <a:rPr lang="zh-CN" altLang="en-US" sz="3200" dirty="0">
                <a:latin typeface="黑体" pitchFamily="49" charset="-122"/>
                <a:ea typeface="黑体" pitchFamily="49" charset="-122"/>
                <a:sym typeface="+mn-ea"/>
              </a:rPr>
              <a:t>略写了</a:t>
            </a:r>
            <a:r>
              <a:rPr lang="zh-CN" altLang="en-US" sz="3200" u="sng" dirty="0">
                <a:latin typeface="黑体" pitchFamily="49" charset="-122"/>
                <a:ea typeface="黑体" pitchFamily="49" charset="-122"/>
                <a:sym typeface="+mn-ea"/>
              </a:rPr>
              <a:t>    </a:t>
            </a:r>
            <a:r>
              <a:rPr lang="zh-CN" altLang="en-US" sz="3200" dirty="0">
                <a:latin typeface="黑体" pitchFamily="49" charset="-122"/>
                <a:ea typeface="黑体" pitchFamily="49" charset="-122"/>
                <a:sym typeface="+mn-ea"/>
              </a:rPr>
              <a:t>的过程</a:t>
            </a:r>
            <a:r>
              <a:rPr sz="3200" dirty="0">
                <a:latin typeface="黑体" pitchFamily="49" charset="-122"/>
                <a:ea typeface="黑体" pitchFamily="49" charset="-122"/>
                <a:sym typeface="+mn-ea"/>
              </a:rPr>
              <a:t>。</a:t>
            </a:r>
            <a:endParaRPr sz="32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906690" y="3481606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+mn-ea"/>
              </a:rPr>
              <a:t>等粥</a:t>
            </a:r>
            <a:endParaRPr lang="zh-CN" altLang="en-US" sz="1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457282" y="3435846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+mn-ea"/>
              </a:rPr>
              <a:t>喝粥</a:t>
            </a:r>
            <a:endParaRPr lang="zh-CN" altLang="en-US" sz="1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793" y="3557086"/>
            <a:ext cx="7371675" cy="5831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" r="74833" b="-2339"/>
          <a:stretch/>
        </p:blipFill>
        <p:spPr>
          <a:xfrm>
            <a:off x="7016" y="3573816"/>
            <a:ext cx="1909342" cy="60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bldLvl="0" animBg="1"/>
      <p:bldP spid="16" grpId="0" bldLvl="0" animBg="1"/>
      <p:bldP spid="5" grpId="0" bldLvl="0" animBg="1"/>
      <p:bldP spid="19" grpId="0" bldLvl="0" animBg="1"/>
      <p:bldP spid="20" grpId="0" bldLvl="0" animBg="1"/>
      <p:bldP spid="21" grpId="0" animBg="1"/>
      <p:bldP spid="22" grpId="0"/>
      <p:bldP spid="23" grpId="0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9477"/>
            <a:ext cx="1259840" cy="18059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03648" y="2283718"/>
            <a:ext cx="70395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课文通过一系列的动作、语言、神态和心理描写细致刻画了八儿等粥时的期待、焦急，表现了八儿的活泼可爱，突出了腊八粥的美味诱人。使文章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详略得当，重点突出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6" name="矩形 5"/>
          <p:cNvSpPr/>
          <p:nvPr/>
        </p:nvSpPr>
        <p:spPr>
          <a:xfrm>
            <a:off x="1545474" y="977342"/>
            <a:ext cx="713098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+mn-ea"/>
              </a:rPr>
              <a:t>思考：这样写有什么好处？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课后第二题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0332"/>
            <a:ext cx="1259840" cy="18059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11360" y="674918"/>
            <a:ext cx="71309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000" b="1" dirty="0">
                <a:solidFill>
                  <a:prstClr val="black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+mn-ea"/>
              </a:rPr>
              <a:t>    思考：本文表现了一家人怎样的情感呢？</a:t>
            </a:r>
            <a:endParaRPr lang="zh-CN" altLang="en-US" sz="3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16840" y="2238520"/>
            <a:ext cx="1800200" cy="6250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淳朴</a:t>
            </a:r>
          </a:p>
        </p:txBody>
      </p:sp>
      <p:sp>
        <p:nvSpPr>
          <p:cNvPr id="5" name="矩形 4"/>
          <p:cNvSpPr/>
          <p:nvPr/>
        </p:nvSpPr>
        <p:spPr>
          <a:xfrm>
            <a:off x="2231740" y="3007580"/>
            <a:ext cx="1800200" cy="6250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和睦</a:t>
            </a:r>
          </a:p>
        </p:txBody>
      </p:sp>
      <p:sp>
        <p:nvSpPr>
          <p:cNvPr id="6" name="矩形 5"/>
          <p:cNvSpPr/>
          <p:nvPr/>
        </p:nvSpPr>
        <p:spPr>
          <a:xfrm>
            <a:off x="2051720" y="3809124"/>
            <a:ext cx="2160240" cy="6250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其乐融融</a:t>
            </a:r>
          </a:p>
        </p:txBody>
      </p:sp>
      <p:pic>
        <p:nvPicPr>
          <p:cNvPr id="7" name="图片 6" descr="3_副本"/>
          <p:cNvPicPr>
            <a:picLocks noChangeAspect="1"/>
          </p:cNvPicPr>
          <p:nvPr/>
        </p:nvPicPr>
        <p:blipFill>
          <a:blip r:embed="rId3"/>
          <a:srcRect l="5563" t="7739" r="4333" b="25672"/>
          <a:stretch>
            <a:fillRect/>
          </a:stretch>
        </p:blipFill>
        <p:spPr>
          <a:xfrm>
            <a:off x="4881136" y="1995686"/>
            <a:ext cx="2689320" cy="2648832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979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646" y="2076727"/>
            <a:ext cx="7216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prstClr val="black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腊八粥是一种传统节日美食，你还知道哪些与节日有关的美食呢？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5" y="1773922"/>
            <a:ext cx="1259840" cy="18059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7544" y="750012"/>
            <a:ext cx="7773392" cy="5816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hlinkClick r:id="rId3" action="ppaction://hlinkpres?slideindex=1&amp;slidetitle="/>
              </a:rPr>
              <a:t>沈从文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hlinkClick r:id="rId3" action="ppaction://hlinkpres?slideindex=1&amp;slidetitle="/>
              </a:rPr>
              <a:t>《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hlinkClick r:id="rId3" action="ppaction://hlinkpres?slideindex=1&amp;slidetitle="/>
              </a:rPr>
              <a:t>腊八粥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hlinkClick r:id="rId3" action="ppaction://hlinkpres?slideindex=1&amp;slidetitle="/>
              </a:rPr>
              <a:t>》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hlinkClick r:id="rId3" action="ppaction://hlinkpres?slideindex=1&amp;slidetitle="/>
              </a:rPr>
              <a:t>后续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6415585" y="991987"/>
            <a:ext cx="335134" cy="4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6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"/>
          <p:cNvGrpSpPr/>
          <p:nvPr/>
        </p:nvGrpSpPr>
        <p:grpSpPr>
          <a:xfrm>
            <a:off x="2075275" y="3427514"/>
            <a:ext cx="1029163" cy="1085656"/>
            <a:chOff x="2437" y="2032"/>
            <a:chExt cx="1244" cy="1264"/>
          </a:xfrm>
        </p:grpSpPr>
        <p:sp>
          <p:nvSpPr>
            <p:cNvPr id="7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2292" name="文本框 64"/>
          <p:cNvSpPr txBox="1"/>
          <p:nvPr/>
        </p:nvSpPr>
        <p:spPr>
          <a:xfrm>
            <a:off x="899592" y="1786445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腊</a:t>
            </a:r>
          </a:p>
        </p:txBody>
      </p:sp>
      <p:sp>
        <p:nvSpPr>
          <p:cNvPr id="12294" name="文本框 64"/>
          <p:cNvSpPr txBox="1"/>
          <p:nvPr/>
        </p:nvSpPr>
        <p:spPr>
          <a:xfrm>
            <a:off x="2111823" y="1786445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kumimoji="1"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粥</a:t>
            </a:r>
          </a:p>
        </p:txBody>
      </p:sp>
      <p:sp>
        <p:nvSpPr>
          <p:cNvPr id="12296" name="文本框 64"/>
          <p:cNvSpPr txBox="1"/>
          <p:nvPr/>
        </p:nvSpPr>
        <p:spPr>
          <a:xfrm>
            <a:off x="3247615" y="1786445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腻</a:t>
            </a:r>
          </a:p>
        </p:txBody>
      </p:sp>
      <p:sp>
        <p:nvSpPr>
          <p:cNvPr id="12300" name="文本框 64"/>
          <p:cNvSpPr txBox="1"/>
          <p:nvPr/>
        </p:nvSpPr>
        <p:spPr>
          <a:xfrm>
            <a:off x="4462575" y="1786445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咽</a:t>
            </a:r>
          </a:p>
        </p:txBody>
      </p:sp>
      <p:grpSp>
        <p:nvGrpSpPr>
          <p:cNvPr id="91" name="组合 7"/>
          <p:cNvGrpSpPr/>
          <p:nvPr/>
        </p:nvGrpSpPr>
        <p:grpSpPr>
          <a:xfrm>
            <a:off x="4415585" y="1785589"/>
            <a:ext cx="1029163" cy="1085656"/>
            <a:chOff x="2437" y="2032"/>
            <a:chExt cx="1244" cy="1264"/>
          </a:xfrm>
        </p:grpSpPr>
        <p:sp>
          <p:nvSpPr>
            <p:cNvPr id="9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99" name="组合 7"/>
          <p:cNvGrpSpPr/>
          <p:nvPr/>
        </p:nvGrpSpPr>
        <p:grpSpPr>
          <a:xfrm>
            <a:off x="3247997" y="1785589"/>
            <a:ext cx="1029163" cy="1085656"/>
            <a:chOff x="2437" y="2032"/>
            <a:chExt cx="1244" cy="1264"/>
          </a:xfrm>
        </p:grpSpPr>
        <p:sp>
          <p:nvSpPr>
            <p:cNvPr id="10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03" name="组合 7"/>
          <p:cNvGrpSpPr/>
          <p:nvPr/>
        </p:nvGrpSpPr>
        <p:grpSpPr>
          <a:xfrm>
            <a:off x="2111823" y="1785160"/>
            <a:ext cx="1029990" cy="1086515"/>
            <a:chOff x="2437" y="2032"/>
            <a:chExt cx="1245" cy="1265"/>
          </a:xfrm>
        </p:grpSpPr>
        <p:sp>
          <p:nvSpPr>
            <p:cNvPr id="10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07" name="组合 7"/>
          <p:cNvGrpSpPr/>
          <p:nvPr/>
        </p:nvGrpSpPr>
        <p:grpSpPr>
          <a:xfrm>
            <a:off x="5501534" y="1785589"/>
            <a:ext cx="1029163" cy="1085656"/>
            <a:chOff x="2437" y="2032"/>
            <a:chExt cx="1244" cy="1264"/>
          </a:xfrm>
        </p:grpSpPr>
        <p:sp>
          <p:nvSpPr>
            <p:cNvPr id="10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2" name="组合 1"/>
          <p:cNvGrpSpPr/>
          <p:nvPr/>
        </p:nvGrpSpPr>
        <p:grpSpPr>
          <a:xfrm>
            <a:off x="323528" y="842717"/>
            <a:ext cx="1545870" cy="504897"/>
            <a:chOff x="467544" y="523551"/>
            <a:chExt cx="1545870" cy="504897"/>
          </a:xfrm>
        </p:grpSpPr>
        <p:sp>
          <p:nvSpPr>
            <p:cNvPr id="67" name="TextBox 11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67544" y="523551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我会写</a:t>
              </a:r>
            </a:p>
          </p:txBody>
        </p:sp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678280" y="556111"/>
              <a:ext cx="335134" cy="472337"/>
            </a:xfrm>
            <a:prstGeom prst="rect">
              <a:avLst/>
            </a:prstGeom>
          </p:spPr>
        </p:pic>
        <p:sp>
          <p:nvSpPr>
            <p:cNvPr id="69" name="矩形 68"/>
            <p:cNvSpPr/>
            <p:nvPr/>
          </p:nvSpPr>
          <p:spPr>
            <a:xfrm>
              <a:off x="1504535" y="591566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487913" y="617000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1129159" y="1222649"/>
            <a:ext cx="10344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  <a:sym typeface="+mn-ea"/>
              </a:rPr>
              <a:t>là</a:t>
            </a:r>
          </a:p>
        </p:txBody>
      </p:sp>
      <p:sp>
        <p:nvSpPr>
          <p:cNvPr id="15" name="矩形 14"/>
          <p:cNvSpPr/>
          <p:nvPr/>
        </p:nvSpPr>
        <p:spPr>
          <a:xfrm>
            <a:off x="2148196" y="1222649"/>
            <a:ext cx="13138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</a:rPr>
              <a:t>zhōu</a:t>
            </a:r>
          </a:p>
        </p:txBody>
      </p:sp>
      <p:sp>
        <p:nvSpPr>
          <p:cNvPr id="16" name="矩形 15"/>
          <p:cNvSpPr/>
          <p:nvPr/>
        </p:nvSpPr>
        <p:spPr>
          <a:xfrm>
            <a:off x="3436959" y="1265829"/>
            <a:ext cx="13138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</a:rPr>
              <a:t>nì</a:t>
            </a:r>
          </a:p>
        </p:txBody>
      </p:sp>
      <p:sp>
        <p:nvSpPr>
          <p:cNvPr id="18" name="矩形 17"/>
          <p:cNvSpPr/>
          <p:nvPr/>
        </p:nvSpPr>
        <p:spPr>
          <a:xfrm>
            <a:off x="4492318" y="1244429"/>
            <a:ext cx="13138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</a:rPr>
              <a:t>yàn</a:t>
            </a:r>
          </a:p>
        </p:txBody>
      </p:sp>
      <p:sp>
        <p:nvSpPr>
          <p:cNvPr id="5" name="矩形 4"/>
          <p:cNvSpPr/>
          <p:nvPr/>
        </p:nvSpPr>
        <p:spPr>
          <a:xfrm>
            <a:off x="5595211" y="1271543"/>
            <a:ext cx="10344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  <a:sym typeface="+mn-ea"/>
              </a:rPr>
              <a:t>chí</a:t>
            </a:r>
          </a:p>
        </p:txBody>
      </p:sp>
      <p:grpSp>
        <p:nvGrpSpPr>
          <p:cNvPr id="6" name="组合 7"/>
          <p:cNvGrpSpPr/>
          <p:nvPr/>
        </p:nvGrpSpPr>
        <p:grpSpPr>
          <a:xfrm>
            <a:off x="904037" y="1785589"/>
            <a:ext cx="1029163" cy="1085656"/>
            <a:chOff x="2437" y="2032"/>
            <a:chExt cx="1244" cy="1264"/>
          </a:xfrm>
        </p:grpSpPr>
        <p:sp>
          <p:nvSpPr>
            <p:cNvPr id="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0" name="文本框 64"/>
          <p:cNvSpPr txBox="1"/>
          <p:nvPr/>
        </p:nvSpPr>
        <p:spPr>
          <a:xfrm>
            <a:off x="5505979" y="1786445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匙</a:t>
            </a:r>
          </a:p>
        </p:txBody>
      </p:sp>
      <p:grpSp>
        <p:nvGrpSpPr>
          <p:cNvPr id="22" name="组合 7"/>
          <p:cNvGrpSpPr/>
          <p:nvPr/>
        </p:nvGrpSpPr>
        <p:grpSpPr>
          <a:xfrm>
            <a:off x="6719841" y="1785589"/>
            <a:ext cx="1029163" cy="1085656"/>
            <a:chOff x="2437" y="2032"/>
            <a:chExt cx="1244" cy="1264"/>
          </a:xfrm>
        </p:grpSpPr>
        <p:sp>
          <p:nvSpPr>
            <p:cNvPr id="23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4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5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26" name="矩形 25"/>
          <p:cNvSpPr/>
          <p:nvPr/>
        </p:nvSpPr>
        <p:spPr>
          <a:xfrm>
            <a:off x="6849953" y="1234732"/>
            <a:ext cx="10344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  <a:sym typeface="+mn-ea"/>
              </a:rPr>
              <a:t>jiǎo</a:t>
            </a:r>
          </a:p>
        </p:txBody>
      </p:sp>
      <p:sp>
        <p:nvSpPr>
          <p:cNvPr id="27" name="文本框 64"/>
          <p:cNvSpPr txBox="1"/>
          <p:nvPr/>
        </p:nvSpPr>
        <p:spPr>
          <a:xfrm>
            <a:off x="6762386" y="1786445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搅</a:t>
            </a:r>
          </a:p>
        </p:txBody>
      </p:sp>
      <p:grpSp>
        <p:nvGrpSpPr>
          <p:cNvPr id="28" name="组合 7"/>
          <p:cNvGrpSpPr/>
          <p:nvPr/>
        </p:nvGrpSpPr>
        <p:grpSpPr>
          <a:xfrm>
            <a:off x="868162" y="3427514"/>
            <a:ext cx="1029163" cy="1085656"/>
            <a:chOff x="2437" y="2032"/>
            <a:chExt cx="1244" cy="1264"/>
          </a:xfrm>
        </p:grpSpPr>
        <p:sp>
          <p:nvSpPr>
            <p:cNvPr id="2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3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32" name="矩形 31"/>
          <p:cNvSpPr/>
          <p:nvPr/>
        </p:nvSpPr>
        <p:spPr>
          <a:xfrm>
            <a:off x="873289" y="2905621"/>
            <a:ext cx="10344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  <a:sym typeface="+mn-ea"/>
              </a:rPr>
              <a:t>chóu</a:t>
            </a:r>
            <a:endParaRPr lang="en-US" sz="3000" dirty="0">
              <a:latin typeface="汉语拼音" pitchFamily="34" charset="0"/>
              <a:ea typeface="黑体" panose="02010609060101010101" pitchFamily="49" charset="-122"/>
              <a:cs typeface="汉语拼音" pitchFamily="34" charset="0"/>
              <a:sym typeface="+mn-ea"/>
            </a:endParaRPr>
          </a:p>
        </p:txBody>
      </p:sp>
      <p:sp>
        <p:nvSpPr>
          <p:cNvPr id="33" name="文本框 64"/>
          <p:cNvSpPr txBox="1"/>
          <p:nvPr/>
        </p:nvSpPr>
        <p:spPr>
          <a:xfrm>
            <a:off x="868162" y="3428370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稠</a:t>
            </a:r>
          </a:p>
        </p:txBody>
      </p:sp>
      <p:sp>
        <p:nvSpPr>
          <p:cNvPr id="71" name="文本框 64"/>
          <p:cNvSpPr txBox="1"/>
          <p:nvPr/>
        </p:nvSpPr>
        <p:spPr>
          <a:xfrm>
            <a:off x="3239625" y="3428370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熬</a:t>
            </a:r>
          </a:p>
        </p:txBody>
      </p:sp>
      <p:sp>
        <p:nvSpPr>
          <p:cNvPr id="72" name="文本框 64"/>
          <p:cNvSpPr txBox="1"/>
          <p:nvPr/>
        </p:nvSpPr>
        <p:spPr>
          <a:xfrm>
            <a:off x="4410546" y="3428370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kumimoji="1"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褐</a:t>
            </a:r>
          </a:p>
        </p:txBody>
      </p:sp>
      <p:sp>
        <p:nvSpPr>
          <p:cNvPr id="73" name="文本框 64"/>
          <p:cNvSpPr txBox="1"/>
          <p:nvPr/>
        </p:nvSpPr>
        <p:spPr>
          <a:xfrm>
            <a:off x="5526291" y="3428370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缸</a:t>
            </a:r>
          </a:p>
        </p:txBody>
      </p:sp>
      <p:sp>
        <p:nvSpPr>
          <p:cNvPr id="74" name="文本框 64"/>
          <p:cNvSpPr txBox="1"/>
          <p:nvPr/>
        </p:nvSpPr>
        <p:spPr>
          <a:xfrm>
            <a:off x="6709724" y="3428370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脏</a:t>
            </a:r>
          </a:p>
        </p:txBody>
      </p:sp>
      <p:sp>
        <p:nvSpPr>
          <p:cNvPr id="75" name="文本框 64"/>
          <p:cNvSpPr txBox="1"/>
          <p:nvPr/>
        </p:nvSpPr>
        <p:spPr>
          <a:xfrm>
            <a:off x="2122265" y="3428370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肿</a:t>
            </a:r>
          </a:p>
        </p:txBody>
      </p:sp>
      <p:grpSp>
        <p:nvGrpSpPr>
          <p:cNvPr id="80" name="组合 7"/>
          <p:cNvGrpSpPr/>
          <p:nvPr/>
        </p:nvGrpSpPr>
        <p:grpSpPr>
          <a:xfrm>
            <a:off x="6666544" y="3427514"/>
            <a:ext cx="1029163" cy="1085656"/>
            <a:chOff x="2437" y="2032"/>
            <a:chExt cx="1244" cy="1264"/>
          </a:xfrm>
        </p:grpSpPr>
        <p:sp>
          <p:nvSpPr>
            <p:cNvPr id="8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84" name="组合 7"/>
          <p:cNvGrpSpPr/>
          <p:nvPr/>
        </p:nvGrpSpPr>
        <p:grpSpPr>
          <a:xfrm>
            <a:off x="5526673" y="3427514"/>
            <a:ext cx="1029163" cy="1085656"/>
            <a:chOff x="2437" y="2032"/>
            <a:chExt cx="1244" cy="1264"/>
          </a:xfrm>
        </p:grpSpPr>
        <p:sp>
          <p:nvSpPr>
            <p:cNvPr id="8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7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88" name="组合 7"/>
          <p:cNvGrpSpPr/>
          <p:nvPr/>
        </p:nvGrpSpPr>
        <p:grpSpPr>
          <a:xfrm>
            <a:off x="4410546" y="3427085"/>
            <a:ext cx="1029990" cy="1086515"/>
            <a:chOff x="2437" y="2032"/>
            <a:chExt cx="1245" cy="1265"/>
          </a:xfrm>
        </p:grpSpPr>
        <p:sp>
          <p:nvSpPr>
            <p:cNvPr id="8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12" name="组合 7"/>
          <p:cNvGrpSpPr/>
          <p:nvPr/>
        </p:nvGrpSpPr>
        <p:grpSpPr>
          <a:xfrm>
            <a:off x="3239625" y="3427514"/>
            <a:ext cx="1029163" cy="1085656"/>
            <a:chOff x="2437" y="2032"/>
            <a:chExt cx="1244" cy="1264"/>
          </a:xfrm>
        </p:grpSpPr>
        <p:sp>
          <p:nvSpPr>
            <p:cNvPr id="113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4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5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16" name="矩形 115"/>
          <p:cNvSpPr/>
          <p:nvPr/>
        </p:nvSpPr>
        <p:spPr>
          <a:xfrm>
            <a:off x="3500433" y="2898066"/>
            <a:ext cx="654377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  <a:sym typeface="+mn-ea"/>
              </a:rPr>
              <a:t>áo</a:t>
            </a:r>
          </a:p>
        </p:txBody>
      </p:sp>
      <p:sp>
        <p:nvSpPr>
          <p:cNvPr id="117" name="矩形 116"/>
          <p:cNvSpPr/>
          <p:nvPr/>
        </p:nvSpPr>
        <p:spPr>
          <a:xfrm>
            <a:off x="4562050" y="2898066"/>
            <a:ext cx="73003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</a:rPr>
              <a:t>hè</a:t>
            </a:r>
          </a:p>
        </p:txBody>
      </p:sp>
      <p:sp>
        <p:nvSpPr>
          <p:cNvPr id="118" name="矩形 117"/>
          <p:cNvSpPr/>
          <p:nvPr/>
        </p:nvSpPr>
        <p:spPr>
          <a:xfrm>
            <a:off x="5555068" y="2859782"/>
            <a:ext cx="1321188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</a:rPr>
              <a:t>ɡānɡ</a:t>
            </a:r>
          </a:p>
        </p:txBody>
      </p:sp>
      <p:sp>
        <p:nvSpPr>
          <p:cNvPr id="119" name="矩形 118"/>
          <p:cNvSpPr/>
          <p:nvPr/>
        </p:nvSpPr>
        <p:spPr>
          <a:xfrm>
            <a:off x="6695519" y="2899407"/>
            <a:ext cx="1404873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</a:rPr>
              <a:t>zānɡ</a:t>
            </a:r>
          </a:p>
        </p:txBody>
      </p:sp>
      <p:sp>
        <p:nvSpPr>
          <p:cNvPr id="120" name="矩形 119"/>
          <p:cNvSpPr/>
          <p:nvPr/>
        </p:nvSpPr>
        <p:spPr>
          <a:xfrm>
            <a:off x="2051720" y="2889876"/>
            <a:ext cx="13138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汉语拼音" pitchFamily="34" charset="0"/>
                <a:ea typeface="黑体" panose="02010609060101010101" pitchFamily="49" charset="-122"/>
                <a:cs typeface="汉语拼音" pitchFamily="34" charset="0"/>
              </a:rPr>
              <a:t>zhǒng</a:t>
            </a:r>
            <a:endParaRPr lang="en-US" sz="3000" dirty="0">
              <a:latin typeface="汉语拼音" pitchFamily="34" charset="0"/>
              <a:ea typeface="黑体" panose="02010609060101010101" pitchFamily="49" charset="-122"/>
              <a:cs typeface="汉语拼音" pitchFamily="34" charset="0"/>
            </a:endParaRPr>
          </a:p>
        </p:txBody>
      </p:sp>
      <p:sp>
        <p:nvSpPr>
          <p:cNvPr id="121" name="文本框 14">
            <a:hlinkClick r:id="rId5" action="ppaction://hlinkfile"/>
          </p:cNvPr>
          <p:cNvSpPr txBox="1"/>
          <p:nvPr/>
        </p:nvSpPr>
        <p:spPr>
          <a:xfrm>
            <a:off x="653667" y="328640"/>
            <a:ext cx="40338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朗读课文 扫清障碍</a:t>
            </a:r>
          </a:p>
        </p:txBody>
      </p:sp>
      <p:pic>
        <p:nvPicPr>
          <p:cNvPr id="122" name="图片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12" y="510167"/>
            <a:ext cx="351070" cy="380165"/>
          </a:xfrm>
          <a:prstGeom prst="rect">
            <a:avLst/>
          </a:prstGeom>
        </p:spPr>
      </p:pic>
      <p:pic>
        <p:nvPicPr>
          <p:cNvPr id="123" name="图片 1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327353" y="463997"/>
            <a:ext cx="335134" cy="472337"/>
          </a:xfrm>
          <a:prstGeom prst="rect">
            <a:avLst/>
          </a:prstGeom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395396"/>
            <a:ext cx="366860" cy="456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2"/>
      <p:bldP spid="14" grpId="3"/>
      <p:bldP spid="15" grpId="2"/>
      <p:bldP spid="15" grpId="3"/>
      <p:bldP spid="16" grpId="2"/>
      <p:bldP spid="16" grpId="3"/>
      <p:bldP spid="18" grpId="2"/>
      <p:bldP spid="18" grpId="3"/>
      <p:bldP spid="5" grpId="0"/>
      <p:bldP spid="5" grpId="1"/>
      <p:bldP spid="26" grpId="0"/>
      <p:bldP spid="26" grpId="1"/>
      <p:bldP spid="32" grpId="0"/>
      <p:bldP spid="32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9"/>
          <p:cNvSpPr txBox="1"/>
          <p:nvPr/>
        </p:nvSpPr>
        <p:spPr>
          <a:xfrm>
            <a:off x="251520" y="123478"/>
            <a:ext cx="3600400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元宵节汤圆</a:t>
            </a:r>
          </a:p>
        </p:txBody>
      </p:sp>
    </p:spTree>
    <p:extLst>
      <p:ext uri="{BB962C8B-B14F-4D97-AF65-F5344CB8AC3E}">
        <p14:creationId xmlns:p14="http://schemas.microsoft.com/office/powerpoint/2010/main" val="2378684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2"/>
            <a:ext cx="9144000" cy="516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9"/>
          <p:cNvSpPr txBox="1"/>
          <p:nvPr/>
        </p:nvSpPr>
        <p:spPr>
          <a:xfrm>
            <a:off x="5580112" y="374778"/>
            <a:ext cx="3312368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端午节粽子</a:t>
            </a:r>
          </a:p>
        </p:txBody>
      </p:sp>
    </p:spTree>
    <p:extLst>
      <p:ext uri="{BB962C8B-B14F-4D97-AF65-F5344CB8AC3E}">
        <p14:creationId xmlns:p14="http://schemas.microsoft.com/office/powerpoint/2010/main" val="33326966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 b="11370"/>
          <a:stretch/>
        </p:blipFill>
        <p:spPr bwMode="auto">
          <a:xfrm>
            <a:off x="0" y="0"/>
            <a:ext cx="9144000" cy="513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9"/>
          <p:cNvSpPr txBox="1"/>
          <p:nvPr/>
        </p:nvSpPr>
        <p:spPr>
          <a:xfrm>
            <a:off x="5220072" y="238105"/>
            <a:ext cx="3672408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中秋节月饼</a:t>
            </a:r>
          </a:p>
        </p:txBody>
      </p:sp>
    </p:spTree>
    <p:extLst>
      <p:ext uri="{BB962C8B-B14F-4D97-AF65-F5344CB8AC3E}">
        <p14:creationId xmlns:p14="http://schemas.microsoft.com/office/powerpoint/2010/main" val="31916874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76209" y="1563638"/>
            <a:ext cx="8044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作者笔下的腊八粥让人垂涎欲滴。仿照课文第1自然段，写一</a:t>
            </a:r>
            <a:r>
              <a:rPr lang="zh-CN" altLang="en-US" sz="3200" b="1">
                <a:solidFill>
                  <a:prstClr val="black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种你喜爱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的食物吧。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56580" y="915566"/>
            <a:ext cx="2099196" cy="561692"/>
            <a:chOff x="755576" y="411510"/>
            <a:chExt cx="2099196" cy="561692"/>
          </a:xfrm>
        </p:grpSpPr>
        <p:sp>
          <p:nvSpPr>
            <p:cNvPr id="5" name="文本框 9"/>
            <p:cNvSpPr txBox="1"/>
            <p:nvPr/>
          </p:nvSpPr>
          <p:spPr>
            <a:xfrm>
              <a:off x="1331640" y="411510"/>
              <a:ext cx="1523132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小练笔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11510"/>
              <a:ext cx="559476" cy="545460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33" y="3147814"/>
            <a:ext cx="2286332" cy="15375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77" y="2967871"/>
            <a:ext cx="1566252" cy="216291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6" r="33293"/>
          <a:stretch/>
        </p:blipFill>
        <p:spPr bwMode="auto">
          <a:xfrm>
            <a:off x="6588224" y="2967871"/>
            <a:ext cx="1350228" cy="214035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535806" y="910180"/>
            <a:ext cx="1731564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课后题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95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92953" y="1290967"/>
            <a:ext cx="7753049" cy="19072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提示：除了直接描述食物的味道，还可以通过这种食物受各种人的欢迎体现它的美味。写一写这种食物的制作材料可以更细致地体现其特点。</a:t>
            </a:r>
          </a:p>
        </p:txBody>
      </p:sp>
    </p:spTree>
    <p:extLst>
      <p:ext uri="{BB962C8B-B14F-4D97-AF65-F5344CB8AC3E}">
        <p14:creationId xmlns:p14="http://schemas.microsoft.com/office/powerpoint/2010/main" val="30548058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2083" y="411510"/>
            <a:ext cx="2651725" cy="561692"/>
            <a:chOff x="192083" y="411510"/>
            <a:chExt cx="2651725" cy="561692"/>
          </a:xfrm>
        </p:grpSpPr>
        <p:sp>
          <p:nvSpPr>
            <p:cNvPr id="16" name="文本框 14"/>
            <p:cNvSpPr txBox="1"/>
            <p:nvPr/>
          </p:nvSpPr>
          <p:spPr>
            <a:xfrm>
              <a:off x="624428" y="411510"/>
              <a:ext cx="2219380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467545" y="1171575"/>
            <a:ext cx="8352928" cy="33972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/>
              <a:t>焦急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5576" y="2065877"/>
            <a:ext cx="692497" cy="1435008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</a:rPr>
              <a:t>腊八粥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95056" y="1529849"/>
            <a:ext cx="82296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盼粥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38991" y="1766059"/>
            <a:ext cx="553998" cy="21911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eaVert" wrap="square" lIns="68580" tIns="34290" rIns="68580" bIns="34290" rtlCol="0">
            <a:spAutoFit/>
          </a:bodyPr>
          <a:lstStyle/>
          <a:p>
            <a:r>
              <a:rPr lang="zh-CN" altLang="en-US" sz="2700" b="1" dirty="0"/>
              <a:t>家庭温馨和睦</a:t>
            </a:r>
          </a:p>
        </p:txBody>
      </p:sp>
      <p:sp>
        <p:nvSpPr>
          <p:cNvPr id="3" name="左大括号 2"/>
          <p:cNvSpPr/>
          <p:nvPr/>
        </p:nvSpPr>
        <p:spPr>
          <a:xfrm>
            <a:off x="1458436" y="1771784"/>
            <a:ext cx="234950" cy="214220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左大括号 5"/>
          <p:cNvSpPr/>
          <p:nvPr/>
        </p:nvSpPr>
        <p:spPr>
          <a:xfrm rot="10800000">
            <a:off x="5055721" y="1673863"/>
            <a:ext cx="249555" cy="224012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30"/>
          <p:cNvSpPr txBox="1"/>
          <p:nvPr/>
        </p:nvSpPr>
        <p:spPr>
          <a:xfrm>
            <a:off x="5432778" y="1739131"/>
            <a:ext cx="553998" cy="21964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b="1" dirty="0"/>
              <a:t>八儿活泼可爱 </a:t>
            </a:r>
          </a:p>
        </p:txBody>
      </p:sp>
      <p:sp>
        <p:nvSpPr>
          <p:cNvPr id="5" name="TextBox 27"/>
          <p:cNvSpPr txBox="1"/>
          <p:nvPr/>
        </p:nvSpPr>
        <p:spPr>
          <a:xfrm>
            <a:off x="1895056" y="3081221"/>
            <a:ext cx="82296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看粥</a:t>
            </a:r>
            <a:endParaRPr lang="zh-CN" sz="27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TextBox 27"/>
          <p:cNvSpPr txBox="1"/>
          <p:nvPr/>
        </p:nvSpPr>
        <p:spPr>
          <a:xfrm>
            <a:off x="1895056" y="3618081"/>
            <a:ext cx="82296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喝粥</a:t>
            </a:r>
            <a:endParaRPr lang="zh-CN" altLang="en-US" sz="27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3598773" y="1550035"/>
            <a:ext cx="150876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sz="27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迫不及待</a:t>
            </a:r>
          </a:p>
        </p:txBody>
      </p:sp>
      <p:sp>
        <p:nvSpPr>
          <p:cNvPr id="11" name="TextBox 27"/>
          <p:cNvSpPr txBox="1"/>
          <p:nvPr/>
        </p:nvSpPr>
        <p:spPr>
          <a:xfrm>
            <a:off x="3546963" y="2617522"/>
            <a:ext cx="1612900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zh-CN" sz="27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美妙想象</a:t>
            </a:r>
          </a:p>
        </p:txBody>
      </p:sp>
      <p:sp>
        <p:nvSpPr>
          <p:cNvPr id="12" name="TextBox 27"/>
          <p:cNvSpPr txBox="1"/>
          <p:nvPr/>
        </p:nvSpPr>
        <p:spPr>
          <a:xfrm>
            <a:off x="3546963" y="3135372"/>
            <a:ext cx="1509395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zh-CN" sz="27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惊异非常</a:t>
            </a:r>
          </a:p>
        </p:txBody>
      </p:sp>
      <p:sp>
        <p:nvSpPr>
          <p:cNvPr id="14" name="TextBox 27"/>
          <p:cNvSpPr txBox="1"/>
          <p:nvPr/>
        </p:nvSpPr>
        <p:spPr>
          <a:xfrm>
            <a:off x="3546703" y="3672056"/>
            <a:ext cx="150876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sz="27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心满意足</a:t>
            </a:r>
          </a:p>
        </p:txBody>
      </p:sp>
      <p:sp>
        <p:nvSpPr>
          <p:cNvPr id="9" name="TextBox 26"/>
          <p:cNvSpPr txBox="1"/>
          <p:nvPr/>
        </p:nvSpPr>
        <p:spPr>
          <a:xfrm>
            <a:off x="1895316" y="2567357"/>
            <a:ext cx="918210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猜粥</a:t>
            </a:r>
            <a:r>
              <a:rPr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endParaRPr lang="zh-CN" altLang="en-US" sz="27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90519" y="2033905"/>
            <a:ext cx="830997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想粥</a:t>
            </a:r>
          </a:p>
        </p:txBody>
      </p:sp>
      <p:sp>
        <p:nvSpPr>
          <p:cNvPr id="23" name="TextBox 27"/>
          <p:cNvSpPr txBox="1"/>
          <p:nvPr/>
        </p:nvSpPr>
        <p:spPr>
          <a:xfrm>
            <a:off x="3573888" y="2068583"/>
            <a:ext cx="1523494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altLang="en-US" sz="27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苦苦等</a:t>
            </a:r>
            <a:r>
              <a:rPr lang="zh-CN" sz="27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待</a:t>
            </a:r>
          </a:p>
        </p:txBody>
      </p:sp>
      <p:pic>
        <p:nvPicPr>
          <p:cNvPr id="25" name="图片 24" descr="3_副本"/>
          <p:cNvPicPr>
            <a:picLocks noChangeAspect="1"/>
          </p:cNvPicPr>
          <p:nvPr/>
        </p:nvPicPr>
        <p:blipFill>
          <a:blip r:embed="rId3"/>
          <a:srcRect l="5563" t="7739" r="4333" b="25672"/>
          <a:stretch>
            <a:fillRect/>
          </a:stretch>
        </p:blipFill>
        <p:spPr>
          <a:xfrm>
            <a:off x="6733375" y="2033905"/>
            <a:ext cx="1824089" cy="1796627"/>
          </a:xfrm>
          <a:prstGeom prst="ellipse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1" grpId="0" animBg="1"/>
      <p:bldP spid="3" grpId="0" bldLvl="0" animBg="1"/>
      <p:bldP spid="6" grpId="0" bldLvl="0" animBg="1"/>
      <p:bldP spid="7" grpId="0" animBg="1"/>
      <p:bldP spid="5" grpId="0"/>
      <p:bldP spid="8" grpId="0"/>
      <p:bldP spid="10" grpId="0"/>
      <p:bldP spid="11" grpId="0"/>
      <p:bldP spid="12" grpId="0"/>
      <p:bldP spid="14" grpId="0"/>
      <p:bldP spid="9" grpId="0"/>
      <p:bldP spid="22" grpId="0"/>
      <p:bldP spid="2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01395" y="1405101"/>
            <a:ext cx="7362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文章</a:t>
            </a:r>
            <a:r>
              <a:rPr lang="en-US" altLang="zh-CN" sz="2800" b="1" dirty="0" err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讲述了腊八那天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八儿</a:t>
            </a:r>
            <a:r>
              <a:rPr lang="en-US" altLang="zh-CN" sz="2800" b="1" dirty="0" err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等不及要吃粥的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en-US" altLang="zh-CN" sz="2800" b="1" dirty="0" err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对粥的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______以及看到粥的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，写出了一家人_____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的氛围、</a:t>
            </a:r>
            <a:r>
              <a:rPr lang="en-US" altLang="zh-CN" sz="2800" b="1" dirty="0" err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其乐融融的亲情，表现出作者对普通百姓生活的热爱和对家庭亲情的眷恋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53555" y="1803881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惊异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57312" y="411510"/>
            <a:ext cx="2481672" cy="561692"/>
            <a:chOff x="179512" y="411510"/>
            <a:chExt cx="2481672" cy="561692"/>
          </a:xfrm>
        </p:grpSpPr>
        <p:sp>
          <p:nvSpPr>
            <p:cNvPr id="16" name="文本框 14"/>
            <p:cNvSpPr txBox="1"/>
            <p:nvPr/>
          </p:nvSpPr>
          <p:spPr>
            <a:xfrm>
              <a:off x="624427" y="411510"/>
              <a:ext cx="203675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663315" y="1803881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猜想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207385" y="2250921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温馨</a:t>
            </a:r>
          </a:p>
        </p:txBody>
      </p:sp>
      <p:sp>
        <p:nvSpPr>
          <p:cNvPr id="5" name="矩形 4"/>
          <p:cNvSpPr/>
          <p:nvPr/>
        </p:nvSpPr>
        <p:spPr>
          <a:xfrm>
            <a:off x="1187624" y="180263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嘴馋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1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9512" y="353874"/>
            <a:ext cx="2376264" cy="561692"/>
            <a:chOff x="179512" y="411510"/>
            <a:chExt cx="2376264" cy="561692"/>
          </a:xfrm>
        </p:grpSpPr>
        <p:sp>
          <p:nvSpPr>
            <p:cNvPr id="6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362942" y="1379357"/>
            <a:ext cx="85295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从我能记事的日子起，我就记得每年农历十二月初八，母亲给我们煮腊八粥。这腊八粥是用糯米、红糖和十八种干果掺在一起煮成的。干果里大的有红枣、桂圆、核桃、白果、杏仁、栗子、花生、葡萄干等等，小的有各种豆子和芝麻之类，吃起来十分香甜可口。母亲每年都是煮一大锅，不但合家大小都吃到了，有多的还分送给邻居和亲友。</a:t>
            </a:r>
          </a:p>
        </p:txBody>
      </p:sp>
      <p:sp>
        <p:nvSpPr>
          <p:cNvPr id="9" name="TextBox 27"/>
          <p:cNvSpPr txBox="1"/>
          <p:nvPr/>
        </p:nvSpPr>
        <p:spPr>
          <a:xfrm>
            <a:off x="2843808" y="793915"/>
            <a:ext cx="3831818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冰心</a:t>
            </a:r>
            <a:r>
              <a:rPr lang="en-US" altLang="zh-CN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腊八粥</a:t>
            </a:r>
            <a:r>
              <a:rPr lang="en-US" altLang="zh-CN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》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节选</a:t>
            </a:r>
            <a:endParaRPr lang="zh-CN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83560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59048" y="771550"/>
            <a:ext cx="7773392" cy="5863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腊八粥趣味小故事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（点击图片观看）</a:t>
            </a:r>
          </a:p>
        </p:txBody>
      </p:sp>
      <p:pic>
        <p:nvPicPr>
          <p:cNvPr id="3" name="图片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11024" r="4233" b="22098"/>
          <a:stretch/>
        </p:blipFill>
        <p:spPr>
          <a:xfrm>
            <a:off x="1837432" y="1275606"/>
            <a:ext cx="5616624" cy="305809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7770" y="425882"/>
            <a:ext cx="2376264" cy="561692"/>
            <a:chOff x="179512" y="411510"/>
            <a:chExt cx="2376264" cy="561692"/>
          </a:xfrm>
        </p:grpSpPr>
        <p:sp>
          <p:nvSpPr>
            <p:cNvPr id="3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672686" y="1131590"/>
            <a:ext cx="76437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一、把下面的句子改成陈述句。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/>
              <a:t>         妈妈的命令，看羊还不够资格的八儿，难道还能设什么法来反抗吗？</a:t>
            </a:r>
          </a:p>
        </p:txBody>
      </p:sp>
      <p:sp>
        <p:nvSpPr>
          <p:cNvPr id="6" name="矩形 5"/>
          <p:cNvSpPr/>
          <p:nvPr/>
        </p:nvSpPr>
        <p:spPr>
          <a:xfrm>
            <a:off x="1228321" y="3075806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妈妈的命令，看羊还不够资格的八儿，没法反抗。</a:t>
            </a:r>
          </a:p>
        </p:txBody>
      </p:sp>
    </p:spTree>
    <p:extLst>
      <p:ext uri="{BB962C8B-B14F-4D97-AF65-F5344CB8AC3E}">
        <p14:creationId xmlns:p14="http://schemas.microsoft.com/office/powerpoint/2010/main" val="383226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033712"/>
              </p:ext>
            </p:extLst>
          </p:nvPr>
        </p:nvGraphicFramePr>
        <p:xfrm>
          <a:off x="2087400" y="2185659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2125235" y="2086949"/>
            <a:ext cx="1420517" cy="16687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0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粥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2131410" y="1203598"/>
            <a:ext cx="1420495" cy="16071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zhōu</a:t>
            </a:r>
            <a:endParaRPr lang="en-US" sz="5000" b="1" dirty="0" err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50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4783731" y="1556662"/>
            <a:ext cx="3066623" cy="901055"/>
          </a:xfrm>
          <a:prstGeom prst="borderCallout2">
            <a:avLst>
              <a:gd name="adj1" fmla="val 18750"/>
              <a:gd name="adj2" fmla="val 213"/>
              <a:gd name="adj3" fmla="val 18750"/>
              <a:gd name="adj4" fmla="val -16667"/>
              <a:gd name="adj5" fmla="val 185002"/>
              <a:gd name="adj6" fmla="val -53664"/>
            </a:avLst>
          </a:prstGeom>
          <a:grpFill/>
          <a:ln w="317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这里没有点、提。</a:t>
            </a:r>
            <a:endParaRPr lang="en-US" altLang="zh-CN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91880" y="411510"/>
            <a:ext cx="1944216" cy="577081"/>
            <a:chOff x="3635896" y="554509"/>
            <a:chExt cx="1944216" cy="577081"/>
          </a:xfrm>
        </p:grpSpPr>
        <p:sp>
          <p:nvSpPr>
            <p:cNvPr id="51" name="TextBox 11"/>
            <p:cNvSpPr txBox="1">
              <a:spLocks noChangeArrowheads="1"/>
            </p:cNvSpPr>
            <p:nvPr/>
          </p:nvSpPr>
          <p:spPr bwMode="auto">
            <a:xfrm>
              <a:off x="4125341" y="554509"/>
              <a:ext cx="1454771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易写错</a:t>
              </a: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53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4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5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6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7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8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9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0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1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2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3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4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5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6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7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8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9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0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1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2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3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4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6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7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8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9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0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1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2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3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4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1543050" y="3726162"/>
            <a:ext cx="3028950" cy="8483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米粥  熬粥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t="8983" r="6250" b="14287"/>
          <a:stretch/>
        </p:blipFill>
        <p:spPr bwMode="auto">
          <a:xfrm>
            <a:off x="4874166" y="2589474"/>
            <a:ext cx="2794178" cy="197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6484" y="771550"/>
            <a:ext cx="83832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二、根据课文内容，判断下面的说法是否正确。</a:t>
            </a:r>
            <a:endParaRPr lang="en-US" altLang="zh-CN" sz="3200" b="1" dirty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    1.“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嘴巴上长了许多白胡子的老孩子”句中的“老孩子”指长相显得比较老成的孩子。（    ）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    2.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八儿的妈妈要到太阳落下时才准他吃腊八粥，说明他的妈妈不十分爱他。（     ）</a:t>
            </a:r>
          </a:p>
        </p:txBody>
      </p:sp>
      <p:sp>
        <p:nvSpPr>
          <p:cNvPr id="3" name="TextBox 27"/>
          <p:cNvSpPr txBox="1"/>
          <p:nvPr/>
        </p:nvSpPr>
        <p:spPr>
          <a:xfrm>
            <a:off x="7308304" y="1851670"/>
            <a:ext cx="704360" cy="74635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×</a:t>
            </a:r>
            <a:endParaRPr 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TextBox 27"/>
          <p:cNvSpPr txBox="1"/>
          <p:nvPr/>
        </p:nvSpPr>
        <p:spPr>
          <a:xfrm>
            <a:off x="5292080" y="3195291"/>
            <a:ext cx="704360" cy="74635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×</a:t>
            </a:r>
            <a:endParaRPr 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423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7596" y="771550"/>
            <a:ext cx="83832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二、根据课文内容，判断下面的说法是否正确。</a:t>
            </a:r>
            <a:endParaRPr lang="en-US" altLang="zh-CN" sz="3200" b="1" dirty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    3.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课文主要写了等粥和喝粥两件事，其中“等粥”写的详细，“喝粥”写得简略。（    ）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    4.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这篇课文是以八儿的心理活动变化为线索来行文的。（    ）</a:t>
            </a:r>
          </a:p>
        </p:txBody>
      </p:sp>
      <p:sp>
        <p:nvSpPr>
          <p:cNvPr id="3" name="TextBox 27"/>
          <p:cNvSpPr txBox="1"/>
          <p:nvPr/>
        </p:nvSpPr>
        <p:spPr>
          <a:xfrm>
            <a:off x="6602340" y="1851670"/>
            <a:ext cx="704360" cy="74635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√</a:t>
            </a:r>
            <a:endParaRPr 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TextBox 27"/>
          <p:cNvSpPr txBox="1"/>
          <p:nvPr/>
        </p:nvSpPr>
        <p:spPr>
          <a:xfrm>
            <a:off x="2267744" y="3195291"/>
            <a:ext cx="704360" cy="74635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√</a:t>
            </a:r>
            <a:endParaRPr 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92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597432" y="1203598"/>
            <a:ext cx="8336517" cy="128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    三、关于腊八粥有许多有趣的传说和故事，上网查一查，和同学们分享。</a:t>
            </a:r>
            <a:endParaRPr lang="en-US" altLang="zh-CN" sz="3200" b="1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919917"/>
              </p:ext>
            </p:extLst>
          </p:nvPr>
        </p:nvGraphicFramePr>
        <p:xfrm>
          <a:off x="1691680" y="2052567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1729515" y="1953857"/>
            <a:ext cx="1420517" cy="16687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腻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2088048" y="1070505"/>
            <a:ext cx="837714" cy="837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nì</a:t>
            </a:r>
            <a:endParaRPr lang="en-US" sz="50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4114050" y="915566"/>
            <a:ext cx="3687445" cy="1315720"/>
          </a:xfrm>
          <a:prstGeom prst="borderCallout2">
            <a:avLst>
              <a:gd name="adj1" fmla="val 18750"/>
              <a:gd name="adj2" fmla="val 213"/>
              <a:gd name="adj3" fmla="val 60268"/>
              <a:gd name="adj4" fmla="val -7650"/>
              <a:gd name="adj5" fmla="val 156093"/>
              <a:gd name="adj6" fmla="val -34135"/>
            </a:avLst>
          </a:prstGeom>
          <a:grpFill/>
          <a:ln w="317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斜钩上面没有撇。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27422"/>
          <a:stretch/>
        </p:blipFill>
        <p:spPr bwMode="auto">
          <a:xfrm>
            <a:off x="4248288" y="2499742"/>
            <a:ext cx="3093638" cy="186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3"/>
          <a:stretch/>
        </p:blipFill>
        <p:spPr bwMode="auto">
          <a:xfrm>
            <a:off x="125" y="-19572"/>
            <a:ext cx="9144000" cy="517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矩形 38"/>
          <p:cNvSpPr/>
          <p:nvPr/>
        </p:nvSpPr>
        <p:spPr>
          <a:xfrm>
            <a:off x="134620" y="708660"/>
            <a:ext cx="268668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红枣有几颗</a:t>
            </a:r>
          </a:p>
        </p:txBody>
      </p:sp>
      <p:grpSp>
        <p:nvGrpSpPr>
          <p:cNvPr id="17435" name="组合 74"/>
          <p:cNvGrpSpPr/>
          <p:nvPr/>
        </p:nvGrpSpPr>
        <p:grpSpPr>
          <a:xfrm>
            <a:off x="3581644" y="286316"/>
            <a:ext cx="2536199" cy="685630"/>
            <a:chOff x="3276634" y="438206"/>
            <a:chExt cx="2536791" cy="685782"/>
          </a:xfrm>
        </p:grpSpPr>
        <p:sp>
          <p:nvSpPr>
            <p:cNvPr id="74" name="矩形 73"/>
            <p:cNvSpPr/>
            <p:nvPr/>
          </p:nvSpPr>
          <p:spPr>
            <a:xfrm>
              <a:off x="3276634" y="438206"/>
              <a:ext cx="2514566" cy="6857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7437" name="组合 49"/>
            <p:cNvGrpSpPr/>
            <p:nvPr/>
          </p:nvGrpSpPr>
          <p:grpSpPr>
            <a:xfrm>
              <a:off x="3387725" y="573088"/>
              <a:ext cx="455613" cy="457200"/>
              <a:chOff x="631825" y="5181600"/>
              <a:chExt cx="1554163" cy="1552575"/>
            </a:xfrm>
          </p:grpSpPr>
          <p:sp>
            <p:nvSpPr>
              <p:cNvPr id="17438" name="Oval 10"/>
              <p:cNvSpPr/>
              <p:nvPr/>
            </p:nvSpPr>
            <p:spPr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9" name="Freeform 11"/>
              <p:cNvSpPr/>
              <p:nvPr/>
            </p:nvSpPr>
            <p:spPr>
              <a:xfrm>
                <a:off x="1468438" y="5353050"/>
                <a:ext cx="34925" cy="87313"/>
              </a:xfrm>
              <a:custGeom>
                <a:avLst/>
                <a:gdLst/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0" y="2147483647"/>
                  </a:cxn>
                  <a:cxn ang="0">
                    <a:pos x="2147483647" y="2147483647"/>
                  </a:cxn>
                </a:cxnLst>
                <a:rect l="0" t="0" r="0" b="0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0" name="Freeform 12"/>
              <p:cNvSpPr/>
              <p:nvPr/>
            </p:nvSpPr>
            <p:spPr>
              <a:xfrm>
                <a:off x="1471613" y="5410200"/>
                <a:ext cx="204788" cy="358775"/>
              </a:xfrm>
              <a:custGeom>
                <a:avLst/>
                <a:gdLst/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0" t="0" r="0" b="0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1" name="Freeform 13"/>
              <p:cNvSpPr/>
              <p:nvPr/>
            </p:nvSpPr>
            <p:spPr>
              <a:xfrm>
                <a:off x="1274763" y="5410200"/>
                <a:ext cx="200025" cy="355600"/>
              </a:xfrm>
              <a:custGeom>
                <a:avLst/>
                <a:gdLst/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0" t="0" r="0" b="0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2" name="Freeform 14"/>
              <p:cNvSpPr/>
              <p:nvPr/>
            </p:nvSpPr>
            <p:spPr>
              <a:xfrm>
                <a:off x="1374775" y="5313363"/>
                <a:ext cx="125413" cy="53975"/>
              </a:xfrm>
              <a:custGeom>
                <a:avLst/>
                <a:gdLst/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0" y="2147483647"/>
                  </a:cxn>
                  <a:cxn ang="0">
                    <a:pos x="0" y="2147483647"/>
                  </a:cxn>
                  <a:cxn ang="0">
                    <a:pos x="2147483647" y="2147483647"/>
                  </a:cxn>
                </a:cxnLst>
                <a:rect l="0" t="0" r="0" b="0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3" name="Freeform 15"/>
              <p:cNvSpPr/>
              <p:nvPr/>
            </p:nvSpPr>
            <p:spPr>
              <a:xfrm>
                <a:off x="1374775" y="5318125"/>
                <a:ext cx="125413" cy="1031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0" y="0"/>
                  </a:cxn>
                </a:cxnLst>
                <a:rect l="0" t="0" r="0" b="0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4" name="Rectangle 16"/>
              <p:cNvSpPr/>
              <p:nvPr/>
            </p:nvSpPr>
            <p:spPr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5" name="Rectangle 17"/>
              <p:cNvSpPr/>
              <p:nvPr/>
            </p:nvSpPr>
            <p:spPr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6" name="Rectangle 18"/>
              <p:cNvSpPr/>
              <p:nvPr/>
            </p:nvSpPr>
            <p:spPr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7" name="Rectangle 19"/>
              <p:cNvSpPr/>
              <p:nvPr/>
            </p:nvSpPr>
            <p:spPr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8" name="Rectangle 20"/>
              <p:cNvSpPr/>
              <p:nvPr/>
            </p:nvSpPr>
            <p:spPr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9" name="Rectangle 21"/>
              <p:cNvSpPr/>
              <p:nvPr/>
            </p:nvSpPr>
            <p:spPr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0" name="Rectangle 22"/>
              <p:cNvSpPr/>
              <p:nvPr/>
            </p:nvSpPr>
            <p:spPr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1" name="Rectangle 23"/>
              <p:cNvSpPr/>
              <p:nvPr/>
            </p:nvSpPr>
            <p:spPr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2" name="Rectangle 24"/>
              <p:cNvSpPr/>
              <p:nvPr/>
            </p:nvSpPr>
            <p:spPr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3" name="Rectangle 25"/>
              <p:cNvSpPr/>
              <p:nvPr/>
            </p:nvSpPr>
            <p:spPr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4" name="Rectangle 26"/>
              <p:cNvSpPr/>
              <p:nvPr/>
            </p:nvSpPr>
            <p:spPr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5" name="Rectangle 27"/>
              <p:cNvSpPr/>
              <p:nvPr/>
            </p:nvSpPr>
            <p:spPr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6" name="Rectangle 28"/>
              <p:cNvSpPr/>
              <p:nvPr/>
            </p:nvSpPr>
            <p:spPr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7" name="Rectangle 29"/>
              <p:cNvSpPr/>
              <p:nvPr/>
            </p:nvSpPr>
            <p:spPr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8" name="Rectangle 30"/>
              <p:cNvSpPr/>
              <p:nvPr/>
            </p:nvSpPr>
            <p:spPr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9" name="Rectangle 31"/>
              <p:cNvSpPr/>
              <p:nvPr/>
            </p:nvSpPr>
            <p:spPr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0" name="Rectangle 32"/>
              <p:cNvSpPr/>
              <p:nvPr/>
            </p:nvSpPr>
            <p:spPr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1" name="Rectangle 33"/>
              <p:cNvSpPr/>
              <p:nvPr/>
            </p:nvSpPr>
            <p:spPr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2" name="Rectangle 34"/>
              <p:cNvSpPr/>
              <p:nvPr/>
            </p:nvSpPr>
            <p:spPr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3" name="Rectangle 35"/>
              <p:cNvSpPr/>
              <p:nvPr/>
            </p:nvSpPr>
            <p:spPr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4" name="Rectangle 36"/>
              <p:cNvSpPr/>
              <p:nvPr/>
            </p:nvSpPr>
            <p:spPr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5" name="Rectangle 37"/>
              <p:cNvSpPr/>
              <p:nvPr/>
            </p:nvSpPr>
            <p:spPr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6" name="Rectangle 38"/>
              <p:cNvSpPr/>
              <p:nvPr/>
            </p:nvSpPr>
            <p:spPr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7" name="Rectangle 39"/>
              <p:cNvSpPr/>
              <p:nvPr/>
            </p:nvSpPr>
            <p:spPr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8" name="Freeform 40"/>
              <p:cNvSpPr/>
              <p:nvPr/>
            </p:nvSpPr>
            <p:spPr>
              <a:xfrm>
                <a:off x="1012825" y="5902325"/>
                <a:ext cx="530225" cy="215900"/>
              </a:xfrm>
              <a:custGeom>
                <a:avLst/>
                <a:gdLst/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0"/>
                  </a:cxn>
                  <a:cxn ang="0">
                    <a:pos x="2147483647" y="0"/>
                  </a:cxn>
                  <a:cxn ang="0">
                    <a:pos x="2147483647" y="0"/>
                  </a:cxn>
                  <a:cxn ang="0">
                    <a:pos x="2147483647" y="0"/>
                  </a:cxn>
                  <a:cxn ang="0">
                    <a:pos x="0" y="0"/>
                  </a:cxn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0" y="2147483647"/>
                  </a:cxn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0" t="0" r="0" b="0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9" name="Freeform 41"/>
              <p:cNvSpPr/>
              <p:nvPr/>
            </p:nvSpPr>
            <p:spPr>
              <a:xfrm>
                <a:off x="1425575" y="6034088"/>
                <a:ext cx="42863" cy="1222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0" y="0"/>
                  </a:cxn>
                </a:cxnLst>
                <a:rect l="0" t="0" r="0" b="0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470" name="TextBox 11"/>
            <p:cNvSpPr txBox="1"/>
            <p:nvPr/>
          </p:nvSpPr>
          <p:spPr>
            <a:xfrm>
              <a:off x="3876675" y="525500"/>
              <a:ext cx="1936750" cy="57480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62" tIns="34280" rIns="68562" bIns="34280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识字游戏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10805" y="1462162"/>
            <a:ext cx="2156605" cy="1717040"/>
            <a:chOff x="2168" y="4143"/>
            <a:chExt cx="2792" cy="2704"/>
          </a:xfrm>
        </p:grpSpPr>
        <p:sp>
          <p:nvSpPr>
            <p:cNvPr id="19" name="文本框 64"/>
            <p:cNvSpPr txBox="1"/>
            <p:nvPr/>
          </p:nvSpPr>
          <p:spPr>
            <a:xfrm>
              <a:off x="3366" y="4375"/>
              <a:ext cx="1594" cy="24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搅和</a:t>
              </a:r>
              <a:endParaRPr lang="zh-CN" altLang="en-US" sz="6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zh-CN" altLang="en-US" sz="6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0" name="图片 19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19859" b="19859"/>
            <a:stretch>
              <a:fillRect/>
            </a:stretch>
          </p:blipFill>
          <p:spPr>
            <a:xfrm rot="21420000" flipH="1">
              <a:off x="2168" y="4143"/>
              <a:ext cx="1670" cy="1341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6418005" y="1506096"/>
            <a:ext cx="2515781" cy="849630"/>
            <a:chOff x="1892" y="4288"/>
            <a:chExt cx="3257" cy="1338"/>
          </a:xfrm>
        </p:grpSpPr>
        <p:sp>
          <p:nvSpPr>
            <p:cNvPr id="22" name="文本框 64"/>
            <p:cNvSpPr txBox="1"/>
            <p:nvPr/>
          </p:nvSpPr>
          <p:spPr>
            <a:xfrm>
              <a:off x="3366" y="4375"/>
              <a:ext cx="1783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解释</a:t>
              </a:r>
            </a:p>
          </p:txBody>
        </p:sp>
        <p:pic>
          <p:nvPicPr>
            <p:cNvPr id="23" name="图片 22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-4426" t="31554" r="4426" b="22824"/>
            <a:stretch>
              <a:fillRect/>
            </a:stretch>
          </p:blipFill>
          <p:spPr>
            <a:xfrm rot="21420000" flipH="1">
              <a:off x="1892" y="4288"/>
              <a:ext cx="2201" cy="1338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101705" y="2420389"/>
            <a:ext cx="2626239" cy="778510"/>
            <a:chOff x="2098" y="4411"/>
            <a:chExt cx="3400" cy="1226"/>
          </a:xfrm>
        </p:grpSpPr>
        <p:sp>
          <p:nvSpPr>
            <p:cNvPr id="25" name="文本框 64"/>
            <p:cNvSpPr txBox="1"/>
            <p:nvPr/>
          </p:nvSpPr>
          <p:spPr>
            <a:xfrm>
              <a:off x="3645" y="4515"/>
              <a:ext cx="1853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糊涂</a:t>
              </a:r>
            </a:p>
          </p:txBody>
        </p:sp>
        <p:pic>
          <p:nvPicPr>
            <p:cNvPr id="26" name="图片 25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27187" b="27187"/>
            <a:stretch>
              <a:fillRect/>
            </a:stretch>
          </p:blipFill>
          <p:spPr>
            <a:xfrm rot="21420000" flipH="1">
              <a:off x="2098" y="4411"/>
              <a:ext cx="2017" cy="1226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2123728" y="2433712"/>
            <a:ext cx="2876503" cy="745490"/>
            <a:chOff x="1767" y="4321"/>
            <a:chExt cx="3724" cy="1174"/>
          </a:xfrm>
        </p:grpSpPr>
        <p:sp>
          <p:nvSpPr>
            <p:cNvPr id="31" name="文本框 64"/>
            <p:cNvSpPr txBox="1"/>
            <p:nvPr/>
          </p:nvSpPr>
          <p:spPr>
            <a:xfrm>
              <a:off x="3449" y="4477"/>
              <a:ext cx="2042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浓稠</a:t>
              </a:r>
            </a:p>
          </p:txBody>
        </p:sp>
        <p:pic>
          <p:nvPicPr>
            <p:cNvPr id="32" name="图片 31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31238" b="31238"/>
            <a:stretch>
              <a:fillRect/>
            </a:stretch>
          </p:blipFill>
          <p:spPr>
            <a:xfrm rot="21420000" flipH="1">
              <a:off x="1767" y="4321"/>
              <a:ext cx="2260" cy="1130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4023550" y="1510541"/>
            <a:ext cx="2725880" cy="845185"/>
            <a:chOff x="1460" y="4269"/>
            <a:chExt cx="3529" cy="1331"/>
          </a:xfrm>
        </p:grpSpPr>
        <p:sp>
          <p:nvSpPr>
            <p:cNvPr id="34" name="文本框 64"/>
            <p:cNvSpPr txBox="1"/>
            <p:nvPr/>
          </p:nvSpPr>
          <p:spPr>
            <a:xfrm>
              <a:off x="3366" y="4375"/>
              <a:ext cx="1623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猜想</a:t>
              </a:r>
            </a:p>
          </p:txBody>
        </p:sp>
        <p:pic>
          <p:nvPicPr>
            <p:cNvPr id="35" name="图片 34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-14367" t="32644" r="-14532" b="20840"/>
            <a:stretch>
              <a:fillRect/>
            </a:stretch>
          </p:blipFill>
          <p:spPr>
            <a:xfrm rot="21420000" flipH="1">
              <a:off x="1460" y="4269"/>
              <a:ext cx="2663" cy="1331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4355976" y="2451758"/>
            <a:ext cx="3058022" cy="728345"/>
            <a:chOff x="2357" y="4305"/>
            <a:chExt cx="3959" cy="1147"/>
          </a:xfrm>
        </p:grpSpPr>
        <p:sp>
          <p:nvSpPr>
            <p:cNvPr id="37" name="文本框 64"/>
            <p:cNvSpPr txBox="1"/>
            <p:nvPr/>
          </p:nvSpPr>
          <p:spPr>
            <a:xfrm>
              <a:off x="3931" y="4346"/>
              <a:ext cx="2385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可靠</a:t>
              </a:r>
            </a:p>
          </p:txBody>
        </p:sp>
        <p:pic>
          <p:nvPicPr>
            <p:cNvPr id="38" name="图片 37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31238" b="31238"/>
            <a:stretch>
              <a:fillRect/>
            </a:stretch>
          </p:blipFill>
          <p:spPr>
            <a:xfrm rot="21420000" flipH="1">
              <a:off x="2357" y="4305"/>
              <a:ext cx="2294" cy="1147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302534" y="1396365"/>
            <a:ext cx="2192136" cy="897255"/>
            <a:chOff x="2093" y="4023"/>
            <a:chExt cx="2838" cy="1413"/>
          </a:xfrm>
        </p:grpSpPr>
        <p:sp>
          <p:nvSpPr>
            <p:cNvPr id="41" name="文本框 64"/>
            <p:cNvSpPr txBox="1"/>
            <p:nvPr/>
          </p:nvSpPr>
          <p:spPr>
            <a:xfrm>
              <a:off x="3366" y="4375"/>
              <a:ext cx="1565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粉碎</a:t>
              </a:r>
            </a:p>
          </p:txBody>
        </p:sp>
        <p:pic>
          <p:nvPicPr>
            <p:cNvPr id="42" name="图片 41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0429" t="18389" b="16858"/>
            <a:stretch>
              <a:fillRect/>
            </a:stretch>
          </p:blipFill>
          <p:spPr>
            <a:xfrm rot="21420000" flipH="1">
              <a:off x="2093" y="4023"/>
              <a:ext cx="1612" cy="14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7504" y="3270343"/>
            <a:ext cx="2656840" cy="755015"/>
            <a:chOff x="2371" y="4305"/>
            <a:chExt cx="4184" cy="1189"/>
          </a:xfrm>
        </p:grpSpPr>
        <p:sp>
          <p:nvSpPr>
            <p:cNvPr id="3" name="文本框 64"/>
            <p:cNvSpPr txBox="1"/>
            <p:nvPr/>
          </p:nvSpPr>
          <p:spPr>
            <a:xfrm>
              <a:off x="4170" y="4476"/>
              <a:ext cx="2385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外套</a:t>
              </a:r>
            </a:p>
          </p:txBody>
        </p:sp>
        <p:pic>
          <p:nvPicPr>
            <p:cNvPr id="4" name="图片 3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31238" b="31238"/>
            <a:stretch>
              <a:fillRect/>
            </a:stretch>
          </p:blipFill>
          <p:spPr>
            <a:xfrm rot="21420000" flipH="1">
              <a:off x="2371" y="4305"/>
              <a:ext cx="2294" cy="1147"/>
            </a:xfrm>
            <a:prstGeom prst="rect">
              <a:avLst/>
            </a:prstGeom>
          </p:spPr>
        </p:pic>
      </p:grpSp>
      <p:grpSp>
        <p:nvGrpSpPr>
          <p:cNvPr id="64" name="组合 63"/>
          <p:cNvGrpSpPr/>
          <p:nvPr/>
        </p:nvGrpSpPr>
        <p:grpSpPr>
          <a:xfrm>
            <a:off x="2271561" y="3279809"/>
            <a:ext cx="2906395" cy="755015"/>
            <a:chOff x="2371" y="4305"/>
            <a:chExt cx="4577" cy="1189"/>
          </a:xfrm>
        </p:grpSpPr>
        <p:sp>
          <p:nvSpPr>
            <p:cNvPr id="65" name="文本框 64"/>
            <p:cNvSpPr txBox="1"/>
            <p:nvPr/>
          </p:nvSpPr>
          <p:spPr>
            <a:xfrm>
              <a:off x="4170" y="4476"/>
              <a:ext cx="2778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腊肉</a:t>
              </a:r>
            </a:p>
          </p:txBody>
        </p:sp>
        <p:pic>
          <p:nvPicPr>
            <p:cNvPr id="66" name="图片 65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31238" b="31238"/>
            <a:stretch>
              <a:fillRect/>
            </a:stretch>
          </p:blipFill>
          <p:spPr>
            <a:xfrm rot="21420000" flipH="1">
              <a:off x="2371" y="4305"/>
              <a:ext cx="2294" cy="1147"/>
            </a:xfrm>
            <a:prstGeom prst="rect">
              <a:avLst/>
            </a:prstGeom>
          </p:spPr>
        </p:pic>
      </p:grpSp>
      <p:grpSp>
        <p:nvGrpSpPr>
          <p:cNvPr id="67" name="组合 66"/>
          <p:cNvGrpSpPr/>
          <p:nvPr/>
        </p:nvGrpSpPr>
        <p:grpSpPr>
          <a:xfrm>
            <a:off x="6444208" y="2427734"/>
            <a:ext cx="3058022" cy="728345"/>
            <a:chOff x="2357" y="4305"/>
            <a:chExt cx="3959" cy="1147"/>
          </a:xfrm>
        </p:grpSpPr>
        <p:sp>
          <p:nvSpPr>
            <p:cNvPr id="68" name="文本框 64"/>
            <p:cNvSpPr txBox="1"/>
            <p:nvPr/>
          </p:nvSpPr>
          <p:spPr>
            <a:xfrm>
              <a:off x="3931" y="4346"/>
              <a:ext cx="2385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甜腻</a:t>
              </a:r>
            </a:p>
          </p:txBody>
        </p:sp>
        <p:pic>
          <p:nvPicPr>
            <p:cNvPr id="69" name="图片 68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31238" b="31238"/>
            <a:stretch>
              <a:fillRect/>
            </a:stretch>
          </p:blipFill>
          <p:spPr>
            <a:xfrm rot="21420000" flipH="1">
              <a:off x="2357" y="4305"/>
              <a:ext cx="2294" cy="1147"/>
            </a:xfrm>
            <a:prstGeom prst="rect">
              <a:avLst/>
            </a:prstGeom>
          </p:spPr>
        </p:pic>
      </p:grpSp>
      <p:grpSp>
        <p:nvGrpSpPr>
          <p:cNvPr id="70" name="组合 69"/>
          <p:cNvGrpSpPr/>
          <p:nvPr/>
        </p:nvGrpSpPr>
        <p:grpSpPr>
          <a:xfrm>
            <a:off x="4331566" y="3254064"/>
            <a:ext cx="2402205" cy="755015"/>
            <a:chOff x="2371" y="4305"/>
            <a:chExt cx="3783" cy="1189"/>
          </a:xfrm>
        </p:grpSpPr>
        <p:sp>
          <p:nvSpPr>
            <p:cNvPr id="71" name="文本框 64"/>
            <p:cNvSpPr txBox="1"/>
            <p:nvPr/>
          </p:nvSpPr>
          <p:spPr>
            <a:xfrm>
              <a:off x="4170" y="4476"/>
              <a:ext cx="1984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熬粥</a:t>
              </a:r>
            </a:p>
          </p:txBody>
        </p:sp>
        <p:pic>
          <p:nvPicPr>
            <p:cNvPr id="72" name="图片 71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31238" b="31238"/>
            <a:stretch>
              <a:fillRect/>
            </a:stretch>
          </p:blipFill>
          <p:spPr>
            <a:xfrm rot="21420000" flipH="1">
              <a:off x="2371" y="4305"/>
              <a:ext cx="2294" cy="1147"/>
            </a:xfrm>
            <a:prstGeom prst="rect">
              <a:avLst/>
            </a:prstGeom>
          </p:spPr>
        </p:pic>
      </p:grpSp>
      <p:grpSp>
        <p:nvGrpSpPr>
          <p:cNvPr id="73" name="组合 72"/>
          <p:cNvGrpSpPr/>
          <p:nvPr/>
        </p:nvGrpSpPr>
        <p:grpSpPr>
          <a:xfrm>
            <a:off x="6492884" y="3256054"/>
            <a:ext cx="2906395" cy="755015"/>
            <a:chOff x="2371" y="4305"/>
            <a:chExt cx="4577" cy="1189"/>
          </a:xfrm>
        </p:grpSpPr>
        <p:sp>
          <p:nvSpPr>
            <p:cNvPr id="75" name="文本框 64"/>
            <p:cNvSpPr txBox="1"/>
            <p:nvPr/>
          </p:nvSpPr>
          <p:spPr>
            <a:xfrm>
              <a:off x="4170" y="4476"/>
              <a:ext cx="2778" cy="10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6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深褐</a:t>
              </a:r>
            </a:p>
          </p:txBody>
        </p:sp>
        <p:pic>
          <p:nvPicPr>
            <p:cNvPr id="76" name="图片 75" descr="C:\Users\24273\Desktop\课件\2 腊八粥\枣_副本_副本.jpg枣_副本_副本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31238" b="31238"/>
            <a:stretch>
              <a:fillRect/>
            </a:stretch>
          </p:blipFill>
          <p:spPr>
            <a:xfrm rot="21420000" flipH="1">
              <a:off x="2371" y="4305"/>
              <a:ext cx="2294" cy="114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2241</Words>
  <PresentationFormat>全屏显示(16:9)</PresentationFormat>
  <Paragraphs>343</Paragraphs>
  <Slides>72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85" baseType="lpstr">
      <vt:lpstr>Calibri</vt:lpstr>
      <vt:lpstr>Arial</vt:lpstr>
      <vt:lpstr>幼圆</vt:lpstr>
      <vt:lpstr>Heiti SC Light</vt:lpstr>
      <vt:lpstr>华文行楷</vt:lpstr>
      <vt:lpstr>楷体</vt:lpstr>
      <vt:lpstr>Kaiti SC</vt:lpstr>
      <vt:lpstr>Songti SC</vt:lpstr>
      <vt:lpstr>宋体</vt:lpstr>
      <vt:lpstr>黑体</vt:lpstr>
      <vt:lpstr>汉语拼音</vt:lpstr>
      <vt:lpstr>华文楷体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yitifen.tmall.com易提分旗舰店</Manager>
  <Company>易提分旗舰店yitifen.tmall.com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易提分旗舰店; yitifen.tmall.com</dc:creator>
  <cp:lastModifiedBy/>
  <dcterms:created xsi:type="dcterms:W3CDTF">2017-03-17T02:28:00Z</dcterms:created>
  <dcterms:modified xsi:type="dcterms:W3CDTF">2020-01-27T12:29:07Z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2052-11.1.0.8806</vt:lpwstr>
  </property>
</Properties>
</file>