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74"/>
  </p:notesMasterIdLst>
  <p:handoutMasterIdLst>
    <p:handoutMasterId r:id="rId75"/>
  </p:handoutMasterIdLst>
  <p:sldIdLst>
    <p:sldId id="1899" r:id="rId2"/>
    <p:sldId id="1249" r:id="rId3"/>
    <p:sldId id="523" r:id="rId4"/>
    <p:sldId id="1394" r:id="rId5"/>
    <p:sldId id="1966" r:id="rId6"/>
    <p:sldId id="1824" r:id="rId7"/>
    <p:sldId id="1399" r:id="rId8"/>
    <p:sldId id="1477" r:id="rId9"/>
    <p:sldId id="1404" r:id="rId10"/>
    <p:sldId id="1402" r:id="rId11"/>
    <p:sldId id="1928" r:id="rId12"/>
    <p:sldId id="1931" r:id="rId13"/>
    <p:sldId id="1905" r:id="rId14"/>
    <p:sldId id="1933" r:id="rId15"/>
    <p:sldId id="1907" r:id="rId16"/>
    <p:sldId id="1906" r:id="rId17"/>
    <p:sldId id="1952" r:id="rId18"/>
    <p:sldId id="1954" r:id="rId19"/>
    <p:sldId id="1934" r:id="rId20"/>
    <p:sldId id="1953" r:id="rId21"/>
    <p:sldId id="1976" r:id="rId22"/>
    <p:sldId id="1946" r:id="rId23"/>
    <p:sldId id="1970" r:id="rId24"/>
    <p:sldId id="1972" r:id="rId25"/>
    <p:sldId id="1971" r:id="rId26"/>
    <p:sldId id="941" r:id="rId27"/>
    <p:sldId id="1947" r:id="rId28"/>
    <p:sldId id="1956" r:id="rId29"/>
    <p:sldId id="1961" r:id="rId30"/>
    <p:sldId id="1916" r:id="rId31"/>
    <p:sldId id="1868" r:id="rId32"/>
    <p:sldId id="1962" r:id="rId33"/>
    <p:sldId id="1914" r:id="rId34"/>
    <p:sldId id="1913" r:id="rId35"/>
    <p:sldId id="1963" r:id="rId36"/>
    <p:sldId id="1869" r:id="rId37"/>
    <p:sldId id="1964" r:id="rId38"/>
    <p:sldId id="1919" r:id="rId39"/>
    <p:sldId id="1915" r:id="rId40"/>
    <p:sldId id="1955" r:id="rId41"/>
    <p:sldId id="1965" r:id="rId42"/>
    <p:sldId id="1871" r:id="rId43"/>
    <p:sldId id="1920" r:id="rId44"/>
    <p:sldId id="1937" r:id="rId45"/>
    <p:sldId id="1936" r:id="rId46"/>
    <p:sldId id="1938" r:id="rId47"/>
    <p:sldId id="1876" r:id="rId48"/>
    <p:sldId id="1943" r:id="rId49"/>
    <p:sldId id="1674" r:id="rId50"/>
    <p:sldId id="1917" r:id="rId51"/>
    <p:sldId id="1881" r:id="rId52"/>
    <p:sldId id="1918" r:id="rId53"/>
    <p:sldId id="1879" r:id="rId54"/>
    <p:sldId id="1882" r:id="rId55"/>
    <p:sldId id="1725" r:id="rId56"/>
    <p:sldId id="1729" r:id="rId57"/>
    <p:sldId id="1898" r:id="rId58"/>
    <p:sldId id="1967" r:id="rId59"/>
    <p:sldId id="1959" r:id="rId60"/>
    <p:sldId id="1957" r:id="rId61"/>
    <p:sldId id="1948" r:id="rId62"/>
    <p:sldId id="1958" r:id="rId63"/>
    <p:sldId id="1929" r:id="rId64"/>
    <p:sldId id="1945" r:id="rId65"/>
    <p:sldId id="1455" r:id="rId66"/>
    <p:sldId id="1815" r:id="rId67"/>
    <p:sldId id="1949" r:id="rId68"/>
    <p:sldId id="1594" r:id="rId69"/>
    <p:sldId id="1973" r:id="rId70"/>
    <p:sldId id="1974" r:id="rId71"/>
    <p:sldId id="1975" r:id="rId72"/>
    <p:sldId id="1738" r:id="rId7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76"/>
      <p:bold r:id="rId77"/>
      <p:italic r:id="rId78"/>
      <p:boldItalic r:id="rId79"/>
    </p:embeddedFont>
    <p:embeddedFont>
      <p:font typeface="汉语拼音" panose="02010600030101010101" charset="0"/>
      <p:regular r:id="rId80"/>
    </p:embeddedFont>
    <p:embeddedFont>
      <p:font typeface="黑体" panose="02010609060101010101" pitchFamily="49" charset="-122"/>
      <p:regular r:id="rId81"/>
    </p:embeddedFont>
    <p:embeddedFont>
      <p:font typeface="华文行楷" panose="02010800040101010101" pitchFamily="2" charset="-122"/>
      <p:regular r:id="rId82"/>
    </p:embeddedFont>
    <p:embeddedFont>
      <p:font typeface="华文楷体" panose="02010600040101010101" pitchFamily="2" charset="-122"/>
      <p:regular r:id="rId83"/>
    </p:embeddedFont>
    <p:embeddedFont>
      <p:font typeface="楷体" panose="02010609060101010101" pitchFamily="49" charset="-122"/>
      <p:regular r:id="rId84"/>
    </p:embeddedFont>
    <p:embeddedFont>
      <p:font typeface="幼圆" panose="02010509060101010101" pitchFamily="49" charset="-122"/>
      <p:regular r:id="rId85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738" userDrawn="1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473">
          <p15:clr>
            <a:srgbClr val="A4A3A4"/>
          </p15:clr>
        </p15:guide>
        <p15:guide id="2" pos="227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  <a:srgbClr val="0066FF"/>
    <a:srgbClr val="FFFFFF"/>
    <a:srgbClr val="00B050"/>
    <a:srgbClr val="A38302"/>
    <a:srgbClr val="FEFCDE"/>
    <a:srgbClr val="FF00FF"/>
    <a:srgbClr val="FF66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9" autoAdjust="0"/>
    <p:restoredTop sz="95556" autoAdjust="0"/>
  </p:normalViewPr>
  <p:slideViewPr>
    <p:cSldViewPr>
      <p:cViewPr varScale="1">
        <p:scale>
          <a:sx n="139" d="100"/>
          <a:sy n="139" d="100"/>
        </p:scale>
        <p:origin x="792" y="102"/>
      </p:cViewPr>
      <p:guideLst>
        <p:guide pos="5738"/>
        <p:guide orient="horz" pos="1620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473"/>
        <p:guide pos="227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font" Target="fonts/font1.fntdata"/><Relationship Id="rId84" Type="http://schemas.openxmlformats.org/officeDocument/2006/relationships/font" Target="fonts/font9.fntdata"/><Relationship Id="rId89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79" Type="http://schemas.openxmlformats.org/officeDocument/2006/relationships/font" Target="fonts/font4.fntdata"/><Relationship Id="rId87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font" Target="fonts/font7.fntdata"/><Relationship Id="rId90" Type="http://schemas.openxmlformats.org/officeDocument/2006/relationships/tableStyles" Target="tableStyle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2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font" Target="fonts/font5.fntdata"/><Relationship Id="rId85" Type="http://schemas.openxmlformats.org/officeDocument/2006/relationships/font" Target="fonts/font1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handoutMaster" Target="handoutMasters/handoutMaster1.xml"/><Relationship Id="rId83" Type="http://schemas.openxmlformats.org/officeDocument/2006/relationships/font" Target="fonts/font8.fntdata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font" Target="fonts/font3.fntdata"/><Relationship Id="rId81" Type="http://schemas.openxmlformats.org/officeDocument/2006/relationships/font" Target="fonts/font6.fntdata"/><Relationship Id="rId86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2020/1/27 Monday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03991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2020/1/27 Monday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7426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8535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80056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3959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66840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4245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27197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79372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47661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0066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8821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 flipH="1">
            <a:off x="1" y="1234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文本框 10"/>
          <p:cNvSpPr txBox="1"/>
          <p:nvPr userDrawn="1"/>
        </p:nvSpPr>
        <p:spPr>
          <a:xfrm>
            <a:off x="193237" y="92978"/>
            <a:ext cx="8627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sz="1200" dirty="0">
                <a:latin typeface="Heiti SC Light" panose="02000000000000000000" pitchFamily="2" charset="-128"/>
                <a:ea typeface="Heiti SC Light" panose="02000000000000000000" pitchFamily="2" charset="-128"/>
              </a:rPr>
              <a:t>2   </a:t>
            </a:r>
            <a:r>
              <a:rPr kumimoji="1" lang="zh-CN" altLang="en-US" sz="1200" dirty="0">
                <a:latin typeface="Heiti SC Light" panose="02000000000000000000" pitchFamily="2" charset="-128"/>
                <a:ea typeface="Heiti SC Light" panose="02000000000000000000" pitchFamily="2" charset="-128"/>
              </a:rPr>
              <a:t>腊八粥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4" b="77011"/>
          <a:stretch/>
        </p:blipFill>
        <p:spPr bwMode="auto">
          <a:xfrm>
            <a:off x="0" y="4816928"/>
            <a:ext cx="9143999" cy="326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083" y="3939902"/>
            <a:ext cx="1317524" cy="1317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703" r:id="rId9"/>
  </p:sldLayoutIdLst>
  <p:txStyles>
    <p:titleStyle>
      <a:lvl1pPr algn="ctr" defTabSz="685165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6895" indent="-213995" algn="l" defTabSz="6851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&#19971;&#24425;&#20845;&#19979;&#23383;&#35789;&#21548;&#20889;2&#33098;&#20843;&#31909;.mp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6.xml"/><Relationship Id="rId5" Type="http://schemas.openxmlformats.org/officeDocument/2006/relationships/slide" Target="slide4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&#38142;&#25509;&#65306;&#27784;&#20174;&#25991;&#12298;&#33098;&#20843;&#31909;&#12299;&#21518;&#32493;.pptx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&#20845;&#19979;&#29983;&#23383;&#35270;&#39057;2&#33098;&#20843;&#31909;.mp4" TargetMode="Externa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hyperlink" Target="&#35838;&#25991;&#26391;&#35835;-2&#33098;&#20843;&#31909;.mp4" TargetMode="External"/><Relationship Id="rId4" Type="http://schemas.openxmlformats.org/officeDocument/2006/relationships/image" Target="../media/image8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hyperlink" Target="&#33098;&#20843;&#31909;%20&#20799;&#31461;&#25925;&#20107;.mp4" TargetMode="Externa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139952" y="1175657"/>
            <a:ext cx="46805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在腊八这天，家家都熬腊八粥。粥是用各种米，各种豆，与各种干果熬成的。这不是粥，而是小型的农业展览会。</a:t>
            </a:r>
            <a:endParaRPr 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55526"/>
            <a:ext cx="3778017" cy="3794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2491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595196" y="498396"/>
            <a:ext cx="1944216" cy="500137"/>
            <a:chOff x="882216" y="641906"/>
            <a:chExt cx="1944216" cy="500137"/>
          </a:xfrm>
        </p:grpSpPr>
        <p:sp>
          <p:nvSpPr>
            <p:cNvPr id="50" name="TextBox 11"/>
            <p:cNvSpPr txBox="1">
              <a:spLocks noChangeArrowheads="1"/>
            </p:cNvSpPr>
            <p:nvPr/>
          </p:nvSpPr>
          <p:spPr bwMode="auto">
            <a:xfrm>
              <a:off x="882216" y="641906"/>
              <a:ext cx="1944216" cy="500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800" b="1" dirty="0"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词语解释</a:t>
              </a:r>
            </a:p>
          </p:txBody>
        </p:sp>
        <p:sp>
          <p:nvSpPr>
            <p:cNvPr id="9" name="矩形 8"/>
            <p:cNvSpPr/>
            <p:nvPr/>
          </p:nvSpPr>
          <p:spPr>
            <a:xfrm>
              <a:off x="2411760" y="807590"/>
              <a:ext cx="36000" cy="324000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891326" y="818043"/>
              <a:ext cx="36000" cy="324000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1" name="矩形 10"/>
          <p:cNvSpPr/>
          <p:nvPr/>
        </p:nvSpPr>
        <p:spPr>
          <a:xfrm>
            <a:off x="594995" y="1131570"/>
            <a:ext cx="80244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嘟囔：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不断地、含混地自言自语。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文中是说锅中的叹气像是在自言自语。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4306" y="2102657"/>
            <a:ext cx="6325870" cy="521970"/>
          </a:xfrm>
          <a:prstGeom prst="rect">
            <a:avLst/>
          </a:prstGeom>
          <a:solidFill>
            <a:schemeClr val="bg2">
              <a:alpha val="13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他嘴里还不住地</a:t>
            </a:r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嘟囔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，像有点不满似的。</a:t>
            </a:r>
          </a:p>
        </p:txBody>
      </p:sp>
      <p:sp>
        <p:nvSpPr>
          <p:cNvPr id="4" name="矩形 3"/>
          <p:cNvSpPr/>
          <p:nvPr/>
        </p:nvSpPr>
        <p:spPr>
          <a:xfrm>
            <a:off x="594994" y="3164840"/>
            <a:ext cx="59932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孥孥：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孥，儿女。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文中是妈妈对八儿的爱称，表现了妈妈对八儿的宠爱。</a:t>
            </a:r>
          </a:p>
        </p:txBody>
      </p:sp>
      <p:pic>
        <p:nvPicPr>
          <p:cNvPr id="5" name="图片 4" descr="5954b79eb1140[1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8858" y="2335850"/>
            <a:ext cx="2321560" cy="2321560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642353" y="2715766"/>
            <a:ext cx="13138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黑体" panose="02010609060101010101" pitchFamily="49" charset="-122"/>
                <a:ea typeface="黑体" panose="02010609060101010101" pitchFamily="49" charset="-122"/>
              </a:rPr>
              <a:t>nú</a:t>
            </a:r>
            <a:endParaRPr lang="en-US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4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98" y="0"/>
            <a:ext cx="9153598" cy="5161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30560" y="1995686"/>
            <a:ext cx="1034259" cy="110799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66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华文行楷" pitchFamily="2" charset="-122"/>
                <a:ea typeface="华文行楷" pitchFamily="2" charset="-122"/>
              </a:rPr>
              <a:t>粥</a:t>
            </a:r>
          </a:p>
        </p:txBody>
      </p:sp>
    </p:spTree>
    <p:extLst>
      <p:ext uri="{BB962C8B-B14F-4D97-AF65-F5344CB8AC3E}">
        <p14:creationId xmlns:p14="http://schemas.microsoft.com/office/powerpoint/2010/main" val="1209611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"/>
          <p:cNvSpPr txBox="1"/>
          <p:nvPr/>
        </p:nvSpPr>
        <p:spPr>
          <a:xfrm>
            <a:off x="536936" y="996863"/>
            <a:ext cx="7852410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6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快速浏览课文，联系生活实际，你能用几个词语形容一下腊八粥吗？</a:t>
            </a:r>
          </a:p>
        </p:txBody>
      </p:sp>
      <p:sp>
        <p:nvSpPr>
          <p:cNvPr id="5" name="矩形 4"/>
          <p:cNvSpPr/>
          <p:nvPr/>
        </p:nvSpPr>
        <p:spPr>
          <a:xfrm>
            <a:off x="395536" y="2630340"/>
            <a:ext cx="1584176" cy="1381570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762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甜甜腻腻</a:t>
            </a:r>
          </a:p>
        </p:txBody>
      </p:sp>
      <p:sp>
        <p:nvSpPr>
          <p:cNvPr id="6" name="矩形 5"/>
          <p:cNvSpPr/>
          <p:nvPr/>
        </p:nvSpPr>
        <p:spPr>
          <a:xfrm>
            <a:off x="2112559" y="2654944"/>
            <a:ext cx="1584176" cy="96452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762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香甜</a:t>
            </a:r>
          </a:p>
        </p:txBody>
      </p:sp>
      <p:sp>
        <p:nvSpPr>
          <p:cNvPr id="8" name="矩形 7"/>
          <p:cNvSpPr/>
          <p:nvPr/>
        </p:nvSpPr>
        <p:spPr>
          <a:xfrm>
            <a:off x="3696735" y="2630340"/>
            <a:ext cx="1584176" cy="96452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762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浓稠</a:t>
            </a:r>
          </a:p>
        </p:txBody>
      </p:sp>
      <p:sp>
        <p:nvSpPr>
          <p:cNvPr id="9" name="矩形 8"/>
          <p:cNvSpPr/>
          <p:nvPr/>
        </p:nvSpPr>
        <p:spPr>
          <a:xfrm>
            <a:off x="5436096" y="2630340"/>
            <a:ext cx="1584176" cy="96452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762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美味</a:t>
            </a:r>
          </a:p>
        </p:txBody>
      </p:sp>
      <p:sp>
        <p:nvSpPr>
          <p:cNvPr id="10" name="文本框 14"/>
          <p:cNvSpPr txBox="1"/>
          <p:nvPr/>
        </p:nvSpPr>
        <p:spPr>
          <a:xfrm>
            <a:off x="536936" y="436158"/>
            <a:ext cx="2147372" cy="56070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整体感知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90" y="488835"/>
            <a:ext cx="366860" cy="456338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7172672" y="2654943"/>
            <a:ext cx="1584176" cy="96452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762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altLang="zh-CN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endParaRPr lang="zh-CN" altLang="en-US" sz="4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60687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55" y="1631443"/>
            <a:ext cx="1259840" cy="1805940"/>
          </a:xfrm>
          <a:prstGeom prst="rect">
            <a:avLst/>
          </a:prstGeom>
        </p:spPr>
      </p:pic>
      <p:sp>
        <p:nvSpPr>
          <p:cNvPr id="3" name="矩形 20"/>
          <p:cNvSpPr/>
          <p:nvPr/>
        </p:nvSpPr>
        <p:spPr>
          <a:xfrm>
            <a:off x="1572171" y="1848619"/>
            <a:ext cx="6912768" cy="11772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3600" b="1" dirty="0">
                <a:solidFill>
                  <a:prstClr val="black"/>
                </a:solidFill>
                <a:latin typeface="Songti SC" panose="02010600040101010101" pitchFamily="2" charset="-122"/>
                <a:ea typeface="Songti SC" panose="02010600040101010101" pitchFamily="2" charset="-122"/>
              </a:rPr>
              <a:t>   文中是怎样描写腊八粥的呢？画出文中描写腊八粥的句子。</a:t>
            </a:r>
            <a:r>
              <a:rPr lang="zh-CN" altLang="en-US" sz="3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307922" y="483258"/>
            <a:ext cx="2319862" cy="560705"/>
            <a:chOff x="119925" y="411510"/>
            <a:chExt cx="3093148" cy="747606"/>
          </a:xfrm>
        </p:grpSpPr>
        <p:sp>
          <p:nvSpPr>
            <p:cNvPr id="5" name="文本框 14"/>
            <p:cNvSpPr txBox="1"/>
            <p:nvPr/>
          </p:nvSpPr>
          <p:spPr>
            <a:xfrm>
              <a:off x="624814" y="411510"/>
              <a:ext cx="2588259" cy="747606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互动课堂</a:t>
              </a: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925" y="464002"/>
              <a:ext cx="558229" cy="695113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3342403" y="4227934"/>
            <a:ext cx="2350323" cy="5724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（</a:t>
            </a:r>
            <a:r>
              <a:rPr lang="zh-CN" altLang="en-US" sz="24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课后第三题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）</a:t>
            </a:r>
            <a:endParaRPr lang="zh-CN" altLang="en-US" sz="24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55125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47657" y="460722"/>
            <a:ext cx="8616831" cy="20390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indent="2000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 </a:t>
            </a:r>
            <a:r>
              <a:rPr sz="3200" b="1" dirty="0" err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初学喊爸爸的小孩子，会出门叫洋车了的大孩子，嘴巴上长了许多白胡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子</a:t>
            </a:r>
            <a:r>
              <a:rPr sz="3200" b="1" dirty="0" err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的老孩子，提到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腊八粥</a:t>
            </a:r>
            <a:r>
              <a:rPr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，</a:t>
            </a:r>
            <a:r>
              <a:rPr sz="3200" b="1" dirty="0" err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谁不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是嘴里</a:t>
            </a:r>
            <a:r>
              <a:rPr sz="3200" b="1" dirty="0" err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就立时生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出</a:t>
            </a:r>
            <a:r>
              <a:rPr sz="3200" b="1" dirty="0" err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一种甜甜的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腻腻</a:t>
            </a:r>
            <a:r>
              <a:rPr sz="3200" b="1" dirty="0" err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的感觉呢</a:t>
            </a:r>
            <a:r>
              <a:rPr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。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32181" y="2696978"/>
            <a:ext cx="17681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小孩子</a:t>
            </a:r>
            <a:endParaRPr lang="zh-CN" altLang="en-US" sz="1600" dirty="0"/>
          </a:p>
        </p:txBody>
      </p:sp>
      <p:sp>
        <p:nvSpPr>
          <p:cNvPr id="5" name="矩形 4"/>
          <p:cNvSpPr/>
          <p:nvPr/>
        </p:nvSpPr>
        <p:spPr>
          <a:xfrm>
            <a:off x="3811787" y="2211710"/>
            <a:ext cx="14082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大孩子</a:t>
            </a:r>
            <a:endParaRPr lang="zh-CN" altLang="en-US" sz="1600" dirty="0"/>
          </a:p>
        </p:txBody>
      </p:sp>
      <p:sp>
        <p:nvSpPr>
          <p:cNvPr id="6" name="矩形 5"/>
          <p:cNvSpPr/>
          <p:nvPr/>
        </p:nvSpPr>
        <p:spPr>
          <a:xfrm>
            <a:off x="6156176" y="2796485"/>
            <a:ext cx="17681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老孩子</a:t>
            </a:r>
            <a:endParaRPr lang="zh-CN" altLang="en-US" sz="1600" dirty="0"/>
          </a:p>
        </p:txBody>
      </p:sp>
      <p:sp>
        <p:nvSpPr>
          <p:cNvPr id="7" name="矩形 6"/>
          <p:cNvSpPr/>
          <p:nvPr/>
        </p:nvSpPr>
        <p:spPr>
          <a:xfrm>
            <a:off x="3204851" y="3560931"/>
            <a:ext cx="2663293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甜甜的腻腻的</a:t>
            </a:r>
            <a:endParaRPr lang="zh-CN" altLang="en-US" sz="1600" dirty="0"/>
          </a:p>
        </p:txBody>
      </p:sp>
      <p:sp>
        <p:nvSpPr>
          <p:cNvPr id="13" name="矩形 12"/>
          <p:cNvSpPr/>
          <p:nvPr/>
        </p:nvSpPr>
        <p:spPr>
          <a:xfrm>
            <a:off x="4828988" y="1456482"/>
            <a:ext cx="12553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立时</a:t>
            </a:r>
            <a:endParaRPr lang="zh-CN" altLang="en-US" sz="1600" dirty="0">
              <a:solidFill>
                <a:srgbClr val="0000FF"/>
              </a:solidFill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2627594" y="2989365"/>
            <a:ext cx="936104" cy="6524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4571810" y="2696978"/>
            <a:ext cx="0" cy="8639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flipV="1">
            <a:off x="5723938" y="3281753"/>
            <a:ext cx="936104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867" y="4145706"/>
            <a:ext cx="818409" cy="785526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矩形 21"/>
          <p:cNvSpPr/>
          <p:nvPr/>
        </p:nvSpPr>
        <p:spPr>
          <a:xfrm>
            <a:off x="5089020" y="4145706"/>
            <a:ext cx="13551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/>
              <a:t>都喜欢</a:t>
            </a:r>
          </a:p>
        </p:txBody>
      </p:sp>
      <p:sp>
        <p:nvSpPr>
          <p:cNvPr id="23" name="矩形 22"/>
          <p:cNvSpPr/>
          <p:nvPr/>
        </p:nvSpPr>
        <p:spPr>
          <a:xfrm>
            <a:off x="1432181" y="3979768"/>
            <a:ext cx="1614805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侧面描写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7620544" y="2069953"/>
            <a:ext cx="1343944" cy="715491"/>
            <a:chOff x="8100392" y="1962696"/>
            <a:chExt cx="1043608" cy="549508"/>
          </a:xfrm>
        </p:grpSpPr>
        <p:sp>
          <p:nvSpPr>
            <p:cNvPr id="17" name="云形 16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221480" y="1995686"/>
              <a:ext cx="703546" cy="4018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排比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029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  <p:bldP spid="13" grpId="0"/>
      <p:bldP spid="22" grpId="0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5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45306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35403" y="1268596"/>
            <a:ext cx="8616831" cy="22236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indent="2000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 </a:t>
            </a:r>
            <a:r>
              <a:rPr sz="2800" b="1" dirty="0" err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把小米</a:t>
            </a:r>
            <a:r>
              <a:rPr lang="zh-CN" altLang="en-US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、</a:t>
            </a:r>
            <a:r>
              <a:rPr sz="2800" b="1" dirty="0" err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饭豆</a:t>
            </a:r>
            <a:r>
              <a:rPr lang="zh-CN" altLang="en-US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、</a:t>
            </a:r>
            <a:r>
              <a:rPr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枣</a:t>
            </a:r>
            <a:r>
              <a:rPr lang="zh-CN" altLang="en-US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、</a:t>
            </a:r>
            <a:r>
              <a:rPr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栗</a:t>
            </a:r>
            <a:r>
              <a:rPr lang="zh-CN" altLang="en-US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、</a:t>
            </a:r>
            <a:r>
              <a:rPr sz="2800" b="1" dirty="0" err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白糖</a:t>
            </a:r>
            <a:r>
              <a:rPr lang="zh-CN" altLang="en-US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、</a:t>
            </a:r>
            <a:r>
              <a:rPr sz="2800" b="1" dirty="0" err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花生仁合拢来</a:t>
            </a:r>
            <a:r>
              <a:rPr lang="zh-CN" altLang="en-US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，</a:t>
            </a:r>
            <a:r>
              <a:rPr sz="2800" b="1" dirty="0" err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糊糊涂涂煮成一锅，让它在锅中叹气似的沸腾着，</a:t>
            </a:r>
            <a:r>
              <a:rPr sz="2800" b="1" dirty="0" err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单</a:t>
            </a:r>
            <a:r>
              <a:rPr sz="2800" b="1" dirty="0" err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看它那叹气样儿，闻闻那种香味，</a:t>
            </a:r>
            <a:r>
              <a:rPr sz="2800" b="1" dirty="0" err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就</a:t>
            </a:r>
            <a:r>
              <a:rPr sz="2800" b="1" dirty="0" err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够咽三口以上</a:t>
            </a: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的唾沫</a:t>
            </a:r>
            <a:r>
              <a:rPr sz="2800" b="1" dirty="0" err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了，</a:t>
            </a:r>
            <a:r>
              <a:rPr sz="2800" b="1" dirty="0" err="1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何况</a:t>
            </a:r>
            <a:r>
              <a:rPr sz="2800" b="1" dirty="0" err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是，大碗大碗</a:t>
            </a:r>
            <a:r>
              <a:rPr lang="zh-CN" altLang="en-US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地</a:t>
            </a:r>
            <a:r>
              <a:rPr sz="2800" b="1" dirty="0" err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装着</a:t>
            </a:r>
            <a:r>
              <a:rPr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，</a:t>
            </a:r>
            <a:r>
              <a:rPr lang="zh-CN" altLang="en-US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大匙大匙</a:t>
            </a:r>
            <a:r>
              <a:rPr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朝</a:t>
            </a:r>
            <a:r>
              <a:rPr lang="zh-CN" altLang="en-US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嘴</a:t>
            </a:r>
            <a:r>
              <a:rPr sz="2800" b="1" dirty="0" err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里塞灌呢</a:t>
            </a:r>
            <a:r>
              <a:rPr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！</a:t>
            </a:r>
            <a:r>
              <a:rPr lang="en-US" altLang="zh-CN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21729" y="1713680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糊糊涂涂</a:t>
            </a:r>
            <a:endParaRPr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5302602" y="1713680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叹气似的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3171177" y="2565901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大碗大碗</a:t>
            </a:r>
            <a:endParaRPr lang="zh-CN" altLang="en-US" dirty="0">
              <a:solidFill>
                <a:srgbClr val="0000FF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830408" y="2505768"/>
            <a:ext cx="1829347" cy="5730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200025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大匙大匙</a:t>
            </a:r>
          </a:p>
        </p:txBody>
      </p:sp>
      <p:sp>
        <p:nvSpPr>
          <p:cNvPr id="12" name="矩形 11"/>
          <p:cNvSpPr/>
          <p:nvPr/>
        </p:nvSpPr>
        <p:spPr>
          <a:xfrm>
            <a:off x="322554" y="3001846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塞灌</a:t>
            </a:r>
            <a:endParaRPr lang="zh-CN" altLang="en-US" dirty="0">
              <a:solidFill>
                <a:srgbClr val="0000FF"/>
              </a:solidFill>
            </a:endParaRPr>
          </a:p>
        </p:txBody>
      </p:sp>
      <p:sp>
        <p:nvSpPr>
          <p:cNvPr id="17" name="线形标注 1 16"/>
          <p:cNvSpPr/>
          <p:nvPr/>
        </p:nvSpPr>
        <p:spPr>
          <a:xfrm>
            <a:off x="358212" y="3718029"/>
            <a:ext cx="2305037" cy="509905"/>
          </a:xfrm>
          <a:prstGeom prst="borderCallout1">
            <a:avLst>
              <a:gd name="adj1" fmla="val 673"/>
              <a:gd name="adj2" fmla="val 43824"/>
              <a:gd name="adj3" fmla="val -50338"/>
              <a:gd name="adj4" fmla="val 36632"/>
            </a:avLst>
          </a:prstGeom>
          <a:effectLst>
            <a:glow rad="76200">
              <a:schemeClr val="accent1">
                <a:alpha val="4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吃粥时的动作</a:t>
            </a:r>
          </a:p>
        </p:txBody>
      </p:sp>
      <p:sp>
        <p:nvSpPr>
          <p:cNvPr id="18" name="矩形 17"/>
          <p:cNvSpPr/>
          <p:nvPr/>
        </p:nvSpPr>
        <p:spPr>
          <a:xfrm>
            <a:off x="3029013" y="3618969"/>
            <a:ext cx="1614805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侧面描写</a:t>
            </a:r>
          </a:p>
        </p:txBody>
      </p:sp>
      <p:sp>
        <p:nvSpPr>
          <p:cNvPr id="3" name="矩形 2"/>
          <p:cNvSpPr/>
          <p:nvPr/>
        </p:nvSpPr>
        <p:spPr>
          <a:xfrm>
            <a:off x="6386613" y="2138688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咽三口以上的</a:t>
            </a:r>
            <a:endParaRPr lang="zh-CN" altLang="en-US" dirty="0">
              <a:solidFill>
                <a:srgbClr val="0000FF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97373" y="2562010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唾沫</a:t>
            </a:r>
            <a:endParaRPr lang="zh-CN" altLang="en-US" dirty="0">
              <a:solidFill>
                <a:srgbClr val="0000FF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746856" y="613455"/>
            <a:ext cx="2274453" cy="651927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762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zh-CN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材料丰富</a:t>
            </a:r>
          </a:p>
        </p:txBody>
      </p:sp>
      <p:sp>
        <p:nvSpPr>
          <p:cNvPr id="20" name="矩形 19"/>
          <p:cNvSpPr/>
          <p:nvPr/>
        </p:nvSpPr>
        <p:spPr>
          <a:xfrm>
            <a:off x="5315925" y="3364813"/>
            <a:ext cx="2411562" cy="706082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762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香味诱人</a:t>
            </a:r>
            <a:endParaRPr lang="zh-CN" altLang="zh-CN" sz="4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7107699" y="480739"/>
            <a:ext cx="1343944" cy="715491"/>
            <a:chOff x="8100392" y="1962696"/>
            <a:chExt cx="1043608" cy="549508"/>
          </a:xfrm>
        </p:grpSpPr>
        <p:sp>
          <p:nvSpPr>
            <p:cNvPr id="15" name="云形 14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221480" y="1995686"/>
              <a:ext cx="703546" cy="4018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拟人</a:t>
              </a:r>
            </a:p>
          </p:txBody>
        </p:sp>
      </p:grpSp>
      <p:cxnSp>
        <p:nvCxnSpPr>
          <p:cNvPr id="5" name="直接箭头连接符 4"/>
          <p:cNvCxnSpPr/>
          <p:nvPr/>
        </p:nvCxnSpPr>
        <p:spPr>
          <a:xfrm flipV="1">
            <a:off x="6521706" y="1265382"/>
            <a:ext cx="890472" cy="5648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358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7" grpId="0" animBg="1"/>
      <p:bldP spid="18" grpId="0" animBg="1"/>
      <p:bldP spid="3" grpId="0"/>
      <p:bldP spid="13" grpId="0"/>
      <p:bldP spid="19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9502"/>
            <a:ext cx="7808868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7105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83568" y="902206"/>
            <a:ext cx="7704856" cy="26776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栗子已稀烂到认不清楚了吧，饭豆会煮得浑身肿胀了吧，花生仁吃来总是面面的了！枣子必大了三四倍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——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要是真的干红枣也有那么大，那就妙极了！糖若放多了，它会起锅巴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……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107961" y="1040728"/>
            <a:ext cx="34307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已稀烂到认不清楚了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697489" y="1680895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身肿胀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4960219" y="1679194"/>
            <a:ext cx="1988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是面面的了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83568" y="2323544"/>
            <a:ext cx="1988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大了三四倍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5320894" y="2955653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起锅巴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7843082" y="1028904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浑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31856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845593" y="699542"/>
            <a:ext cx="7758855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栗子跌进锅里，不久就得粉碎，那是他知道的。</a:t>
            </a:r>
          </a:p>
        </p:txBody>
      </p:sp>
      <p:sp>
        <p:nvSpPr>
          <p:cNvPr id="8" name="矩形 7"/>
          <p:cNvSpPr/>
          <p:nvPr/>
        </p:nvSpPr>
        <p:spPr>
          <a:xfrm>
            <a:off x="863602" y="1486946"/>
            <a:ext cx="7398179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饭豆煮得肿胀，那也是往常熬粥时常见的事。</a:t>
            </a:r>
          </a:p>
        </p:txBody>
      </p:sp>
      <p:sp>
        <p:nvSpPr>
          <p:cNvPr id="7" name="矩形 6"/>
          <p:cNvSpPr/>
          <p:nvPr/>
        </p:nvSpPr>
        <p:spPr>
          <a:xfrm>
            <a:off x="879259" y="2283718"/>
            <a:ext cx="738252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花生仁脱了它的红外套，这是不消说的事。</a:t>
            </a:r>
            <a:endParaRPr lang="en-US" altLang="zh-CN" sz="28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87797" y="3075806"/>
            <a:ext cx="5052356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锅巴，正是围了锅边成一圈。</a:t>
            </a:r>
          </a:p>
        </p:txBody>
      </p:sp>
      <p:sp>
        <p:nvSpPr>
          <p:cNvPr id="3" name="矩形 2"/>
          <p:cNvSpPr/>
          <p:nvPr/>
        </p:nvSpPr>
        <p:spPr>
          <a:xfrm>
            <a:off x="1948180" y="2305811"/>
            <a:ext cx="27093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脱了它的红外套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线形标注 1 9"/>
          <p:cNvSpPr/>
          <p:nvPr/>
        </p:nvSpPr>
        <p:spPr>
          <a:xfrm>
            <a:off x="6372201" y="3179537"/>
            <a:ext cx="1260140" cy="509905"/>
          </a:xfrm>
          <a:prstGeom prst="borderCallout1">
            <a:avLst>
              <a:gd name="adj1" fmla="val 673"/>
              <a:gd name="adj2" fmla="val -1163"/>
              <a:gd name="adj3" fmla="val -85272"/>
              <a:gd name="adj4" fmla="val -117647"/>
            </a:avLst>
          </a:prstGeom>
          <a:effectLst>
            <a:glow rad="76200">
              <a:schemeClr val="accent1">
                <a:alpha val="4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拟人</a:t>
            </a:r>
          </a:p>
        </p:txBody>
      </p:sp>
      <p:sp>
        <p:nvSpPr>
          <p:cNvPr id="11" name="矩形 10"/>
          <p:cNvSpPr/>
          <p:nvPr/>
        </p:nvSpPr>
        <p:spPr>
          <a:xfrm>
            <a:off x="3248421" y="3937847"/>
            <a:ext cx="2274453" cy="651927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762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浓稠软糯</a:t>
            </a:r>
            <a:endParaRPr lang="zh-CN" altLang="zh-CN" sz="4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575305" y="1494930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煮得肿胀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4782411" y="716142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粉碎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2669729" y="3106804"/>
            <a:ext cx="27093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围了锅边成一圈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933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1" grpId="0" animBg="1"/>
      <p:bldP spid="2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3568" y="1059582"/>
            <a:ext cx="7704856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3600" b="1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学习了</a:t>
            </a:r>
            <a:r>
              <a:rPr lang="en-US" altLang="zh-CN" sz="3600" b="1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</a:t>
            </a:r>
            <a:r>
              <a:rPr lang="zh-CN" altLang="en-US" sz="3600" b="1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北京的春节</a:t>
            </a:r>
            <a:r>
              <a:rPr lang="en-US" altLang="zh-CN" sz="3600" b="1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》</a:t>
            </a:r>
            <a:r>
              <a:rPr lang="zh-CN" altLang="en-US" sz="3600" b="1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，我们知道了腊八喝腊八粥的习俗，你喝过那甜甜的腊八粥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吗？今天我们一起来品味腊八粥的美味吧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!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4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4558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696250" y="483518"/>
            <a:ext cx="1574470" cy="646331"/>
          </a:xfrm>
          <a:prstGeom prst="rect">
            <a:avLst/>
          </a:prstGeom>
          <a:noFill/>
          <a:effectLst>
            <a:glow rad="127000">
              <a:schemeClr val="tx2">
                <a:lumMod val="20000"/>
                <a:lumOff val="80000"/>
              </a:schemeClr>
            </a:glow>
          </a:effectLst>
        </p:spPr>
        <p:txBody>
          <a:bodyPr wrap="none" rtlCol="0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反义词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718523" y="3725619"/>
            <a:ext cx="1111202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127000">
              <a:schemeClr val="tx2">
                <a:lumMod val="20000"/>
                <a:lumOff val="80000"/>
              </a:schemeClr>
            </a:glow>
          </a:effectLst>
        </p:spPr>
        <p:txBody>
          <a:bodyPr wrap="none" rtlCol="0" anchor="t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浓稠</a:t>
            </a:r>
          </a:p>
        </p:txBody>
      </p:sp>
      <p:sp>
        <p:nvSpPr>
          <p:cNvPr id="4" name="文本框 2"/>
          <p:cNvSpPr txBox="1"/>
          <p:nvPr/>
        </p:nvSpPr>
        <p:spPr>
          <a:xfrm>
            <a:off x="5868144" y="3689236"/>
            <a:ext cx="1111202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127000">
              <a:schemeClr val="tx2">
                <a:lumMod val="20000"/>
                <a:lumOff val="80000"/>
              </a:schemeClr>
            </a:glow>
          </a:effectLst>
        </p:spPr>
        <p:txBody>
          <a:bodyPr wrap="none" rtlCol="0" anchor="t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稀薄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9" t="3755" r="14715" b="2280"/>
          <a:stretch/>
        </p:blipFill>
        <p:spPr bwMode="auto">
          <a:xfrm>
            <a:off x="843148" y="1306286"/>
            <a:ext cx="2861953" cy="2380715"/>
          </a:xfrm>
          <a:prstGeom prst="round2Same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389411"/>
            <a:ext cx="3057128" cy="2269918"/>
          </a:xfrm>
          <a:prstGeom prst="round2Same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56702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2"/>
          <p:cNvSpPr txBox="1"/>
          <p:nvPr/>
        </p:nvSpPr>
        <p:spPr>
          <a:xfrm>
            <a:off x="824046" y="483518"/>
            <a:ext cx="7852410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    读了这些描写腊八粥的语句，你有什么感受？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66" y="2658165"/>
            <a:ext cx="1231952" cy="1656522"/>
          </a:xfrm>
          <a:prstGeom prst="rect">
            <a:avLst/>
          </a:prstGeom>
        </p:spPr>
      </p:pic>
      <p:sp>
        <p:nvSpPr>
          <p:cNvPr id="8" name="椭圆形标注 7"/>
          <p:cNvSpPr/>
          <p:nvPr/>
        </p:nvSpPr>
        <p:spPr>
          <a:xfrm>
            <a:off x="2267393" y="1995686"/>
            <a:ext cx="5570315" cy="1296143"/>
          </a:xfrm>
          <a:prstGeom prst="wedgeEllipseCallout">
            <a:avLst>
              <a:gd name="adj1" fmla="val -58839"/>
              <a:gd name="adj2" fmla="val 501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2603460" y="2228258"/>
            <a:ext cx="50587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这甜甜的腊八粥，馋得我直流口水，真想赶快吃上一碗</a:t>
            </a:r>
            <a:r>
              <a:rPr lang="en-US" altLang="zh-CN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137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05" y="1215992"/>
            <a:ext cx="1397890" cy="2003830"/>
          </a:xfrm>
          <a:prstGeom prst="rect">
            <a:avLst/>
          </a:prstGeom>
        </p:spPr>
      </p:pic>
      <p:sp>
        <p:nvSpPr>
          <p:cNvPr id="3" name="矩形 20"/>
          <p:cNvSpPr/>
          <p:nvPr/>
        </p:nvSpPr>
        <p:spPr>
          <a:xfrm>
            <a:off x="1475656" y="1247872"/>
            <a:ext cx="7200800" cy="1731243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3600" b="1" dirty="0">
                <a:solidFill>
                  <a:prstClr val="black"/>
                </a:solidFill>
                <a:latin typeface="Songti SC" panose="02010600040101010101" pitchFamily="2" charset="-122"/>
                <a:ea typeface="Songti SC" panose="02010600040101010101" pitchFamily="2" charset="-122"/>
              </a:rPr>
              <a:t>   这么香甜美味的腊八粥真诱惑人啊！八儿一定很想吃吧！他是怎么等粥的呢？我们下节课再学习。</a:t>
            </a:r>
            <a:r>
              <a:rPr lang="zh-CN" altLang="en-US" sz="3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633136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对角圆角矩形 15"/>
          <p:cNvSpPr/>
          <p:nvPr/>
        </p:nvSpPr>
        <p:spPr>
          <a:xfrm>
            <a:off x="606674" y="1198848"/>
            <a:ext cx="7394796" cy="3173102"/>
          </a:xfrm>
          <a:prstGeom prst="round2DiagRect">
            <a:avLst/>
          </a:prstGeom>
          <a:noFill/>
          <a:ln w="38100">
            <a:noFill/>
            <a:prstDash val="dash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dirty="0"/>
          </a:p>
        </p:txBody>
      </p:sp>
      <p:sp>
        <p:nvSpPr>
          <p:cNvPr id="100" name="文本框 99"/>
          <p:cNvSpPr txBox="1"/>
          <p:nvPr/>
        </p:nvSpPr>
        <p:spPr>
          <a:xfrm>
            <a:off x="798269" y="1113730"/>
            <a:ext cx="7590155" cy="196207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fontAlgn="auto">
              <a:lnSpc>
                <a:spcPct val="150000"/>
              </a:lnSpc>
              <a:buNone/>
            </a:pPr>
            <a:r>
              <a:rPr lang="zh-CN" altLang="en-US" sz="2700" b="1" dirty="0">
                <a:latin typeface="黑体" pitchFamily="49" charset="-122"/>
                <a:ea typeface="黑体" pitchFamily="49" charset="-122"/>
              </a:rPr>
              <a:t>一、比一比，组词语。</a:t>
            </a:r>
          </a:p>
          <a:p>
            <a:pPr>
              <a:lnSpc>
                <a:spcPct val="15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腊（     ）   栗（     ）    稠（     ）</a:t>
            </a:r>
          </a:p>
          <a:p>
            <a:pPr algn="l" fontAlgn="auto">
              <a:lnSpc>
                <a:spcPct val="150000"/>
              </a:lnSpc>
              <a:buNone/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蜡（     ）   粟（     ）    绸（     ） </a:t>
            </a:r>
          </a:p>
        </p:txBody>
      </p:sp>
      <p:sp>
        <p:nvSpPr>
          <p:cNvPr id="11" name="矩形 10"/>
          <p:cNvSpPr/>
          <p:nvPr/>
        </p:nvSpPr>
        <p:spPr>
          <a:xfrm>
            <a:off x="1575486" y="1856990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腊月</a:t>
            </a:r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4034395" y="1833158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栗子</a:t>
            </a:r>
            <a:endParaRPr lang="zh-CN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6622840" y="1848440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稠密</a:t>
            </a:r>
            <a:endParaRPr lang="zh-CN" altLang="en-US" dirty="0"/>
          </a:p>
        </p:txBody>
      </p:sp>
      <p:sp>
        <p:nvSpPr>
          <p:cNvPr id="19" name="矩形 18"/>
          <p:cNvSpPr/>
          <p:nvPr/>
        </p:nvSpPr>
        <p:spPr>
          <a:xfrm>
            <a:off x="1575485" y="2487102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蜡烛</a:t>
            </a:r>
            <a:endParaRPr lang="zh-CN" altLang="en-US" dirty="0"/>
          </a:p>
        </p:txBody>
      </p:sp>
      <p:sp>
        <p:nvSpPr>
          <p:cNvPr id="20" name="矩形 19"/>
          <p:cNvSpPr/>
          <p:nvPr/>
        </p:nvSpPr>
        <p:spPr>
          <a:xfrm>
            <a:off x="3971369" y="2487102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粟米</a:t>
            </a:r>
            <a:endParaRPr lang="zh-CN" altLang="en-US" dirty="0"/>
          </a:p>
        </p:txBody>
      </p:sp>
      <p:sp>
        <p:nvSpPr>
          <p:cNvPr id="21" name="矩形 20"/>
          <p:cNvSpPr/>
          <p:nvPr/>
        </p:nvSpPr>
        <p:spPr>
          <a:xfrm>
            <a:off x="6589826" y="2464556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丝绸</a:t>
            </a:r>
            <a:endParaRPr lang="zh-CN" altLang="en-US" dirty="0"/>
          </a:p>
        </p:txBody>
      </p:sp>
      <p:sp>
        <p:nvSpPr>
          <p:cNvPr id="27" name="文本框 14"/>
          <p:cNvSpPr txBox="1"/>
          <p:nvPr/>
        </p:nvSpPr>
        <p:spPr>
          <a:xfrm>
            <a:off x="624428" y="411510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课堂演练</a:t>
            </a: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20" y="464186"/>
            <a:ext cx="366860" cy="45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35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  <p:bldP spid="19" grpId="0"/>
      <p:bldP spid="20" grpId="0"/>
      <p:bldP spid="2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>
            <a:hlinkClick r:id="rId2" action="ppaction://hlinkfile"/>
          </p:cNvPr>
          <p:cNvSpPr txBox="1">
            <a:spLocks noChangeArrowheads="1"/>
          </p:cNvSpPr>
          <p:nvPr/>
        </p:nvSpPr>
        <p:spPr bwMode="auto">
          <a:xfrm>
            <a:off x="5674802" y="3939902"/>
            <a:ext cx="1398053" cy="43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latin typeface="Kaiti SC" panose="02010600040101010101" pitchFamily="2" charset="-122"/>
                <a:ea typeface="Kaiti SC" panose="02010600040101010101" pitchFamily="2" charset="-122"/>
              </a:rPr>
              <a:t>字词听写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173" y="3989337"/>
            <a:ext cx="351070" cy="38016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7188131" y="3923313"/>
            <a:ext cx="335134" cy="47233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27584" y="1419622"/>
            <a:ext cx="7272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/>
              <a:t>         本文的作者</a:t>
            </a:r>
            <a:r>
              <a:rPr lang="zh-CN" altLang="en-US" sz="3200" b="1" u="sng" dirty="0"/>
              <a:t>               </a:t>
            </a:r>
            <a:r>
              <a:rPr lang="zh-CN" altLang="en-US" sz="3200" b="1" dirty="0"/>
              <a:t>，原名沈岳焕，作家。主要作品有小说</a:t>
            </a:r>
            <a:r>
              <a:rPr lang="en-US" altLang="zh-CN" sz="3200" b="1" dirty="0"/>
              <a:t>《                 》《                 》</a:t>
            </a:r>
            <a:r>
              <a:rPr lang="zh-CN" altLang="en-US" sz="3200" b="1" dirty="0"/>
              <a:t>、散文集</a:t>
            </a:r>
            <a:r>
              <a:rPr lang="en-US" altLang="zh-CN" sz="3200" b="1" dirty="0"/>
              <a:t>《                 》</a:t>
            </a:r>
            <a:r>
              <a:rPr lang="zh-CN" altLang="en-US" sz="3200" b="1" dirty="0"/>
              <a:t>等。</a:t>
            </a:r>
          </a:p>
        </p:txBody>
      </p:sp>
      <p:sp>
        <p:nvSpPr>
          <p:cNvPr id="6" name="矩形 5"/>
          <p:cNvSpPr/>
          <p:nvPr/>
        </p:nvSpPr>
        <p:spPr>
          <a:xfrm>
            <a:off x="611560" y="555526"/>
            <a:ext cx="1923925" cy="6181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7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二、填空。</a:t>
            </a:r>
          </a:p>
        </p:txBody>
      </p:sp>
      <p:sp>
        <p:nvSpPr>
          <p:cNvPr id="7" name="矩形 6"/>
          <p:cNvSpPr/>
          <p:nvPr/>
        </p:nvSpPr>
        <p:spPr>
          <a:xfrm>
            <a:off x="3851920" y="1419622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沈从文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5674802" y="1942842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边城</a:t>
            </a:r>
            <a:endParaRPr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1631357" y="2442312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长河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5314125" y="2442312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湘行散记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25733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27522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文本框 11"/>
          <p:cNvSpPr txBox="1"/>
          <p:nvPr/>
        </p:nvSpPr>
        <p:spPr>
          <a:xfrm>
            <a:off x="263633" y="516786"/>
            <a:ext cx="123148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b="1" dirty="0">
                <a:solidFill>
                  <a:schemeClr val="bg1"/>
                </a:solidFill>
              </a:rPr>
              <a:t>第二课时</a:t>
            </a:r>
          </a:p>
        </p:txBody>
      </p:sp>
      <p:sp>
        <p:nvSpPr>
          <p:cNvPr id="11" name="矩形 10"/>
          <p:cNvSpPr/>
          <p:nvPr/>
        </p:nvSpPr>
        <p:spPr>
          <a:xfrm>
            <a:off x="428021" y="1427256"/>
            <a:ext cx="5151869" cy="206883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indent="457200" algn="just">
              <a:lnSpc>
                <a:spcPct val="12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腊八粥多么香甜美味呀！住方家大院的八儿面对甜甜、腻腻的一锅粥，会有怎样的表现呢？我们继续学习。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22"/>
          <a:stretch/>
        </p:blipFill>
        <p:spPr bwMode="auto">
          <a:xfrm>
            <a:off x="5580112" y="35944"/>
            <a:ext cx="3563888" cy="4789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52038" y="1059582"/>
            <a:ext cx="7852410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    快速浏览课文，说一说课文围绕腊八粥写了什么事？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307922" y="483258"/>
            <a:ext cx="2319862" cy="560705"/>
            <a:chOff x="119925" y="411510"/>
            <a:chExt cx="3093148" cy="747606"/>
          </a:xfrm>
        </p:grpSpPr>
        <p:sp>
          <p:nvSpPr>
            <p:cNvPr id="8" name="文本框 14"/>
            <p:cNvSpPr txBox="1"/>
            <p:nvPr/>
          </p:nvSpPr>
          <p:spPr>
            <a:xfrm>
              <a:off x="624814" y="411510"/>
              <a:ext cx="2588259" cy="747606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互动课堂</a:t>
              </a:r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925" y="464002"/>
              <a:ext cx="558229" cy="695113"/>
            </a:xfrm>
            <a:prstGeom prst="rect">
              <a:avLst/>
            </a:prstGeom>
          </p:spPr>
        </p:pic>
      </p:grpSp>
      <p:sp>
        <p:nvSpPr>
          <p:cNvPr id="2" name="矩形 1"/>
          <p:cNvSpPr/>
          <p:nvPr/>
        </p:nvSpPr>
        <p:spPr>
          <a:xfrm>
            <a:off x="680030" y="2257584"/>
            <a:ext cx="806843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    课文讲述了腊八那天八儿</a:t>
            </a:r>
            <a:r>
              <a:rPr lang="zh-CN" altLang="en-US" sz="3600" b="1" u="sng" dirty="0">
                <a:latin typeface="楷体" pitchFamily="49" charset="-122"/>
                <a:ea typeface="楷体" pitchFamily="49" charset="-122"/>
              </a:rPr>
              <a:t>      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和    </a:t>
            </a:r>
            <a:endParaRPr lang="en-US" altLang="zh-CN" sz="3600" b="1" dirty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600" b="1" u="sng" dirty="0">
                <a:latin typeface="楷体" pitchFamily="49" charset="-122"/>
                <a:ea typeface="楷体" pitchFamily="49" charset="-122"/>
              </a:rPr>
              <a:t>      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的事情。</a:t>
            </a:r>
          </a:p>
        </p:txBody>
      </p:sp>
      <p:sp>
        <p:nvSpPr>
          <p:cNvPr id="6" name="矩形 5"/>
          <p:cNvSpPr/>
          <p:nvPr/>
        </p:nvSpPr>
        <p:spPr>
          <a:xfrm>
            <a:off x="6932517" y="2377793"/>
            <a:ext cx="11112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等粥</a:t>
            </a: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99592" y="3171622"/>
            <a:ext cx="11112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喝粥</a:t>
            </a:r>
            <a:endParaRPr lang="zh-CN" alt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166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539552" y="699542"/>
            <a:ext cx="8140442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dirty="0">
                <a:latin typeface="黑体" pitchFamily="49" charset="-122"/>
                <a:ea typeface="黑体" pitchFamily="49" charset="-122"/>
              </a:rPr>
              <a:t>    找出等粥、喝粥对应的段落，试着说说哪部分是详写，哪部分是略写。</a:t>
            </a:r>
          </a:p>
        </p:txBody>
      </p:sp>
      <p:sp>
        <p:nvSpPr>
          <p:cNvPr id="4" name="矩形 3"/>
          <p:cNvSpPr/>
          <p:nvPr/>
        </p:nvSpPr>
        <p:spPr>
          <a:xfrm>
            <a:off x="1619672" y="2602206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等粥：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3054393" y="2602206"/>
            <a:ext cx="2247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2-17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自然段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1639818" y="3268882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喝粥：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3074539" y="3268882"/>
            <a:ext cx="26597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18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、</a:t>
            </a:r>
            <a:r>
              <a:rPr lang="en-US" altLang="zh-CN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19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自然段</a:t>
            </a:r>
            <a:endParaRPr lang="zh-CN" altLang="en-US" dirty="0">
              <a:solidFill>
                <a:srgbClr val="FF0000"/>
              </a:solidFill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5669362" y="2428528"/>
            <a:ext cx="1343944" cy="715491"/>
            <a:chOff x="8100392" y="1962696"/>
            <a:chExt cx="1043608" cy="549508"/>
          </a:xfrm>
        </p:grpSpPr>
        <p:sp>
          <p:nvSpPr>
            <p:cNvPr id="9" name="云形 8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221480" y="1995686"/>
              <a:ext cx="703546" cy="4018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详写</a:t>
              </a: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5977697" y="3296419"/>
            <a:ext cx="1343944" cy="715491"/>
            <a:chOff x="8100392" y="1962696"/>
            <a:chExt cx="1043608" cy="549508"/>
          </a:xfrm>
        </p:grpSpPr>
        <p:sp>
          <p:nvSpPr>
            <p:cNvPr id="12" name="云形 11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221480" y="1995686"/>
              <a:ext cx="703546" cy="4018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略写</a:t>
              </a: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85" y="1335331"/>
            <a:ext cx="7586611" cy="600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209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683346" y="627534"/>
            <a:ext cx="8140442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     默读第</a:t>
            </a:r>
            <a:r>
              <a:rPr lang="en-US" altLang="zh-CN" sz="3600" b="1" dirty="0">
                <a:latin typeface="黑体" pitchFamily="49" charset="-122"/>
                <a:ea typeface="黑体" pitchFamily="49" charset="-122"/>
              </a:rPr>
              <a:t>2-17</a:t>
            </a:r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自然段，说一说围绕“等粥”课文写了八儿的哪几件事？</a:t>
            </a:r>
          </a:p>
        </p:txBody>
      </p:sp>
      <p:sp>
        <p:nvSpPr>
          <p:cNvPr id="3" name="矩形 2"/>
          <p:cNvSpPr/>
          <p:nvPr/>
        </p:nvSpPr>
        <p:spPr>
          <a:xfrm>
            <a:off x="1243755" y="2387907"/>
            <a:ext cx="3888432" cy="6937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1.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等不及要吃粥的嘴馋</a:t>
            </a:r>
          </a:p>
        </p:txBody>
      </p:sp>
      <p:sp>
        <p:nvSpPr>
          <p:cNvPr id="4" name="矩形 3"/>
          <p:cNvSpPr/>
          <p:nvPr/>
        </p:nvSpPr>
        <p:spPr>
          <a:xfrm>
            <a:off x="1891827" y="3318189"/>
            <a:ext cx="2399480" cy="6937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3.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对粥的猜想</a:t>
            </a:r>
          </a:p>
        </p:txBody>
      </p:sp>
      <p:sp>
        <p:nvSpPr>
          <p:cNvPr id="5" name="矩形 4"/>
          <p:cNvSpPr/>
          <p:nvPr/>
        </p:nvSpPr>
        <p:spPr>
          <a:xfrm>
            <a:off x="5148064" y="3318189"/>
            <a:ext cx="2808312" cy="6937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4.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看到粥的惊异</a:t>
            </a:r>
          </a:p>
        </p:txBody>
      </p:sp>
      <p:sp>
        <p:nvSpPr>
          <p:cNvPr id="6" name="矩形 5"/>
          <p:cNvSpPr/>
          <p:nvPr/>
        </p:nvSpPr>
        <p:spPr>
          <a:xfrm>
            <a:off x="5492227" y="2383098"/>
            <a:ext cx="2016224" cy="6937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2.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计划分粥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61" y="1296323"/>
            <a:ext cx="7586611" cy="6001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1" r="62887"/>
          <a:stretch/>
        </p:blipFill>
        <p:spPr>
          <a:xfrm>
            <a:off x="5973288" y="696158"/>
            <a:ext cx="2573584" cy="600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957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  <p:bldP spid="5" grpId="0" bldLvl="0" animBg="1"/>
      <p:bldP spid="6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微信图片_20190628143049_副本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" y="-15240"/>
            <a:ext cx="9140825" cy="5160010"/>
          </a:xfrm>
          <a:prstGeom prst="rect">
            <a:avLst/>
          </a:prstGeom>
        </p:spPr>
      </p:pic>
      <p:sp>
        <p:nvSpPr>
          <p:cNvPr id="14" name="TextBox 48"/>
          <p:cNvSpPr txBox="1"/>
          <p:nvPr/>
        </p:nvSpPr>
        <p:spPr>
          <a:xfrm>
            <a:off x="2778475" y="1914587"/>
            <a:ext cx="3412490" cy="1300356"/>
          </a:xfrm>
          <a:prstGeom prst="rect">
            <a:avLst/>
          </a:prstGeom>
          <a:effectLst>
            <a:softEdge rad="21590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2 </a:t>
            </a:r>
            <a:r>
              <a:rPr lang="zh-CN" altLang="en-US" sz="5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腊八粥</a:t>
            </a:r>
            <a:r>
              <a:rPr lang="zh-CN" altLang="zh-CN" sz="8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 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7380312" y="4001611"/>
            <a:ext cx="1629410" cy="400050"/>
            <a:chOff x="11438" y="6658"/>
            <a:chExt cx="2566" cy="630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8" y="6658"/>
              <a:ext cx="2566" cy="61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6" name="文本框 15">
              <a:hlinkClick r:id="rId5" action="ppaction://hlinksldjump"/>
            </p:cNvPr>
            <p:cNvSpPr txBox="1"/>
            <p:nvPr/>
          </p:nvSpPr>
          <p:spPr>
            <a:xfrm>
              <a:off x="11457" y="6658"/>
              <a:ext cx="1939" cy="6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000" b="1" dirty="0">
                  <a:solidFill>
                    <a:schemeClr val="bg1"/>
                  </a:solidFill>
                </a:rPr>
                <a:t>第一课时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7380312" y="4475956"/>
            <a:ext cx="1629410" cy="400050"/>
            <a:chOff x="11438" y="7275"/>
            <a:chExt cx="2566" cy="630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8" y="7292"/>
              <a:ext cx="2566" cy="59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7" name="文本框 14">
              <a:hlinkClick r:id="rId6" action="ppaction://hlinksldjump"/>
            </p:cNvPr>
            <p:cNvSpPr txBox="1"/>
            <p:nvPr/>
          </p:nvSpPr>
          <p:spPr>
            <a:xfrm>
              <a:off x="11457" y="7275"/>
              <a:ext cx="1939" cy="6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000" b="1" dirty="0">
                  <a:solidFill>
                    <a:schemeClr val="bg1"/>
                  </a:solidFill>
                </a:rPr>
                <a:t>第二课时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-36512" y="143071"/>
            <a:ext cx="2771800" cy="276999"/>
            <a:chOff x="-36512" y="143071"/>
            <a:chExt cx="2771800" cy="276999"/>
          </a:xfrm>
        </p:grpSpPr>
        <p:sp>
          <p:nvSpPr>
            <p:cNvPr id="9" name="矩形 8"/>
            <p:cNvSpPr/>
            <p:nvPr/>
          </p:nvSpPr>
          <p:spPr>
            <a:xfrm flipH="1">
              <a:off x="-36512" y="159510"/>
              <a:ext cx="2771800" cy="252000"/>
            </a:xfrm>
            <a:prstGeom prst="rect">
              <a:avLst/>
            </a:prstGeom>
            <a:gradFill flip="none" rotWithShape="1">
              <a:gsLst>
                <a:gs pos="40000">
                  <a:schemeClr val="bg1"/>
                </a:gs>
                <a:gs pos="99000">
                  <a:schemeClr val="bg1">
                    <a:alpha val="0"/>
                  </a:schemeClr>
                </a:gs>
                <a:gs pos="77000">
                  <a:schemeClr val="bg1">
                    <a:alpha val="59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" name="文本框 1"/>
            <p:cNvSpPr txBox="1"/>
            <p:nvPr/>
          </p:nvSpPr>
          <p:spPr>
            <a:xfrm>
              <a:off x="161281" y="143071"/>
              <a:ext cx="17828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1200" dirty="0">
                  <a:latin typeface="Heiti SC Light" panose="02000000000000000000" pitchFamily="2" charset="-128"/>
                  <a:ea typeface="Heiti SC Light" panose="02000000000000000000" pitchFamily="2" charset="-128"/>
                </a:rPr>
                <a:t>     </a:t>
              </a:r>
              <a:r>
                <a:rPr kumimoji="1" lang="zh-CN" altLang="en-US" sz="1200" b="1" dirty="0">
                  <a:latin typeface="Heiti SC Light" panose="02000000000000000000" pitchFamily="2" charset="-128"/>
                  <a:ea typeface="Heiti SC Light" panose="02000000000000000000" pitchFamily="2" charset="-128"/>
                </a:rPr>
                <a:t>语文   六年级   下册</a:t>
              </a: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6"/>
          <p:cNvSpPr txBox="1"/>
          <p:nvPr/>
        </p:nvSpPr>
        <p:spPr>
          <a:xfrm>
            <a:off x="1614158" y="1420577"/>
            <a:ext cx="6768752" cy="177279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 dirty="0">
                <a:latin typeface="+mj-ea"/>
                <a:ea typeface="+mj-ea"/>
              </a:rPr>
              <a:t>        </a:t>
            </a:r>
            <a:r>
              <a:rPr lang="zh-CN" altLang="en-US" sz="2800" b="1" dirty="0">
                <a:latin typeface="+mj-ea"/>
                <a:ea typeface="+mj-ea"/>
              </a:rPr>
              <a:t>默读</a:t>
            </a:r>
            <a:r>
              <a:rPr lang="en-US" altLang="zh-CN" sz="2800" b="1" dirty="0">
                <a:latin typeface="+mj-ea"/>
                <a:ea typeface="+mj-ea"/>
              </a:rPr>
              <a:t>2-8</a:t>
            </a:r>
            <a:r>
              <a:rPr lang="zh-CN" altLang="en-US" sz="2800" b="1" dirty="0">
                <a:latin typeface="+mj-ea"/>
                <a:ea typeface="+mj-ea"/>
              </a:rPr>
              <a:t>自然段，</a:t>
            </a:r>
            <a:r>
              <a:rPr sz="2800" b="1" dirty="0" err="1">
                <a:latin typeface="+mj-ea"/>
                <a:ea typeface="+mj-ea"/>
              </a:rPr>
              <a:t>画出</a:t>
            </a:r>
            <a:r>
              <a:rPr lang="zh-CN" altLang="en-US" sz="2800" b="1" dirty="0">
                <a:latin typeface="+mj-ea"/>
                <a:ea typeface="+mj-ea"/>
              </a:rPr>
              <a:t>文中</a:t>
            </a:r>
            <a:r>
              <a:rPr sz="2800" b="1" dirty="0" err="1">
                <a:solidFill>
                  <a:srgbClr val="0000FF"/>
                </a:solidFill>
                <a:latin typeface="+mj-ea"/>
                <a:ea typeface="+mj-ea"/>
              </a:rPr>
              <a:t>描写八儿</a:t>
            </a:r>
            <a:r>
              <a:rPr lang="zh-CN" altLang="en-US" sz="2800" b="1" dirty="0">
                <a:solidFill>
                  <a:srgbClr val="0000FF"/>
                </a:solidFill>
                <a:latin typeface="+mj-ea"/>
                <a:ea typeface="+mj-ea"/>
              </a:rPr>
              <a:t>等粥</a:t>
            </a:r>
            <a:r>
              <a:rPr sz="2800" b="1" dirty="0" err="1">
                <a:solidFill>
                  <a:srgbClr val="0000FF"/>
                </a:solidFill>
                <a:latin typeface="+mj-ea"/>
                <a:ea typeface="+mj-ea"/>
              </a:rPr>
              <a:t>的句子</a:t>
            </a:r>
            <a:r>
              <a:rPr lang="zh-CN" altLang="en-US" sz="2800" b="1" dirty="0">
                <a:latin typeface="+mj-ea"/>
                <a:ea typeface="+mj-ea"/>
              </a:rPr>
              <a:t>，说说作者运用了什么手法，品析这样描写有什么好处。</a:t>
            </a:r>
            <a:endParaRPr sz="2800" dirty="0">
              <a:latin typeface="+mj-ea"/>
              <a:ea typeface="+mj-ea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40" y="1420577"/>
            <a:ext cx="1259840" cy="18059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691680" y="411510"/>
            <a:ext cx="3888432" cy="6937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1.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等不及要吃粥的嘴馋</a:t>
            </a:r>
          </a:p>
        </p:txBody>
      </p:sp>
      <p:sp>
        <p:nvSpPr>
          <p:cNvPr id="5" name="矩形 4"/>
          <p:cNvSpPr/>
          <p:nvPr/>
        </p:nvSpPr>
        <p:spPr>
          <a:xfrm>
            <a:off x="5796136" y="453887"/>
            <a:ext cx="1314695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盼</a:t>
            </a:r>
            <a:r>
              <a:rPr lang="en-US" altLang="zh-CN" sz="36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粥</a:t>
            </a:r>
          </a:p>
        </p:txBody>
      </p:sp>
    </p:spTree>
    <p:extLst>
      <p:ext uri="{BB962C8B-B14F-4D97-AF65-F5344CB8AC3E}">
        <p14:creationId xmlns:p14="http://schemas.microsoft.com/office/powerpoint/2010/main" val="2133852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12781" y="724052"/>
            <a:ext cx="81196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①</a:t>
            </a:r>
            <a:r>
              <a:rPr lang="en-US" altLang="zh-CN" sz="3200" b="1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住方家大院的八儿，今天喜得快要发疯了</a:t>
            </a: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sz="1800" b="1" dirty="0"/>
          </a:p>
        </p:txBody>
      </p:sp>
      <p:sp>
        <p:nvSpPr>
          <p:cNvPr id="9" name="矩形 8"/>
          <p:cNvSpPr/>
          <p:nvPr/>
        </p:nvSpPr>
        <p:spPr>
          <a:xfrm>
            <a:off x="5308080" y="718503"/>
            <a:ext cx="30684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喜得快要发疯了</a:t>
            </a:r>
            <a:endParaRPr lang="zh-CN" altLang="en-US" sz="1600" dirty="0">
              <a:solidFill>
                <a:srgbClr val="FF0000"/>
              </a:solidFill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7649034" y="1362025"/>
            <a:ext cx="1343944" cy="715491"/>
            <a:chOff x="8100392" y="1962696"/>
            <a:chExt cx="1043608" cy="549508"/>
          </a:xfrm>
        </p:grpSpPr>
        <p:sp>
          <p:nvSpPr>
            <p:cNvPr id="12" name="云形 11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221480" y="1995686"/>
              <a:ext cx="703546" cy="4018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夸张</a:t>
              </a:r>
            </a:p>
          </p:txBody>
        </p:sp>
      </p:grpSp>
      <p:sp>
        <p:nvSpPr>
          <p:cNvPr id="10" name="矩形 9"/>
          <p:cNvSpPr/>
          <p:nvPr/>
        </p:nvSpPr>
        <p:spPr>
          <a:xfrm>
            <a:off x="323528" y="1682860"/>
            <a:ext cx="5400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/>
              <a:t>        </a:t>
            </a:r>
            <a:r>
              <a:rPr lang="zh-CN" altLang="en-US" sz="2800" b="1" dirty="0">
                <a:solidFill>
                  <a:srgbClr val="0000FF"/>
                </a:solidFill>
              </a:rPr>
              <a:t> 你能换一种说法来表达八儿喜悦的心情吗？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61" y="3182214"/>
            <a:ext cx="1231952" cy="1656522"/>
          </a:xfrm>
          <a:prstGeom prst="rect">
            <a:avLst/>
          </a:prstGeom>
        </p:spPr>
      </p:pic>
      <p:sp>
        <p:nvSpPr>
          <p:cNvPr id="18" name="椭圆形标注 17"/>
          <p:cNvSpPr/>
          <p:nvPr/>
        </p:nvSpPr>
        <p:spPr>
          <a:xfrm>
            <a:off x="1763688" y="2740276"/>
            <a:ext cx="6768752" cy="864096"/>
          </a:xfrm>
          <a:prstGeom prst="wedgeEllipseCallout">
            <a:avLst>
              <a:gd name="adj1" fmla="val -58413"/>
              <a:gd name="adj2" fmla="val 721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2123728" y="2910714"/>
            <a:ext cx="64087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住方家大院的八儿，今天</a:t>
            </a:r>
            <a:r>
              <a:rPr lang="zh-CN" altLang="en-US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高兴</a:t>
            </a:r>
            <a:r>
              <a:rPr lang="en-US" altLang="zh-CN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得</a:t>
            </a:r>
            <a:r>
              <a:rPr lang="zh-CN" altLang="en-US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手舞足蹈</a:t>
            </a:r>
            <a:r>
              <a:rPr lang="en-US" altLang="zh-CN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195736" y="2951382"/>
            <a:ext cx="64087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住方家大院的八儿，今天</a:t>
            </a:r>
            <a:r>
              <a:rPr lang="zh-CN" altLang="en-US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喜</a:t>
            </a:r>
            <a:r>
              <a:rPr lang="en-US" altLang="zh-CN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得</a:t>
            </a:r>
            <a:r>
              <a:rPr lang="zh-CN" altLang="en-US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合不拢嘴</a:t>
            </a:r>
            <a:r>
              <a:rPr lang="en-US" altLang="zh-CN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715720" y="1389200"/>
            <a:ext cx="1614805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心理描写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8" grpId="0" animBg="1"/>
      <p:bldP spid="15" grpId="0"/>
      <p:bldP spid="15" grpId="1"/>
      <p:bldP spid="19" grpId="0"/>
      <p:bldP spid="2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95536" y="598208"/>
            <a:ext cx="8140442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    联系生活，说一说你在什么时候会“</a:t>
            </a:r>
            <a:r>
              <a:rPr lang="en-US" altLang="zh-CN" sz="36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喜得快要发疯了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”？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54"/>
          <a:stretch/>
        </p:blipFill>
        <p:spPr>
          <a:xfrm>
            <a:off x="7246950" y="2477904"/>
            <a:ext cx="1184531" cy="1894046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4870686" y="1541800"/>
            <a:ext cx="2736304" cy="1872208"/>
            <a:chOff x="3779912" y="2067695"/>
            <a:chExt cx="2736304" cy="1872208"/>
          </a:xfrm>
        </p:grpSpPr>
        <p:sp>
          <p:nvSpPr>
            <p:cNvPr id="4" name="云形标注 3"/>
            <p:cNvSpPr/>
            <p:nvPr/>
          </p:nvSpPr>
          <p:spPr>
            <a:xfrm>
              <a:off x="3779912" y="2067695"/>
              <a:ext cx="2736304" cy="1872208"/>
            </a:xfrm>
            <a:prstGeom prst="cloudCallout">
              <a:avLst>
                <a:gd name="adj1" fmla="val 42158"/>
                <a:gd name="adj2" fmla="val 35792"/>
              </a:avLst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150159" y="2195219"/>
              <a:ext cx="21602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latin typeface="楷体" pitchFamily="49" charset="-122"/>
                  <a:ea typeface="楷体" pitchFamily="49" charset="-122"/>
                </a:rPr>
                <a:t>    即将和爸爸去我梦寐以求的游乐园的时候。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0488"/>
            <a:ext cx="1656184" cy="209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组合 7"/>
          <p:cNvGrpSpPr/>
          <p:nvPr/>
        </p:nvGrpSpPr>
        <p:grpSpPr>
          <a:xfrm>
            <a:off x="1571901" y="1851670"/>
            <a:ext cx="2736304" cy="1872208"/>
            <a:chOff x="3779912" y="2067695"/>
            <a:chExt cx="2736304" cy="1872208"/>
          </a:xfrm>
        </p:grpSpPr>
        <p:sp>
          <p:nvSpPr>
            <p:cNvPr id="9" name="云形标注 8"/>
            <p:cNvSpPr/>
            <p:nvPr/>
          </p:nvSpPr>
          <p:spPr>
            <a:xfrm>
              <a:off x="3779912" y="2067695"/>
              <a:ext cx="2736304" cy="1872208"/>
            </a:xfrm>
            <a:prstGeom prst="cloudCallout">
              <a:avLst>
                <a:gd name="adj1" fmla="val -54623"/>
                <a:gd name="adj2" fmla="val 24375"/>
              </a:avLst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150159" y="2383021"/>
              <a:ext cx="216024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latin typeface="楷体" pitchFamily="49" charset="-122"/>
                  <a:ea typeface="楷体" pitchFamily="49" charset="-122"/>
                </a:rPr>
                <a:t>    爸爸说要带我去海边的时候。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1023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78129" y="613800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②他</a:t>
            </a:r>
            <a:r>
              <a:rPr lang="en-US" altLang="zh-CN" sz="3200" b="1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一个人进进出出灶房，看到一大锅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粥</a:t>
            </a:r>
            <a:r>
              <a:rPr lang="en-US" altLang="zh-CN" sz="3200" b="1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正在叹气，碗盏都已预备整齐，摆到灶边好久了</a:t>
            </a: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  <a:endParaRPr lang="zh-CN" altLang="en-US" sz="1800" b="1" dirty="0"/>
          </a:p>
        </p:txBody>
      </p:sp>
      <p:sp>
        <p:nvSpPr>
          <p:cNvPr id="3" name="矩形 2"/>
          <p:cNvSpPr/>
          <p:nvPr/>
        </p:nvSpPr>
        <p:spPr>
          <a:xfrm>
            <a:off x="3347864" y="630437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进进出出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3756180" y="1122879"/>
            <a:ext cx="2656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都已预备整齐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483310" y="1571044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好久了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372200" y="1867102"/>
            <a:ext cx="1614805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动作描写</a:t>
            </a:r>
          </a:p>
        </p:txBody>
      </p:sp>
      <p:sp>
        <p:nvSpPr>
          <p:cNvPr id="8" name="矩形 7"/>
          <p:cNvSpPr/>
          <p:nvPr/>
        </p:nvSpPr>
        <p:spPr>
          <a:xfrm>
            <a:off x="2843808" y="2787774"/>
            <a:ext cx="3544189" cy="73250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说明八儿期待已久</a:t>
            </a:r>
            <a:endParaRPr lang="en-US" altLang="zh-CN" sz="32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9" name="右弧形箭头 8"/>
          <p:cNvSpPr/>
          <p:nvPr/>
        </p:nvSpPr>
        <p:spPr>
          <a:xfrm rot="2895507">
            <a:off x="6695857" y="2476067"/>
            <a:ext cx="324415" cy="89398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312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animBg="1"/>
      <p:bldP spid="8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996107" y="1143433"/>
            <a:ext cx="6768752" cy="641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③</a:t>
            </a: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en-US" altLang="zh-CN" sz="3200" b="1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妈，妈，要到什么时候才</a:t>
            </a: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……”</a:t>
            </a:r>
          </a:p>
        </p:txBody>
      </p:sp>
      <p:sp>
        <p:nvSpPr>
          <p:cNvPr id="4" name="矩形 3"/>
          <p:cNvSpPr/>
          <p:nvPr/>
        </p:nvSpPr>
        <p:spPr>
          <a:xfrm>
            <a:off x="6792529" y="2013654"/>
            <a:ext cx="1614805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语言描写</a:t>
            </a:r>
          </a:p>
        </p:txBody>
      </p:sp>
      <p:sp>
        <p:nvSpPr>
          <p:cNvPr id="5" name="矩形 4"/>
          <p:cNvSpPr/>
          <p:nvPr/>
        </p:nvSpPr>
        <p:spPr>
          <a:xfrm>
            <a:off x="1823821" y="1224122"/>
            <a:ext cx="14221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妈  </a:t>
            </a:r>
            <a:r>
              <a:rPr lang="en-US" altLang="zh-CN" sz="32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妈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文本框 6"/>
          <p:cNvSpPr txBox="1"/>
          <p:nvPr/>
        </p:nvSpPr>
        <p:spPr>
          <a:xfrm>
            <a:off x="617713" y="2099399"/>
            <a:ext cx="5256584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说一说：省略号省略了什么？</a:t>
            </a:r>
            <a:endParaRPr sz="2800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736279" y="3561113"/>
            <a:ext cx="2364113" cy="666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表示话没说完</a:t>
            </a:r>
          </a:p>
        </p:txBody>
      </p:sp>
      <p:sp>
        <p:nvSpPr>
          <p:cNvPr id="9" name="矩形 8"/>
          <p:cNvSpPr/>
          <p:nvPr/>
        </p:nvSpPr>
        <p:spPr>
          <a:xfrm>
            <a:off x="6300192" y="1226099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  <a:endParaRPr lang="zh-CN" altLang="en-US" dirty="0">
              <a:solidFill>
                <a:srgbClr val="0000FF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131840" y="195486"/>
            <a:ext cx="3524925" cy="73250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体现了八儿的焦急</a:t>
            </a:r>
            <a:endParaRPr lang="en-US" altLang="zh-CN" sz="32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996107" y="2723758"/>
            <a:ext cx="4896544" cy="6937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“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要到什么时候才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能喝粥？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”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67544" y="3644549"/>
            <a:ext cx="50405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你看出省略号有什么作用了吗？</a:t>
            </a:r>
            <a:endParaRPr lang="zh-CN" altLang="en-US" dirty="0"/>
          </a:p>
        </p:txBody>
      </p:sp>
      <p:sp>
        <p:nvSpPr>
          <p:cNvPr id="13" name="右弧形箭头 12"/>
          <p:cNvSpPr/>
          <p:nvPr/>
        </p:nvSpPr>
        <p:spPr>
          <a:xfrm rot="12601932">
            <a:off x="2461473" y="353353"/>
            <a:ext cx="324415" cy="89398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765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 bldLvl="0" animBg="1"/>
      <p:bldP spid="9" grpId="0"/>
      <p:bldP spid="11" grpId="0" animBg="1"/>
      <p:bldP spid="12" grpId="0" bldLvl="0" animBg="1"/>
      <p:bldP spid="2" grpId="0"/>
      <p:bldP spid="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89"/>
          <a:stretch/>
        </p:blipFill>
        <p:spPr bwMode="auto">
          <a:xfrm>
            <a:off x="1201767" y="1017790"/>
            <a:ext cx="6912768" cy="3553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组合 5"/>
          <p:cNvGrpSpPr/>
          <p:nvPr/>
        </p:nvGrpSpPr>
        <p:grpSpPr>
          <a:xfrm>
            <a:off x="395536" y="-33482"/>
            <a:ext cx="3756731" cy="1368152"/>
            <a:chOff x="4716015" y="2155878"/>
            <a:chExt cx="3756731" cy="1368152"/>
          </a:xfrm>
        </p:grpSpPr>
        <p:sp>
          <p:nvSpPr>
            <p:cNvPr id="7" name="椭圆形标注 6"/>
            <p:cNvSpPr/>
            <p:nvPr/>
          </p:nvSpPr>
          <p:spPr>
            <a:xfrm>
              <a:off x="4716015" y="2155878"/>
              <a:ext cx="3756731" cy="1368152"/>
            </a:xfrm>
            <a:prstGeom prst="wedgeEllipseCallout">
              <a:avLst>
                <a:gd name="adj1" fmla="val 42555"/>
                <a:gd name="adj2" fmla="val 113712"/>
              </a:avLst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文本框 6"/>
            <p:cNvSpPr txBox="1"/>
            <p:nvPr/>
          </p:nvSpPr>
          <p:spPr>
            <a:xfrm>
              <a:off x="5246133" y="2313656"/>
              <a:ext cx="2664296" cy="105259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2400" b="1" dirty="0">
                  <a:solidFill>
                    <a:prstClr val="black"/>
                  </a:solidFill>
                  <a:latin typeface="宋体"/>
                </a:rPr>
                <a:t>妈，妈，要到什么时候才</a:t>
              </a:r>
              <a:r>
                <a:rPr lang="en-US" altLang="zh-CN" sz="2400" b="1" dirty="0">
                  <a:solidFill>
                    <a:prstClr val="black"/>
                  </a:solidFill>
                  <a:latin typeface="宋体"/>
                </a:rPr>
                <a:t>……</a:t>
              </a:r>
              <a:endParaRPr sz="2400" b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5844787" y="0"/>
            <a:ext cx="3143059" cy="1017790"/>
            <a:chOff x="4716016" y="2506240"/>
            <a:chExt cx="3407733" cy="1017790"/>
          </a:xfrm>
        </p:grpSpPr>
        <p:sp>
          <p:nvSpPr>
            <p:cNvPr id="10" name="椭圆形标注 9"/>
            <p:cNvSpPr/>
            <p:nvPr/>
          </p:nvSpPr>
          <p:spPr>
            <a:xfrm>
              <a:off x="4716016" y="2506240"/>
              <a:ext cx="3407733" cy="1017790"/>
            </a:xfrm>
            <a:prstGeom prst="wedgeEllipseCallout">
              <a:avLst>
                <a:gd name="adj1" fmla="val -52910"/>
                <a:gd name="adj2" fmla="val 89408"/>
              </a:avLst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文本框 6"/>
            <p:cNvSpPr txBox="1"/>
            <p:nvPr/>
          </p:nvSpPr>
          <p:spPr>
            <a:xfrm>
              <a:off x="5459453" y="2728903"/>
              <a:ext cx="2399622" cy="57246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2400" b="1" dirty="0">
                  <a:solidFill>
                    <a:prstClr val="black"/>
                  </a:solidFill>
                  <a:latin typeface="宋体"/>
                </a:rPr>
                <a:t>要到夜里！</a:t>
              </a:r>
              <a:endParaRPr sz="2400" b="1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7223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68983" y="1419622"/>
            <a:ext cx="77048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⑤</a:t>
            </a: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en-US" altLang="zh-CN" sz="3200" b="1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那我饿了</a:t>
            </a: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！”</a:t>
            </a:r>
            <a:r>
              <a:rPr lang="en-US" altLang="zh-CN" sz="3200" b="1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八儿要哭的样子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sz="1800" b="1" dirty="0"/>
          </a:p>
        </p:txBody>
      </p:sp>
      <p:sp>
        <p:nvSpPr>
          <p:cNvPr id="8" name="文本框 6"/>
          <p:cNvSpPr txBox="1"/>
          <p:nvPr/>
        </p:nvSpPr>
        <p:spPr>
          <a:xfrm>
            <a:off x="539552" y="512874"/>
            <a:ext cx="8280920" cy="6615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④</a:t>
            </a:r>
            <a:r>
              <a:rPr lang="en-US" altLang="zh-CN" sz="32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但八儿听了这种松劲的话，眼睛可急红了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sz="3200" b="1" dirty="0">
              <a:latin typeface="+mj-ea"/>
              <a:ea typeface="+mj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69738" y="2381620"/>
            <a:ext cx="1614805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神态描写</a:t>
            </a:r>
          </a:p>
        </p:txBody>
      </p:sp>
      <p:sp>
        <p:nvSpPr>
          <p:cNvPr id="4" name="矩形 3"/>
          <p:cNvSpPr/>
          <p:nvPr/>
        </p:nvSpPr>
        <p:spPr>
          <a:xfrm>
            <a:off x="5843636" y="595073"/>
            <a:ext cx="2656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眼睛可急红了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644008" y="1418923"/>
            <a:ext cx="22445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要哭的样子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847053" y="2355726"/>
            <a:ext cx="5256584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/>
              <a:t>         此时此刻八儿的心情可以用一个什么词来形容？</a:t>
            </a:r>
          </a:p>
        </p:txBody>
      </p:sp>
      <p:sp>
        <p:nvSpPr>
          <p:cNvPr id="16" name="下箭头 15"/>
          <p:cNvSpPr/>
          <p:nvPr/>
        </p:nvSpPr>
        <p:spPr>
          <a:xfrm>
            <a:off x="4882540" y="3309833"/>
            <a:ext cx="186158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491880" y="3741881"/>
            <a:ext cx="29674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迫不及待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  <p:bldP spid="10" grpId="0"/>
      <p:bldP spid="15" grpId="0" animBg="1"/>
      <p:bldP spid="16" grpId="0" animBg="1"/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89"/>
          <a:stretch/>
        </p:blipFill>
        <p:spPr bwMode="auto">
          <a:xfrm>
            <a:off x="1259632" y="1128408"/>
            <a:ext cx="6912768" cy="3553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组合 2"/>
          <p:cNvGrpSpPr/>
          <p:nvPr/>
        </p:nvGrpSpPr>
        <p:grpSpPr>
          <a:xfrm>
            <a:off x="683568" y="544198"/>
            <a:ext cx="3456384" cy="1211192"/>
            <a:chOff x="4716015" y="2155878"/>
            <a:chExt cx="3756731" cy="1368152"/>
          </a:xfrm>
        </p:grpSpPr>
        <p:sp>
          <p:nvSpPr>
            <p:cNvPr id="4" name="椭圆形标注 3"/>
            <p:cNvSpPr/>
            <p:nvPr/>
          </p:nvSpPr>
          <p:spPr>
            <a:xfrm>
              <a:off x="4716015" y="2155878"/>
              <a:ext cx="3756731" cy="1368152"/>
            </a:xfrm>
            <a:prstGeom prst="wedgeEllipseCallout">
              <a:avLst>
                <a:gd name="adj1" fmla="val 42555"/>
                <a:gd name="adj2" fmla="val 113712"/>
              </a:avLst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文本框 6"/>
            <p:cNvSpPr txBox="1"/>
            <p:nvPr/>
          </p:nvSpPr>
          <p:spPr>
            <a:xfrm>
              <a:off x="4950811" y="2461718"/>
              <a:ext cx="2664296" cy="53367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2400" b="1" dirty="0">
                  <a:solidFill>
                    <a:prstClr val="black"/>
                  </a:solidFill>
                </a:rPr>
                <a:t>那我饿了！</a:t>
              </a:r>
              <a:endParaRPr sz="2400" b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4932041" y="0"/>
            <a:ext cx="4055806" cy="1419622"/>
            <a:chOff x="3726409" y="2506240"/>
            <a:chExt cx="4397342" cy="1419622"/>
          </a:xfrm>
        </p:grpSpPr>
        <p:sp>
          <p:nvSpPr>
            <p:cNvPr id="7" name="椭圆形标注 6"/>
            <p:cNvSpPr/>
            <p:nvPr/>
          </p:nvSpPr>
          <p:spPr>
            <a:xfrm>
              <a:off x="3726409" y="2506240"/>
              <a:ext cx="4397342" cy="1419622"/>
            </a:xfrm>
            <a:prstGeom prst="wedgeEllipseCallout">
              <a:avLst>
                <a:gd name="adj1" fmla="val -35342"/>
                <a:gd name="adj2" fmla="val 95883"/>
              </a:avLst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文本框 6"/>
            <p:cNvSpPr txBox="1"/>
            <p:nvPr/>
          </p:nvSpPr>
          <p:spPr>
            <a:xfrm>
              <a:off x="4429054" y="2731390"/>
              <a:ext cx="3273878" cy="105259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2400" b="1" dirty="0">
                  <a:solidFill>
                    <a:prstClr val="black"/>
                  </a:solidFill>
                </a:rPr>
                <a:t>饿了，也得到太阳落下时才准吃。</a:t>
              </a:r>
              <a:endParaRPr sz="2400" b="1" dirty="0">
                <a:solidFill>
                  <a:prstClr val="black"/>
                </a:solidFill>
              </a:endParaRP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034" y="254014"/>
            <a:ext cx="1594319" cy="159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535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770" b="4889"/>
          <a:stretch/>
        </p:blipFill>
        <p:spPr bwMode="auto">
          <a:xfrm>
            <a:off x="3780" y="0"/>
            <a:ext cx="9188526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1264612" y="1563638"/>
            <a:ext cx="6732748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sz="4000" dirty="0">
                <a:latin typeface="黑体" pitchFamily="49" charset="-122"/>
                <a:ea typeface="黑体" pitchFamily="49" charset="-122"/>
              </a:rPr>
              <a:t>    分角色来读</a:t>
            </a:r>
            <a:r>
              <a:rPr lang="en-US" altLang="zh-CN" sz="4000" dirty="0">
                <a:latin typeface="黑体" pitchFamily="49" charset="-122"/>
                <a:ea typeface="黑体" pitchFamily="49" charset="-122"/>
              </a:rPr>
              <a:t>2~8</a:t>
            </a:r>
            <a:r>
              <a:rPr lang="zh-CN" altLang="en-US" sz="4000" dirty="0">
                <a:latin typeface="黑体" pitchFamily="49" charset="-122"/>
                <a:ea typeface="黑体" pitchFamily="49" charset="-122"/>
              </a:rPr>
              <a:t>自然段，注意读出八儿的馋样儿。</a:t>
            </a:r>
          </a:p>
        </p:txBody>
      </p:sp>
      <p:sp>
        <p:nvSpPr>
          <p:cNvPr id="4" name="矩形 3"/>
          <p:cNvSpPr/>
          <p:nvPr/>
        </p:nvSpPr>
        <p:spPr>
          <a:xfrm>
            <a:off x="3275856" y="4083918"/>
            <a:ext cx="2350323" cy="5724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（</a:t>
            </a:r>
            <a:r>
              <a:rPr lang="zh-CN" altLang="en-US" sz="24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课后第一题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）</a:t>
            </a:r>
            <a:endParaRPr lang="zh-CN" altLang="en-US" sz="24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899207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5" t="21196" b="13439"/>
          <a:stretch/>
        </p:blipFill>
        <p:spPr bwMode="auto">
          <a:xfrm>
            <a:off x="0" y="0"/>
            <a:ext cx="9144000" cy="5194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1043608" y="411510"/>
            <a:ext cx="67327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dirty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    你能用成语或四字词语说出八儿对粥的喜爱与盼望之情吗？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2083863" y="1995686"/>
            <a:ext cx="2729938" cy="908480"/>
            <a:chOff x="8100392" y="1962696"/>
            <a:chExt cx="2119870" cy="697726"/>
          </a:xfrm>
        </p:grpSpPr>
        <p:sp>
          <p:nvSpPr>
            <p:cNvPr id="7" name="云形 6"/>
            <p:cNvSpPr/>
            <p:nvPr/>
          </p:nvSpPr>
          <p:spPr>
            <a:xfrm>
              <a:off x="8100392" y="1962696"/>
              <a:ext cx="2119870" cy="697726"/>
            </a:xfrm>
            <a:prstGeom prst="cloud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221480" y="1995686"/>
              <a:ext cx="1741689" cy="5436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0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馋涎欲滴</a:t>
              </a: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2083863" y="3103430"/>
            <a:ext cx="2729938" cy="908480"/>
            <a:chOff x="8100392" y="1962696"/>
            <a:chExt cx="2119870" cy="697726"/>
          </a:xfrm>
        </p:grpSpPr>
        <p:sp>
          <p:nvSpPr>
            <p:cNvPr id="10" name="云形 9"/>
            <p:cNvSpPr/>
            <p:nvPr/>
          </p:nvSpPr>
          <p:spPr>
            <a:xfrm>
              <a:off x="8100392" y="1962696"/>
              <a:ext cx="2119870" cy="697726"/>
            </a:xfrm>
            <a:prstGeom prst="cloud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221480" y="1995686"/>
              <a:ext cx="1741689" cy="5436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0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垂涎三尺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5774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1800" y="987574"/>
            <a:ext cx="600702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sz="2800" b="1" u="sng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沈从文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（1902－1988），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原名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沈岳焕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en-US" sz="28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湖南凤凰人</a:t>
            </a:r>
            <a:r>
              <a:rPr 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现代著名作家、历史文物研究家、京派小说代表人物。</a:t>
            </a:r>
            <a:r>
              <a:rPr 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1924年开始进行文学创作，撰写出版了</a:t>
            </a:r>
            <a:r>
              <a:rPr 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《长河》《</a:t>
            </a:r>
            <a:r>
              <a:rPr lang="en-US" sz="28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边城》</a:t>
            </a:r>
            <a:r>
              <a:rPr lang="en-US" sz="28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等小说</a:t>
            </a:r>
            <a:r>
              <a:rPr 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散文集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湘行散记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52429" y="390236"/>
            <a:ext cx="1629583" cy="400110"/>
            <a:chOff x="160049" y="525491"/>
            <a:chExt cx="1629583" cy="40011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49" y="536227"/>
              <a:ext cx="1629583" cy="3786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" name="文本框 11"/>
            <p:cNvSpPr txBox="1"/>
            <p:nvPr/>
          </p:nvSpPr>
          <p:spPr>
            <a:xfrm>
              <a:off x="172162" y="525491"/>
              <a:ext cx="12314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000" b="1" dirty="0">
                  <a:solidFill>
                    <a:schemeClr val="bg1"/>
                  </a:solidFill>
                </a:rPr>
                <a:t>第一课时</a:t>
              </a: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75" y="1131590"/>
            <a:ext cx="2393505" cy="2553072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矩形 6"/>
          <p:cNvSpPr/>
          <p:nvPr/>
        </p:nvSpPr>
        <p:spPr>
          <a:xfrm>
            <a:off x="1396028" y="3899227"/>
            <a:ext cx="60580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“乡土文学之父”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"/>
          <p:cNvSpPr txBox="1"/>
          <p:nvPr/>
        </p:nvSpPr>
        <p:spPr>
          <a:xfrm>
            <a:off x="1542150" y="1447029"/>
            <a:ext cx="7062298" cy="177279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latin typeface="+mj-ea"/>
                <a:ea typeface="+mj-ea"/>
              </a:rPr>
              <a:t>    八儿多么想让妈妈早点给他端上一碗喷香的腊八粥啊，那么一旦粥煮好了，他想怎么吃呢</a:t>
            </a:r>
            <a:r>
              <a:rPr lang="en-US" altLang="zh-CN" sz="2800" b="1" dirty="0">
                <a:latin typeface="+mj-ea"/>
                <a:ea typeface="+mj-ea"/>
              </a:rPr>
              <a:t>?</a:t>
            </a:r>
            <a:endParaRPr sz="2800" dirty="0">
              <a:latin typeface="+mj-ea"/>
              <a:ea typeface="+mj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10" y="1447029"/>
            <a:ext cx="1259840" cy="18059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411760" y="411510"/>
            <a:ext cx="2016224" cy="6937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2.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计划分粥</a:t>
            </a:r>
          </a:p>
        </p:txBody>
      </p:sp>
      <p:sp>
        <p:nvSpPr>
          <p:cNvPr id="6" name="矩形 5"/>
          <p:cNvSpPr/>
          <p:nvPr/>
        </p:nvSpPr>
        <p:spPr>
          <a:xfrm>
            <a:off x="5073299" y="471642"/>
            <a:ext cx="1351256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想</a:t>
            </a:r>
            <a:r>
              <a:rPr lang="en-US" altLang="zh-CN" sz="36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粥</a:t>
            </a:r>
          </a:p>
        </p:txBody>
      </p:sp>
    </p:spTree>
    <p:extLst>
      <p:ext uri="{BB962C8B-B14F-4D97-AF65-F5344CB8AC3E}">
        <p14:creationId xmlns:p14="http://schemas.microsoft.com/office/powerpoint/2010/main" val="419648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bldLvl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89"/>
          <a:stretch/>
        </p:blipFill>
        <p:spPr bwMode="auto">
          <a:xfrm>
            <a:off x="1201767" y="1017790"/>
            <a:ext cx="6912768" cy="3553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组合 2"/>
          <p:cNvGrpSpPr/>
          <p:nvPr/>
        </p:nvGrpSpPr>
        <p:grpSpPr>
          <a:xfrm>
            <a:off x="107504" y="657184"/>
            <a:ext cx="3456384" cy="1211192"/>
            <a:chOff x="4716015" y="2155878"/>
            <a:chExt cx="3756731" cy="1368152"/>
          </a:xfrm>
        </p:grpSpPr>
        <p:sp>
          <p:nvSpPr>
            <p:cNvPr id="4" name="椭圆形标注 3"/>
            <p:cNvSpPr/>
            <p:nvPr/>
          </p:nvSpPr>
          <p:spPr>
            <a:xfrm>
              <a:off x="4716015" y="2155878"/>
              <a:ext cx="3756731" cy="1368152"/>
            </a:xfrm>
            <a:prstGeom prst="wedgeEllipseCallout">
              <a:avLst>
                <a:gd name="adj1" fmla="val 49770"/>
                <a:gd name="adj2" fmla="val 107829"/>
              </a:avLst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文本框 6"/>
            <p:cNvSpPr txBox="1"/>
            <p:nvPr/>
          </p:nvSpPr>
          <p:spPr>
            <a:xfrm>
              <a:off x="5107341" y="2250015"/>
              <a:ext cx="2974079" cy="118900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2400" b="1" dirty="0">
                  <a:solidFill>
                    <a:prstClr val="black"/>
                  </a:solidFill>
                </a:rPr>
                <a:t>妈，妈，等一下</a:t>
              </a:r>
              <a:r>
                <a:rPr lang="zh-CN" altLang="en-US" sz="2400" b="1" dirty="0">
                  <a:solidFill>
                    <a:srgbClr val="FF0000"/>
                  </a:solidFill>
                </a:rPr>
                <a:t>我要吃三碗</a:t>
              </a:r>
              <a:r>
                <a:rPr lang="zh-CN" altLang="en-US" sz="2400" b="1" dirty="0">
                  <a:solidFill>
                    <a:prstClr val="black"/>
                  </a:solidFill>
                </a:rPr>
                <a:t>！</a:t>
              </a:r>
              <a:endParaRPr sz="2400" b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563888" y="118632"/>
            <a:ext cx="5580111" cy="1749744"/>
            <a:chOff x="3726408" y="2506240"/>
            <a:chExt cx="5372585" cy="1749744"/>
          </a:xfrm>
        </p:grpSpPr>
        <p:sp>
          <p:nvSpPr>
            <p:cNvPr id="7" name="椭圆形标注 6"/>
            <p:cNvSpPr/>
            <p:nvPr/>
          </p:nvSpPr>
          <p:spPr>
            <a:xfrm>
              <a:off x="3726408" y="2506240"/>
              <a:ext cx="5372585" cy="1749744"/>
            </a:xfrm>
            <a:prstGeom prst="wedgeEllipseCallout">
              <a:avLst>
                <a:gd name="adj1" fmla="val -30873"/>
                <a:gd name="adj2" fmla="val 68057"/>
              </a:avLst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文本框 6"/>
            <p:cNvSpPr txBox="1"/>
            <p:nvPr/>
          </p:nvSpPr>
          <p:spPr>
            <a:xfrm>
              <a:off x="4489038" y="2597792"/>
              <a:ext cx="4298459" cy="153272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2400" b="1" dirty="0">
                  <a:solidFill>
                    <a:prstClr val="black"/>
                  </a:solidFill>
                </a:rPr>
                <a:t>妈，妈，</a:t>
              </a:r>
              <a:r>
                <a:rPr lang="zh-CN" altLang="en-US" sz="2400" b="1" dirty="0">
                  <a:solidFill>
                    <a:srgbClr val="FF0000"/>
                  </a:solidFill>
                </a:rPr>
                <a:t>你吃三碗我也吃三碗，大哥同爹只准各吃一碗</a:t>
              </a:r>
              <a:r>
                <a:rPr lang="zh-CN" altLang="en-US" sz="2400" b="1" dirty="0">
                  <a:solidFill>
                    <a:prstClr val="black"/>
                  </a:solidFill>
                </a:rPr>
                <a:t>，一共八碗，是吗？</a:t>
              </a:r>
              <a:endParaRPr sz="2400" b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-100136" y="2794517"/>
            <a:ext cx="3456384" cy="1211192"/>
            <a:chOff x="4716015" y="2155878"/>
            <a:chExt cx="3756731" cy="1368152"/>
          </a:xfrm>
        </p:grpSpPr>
        <p:sp>
          <p:nvSpPr>
            <p:cNvPr id="11" name="椭圆形标注 10"/>
            <p:cNvSpPr/>
            <p:nvPr/>
          </p:nvSpPr>
          <p:spPr>
            <a:xfrm>
              <a:off x="4716015" y="2155878"/>
              <a:ext cx="3756731" cy="1368152"/>
            </a:xfrm>
            <a:prstGeom prst="wedgeEllipseCallout">
              <a:avLst>
                <a:gd name="adj1" fmla="val 58359"/>
                <a:gd name="adj2" fmla="val -52967"/>
              </a:avLst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2" name="文本框 6"/>
            <p:cNvSpPr txBox="1"/>
            <p:nvPr/>
          </p:nvSpPr>
          <p:spPr>
            <a:xfrm>
              <a:off x="5107341" y="2250015"/>
              <a:ext cx="2974079" cy="118900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2400" b="1" dirty="0">
                  <a:solidFill>
                    <a:srgbClr val="FF0000"/>
                  </a:solidFill>
                </a:rPr>
                <a:t>要不然我吃三碗半，你就吃两碗半</a:t>
              </a:r>
              <a:r>
                <a:rPr lang="en-US" altLang="zh-CN" sz="2400" b="1" dirty="0">
                  <a:solidFill>
                    <a:prstClr val="black"/>
                  </a:solidFill>
                </a:rPr>
                <a:t>……</a:t>
              </a:r>
              <a:endParaRPr sz="2400" b="1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8358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1259632" y="1203598"/>
            <a:ext cx="1097983" cy="6524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sz="32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开始</a:t>
            </a:r>
          </a:p>
        </p:txBody>
      </p:sp>
      <p:sp>
        <p:nvSpPr>
          <p:cNvPr id="4" name="矩形 3"/>
          <p:cNvSpPr/>
          <p:nvPr/>
        </p:nvSpPr>
        <p:spPr>
          <a:xfrm>
            <a:off x="2933561" y="915566"/>
            <a:ext cx="2796540" cy="1313284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altLang="zh-CN" sz="28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你吃三碗我也吃三碗，大哥同爹只准各吃一碗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937341" y="2711767"/>
            <a:ext cx="2714779" cy="100647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762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CN" sz="28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我吃三碗半，你就吃两碗半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4" name="文本框 6"/>
          <p:cNvSpPr txBox="1"/>
          <p:nvPr/>
        </p:nvSpPr>
        <p:spPr>
          <a:xfrm>
            <a:off x="1284290" y="2875915"/>
            <a:ext cx="1631526" cy="7325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后来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endParaRPr sz="20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300192" y="1903177"/>
            <a:ext cx="2014350" cy="97273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讨价还价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ctr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得寸进尺</a:t>
            </a:r>
          </a:p>
        </p:txBody>
      </p:sp>
      <p:sp>
        <p:nvSpPr>
          <p:cNvPr id="10" name="虚尾箭头 9"/>
          <p:cNvSpPr/>
          <p:nvPr/>
        </p:nvSpPr>
        <p:spPr>
          <a:xfrm>
            <a:off x="2250053" y="1409700"/>
            <a:ext cx="683508" cy="28829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11" name="虚尾箭头 10"/>
          <p:cNvSpPr/>
          <p:nvPr/>
        </p:nvSpPr>
        <p:spPr>
          <a:xfrm>
            <a:off x="2250053" y="3070860"/>
            <a:ext cx="683508" cy="28829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12" name="右大括号 11"/>
          <p:cNvSpPr/>
          <p:nvPr/>
        </p:nvSpPr>
        <p:spPr>
          <a:xfrm>
            <a:off x="5744185" y="1387612"/>
            <a:ext cx="427286" cy="1971538"/>
          </a:xfrm>
          <a:prstGeom prst="rightBrac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13" name="矩形 12"/>
          <p:cNvSpPr/>
          <p:nvPr/>
        </p:nvSpPr>
        <p:spPr>
          <a:xfrm>
            <a:off x="3174414" y="3939902"/>
            <a:ext cx="29674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苦苦等待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9" grpId="0" bldLvl="0" animBg="1"/>
      <p:bldP spid="2" grpId="0" bldLvl="0" animBg="1"/>
      <p:bldP spid="10" grpId="0" animBg="1"/>
      <p:bldP spid="11" grpId="0" bldLvl="0" animBg="1"/>
      <p:bldP spid="12" grpId="0" animBg="1"/>
      <p:bldP spid="1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770" b="4889"/>
          <a:stretch/>
        </p:blipFill>
        <p:spPr bwMode="auto">
          <a:xfrm>
            <a:off x="3780" y="0"/>
            <a:ext cx="9188526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899592" y="1491630"/>
            <a:ext cx="7097768" cy="19389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sz="4000" dirty="0">
                <a:latin typeface="黑体" pitchFamily="49" charset="-122"/>
                <a:ea typeface="黑体" pitchFamily="49" charset="-122"/>
              </a:rPr>
              <a:t>    分角色读</a:t>
            </a:r>
            <a:r>
              <a:rPr lang="en-US" altLang="zh-CN" sz="4000" dirty="0">
                <a:latin typeface="黑体" pitchFamily="49" charset="-122"/>
                <a:ea typeface="黑体" pitchFamily="49" charset="-122"/>
              </a:rPr>
              <a:t>9~11</a:t>
            </a:r>
            <a:r>
              <a:rPr lang="zh-CN" altLang="en-US" sz="4000" dirty="0">
                <a:latin typeface="黑体" pitchFamily="49" charset="-122"/>
                <a:ea typeface="黑体" pitchFamily="49" charset="-122"/>
              </a:rPr>
              <a:t>自然段，读出</a:t>
            </a:r>
            <a:r>
              <a:rPr lang="zh-CN" altLang="en-US" sz="40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八儿苦苦等待的馋样儿</a:t>
            </a:r>
            <a:r>
              <a:rPr lang="zh-CN" altLang="en-US" sz="4000" dirty="0">
                <a:latin typeface="黑体" pitchFamily="49" charset="-122"/>
                <a:ea typeface="黑体" pitchFamily="49" charset="-122"/>
              </a:rPr>
              <a:t>和</a:t>
            </a:r>
            <a:r>
              <a:rPr lang="zh-CN" altLang="en-US" sz="40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妈妈对八儿的宠爱</a:t>
            </a:r>
            <a:r>
              <a:rPr lang="zh-CN" altLang="en-US" sz="4000" dirty="0">
                <a:latin typeface="黑体" pitchFamily="49" charset="-122"/>
                <a:ea typeface="黑体" pitchFamily="49" charset="-122"/>
              </a:rPr>
              <a:t>。</a:t>
            </a:r>
          </a:p>
        </p:txBody>
      </p:sp>
      <p:sp>
        <p:nvSpPr>
          <p:cNvPr id="5" name="矩形 4"/>
          <p:cNvSpPr/>
          <p:nvPr/>
        </p:nvSpPr>
        <p:spPr>
          <a:xfrm>
            <a:off x="3275856" y="4083918"/>
            <a:ext cx="2350323" cy="5724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（</a:t>
            </a:r>
            <a:r>
              <a:rPr lang="zh-CN" altLang="en-US" sz="24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课后第一题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）</a:t>
            </a:r>
            <a:endParaRPr lang="zh-CN" altLang="en-US" sz="24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491944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81136"/>
            <a:ext cx="1259840" cy="1805940"/>
          </a:xfrm>
          <a:prstGeom prst="rect">
            <a:avLst/>
          </a:prstGeom>
        </p:spPr>
      </p:pic>
      <p:sp>
        <p:nvSpPr>
          <p:cNvPr id="3" name="文本框 6"/>
          <p:cNvSpPr txBox="1"/>
          <p:nvPr/>
        </p:nvSpPr>
        <p:spPr>
          <a:xfrm>
            <a:off x="1475656" y="1485890"/>
            <a:ext cx="7272808" cy="7325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+mj-ea"/>
                <a:ea typeface="+mj-ea"/>
              </a:rPr>
              <a:t>八儿是个（小孩子  大孩子  老孩子）。</a:t>
            </a:r>
            <a:endParaRPr sz="3200" dirty="0">
              <a:latin typeface="+mj-ea"/>
              <a:ea typeface="+mj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190751" y="1419622"/>
            <a:ext cx="95731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√</a:t>
            </a:r>
            <a:endParaRPr lang="zh-CN" altLang="en-US" sz="3600" dirty="0"/>
          </a:p>
        </p:txBody>
      </p:sp>
      <p:sp>
        <p:nvSpPr>
          <p:cNvPr id="6" name="文本框 6"/>
          <p:cNvSpPr txBox="1"/>
          <p:nvPr/>
        </p:nvSpPr>
        <p:spPr>
          <a:xfrm>
            <a:off x="1057530" y="2513820"/>
            <a:ext cx="7272808" cy="7326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b="1" dirty="0">
                <a:latin typeface="+mj-ea"/>
                <a:ea typeface="+mj-ea"/>
              </a:rPr>
              <a:t>    你从哪里看出来的？</a:t>
            </a:r>
            <a:endParaRPr sz="36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84308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682056" y="626042"/>
            <a:ext cx="8029270" cy="128188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en-US" altLang="zh-CN" sz="3200" b="1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妈妈的命令，看羊还不够资格的八儿，难道还能设什么法来反抗吗</a:t>
            </a: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?</a:t>
            </a:r>
            <a:endParaRPr sz="32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510338" y="3939902"/>
            <a:ext cx="4855921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sym typeface="+mn-ea"/>
              </a:rPr>
              <a:t>期待喝粥，但无可奈何</a:t>
            </a:r>
          </a:p>
        </p:txBody>
      </p:sp>
      <p:sp>
        <p:nvSpPr>
          <p:cNvPr id="9" name="矩形 8"/>
          <p:cNvSpPr/>
          <p:nvPr/>
        </p:nvSpPr>
        <p:spPr>
          <a:xfrm>
            <a:off x="2696336" y="3215860"/>
            <a:ext cx="2136807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762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sym typeface="+mn-ea"/>
              </a:rPr>
              <a:t>幼小</a:t>
            </a:r>
          </a:p>
        </p:txBody>
      </p:sp>
      <p:pic>
        <p:nvPicPr>
          <p:cNvPr id="10" name="图片 9" descr="1190119799201907_b[1]"/>
          <p:cNvPicPr>
            <a:picLocks noChangeAspect="1"/>
          </p:cNvPicPr>
          <p:nvPr/>
        </p:nvPicPr>
        <p:blipFill>
          <a:blip r:embed="rId2"/>
          <a:srcRect b="5242"/>
          <a:stretch>
            <a:fillRect/>
          </a:stretch>
        </p:blipFill>
        <p:spPr>
          <a:xfrm>
            <a:off x="7272276" y="2936951"/>
            <a:ext cx="1720354" cy="1880131"/>
          </a:xfrm>
          <a:prstGeom prst="rect">
            <a:avLst/>
          </a:prstGeom>
        </p:spPr>
      </p:pic>
      <p:sp>
        <p:nvSpPr>
          <p:cNvPr id="11" name="文本框 6"/>
          <p:cNvSpPr txBox="1"/>
          <p:nvPr/>
        </p:nvSpPr>
        <p:spPr>
          <a:xfrm>
            <a:off x="682056" y="2322026"/>
            <a:ext cx="7759390" cy="652486"/>
          </a:xfrm>
          <a:prstGeom prst="rect">
            <a:avLst/>
          </a:prstGeom>
          <a:noFill/>
          <a:ln>
            <a:solidFill>
              <a:srgbClr val="0066FF"/>
            </a:solidFill>
          </a:ln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妈妈的命令，看羊还不够资格的八儿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没</a:t>
            </a:r>
            <a:r>
              <a:rPr lang="en-US" altLang="zh-CN" sz="2800" b="1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法反抗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sz="28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6406462" y="1461264"/>
            <a:ext cx="1343944" cy="715491"/>
            <a:chOff x="8100392" y="1962696"/>
            <a:chExt cx="1043608" cy="549508"/>
          </a:xfrm>
        </p:grpSpPr>
        <p:sp>
          <p:nvSpPr>
            <p:cNvPr id="15" name="云形 14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221480" y="1995686"/>
              <a:ext cx="703546" cy="4018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反问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3962048" y="717836"/>
            <a:ext cx="43043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看羊还不够资格的八儿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" name="左弧形箭头 2"/>
          <p:cNvSpPr/>
          <p:nvPr/>
        </p:nvSpPr>
        <p:spPr>
          <a:xfrm>
            <a:off x="395536" y="1646321"/>
            <a:ext cx="286520" cy="100194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240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9" grpId="0" bldLvl="0" animBg="1"/>
      <p:bldP spid="11" grpId="0" animBg="1"/>
      <p:bldP spid="2" grpId="0"/>
      <p:bldP spid="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682056" y="555526"/>
            <a:ext cx="7634360" cy="201285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803275">
              <a:lnSpc>
                <a:spcPct val="130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“噗</a:t>
            </a: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”锅内又叹了声气。八儿回过头来，也不过是看到一股淡淡烟气往上一冲而已</a:t>
            </a: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!</a:t>
            </a:r>
            <a:endParaRPr sz="32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268730" y="2682865"/>
            <a:ext cx="2303270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sym typeface="+mn-ea"/>
              </a:rPr>
              <a:t>个子矮</a:t>
            </a:r>
          </a:p>
        </p:txBody>
      </p:sp>
      <p:sp>
        <p:nvSpPr>
          <p:cNvPr id="5" name="矩形 4"/>
          <p:cNvSpPr/>
          <p:nvPr/>
        </p:nvSpPr>
        <p:spPr>
          <a:xfrm>
            <a:off x="2268730" y="3435846"/>
            <a:ext cx="2735318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sym typeface="+mn-ea"/>
              </a:rPr>
              <a:t>只能看到烟气</a:t>
            </a:r>
          </a:p>
        </p:txBody>
      </p:sp>
      <p:pic>
        <p:nvPicPr>
          <p:cNvPr id="6" name="图片 5" descr="1190119799201907_b[1]"/>
          <p:cNvPicPr>
            <a:picLocks noChangeAspect="1"/>
          </p:cNvPicPr>
          <p:nvPr/>
        </p:nvPicPr>
        <p:blipFill>
          <a:blip r:embed="rId2"/>
          <a:srcRect b="5242"/>
          <a:stretch>
            <a:fillRect/>
          </a:stretch>
        </p:blipFill>
        <p:spPr>
          <a:xfrm>
            <a:off x="6156176" y="2495780"/>
            <a:ext cx="1720354" cy="188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929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1649003" y="1557898"/>
            <a:ext cx="6768752" cy="177279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latin typeface="+mj-ea"/>
                <a:ea typeface="+mj-ea"/>
              </a:rPr>
              <a:t>    看不到灶里，八儿只能猜想了，</a:t>
            </a:r>
            <a:r>
              <a:rPr sz="2800" b="1" dirty="0" err="1">
                <a:latin typeface="+mj-ea"/>
                <a:ea typeface="+mj-ea"/>
              </a:rPr>
              <a:t>八儿想象中的粥是什么样子的</a:t>
            </a:r>
            <a:r>
              <a:rPr lang="zh-CN" sz="2800" b="1" dirty="0">
                <a:latin typeface="+mj-ea"/>
                <a:ea typeface="+mj-ea"/>
              </a:rPr>
              <a:t>？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默读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第13自然段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en-US" altLang="zh-CN" sz="2800" b="1" dirty="0" err="1">
                <a:latin typeface="+mn-ea"/>
                <a:cs typeface="黑体" panose="02010609060101010101" pitchFamily="49" charset="-122"/>
              </a:rPr>
              <a:t>找出文中的关键</a:t>
            </a:r>
            <a:r>
              <a:rPr lang="zh-CN" altLang="en-US" sz="2800" b="1" dirty="0">
                <a:latin typeface="+mn-ea"/>
                <a:cs typeface="黑体" panose="02010609060101010101" pitchFamily="49" charset="-122"/>
              </a:rPr>
              <a:t>语句</a:t>
            </a:r>
            <a:r>
              <a:rPr lang="en-US" altLang="zh-CN" sz="2800" b="1" dirty="0" err="1">
                <a:latin typeface="+mn-ea"/>
                <a:cs typeface="黑体" panose="02010609060101010101" pitchFamily="49" charset="-122"/>
              </a:rPr>
              <a:t>画下来</a:t>
            </a:r>
            <a:r>
              <a:rPr lang="en-US" altLang="zh-CN" sz="2800" b="1" dirty="0">
                <a:latin typeface="+mn-ea"/>
                <a:cs typeface="黑体" panose="02010609060101010101" pitchFamily="49" charset="-122"/>
              </a:rPr>
              <a:t>。</a:t>
            </a:r>
            <a:r>
              <a:rPr lang="en-US" altLang="zh-CN" sz="2800" b="1" dirty="0">
                <a:latin typeface="+mn-ea"/>
              </a:rPr>
              <a:t>     </a:t>
            </a:r>
            <a:endParaRPr sz="2800" b="1" dirty="0">
              <a:latin typeface="+mn-ea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55" y="1557898"/>
            <a:ext cx="1259840" cy="180594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763688" y="480148"/>
            <a:ext cx="2399480" cy="6937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3.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对粥的猜想</a:t>
            </a:r>
          </a:p>
        </p:txBody>
      </p:sp>
      <p:sp>
        <p:nvSpPr>
          <p:cNvPr id="8" name="矩形 7"/>
          <p:cNvSpPr/>
          <p:nvPr/>
        </p:nvSpPr>
        <p:spPr>
          <a:xfrm>
            <a:off x="4831604" y="520909"/>
            <a:ext cx="1220244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猜粥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bldLvl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4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线形标注 1 2"/>
          <p:cNvSpPr/>
          <p:nvPr/>
        </p:nvSpPr>
        <p:spPr>
          <a:xfrm>
            <a:off x="417331" y="3867894"/>
            <a:ext cx="5040560" cy="700817"/>
          </a:xfrm>
          <a:prstGeom prst="borderCallout1">
            <a:avLst>
              <a:gd name="adj1" fmla="val 101743"/>
              <a:gd name="adj2" fmla="val 50195"/>
              <a:gd name="adj3" fmla="val 153195"/>
              <a:gd name="adj4" fmla="val 56390"/>
            </a:avLst>
          </a:prstGeom>
          <a:effectLst>
            <a:glow rad="76200">
              <a:schemeClr val="accent1">
                <a:alpha val="4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糖：放多了，会起锅巴</a:t>
            </a:r>
          </a:p>
        </p:txBody>
      </p:sp>
      <p:sp>
        <p:nvSpPr>
          <p:cNvPr id="4" name="矩形 3"/>
          <p:cNvSpPr/>
          <p:nvPr/>
        </p:nvSpPr>
        <p:spPr>
          <a:xfrm>
            <a:off x="7359846" y="267494"/>
            <a:ext cx="1111203" cy="4524315"/>
          </a:xfrm>
          <a:prstGeom prst="rect">
            <a:avLst/>
          </a:prstGeom>
          <a:solidFill>
            <a:srgbClr val="00B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7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楷体" pitchFamily="49" charset="-122"/>
                <a:ea typeface="楷体" pitchFamily="49" charset="-122"/>
              </a:rPr>
              <a:t>美</a:t>
            </a:r>
            <a:endParaRPr lang="en-US" altLang="zh-CN" sz="7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  <a:latin typeface="楷体" pitchFamily="49" charset="-122"/>
              <a:ea typeface="楷体" pitchFamily="49" charset="-122"/>
            </a:endParaRPr>
          </a:p>
          <a:p>
            <a:pPr algn="ctr"/>
            <a:r>
              <a:rPr lang="zh-CN" altLang="en-US" sz="7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楷体" pitchFamily="49" charset="-122"/>
                <a:ea typeface="楷体" pitchFamily="49" charset="-122"/>
              </a:rPr>
              <a:t>妙</a:t>
            </a:r>
            <a:endParaRPr lang="en-US" altLang="zh-CN" sz="7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  <a:latin typeface="楷体" pitchFamily="49" charset="-122"/>
              <a:ea typeface="楷体" pitchFamily="49" charset="-122"/>
            </a:endParaRPr>
          </a:p>
          <a:p>
            <a:pPr algn="ctr"/>
            <a:r>
              <a:rPr lang="zh-CN" altLang="en-US" sz="7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楷体" pitchFamily="49" charset="-122"/>
                <a:ea typeface="楷体" pitchFamily="49" charset="-122"/>
              </a:rPr>
              <a:t>想</a:t>
            </a:r>
            <a:endParaRPr lang="en-US" altLang="zh-CN" sz="7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  <a:latin typeface="楷体" pitchFamily="49" charset="-122"/>
              <a:ea typeface="楷体" pitchFamily="49" charset="-122"/>
            </a:endParaRPr>
          </a:p>
          <a:p>
            <a:pPr algn="ctr"/>
            <a:r>
              <a:rPr lang="zh-CN" altLang="en-US" sz="7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楷体" pitchFamily="49" charset="-122"/>
                <a:ea typeface="楷体" pitchFamily="49" charset="-122"/>
              </a:rPr>
              <a:t>象</a:t>
            </a:r>
          </a:p>
        </p:txBody>
      </p:sp>
      <p:sp>
        <p:nvSpPr>
          <p:cNvPr id="5" name="线形标注 1 4"/>
          <p:cNvSpPr/>
          <p:nvPr/>
        </p:nvSpPr>
        <p:spPr>
          <a:xfrm>
            <a:off x="395536" y="267494"/>
            <a:ext cx="5328592" cy="653921"/>
          </a:xfrm>
          <a:prstGeom prst="borderCallout1">
            <a:avLst>
              <a:gd name="adj1" fmla="val 96159"/>
              <a:gd name="adj2" fmla="val 50250"/>
              <a:gd name="adj3" fmla="val 150407"/>
              <a:gd name="adj4" fmla="val 80572"/>
            </a:avLst>
          </a:prstGeom>
          <a:effectLst>
            <a:glow rad="76200">
              <a:schemeClr val="accent1">
                <a:alpha val="4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栗子：</a:t>
            </a:r>
            <a:r>
              <a:rPr lang="en-US" altLang="zh-CN" sz="40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稀烂到认不清楚</a:t>
            </a:r>
            <a:endParaRPr lang="zh-CN" altLang="en-US" sz="40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线形标注 1 5"/>
          <p:cNvSpPr/>
          <p:nvPr/>
        </p:nvSpPr>
        <p:spPr>
          <a:xfrm>
            <a:off x="395536" y="1182240"/>
            <a:ext cx="4536504" cy="677362"/>
          </a:xfrm>
          <a:prstGeom prst="borderCallout1">
            <a:avLst>
              <a:gd name="adj1" fmla="val 95890"/>
              <a:gd name="adj2" fmla="val 50664"/>
              <a:gd name="adj3" fmla="val 146446"/>
              <a:gd name="adj4" fmla="val 61803"/>
            </a:avLst>
          </a:prstGeom>
          <a:effectLst>
            <a:glow rad="76200">
              <a:schemeClr val="accent1">
                <a:alpha val="4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饭豆：</a:t>
            </a:r>
            <a:r>
              <a:rPr lang="en-US" altLang="zh-CN" sz="36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煮得浑身肿胀</a:t>
            </a:r>
            <a:endParaRPr lang="zh-CN" altLang="en-US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线形标注 1 6"/>
          <p:cNvSpPr/>
          <p:nvPr/>
        </p:nvSpPr>
        <p:spPr>
          <a:xfrm>
            <a:off x="414528" y="2035238"/>
            <a:ext cx="5309600" cy="649800"/>
          </a:xfrm>
          <a:prstGeom prst="borderCallout1">
            <a:avLst>
              <a:gd name="adj1" fmla="val 102630"/>
              <a:gd name="adj2" fmla="val 50267"/>
              <a:gd name="adj3" fmla="val 181526"/>
              <a:gd name="adj4" fmla="val 56788"/>
            </a:avLst>
          </a:prstGeom>
          <a:effectLst>
            <a:glow rad="76200">
              <a:schemeClr val="accent1">
                <a:alpha val="4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花生仁：</a:t>
            </a:r>
            <a:r>
              <a:rPr lang="en-US" altLang="zh-CN" sz="36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是面面的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了</a:t>
            </a:r>
            <a:endParaRPr lang="zh-CN" altLang="en-US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线形标注 1 7"/>
          <p:cNvSpPr/>
          <p:nvPr/>
        </p:nvSpPr>
        <p:spPr>
          <a:xfrm>
            <a:off x="395536" y="2931790"/>
            <a:ext cx="4320480" cy="681555"/>
          </a:xfrm>
          <a:prstGeom prst="borderCallout1">
            <a:avLst>
              <a:gd name="adj1" fmla="val 101743"/>
              <a:gd name="adj2" fmla="val 87301"/>
              <a:gd name="adj3" fmla="val 118432"/>
              <a:gd name="adj4" fmla="val 110241"/>
            </a:avLst>
          </a:prstGeom>
          <a:effectLst>
            <a:glow rad="76200">
              <a:schemeClr val="accent1">
                <a:alpha val="4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枣子：必</a:t>
            </a:r>
            <a:r>
              <a:rPr lang="en-US" altLang="zh-CN" sz="36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大了三四倍</a:t>
            </a:r>
            <a:endParaRPr lang="zh-CN" altLang="en-US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54358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1649001" y="1500505"/>
            <a:ext cx="7099461" cy="177279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 dirty="0">
                <a:latin typeface="+mj-ea"/>
                <a:ea typeface="+mj-ea"/>
              </a:rPr>
              <a:t>       </a:t>
            </a:r>
            <a:r>
              <a:rPr sz="2800" b="1" dirty="0" err="1">
                <a:latin typeface="+mj-ea"/>
                <a:ea typeface="+mj-ea"/>
              </a:rPr>
              <a:t>妈妈把八儿抱起来，八</a:t>
            </a:r>
            <a:r>
              <a:rPr lang="zh-CN" altLang="en-US" sz="2800" b="1" dirty="0">
                <a:latin typeface="+mj-ea"/>
                <a:ea typeface="+mj-ea"/>
              </a:rPr>
              <a:t>儿</a:t>
            </a:r>
            <a:r>
              <a:rPr sz="2800" b="1" dirty="0" err="1">
                <a:latin typeface="+mj-ea"/>
                <a:ea typeface="+mj-ea"/>
              </a:rPr>
              <a:t>终于看到了让他垂涎三尺的腊八粥，</a:t>
            </a:r>
            <a:r>
              <a:rPr sz="2800" b="1" dirty="0" err="1">
                <a:solidFill>
                  <a:srgbClr val="0000FF"/>
                </a:solidFill>
                <a:latin typeface="+mj-ea"/>
                <a:ea typeface="+mj-ea"/>
              </a:rPr>
              <a:t>课文中用了一个怎样的词语来表现八儿的心理</a:t>
            </a:r>
            <a:r>
              <a:rPr sz="2800" b="1" dirty="0">
                <a:solidFill>
                  <a:srgbClr val="0000FF"/>
                </a:solidFill>
                <a:latin typeface="+mj-ea"/>
                <a:ea typeface="+mj-ea"/>
              </a:rPr>
              <a:t>？</a:t>
            </a:r>
            <a:r>
              <a:rPr lang="zh-CN" altLang="en-US" sz="2800" b="1" dirty="0">
                <a:latin typeface="+mj-ea"/>
                <a:ea typeface="+mj-ea"/>
              </a:rPr>
              <a:t>找一找圈出来。</a:t>
            </a:r>
            <a:r>
              <a:rPr lang="en-US" altLang="zh-CN" sz="2800" b="1" dirty="0">
                <a:latin typeface="+mj-ea"/>
                <a:ea typeface="+mj-ea"/>
              </a:rPr>
              <a:t>      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55" y="1500505"/>
            <a:ext cx="1259840" cy="18059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478" y="771550"/>
            <a:ext cx="600702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农历十二月（腊月）初八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，是我国汉族传统的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腊八节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，这天我国大多数地区都有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吃腊八粥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的习俗。先秦起，腊八节都是用来祭祀祖先和神灵，祈求丰收和吉祥。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7"/>
          <a:stretch/>
        </p:blipFill>
        <p:spPr bwMode="auto">
          <a:xfrm>
            <a:off x="6081012" y="771550"/>
            <a:ext cx="2955484" cy="224676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179512" y="3147814"/>
            <a:ext cx="87849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据说，佛教创始人释迦牟尼的成道之日也在十二月初八，因此腊八又称“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佛成道节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1648088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683568" y="1502749"/>
            <a:ext cx="7789179" cy="128188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200" b="1" dirty="0">
                <a:latin typeface="+mj-ea"/>
                <a:ea typeface="+mj-ea"/>
              </a:rPr>
              <a:t>    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“呃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……”</a:t>
            </a:r>
            <a:r>
              <a:rPr lang="en-US" altLang="zh-CN" sz="32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他惊异得喊起来了，锅中的一切已进了他的眼中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  <p:sp>
        <p:nvSpPr>
          <p:cNvPr id="2" name="椭圆 1"/>
          <p:cNvSpPr/>
          <p:nvPr/>
        </p:nvSpPr>
        <p:spPr>
          <a:xfrm>
            <a:off x="4013968" y="1562882"/>
            <a:ext cx="936105" cy="6409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4788024" y="2931790"/>
            <a:ext cx="3756731" cy="1080120"/>
            <a:chOff x="4716015" y="2155878"/>
            <a:chExt cx="3756731" cy="1080120"/>
          </a:xfrm>
        </p:grpSpPr>
        <p:sp>
          <p:nvSpPr>
            <p:cNvPr id="3" name="椭圆形标注 2"/>
            <p:cNvSpPr/>
            <p:nvPr/>
          </p:nvSpPr>
          <p:spPr>
            <a:xfrm>
              <a:off x="4716015" y="2155878"/>
              <a:ext cx="3756731" cy="1080120"/>
            </a:xfrm>
            <a:prstGeom prst="wedgeEllipseCallout">
              <a:avLst>
                <a:gd name="adj1" fmla="val -47852"/>
                <a:gd name="adj2" fmla="val -105888"/>
              </a:avLst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文本框 6"/>
            <p:cNvSpPr txBox="1"/>
            <p:nvPr/>
          </p:nvSpPr>
          <p:spPr>
            <a:xfrm>
              <a:off x="4908100" y="2443910"/>
              <a:ext cx="3288239" cy="57246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sz="2400" b="1" dirty="0" err="1">
                  <a:latin typeface="+mj-ea"/>
                  <a:ea typeface="+mj-ea"/>
                </a:rPr>
                <a:t>八儿</a:t>
              </a:r>
              <a:r>
                <a:rPr lang="zh-CN" altLang="en-US" sz="2400" b="1" dirty="0">
                  <a:latin typeface="+mj-ea"/>
                  <a:ea typeface="+mj-ea"/>
                </a:rPr>
                <a:t>为什么会感到</a:t>
              </a:r>
              <a:r>
                <a:rPr lang="zh-CN" altLang="en-US" sz="2400" b="1" dirty="0">
                  <a:solidFill>
                    <a:srgbClr val="FF0000"/>
                  </a:solidFill>
                  <a:latin typeface="+mj-ea"/>
                  <a:ea typeface="+mj-ea"/>
                </a:rPr>
                <a:t>惊异</a:t>
              </a:r>
              <a:r>
                <a:rPr lang="zh-CN" sz="2400" b="1" dirty="0">
                  <a:latin typeface="+mj-ea"/>
                  <a:ea typeface="+mj-ea"/>
                </a:rPr>
                <a:t>？</a:t>
              </a:r>
              <a:r>
                <a:rPr lang="en-US" altLang="zh-CN" sz="2400" b="1" dirty="0">
                  <a:latin typeface="+mj-ea"/>
                  <a:ea typeface="+mj-ea"/>
                </a:rPr>
                <a:t>     </a:t>
              </a:r>
              <a:endParaRPr sz="2400" b="1" dirty="0">
                <a:latin typeface="+mj-ea"/>
                <a:ea typeface="+mj-ea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1649001" y="555526"/>
            <a:ext cx="2808312" cy="6937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4.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看到粥的惊异</a:t>
            </a:r>
          </a:p>
        </p:txBody>
      </p:sp>
      <p:sp>
        <p:nvSpPr>
          <p:cNvPr id="10" name="矩形 9"/>
          <p:cNvSpPr/>
          <p:nvPr/>
        </p:nvSpPr>
        <p:spPr>
          <a:xfrm>
            <a:off x="4788024" y="599657"/>
            <a:ext cx="1220244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看粥</a:t>
            </a:r>
          </a:p>
        </p:txBody>
      </p:sp>
    </p:spTree>
    <p:extLst>
      <p:ext uri="{BB962C8B-B14F-4D97-AF65-F5344CB8AC3E}">
        <p14:creationId xmlns:p14="http://schemas.microsoft.com/office/powerpoint/2010/main" val="53478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bldLvl="0" animBg="1"/>
      <p:bldP spid="10" grpId="0" bldLvl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122970" y="3147814"/>
            <a:ext cx="2399334" cy="67846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粥的颜色是深褐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193214" y="627415"/>
            <a:ext cx="2418080" cy="3628390"/>
            <a:chOff x="3457" y="1362"/>
            <a:chExt cx="3808" cy="5714"/>
          </a:xfrm>
        </p:grpSpPr>
        <p:pic>
          <p:nvPicPr>
            <p:cNvPr id="17" name="图片 16" descr="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57" y="1362"/>
              <a:ext cx="3809" cy="5715"/>
            </a:xfrm>
            <a:prstGeom prst="rect">
              <a:avLst/>
            </a:prstGeom>
          </p:spPr>
        </p:pic>
        <p:sp>
          <p:nvSpPr>
            <p:cNvPr id="14" name="文本框 6"/>
            <p:cNvSpPr txBox="1"/>
            <p:nvPr/>
          </p:nvSpPr>
          <p:spPr>
            <a:xfrm>
              <a:off x="3795" y="2580"/>
              <a:ext cx="2886" cy="240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2400" dirty="0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rPr>
                <a:t>妈妈煮的粥到底是什么样子的呢？</a:t>
              </a:r>
              <a:r>
                <a:rPr lang="en-US" altLang="zh-CN" sz="1800" dirty="0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rPr>
                <a:t> </a:t>
              </a:r>
              <a:endParaRPr sz="1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endParaRPr>
            </a:p>
          </p:txBody>
        </p:sp>
      </p:grpSp>
      <p:sp>
        <p:nvSpPr>
          <p:cNvPr id="4" name="矩形 3"/>
          <p:cNvSpPr/>
          <p:nvPr/>
        </p:nvSpPr>
        <p:spPr>
          <a:xfrm>
            <a:off x="5999503" y="745524"/>
            <a:ext cx="1884865" cy="95948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花生仁脱了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它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的红外套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999503" y="1903417"/>
            <a:ext cx="2366010" cy="982980"/>
          </a:xfrm>
          <a:prstGeom prst="rect">
            <a:avLst/>
          </a:prstGeom>
          <a:effectLst>
            <a:glow>
              <a:schemeClr val="accent1">
                <a:alpha val="100000"/>
              </a:schemeClr>
            </a:glow>
            <a:softEdge rad="10160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锅巴，正是围了锅边成一圈</a:t>
            </a:r>
            <a:endParaRPr sz="24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16" name="线形标注 1(无边框) 15"/>
          <p:cNvSpPr/>
          <p:nvPr/>
        </p:nvSpPr>
        <p:spPr>
          <a:xfrm>
            <a:off x="5999503" y="3250331"/>
            <a:ext cx="3024336" cy="575945"/>
          </a:xfrm>
          <a:prstGeom prst="callout1">
            <a:avLst>
              <a:gd name="adj1" fmla="val 7229"/>
              <a:gd name="adj2" fmla="val 78837"/>
              <a:gd name="adj3" fmla="val 5350"/>
              <a:gd name="adj4" fmla="val 7993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没想到！！</a:t>
            </a:r>
          </a:p>
        </p:txBody>
      </p:sp>
      <p:sp>
        <p:nvSpPr>
          <p:cNvPr id="15" name="矩形 14"/>
          <p:cNvSpPr/>
          <p:nvPr/>
        </p:nvSpPr>
        <p:spPr>
          <a:xfrm>
            <a:off x="3059832" y="865226"/>
            <a:ext cx="2521074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栗子已变得粉碎</a:t>
            </a:r>
          </a:p>
        </p:txBody>
      </p:sp>
      <p:sp>
        <p:nvSpPr>
          <p:cNvPr id="19" name="矩形 18"/>
          <p:cNvSpPr/>
          <p:nvPr/>
        </p:nvSpPr>
        <p:spPr>
          <a:xfrm>
            <a:off x="3062100" y="1851670"/>
            <a:ext cx="2521074" cy="7200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饭豆煮得肿胀</a:t>
            </a:r>
          </a:p>
        </p:txBody>
      </p:sp>
      <p:sp>
        <p:nvSpPr>
          <p:cNvPr id="5" name="下弧形箭头 4"/>
          <p:cNvSpPr/>
          <p:nvPr/>
        </p:nvSpPr>
        <p:spPr>
          <a:xfrm>
            <a:off x="5076056" y="3826276"/>
            <a:ext cx="2075972" cy="54567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" name="线形标注 1(无边框) 11"/>
          <p:cNvSpPr/>
          <p:nvPr/>
        </p:nvSpPr>
        <p:spPr>
          <a:xfrm>
            <a:off x="4860032" y="1131709"/>
            <a:ext cx="773100" cy="575945"/>
          </a:xfrm>
          <a:prstGeom prst="callout1">
            <a:avLst>
              <a:gd name="adj1" fmla="val 7229"/>
              <a:gd name="adj2" fmla="val 78837"/>
              <a:gd name="adj3" fmla="val 5350"/>
              <a:gd name="adj4" fmla="val 7993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√</a:t>
            </a:r>
          </a:p>
        </p:txBody>
      </p:sp>
      <p:sp>
        <p:nvSpPr>
          <p:cNvPr id="13" name="线形标注 1(无边框) 12"/>
          <p:cNvSpPr/>
          <p:nvPr/>
        </p:nvSpPr>
        <p:spPr>
          <a:xfrm>
            <a:off x="7592413" y="1112872"/>
            <a:ext cx="773100" cy="575945"/>
          </a:xfrm>
          <a:prstGeom prst="callout1">
            <a:avLst>
              <a:gd name="adj1" fmla="val 7229"/>
              <a:gd name="adj2" fmla="val 78837"/>
              <a:gd name="adj3" fmla="val 5350"/>
              <a:gd name="adj4" fmla="val 7993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√</a:t>
            </a:r>
          </a:p>
        </p:txBody>
      </p:sp>
      <p:sp>
        <p:nvSpPr>
          <p:cNvPr id="20" name="线形标注 1(无边框) 19"/>
          <p:cNvSpPr/>
          <p:nvPr/>
        </p:nvSpPr>
        <p:spPr>
          <a:xfrm>
            <a:off x="4860032" y="2013880"/>
            <a:ext cx="773100" cy="575945"/>
          </a:xfrm>
          <a:prstGeom prst="callout1">
            <a:avLst>
              <a:gd name="adj1" fmla="val 7229"/>
              <a:gd name="adj2" fmla="val 78837"/>
              <a:gd name="adj3" fmla="val 5350"/>
              <a:gd name="adj4" fmla="val 7993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√</a:t>
            </a:r>
          </a:p>
        </p:txBody>
      </p:sp>
      <p:sp>
        <p:nvSpPr>
          <p:cNvPr id="21" name="线形标注 1(无边框) 20"/>
          <p:cNvSpPr/>
          <p:nvPr/>
        </p:nvSpPr>
        <p:spPr>
          <a:xfrm>
            <a:off x="8172400" y="2165702"/>
            <a:ext cx="773100" cy="575945"/>
          </a:xfrm>
          <a:prstGeom prst="callout1">
            <a:avLst>
              <a:gd name="adj1" fmla="val 7229"/>
              <a:gd name="adj2" fmla="val 78837"/>
              <a:gd name="adj3" fmla="val 5350"/>
              <a:gd name="adj4" fmla="val 7993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4" grpId="0" bldLvl="0" animBg="1"/>
      <p:bldP spid="10" grpId="0" bldLvl="0" animBg="1"/>
      <p:bldP spid="16" grpId="0" animBg="1"/>
      <p:bldP spid="15" grpId="0" bldLvl="0" animBg="1"/>
      <p:bldP spid="19" grpId="0" bldLvl="0" animBg="1"/>
      <p:bldP spid="5" grpId="0" animBg="1"/>
      <p:bldP spid="12" grpId="0" animBg="1"/>
      <p:bldP spid="13" grpId="0" animBg="1"/>
      <p:bldP spid="20" grpId="0" animBg="1"/>
      <p:bldP spid="2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7" t="4030" r="15935" b="16516"/>
          <a:stretch/>
        </p:blipFill>
        <p:spPr bwMode="auto">
          <a:xfrm>
            <a:off x="107504" y="831273"/>
            <a:ext cx="4548249" cy="3004457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63" r="29117" b="6205"/>
          <a:stretch/>
        </p:blipFill>
        <p:spPr bwMode="auto">
          <a:xfrm>
            <a:off x="4699573" y="969189"/>
            <a:ext cx="4465062" cy="2866541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组合 4"/>
          <p:cNvGrpSpPr/>
          <p:nvPr/>
        </p:nvGrpSpPr>
        <p:grpSpPr>
          <a:xfrm>
            <a:off x="6260132" y="1275606"/>
            <a:ext cx="1343944" cy="737648"/>
            <a:chOff x="8100392" y="1945679"/>
            <a:chExt cx="1043608" cy="566525"/>
          </a:xfrm>
        </p:grpSpPr>
        <p:sp>
          <p:nvSpPr>
            <p:cNvPr id="6" name="云形 5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355164" y="1945679"/>
              <a:ext cx="503138" cy="4963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6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脏</a:t>
              </a:r>
            </a:p>
          </p:txBody>
        </p:sp>
      </p:grpSp>
      <p:sp>
        <p:nvSpPr>
          <p:cNvPr id="8" name="矩形 7"/>
          <p:cNvSpPr/>
          <p:nvPr/>
        </p:nvSpPr>
        <p:spPr>
          <a:xfrm>
            <a:off x="1043608" y="3867894"/>
            <a:ext cx="2399334" cy="67846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粥的颜色是深褐</a:t>
            </a:r>
          </a:p>
        </p:txBody>
      </p:sp>
      <p:sp>
        <p:nvSpPr>
          <p:cNvPr id="9" name="矩形 8"/>
          <p:cNvSpPr/>
          <p:nvPr/>
        </p:nvSpPr>
        <p:spPr>
          <a:xfrm>
            <a:off x="5732437" y="3835730"/>
            <a:ext cx="2223939" cy="67846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染缸里的脏水</a:t>
            </a:r>
            <a:endParaRPr sz="24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215833" y="68512"/>
            <a:ext cx="29674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惊异非常</a:t>
            </a:r>
          </a:p>
        </p:txBody>
      </p:sp>
    </p:spTree>
    <p:extLst>
      <p:ext uri="{BB962C8B-B14F-4D97-AF65-F5344CB8AC3E}">
        <p14:creationId xmlns:p14="http://schemas.microsoft.com/office/powerpoint/2010/main" val="2374261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14"/>
          <a:stretch/>
        </p:blipFill>
        <p:spPr bwMode="auto">
          <a:xfrm>
            <a:off x="1187624" y="579158"/>
            <a:ext cx="6912768" cy="4564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组合 5"/>
          <p:cNvGrpSpPr/>
          <p:nvPr/>
        </p:nvGrpSpPr>
        <p:grpSpPr>
          <a:xfrm>
            <a:off x="395536" y="-33482"/>
            <a:ext cx="3756731" cy="1368152"/>
            <a:chOff x="4716015" y="2155878"/>
            <a:chExt cx="3756731" cy="1368152"/>
          </a:xfrm>
        </p:grpSpPr>
        <p:sp>
          <p:nvSpPr>
            <p:cNvPr id="7" name="椭圆形标注 6"/>
            <p:cNvSpPr/>
            <p:nvPr/>
          </p:nvSpPr>
          <p:spPr>
            <a:xfrm>
              <a:off x="4716015" y="2155878"/>
              <a:ext cx="3756731" cy="1368152"/>
            </a:xfrm>
            <a:prstGeom prst="wedgeEllipseCallout">
              <a:avLst>
                <a:gd name="adj1" fmla="val 42555"/>
                <a:gd name="adj2" fmla="val 113712"/>
              </a:avLst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6"/>
            <p:cNvSpPr txBox="1"/>
            <p:nvPr/>
          </p:nvSpPr>
          <p:spPr>
            <a:xfrm>
              <a:off x="5364087" y="2482286"/>
              <a:ext cx="2256187" cy="57246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2400" b="1" dirty="0">
                  <a:latin typeface="+mj-ea"/>
                  <a:ea typeface="+mj-ea"/>
                </a:rPr>
                <a:t>怎么，黑的！</a:t>
              </a:r>
              <a:endParaRPr sz="2400" b="1" dirty="0">
                <a:latin typeface="+mj-ea"/>
                <a:ea typeface="+mj-ea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5844787" y="0"/>
            <a:ext cx="3407733" cy="1017790"/>
            <a:chOff x="4716016" y="2506240"/>
            <a:chExt cx="3407733" cy="1017790"/>
          </a:xfrm>
        </p:grpSpPr>
        <p:sp>
          <p:nvSpPr>
            <p:cNvPr id="10" name="椭圆形标注 9"/>
            <p:cNvSpPr/>
            <p:nvPr/>
          </p:nvSpPr>
          <p:spPr>
            <a:xfrm>
              <a:off x="4716016" y="2506240"/>
              <a:ext cx="3407733" cy="1017790"/>
            </a:xfrm>
            <a:prstGeom prst="wedgeEllipseCallout">
              <a:avLst>
                <a:gd name="adj1" fmla="val -52910"/>
                <a:gd name="adj2" fmla="val 89408"/>
              </a:avLst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文本框 6"/>
            <p:cNvSpPr txBox="1"/>
            <p:nvPr/>
          </p:nvSpPr>
          <p:spPr>
            <a:xfrm>
              <a:off x="5099413" y="2728903"/>
              <a:ext cx="2759662" cy="57246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2400" b="1" dirty="0">
                  <a:latin typeface="+mj-ea"/>
                  <a:ea typeface="+mj-ea"/>
                </a:rPr>
                <a:t>枣子同赤豆搁多了。</a:t>
              </a:r>
              <a:endParaRPr sz="2400" b="1" dirty="0"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1649095" y="1635646"/>
            <a:ext cx="6768752" cy="177279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latin typeface="+mj-ea"/>
                <a:ea typeface="+mj-ea"/>
              </a:rPr>
              <a:t>    课文在前半部分详细描述了等腊八粥的过程，作者又是如何写喝腊八粥的呢</a:t>
            </a:r>
            <a:r>
              <a:rPr sz="2800" b="1" dirty="0">
                <a:latin typeface="+mj-ea"/>
                <a:ea typeface="+mj-ea"/>
              </a:rPr>
              <a:t>？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默读第</a:t>
            </a: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18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、</a:t>
            </a: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19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自然段。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      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55" y="1500505"/>
            <a:ext cx="1259840" cy="180594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3923928" y="760879"/>
            <a:ext cx="1220244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喝粥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064035" y="771550"/>
            <a:ext cx="1827810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动作描写</a:t>
            </a:r>
          </a:p>
        </p:txBody>
      </p:sp>
      <p:sp>
        <p:nvSpPr>
          <p:cNvPr id="9" name="矩形 8"/>
          <p:cNvSpPr/>
          <p:nvPr/>
        </p:nvSpPr>
        <p:spPr>
          <a:xfrm>
            <a:off x="2651776" y="771550"/>
            <a:ext cx="3529835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762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靠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着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</a:t>
            </a:r>
            <a:r>
              <a:rPr lang="en-US" altLang="zh-CN" sz="28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斜立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着</a:t>
            </a:r>
          </a:p>
        </p:txBody>
      </p:sp>
      <p:sp>
        <p:nvSpPr>
          <p:cNvPr id="8" name="矩形 7"/>
          <p:cNvSpPr/>
          <p:nvPr/>
        </p:nvSpPr>
        <p:spPr>
          <a:xfrm>
            <a:off x="7064670" y="1579270"/>
            <a:ext cx="1827810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比喻</a:t>
            </a:r>
          </a:p>
        </p:txBody>
      </p:sp>
      <p:sp>
        <p:nvSpPr>
          <p:cNvPr id="10" name="矩形 9"/>
          <p:cNvSpPr/>
          <p:nvPr/>
        </p:nvSpPr>
        <p:spPr>
          <a:xfrm>
            <a:off x="2652455" y="1579270"/>
            <a:ext cx="4181033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762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8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肚子已成了一面小鼓了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064670" y="2615590"/>
            <a:ext cx="1827810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侧面描写</a:t>
            </a:r>
          </a:p>
        </p:txBody>
      </p:sp>
      <p:sp>
        <p:nvSpPr>
          <p:cNvPr id="14" name="矩形 13"/>
          <p:cNvSpPr/>
          <p:nvPr/>
        </p:nvSpPr>
        <p:spPr>
          <a:xfrm>
            <a:off x="2652455" y="2372385"/>
            <a:ext cx="4181033" cy="99758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762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8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桌上半碗陈腊肉连八儿的爹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同</a:t>
            </a:r>
            <a:r>
              <a:rPr lang="en-US" altLang="zh-CN" sz="28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妈也奈何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它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不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来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了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15" name="图片 14" descr="d69600e67160058329924eaba1292633[1]"/>
          <p:cNvPicPr>
            <a:picLocks noChangeAspect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76493"/>
            <a:ext cx="2479675" cy="184658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2949486" y="3723878"/>
            <a:ext cx="29674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心满意足</a:t>
            </a:r>
          </a:p>
        </p:txBody>
      </p:sp>
      <p:sp>
        <p:nvSpPr>
          <p:cNvPr id="11" name="矩形 10"/>
          <p:cNvSpPr/>
          <p:nvPr/>
        </p:nvSpPr>
        <p:spPr>
          <a:xfrm>
            <a:off x="251520" y="3201464"/>
            <a:ext cx="1800200" cy="6250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一饱口福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9" grpId="0" animBg="1"/>
      <p:bldP spid="8" grpId="0" bldLvl="0" animBg="1"/>
      <p:bldP spid="10" grpId="0" animBg="1"/>
      <p:bldP spid="12" grpId="0" bldLvl="0" animBg="1"/>
      <p:bldP spid="14" grpId="0" animBg="1"/>
      <p:bldP spid="2" grpId="0"/>
      <p:bldP spid="11" grpId="0" bldLvl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7075" y="424319"/>
            <a:ext cx="2261319" cy="6089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写作顺序</a:t>
            </a:r>
          </a:p>
        </p:txBody>
      </p:sp>
      <p:sp>
        <p:nvSpPr>
          <p:cNvPr id="9" name="矩形 8"/>
          <p:cNvSpPr/>
          <p:nvPr/>
        </p:nvSpPr>
        <p:spPr>
          <a:xfrm>
            <a:off x="5748858" y="2169284"/>
            <a:ext cx="1017270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看粥</a:t>
            </a:r>
          </a:p>
        </p:txBody>
      </p:sp>
      <p:cxnSp>
        <p:nvCxnSpPr>
          <p:cNvPr id="11" name="直接箭头连接符 10"/>
          <p:cNvCxnSpPr/>
          <p:nvPr/>
        </p:nvCxnSpPr>
        <p:spPr>
          <a:xfrm flipV="1">
            <a:off x="3735273" y="2459479"/>
            <a:ext cx="461010" cy="95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 flipV="1">
            <a:off x="5287848" y="2469004"/>
            <a:ext cx="461010" cy="95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1147133" y="2150234"/>
            <a:ext cx="1096010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盼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粥</a:t>
            </a:r>
          </a:p>
        </p:txBody>
      </p:sp>
      <p:sp>
        <p:nvSpPr>
          <p:cNvPr id="16" name="矩形 15"/>
          <p:cNvSpPr/>
          <p:nvPr/>
        </p:nvSpPr>
        <p:spPr>
          <a:xfrm>
            <a:off x="4196283" y="2159759"/>
            <a:ext cx="1126490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猜粥</a:t>
            </a:r>
          </a:p>
        </p:txBody>
      </p:sp>
      <p:cxnSp>
        <p:nvCxnSpPr>
          <p:cNvPr id="2" name="直接箭头连接符 1"/>
          <p:cNvCxnSpPr/>
          <p:nvPr/>
        </p:nvCxnSpPr>
        <p:spPr>
          <a:xfrm flipV="1">
            <a:off x="4687054" y="1240033"/>
            <a:ext cx="1757154" cy="9528"/>
          </a:xfrm>
          <a:prstGeom prst="straightConnector1">
            <a:avLst/>
          </a:prstGeom>
          <a:ln w="57150">
            <a:solidFill>
              <a:srgbClr val="FF0000"/>
            </a:solidFill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矩形 4"/>
          <p:cNvSpPr/>
          <p:nvPr/>
        </p:nvSpPr>
        <p:spPr>
          <a:xfrm>
            <a:off x="6598923" y="843559"/>
            <a:ext cx="1440160" cy="700958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喝粥</a:t>
            </a:r>
          </a:p>
        </p:txBody>
      </p:sp>
      <p:cxnSp>
        <p:nvCxnSpPr>
          <p:cNvPr id="18" name="直接箭头连接符 17"/>
          <p:cNvCxnSpPr/>
          <p:nvPr/>
        </p:nvCxnSpPr>
        <p:spPr>
          <a:xfrm flipV="1">
            <a:off x="2195736" y="2439422"/>
            <a:ext cx="461010" cy="95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" name="矩形 18"/>
          <p:cNvSpPr/>
          <p:nvPr/>
        </p:nvSpPr>
        <p:spPr>
          <a:xfrm>
            <a:off x="2656746" y="2139702"/>
            <a:ext cx="1126490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想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粥</a:t>
            </a:r>
          </a:p>
        </p:txBody>
      </p:sp>
      <p:sp>
        <p:nvSpPr>
          <p:cNvPr id="20" name="矩形 19"/>
          <p:cNvSpPr/>
          <p:nvPr/>
        </p:nvSpPr>
        <p:spPr>
          <a:xfrm>
            <a:off x="3355656" y="843560"/>
            <a:ext cx="1220244" cy="707270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等粥</a:t>
            </a:r>
          </a:p>
        </p:txBody>
      </p:sp>
      <p:sp>
        <p:nvSpPr>
          <p:cNvPr id="21" name="右中括号 20"/>
          <p:cNvSpPr/>
          <p:nvPr/>
        </p:nvSpPr>
        <p:spPr>
          <a:xfrm rot="16200000">
            <a:off x="3719756" y="-411830"/>
            <a:ext cx="517187" cy="4664088"/>
          </a:xfrm>
          <a:prstGeom prst="righ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6"/>
          <p:cNvSpPr txBox="1"/>
          <p:nvPr/>
        </p:nvSpPr>
        <p:spPr>
          <a:xfrm>
            <a:off x="3900" y="3407740"/>
            <a:ext cx="9144000" cy="7325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sz="3200" dirty="0" err="1">
                <a:latin typeface="黑体" pitchFamily="49" charset="-122"/>
                <a:ea typeface="黑体" pitchFamily="49" charset="-122"/>
                <a:sym typeface="+mn-ea"/>
              </a:rPr>
              <a:t>课文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  <a:sym typeface="+mn-ea"/>
              </a:rPr>
              <a:t>详细描述了</a:t>
            </a:r>
            <a:r>
              <a:rPr lang="zh-CN" altLang="en-US" sz="3200" u="sng" dirty="0">
                <a:latin typeface="黑体" pitchFamily="49" charset="-122"/>
                <a:ea typeface="黑体" pitchFamily="49" charset="-122"/>
                <a:sym typeface="+mn-ea"/>
              </a:rPr>
              <a:t>     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  <a:sym typeface="+mn-ea"/>
              </a:rPr>
              <a:t>的过程</a:t>
            </a:r>
            <a:r>
              <a:rPr lang="en-US" altLang="zh-CN" sz="3200" dirty="0">
                <a:latin typeface="黑体" pitchFamily="49" charset="-122"/>
                <a:ea typeface="黑体" pitchFamily="49" charset="-122"/>
                <a:sym typeface="+mn-ea"/>
              </a:rPr>
              <a:t>,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  <a:sym typeface="+mn-ea"/>
              </a:rPr>
              <a:t>略写了</a:t>
            </a:r>
            <a:r>
              <a:rPr lang="zh-CN" altLang="en-US" sz="3200" u="sng" dirty="0">
                <a:latin typeface="黑体" pitchFamily="49" charset="-122"/>
                <a:ea typeface="黑体" pitchFamily="49" charset="-122"/>
                <a:sym typeface="+mn-ea"/>
              </a:rPr>
              <a:t>    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  <a:sym typeface="+mn-ea"/>
              </a:rPr>
              <a:t>的过程</a:t>
            </a:r>
            <a:r>
              <a:rPr sz="3200" dirty="0">
                <a:latin typeface="黑体" pitchFamily="49" charset="-122"/>
                <a:ea typeface="黑体" pitchFamily="49" charset="-122"/>
                <a:sym typeface="+mn-ea"/>
              </a:rPr>
              <a:t>。</a:t>
            </a:r>
            <a:endParaRPr sz="32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2906690" y="3481606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等粥</a:t>
            </a:r>
            <a:endParaRPr lang="zh-CN" altLang="en-US" sz="18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6457282" y="3435846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喝粥</a:t>
            </a:r>
            <a:endParaRPr lang="zh-CN" altLang="en-US" sz="18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793" y="3557086"/>
            <a:ext cx="7371675" cy="583162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9" r="74833" b="-2339"/>
          <a:stretch/>
        </p:blipFill>
        <p:spPr>
          <a:xfrm>
            <a:off x="7016" y="3573816"/>
            <a:ext cx="1909342" cy="6001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5" grpId="0" bldLvl="0" animBg="1"/>
      <p:bldP spid="16" grpId="0" bldLvl="0" animBg="1"/>
      <p:bldP spid="5" grpId="0" bldLvl="0" animBg="1"/>
      <p:bldP spid="19" grpId="0" bldLvl="0" animBg="1"/>
      <p:bldP spid="20" grpId="0" bldLvl="0" animBg="1"/>
      <p:bldP spid="21" grpId="0" animBg="1"/>
      <p:bldP spid="22" grpId="0"/>
      <p:bldP spid="23" grpId="0"/>
      <p:bldP spid="24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59477"/>
            <a:ext cx="1259840" cy="180594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403648" y="2283718"/>
            <a:ext cx="70395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课文通过一系列的动作、语言、神态和心理描写细致刻画了八儿等粥时的期待、焦急，表现了八儿的活泼可爱，突出了腊八粥的美味诱人。使文章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详略得当，重点突出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</a:p>
        </p:txBody>
      </p:sp>
      <p:sp>
        <p:nvSpPr>
          <p:cNvPr id="6" name="矩形 5"/>
          <p:cNvSpPr/>
          <p:nvPr/>
        </p:nvSpPr>
        <p:spPr>
          <a:xfrm>
            <a:off x="1545474" y="977342"/>
            <a:ext cx="7130982" cy="732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Songti SC" panose="02010600040101010101" pitchFamily="2" charset="-122"/>
                <a:ea typeface="Songti SC" panose="02010600040101010101" pitchFamily="2" charset="-122"/>
                <a:sym typeface="+mn-ea"/>
              </a:rPr>
              <a:t>思考：这样写有什么好处？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（</a:t>
            </a:r>
            <a:r>
              <a:rPr lang="zh-CN" altLang="en-US" sz="24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课后第二题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）</a:t>
            </a:r>
            <a:endParaRPr lang="zh-CN" altLang="en-US" sz="24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90332"/>
            <a:ext cx="1259840" cy="180594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511360" y="674918"/>
            <a:ext cx="71309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4000" b="1" dirty="0">
                <a:solidFill>
                  <a:prstClr val="black"/>
                </a:solidFill>
                <a:latin typeface="Songti SC" panose="02010600040101010101" pitchFamily="2" charset="-122"/>
                <a:ea typeface="Songti SC" panose="02010600040101010101" pitchFamily="2" charset="-122"/>
                <a:sym typeface="+mn-ea"/>
              </a:rPr>
              <a:t>    思考：本文表现了一家人怎样的情感呢？</a:t>
            </a:r>
            <a:endParaRPr lang="zh-CN" altLang="en-US" sz="32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216840" y="2238520"/>
            <a:ext cx="1800200" cy="62504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淳朴</a:t>
            </a:r>
          </a:p>
        </p:txBody>
      </p:sp>
      <p:sp>
        <p:nvSpPr>
          <p:cNvPr id="5" name="矩形 4"/>
          <p:cNvSpPr/>
          <p:nvPr/>
        </p:nvSpPr>
        <p:spPr>
          <a:xfrm>
            <a:off x="2231740" y="3007580"/>
            <a:ext cx="1800200" cy="62504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和睦</a:t>
            </a:r>
          </a:p>
        </p:txBody>
      </p:sp>
      <p:sp>
        <p:nvSpPr>
          <p:cNvPr id="6" name="矩形 5"/>
          <p:cNvSpPr/>
          <p:nvPr/>
        </p:nvSpPr>
        <p:spPr>
          <a:xfrm>
            <a:off x="2051720" y="3809124"/>
            <a:ext cx="2160240" cy="62504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其乐融融</a:t>
            </a:r>
          </a:p>
        </p:txBody>
      </p:sp>
      <p:pic>
        <p:nvPicPr>
          <p:cNvPr id="7" name="图片 6" descr="3_副本"/>
          <p:cNvPicPr>
            <a:picLocks noChangeAspect="1"/>
          </p:cNvPicPr>
          <p:nvPr/>
        </p:nvPicPr>
        <p:blipFill>
          <a:blip r:embed="rId3"/>
          <a:srcRect l="5563" t="7739" r="4333" b="25672"/>
          <a:stretch>
            <a:fillRect/>
          </a:stretch>
        </p:blipFill>
        <p:spPr>
          <a:xfrm>
            <a:off x="4881136" y="1995686"/>
            <a:ext cx="2689320" cy="2648832"/>
          </a:xfrm>
          <a:prstGeom prst="ellipse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797948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 bldLvl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03646" y="2076727"/>
            <a:ext cx="72167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00025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dirty="0">
                <a:solidFill>
                  <a:prstClr val="black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腊八粥是一种传统节日美食，你还知道哪些与节日有关的美食呢？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25" y="1773922"/>
            <a:ext cx="1259840" cy="18059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67544" y="750012"/>
            <a:ext cx="7773392" cy="58169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hlinkClick r:id="rId3" action="ppaction://hlinkpres?slideindex=1&amp;slidetitle="/>
              </a:rPr>
              <a:t>沈从文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hlinkClick r:id="rId3" action="ppaction://hlinkpres?slideindex=1&amp;slidetitle="/>
              </a:rPr>
              <a:t>《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hlinkClick r:id="rId3" action="ppaction://hlinkpres?slideindex=1&amp;slidetitle="/>
              </a:rPr>
              <a:t>腊八粥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hlinkClick r:id="rId3" action="ppaction://hlinkpres?slideindex=1&amp;slidetitle="/>
              </a:rPr>
              <a:t>》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hlinkClick r:id="rId3" action="ppaction://hlinkpres?slideindex=1&amp;slidetitle="/>
              </a:rPr>
              <a:t>后续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6415585" y="991987"/>
            <a:ext cx="335134" cy="47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567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组合 7"/>
          <p:cNvGrpSpPr/>
          <p:nvPr/>
        </p:nvGrpSpPr>
        <p:grpSpPr>
          <a:xfrm>
            <a:off x="2075275" y="3427514"/>
            <a:ext cx="1029163" cy="1085656"/>
            <a:chOff x="2437" y="2032"/>
            <a:chExt cx="1244" cy="1264"/>
          </a:xfrm>
        </p:grpSpPr>
        <p:sp>
          <p:nvSpPr>
            <p:cNvPr id="77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78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79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2292" name="文本框 64"/>
          <p:cNvSpPr txBox="1"/>
          <p:nvPr/>
        </p:nvSpPr>
        <p:spPr>
          <a:xfrm>
            <a:off x="899592" y="1786445"/>
            <a:ext cx="608489" cy="108394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腊</a:t>
            </a:r>
          </a:p>
        </p:txBody>
      </p:sp>
      <p:sp>
        <p:nvSpPr>
          <p:cNvPr id="12294" name="文本框 64"/>
          <p:cNvSpPr txBox="1"/>
          <p:nvPr/>
        </p:nvSpPr>
        <p:spPr>
          <a:xfrm>
            <a:off x="2111823" y="1786445"/>
            <a:ext cx="999303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kumimoji="1"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粥</a:t>
            </a:r>
          </a:p>
        </p:txBody>
      </p:sp>
      <p:sp>
        <p:nvSpPr>
          <p:cNvPr id="12296" name="文本框 64"/>
          <p:cNvSpPr txBox="1"/>
          <p:nvPr/>
        </p:nvSpPr>
        <p:spPr>
          <a:xfrm>
            <a:off x="3247615" y="1786445"/>
            <a:ext cx="94452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腻</a:t>
            </a:r>
          </a:p>
        </p:txBody>
      </p:sp>
      <p:sp>
        <p:nvSpPr>
          <p:cNvPr id="12300" name="文本框 64"/>
          <p:cNvSpPr txBox="1"/>
          <p:nvPr/>
        </p:nvSpPr>
        <p:spPr>
          <a:xfrm>
            <a:off x="4462575" y="1786445"/>
            <a:ext cx="93547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咽</a:t>
            </a:r>
          </a:p>
        </p:txBody>
      </p:sp>
      <p:grpSp>
        <p:nvGrpSpPr>
          <p:cNvPr id="91" name="组合 7"/>
          <p:cNvGrpSpPr/>
          <p:nvPr/>
        </p:nvGrpSpPr>
        <p:grpSpPr>
          <a:xfrm>
            <a:off x="4415585" y="1785589"/>
            <a:ext cx="1029163" cy="1085656"/>
            <a:chOff x="2437" y="2032"/>
            <a:chExt cx="1244" cy="1264"/>
          </a:xfrm>
        </p:grpSpPr>
        <p:sp>
          <p:nvSpPr>
            <p:cNvPr id="92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93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4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99" name="组合 7"/>
          <p:cNvGrpSpPr/>
          <p:nvPr/>
        </p:nvGrpSpPr>
        <p:grpSpPr>
          <a:xfrm>
            <a:off x="3247997" y="1785589"/>
            <a:ext cx="1029163" cy="1085656"/>
            <a:chOff x="2437" y="2032"/>
            <a:chExt cx="1244" cy="1264"/>
          </a:xfrm>
        </p:grpSpPr>
        <p:sp>
          <p:nvSpPr>
            <p:cNvPr id="100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1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02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03" name="组合 7"/>
          <p:cNvGrpSpPr/>
          <p:nvPr/>
        </p:nvGrpSpPr>
        <p:grpSpPr>
          <a:xfrm>
            <a:off x="2111823" y="1785160"/>
            <a:ext cx="1029990" cy="1086515"/>
            <a:chOff x="2437" y="2032"/>
            <a:chExt cx="1245" cy="1265"/>
          </a:xfrm>
        </p:grpSpPr>
        <p:sp>
          <p:nvSpPr>
            <p:cNvPr id="10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0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07" name="组合 7"/>
          <p:cNvGrpSpPr/>
          <p:nvPr/>
        </p:nvGrpSpPr>
        <p:grpSpPr>
          <a:xfrm>
            <a:off x="5501534" y="1785589"/>
            <a:ext cx="1029163" cy="1085656"/>
            <a:chOff x="2437" y="2032"/>
            <a:chExt cx="1244" cy="1264"/>
          </a:xfrm>
        </p:grpSpPr>
        <p:sp>
          <p:nvSpPr>
            <p:cNvPr id="108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9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10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2" name="组合 1"/>
          <p:cNvGrpSpPr/>
          <p:nvPr/>
        </p:nvGrpSpPr>
        <p:grpSpPr>
          <a:xfrm>
            <a:off x="323528" y="842717"/>
            <a:ext cx="1545870" cy="504897"/>
            <a:chOff x="467544" y="523551"/>
            <a:chExt cx="1545870" cy="504897"/>
          </a:xfrm>
        </p:grpSpPr>
        <p:sp>
          <p:nvSpPr>
            <p:cNvPr id="67" name="TextBox 11">
              <a:hlinkClick r:id="rId3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467544" y="523551"/>
              <a:ext cx="1121491" cy="43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400" b="1" dirty="0"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我会写</a:t>
              </a:r>
            </a:p>
          </p:txBody>
        </p:sp>
        <p:pic>
          <p:nvPicPr>
            <p:cNvPr id="68" name="图片 6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057708">
              <a:off x="1678280" y="556111"/>
              <a:ext cx="335134" cy="472337"/>
            </a:xfrm>
            <a:prstGeom prst="rect">
              <a:avLst/>
            </a:prstGeom>
          </p:spPr>
        </p:pic>
        <p:sp>
          <p:nvSpPr>
            <p:cNvPr id="69" name="矩形 68"/>
            <p:cNvSpPr/>
            <p:nvPr/>
          </p:nvSpPr>
          <p:spPr>
            <a:xfrm>
              <a:off x="1504535" y="591566"/>
              <a:ext cx="36000" cy="324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70" name="矩形 69"/>
            <p:cNvSpPr/>
            <p:nvPr/>
          </p:nvSpPr>
          <p:spPr>
            <a:xfrm>
              <a:off x="487913" y="617000"/>
              <a:ext cx="36000" cy="324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4" name="矩形 13"/>
          <p:cNvSpPr/>
          <p:nvPr/>
        </p:nvSpPr>
        <p:spPr>
          <a:xfrm>
            <a:off x="1129159" y="1222649"/>
            <a:ext cx="10344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latin typeface="汉语拼音" pitchFamily="34" charset="0"/>
                <a:ea typeface="黑体" panose="02010609060101010101" pitchFamily="49" charset="-122"/>
                <a:cs typeface="汉语拼音" pitchFamily="34" charset="0"/>
                <a:sym typeface="+mn-ea"/>
              </a:rPr>
              <a:t>là</a:t>
            </a:r>
          </a:p>
        </p:txBody>
      </p:sp>
      <p:sp>
        <p:nvSpPr>
          <p:cNvPr id="15" name="矩形 14"/>
          <p:cNvSpPr/>
          <p:nvPr/>
        </p:nvSpPr>
        <p:spPr>
          <a:xfrm>
            <a:off x="2148196" y="1222649"/>
            <a:ext cx="13138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latin typeface="汉语拼音" pitchFamily="34" charset="0"/>
                <a:ea typeface="黑体" panose="02010609060101010101" pitchFamily="49" charset="-122"/>
                <a:cs typeface="汉语拼音" pitchFamily="34" charset="0"/>
              </a:rPr>
              <a:t>zhōu</a:t>
            </a:r>
          </a:p>
        </p:txBody>
      </p:sp>
      <p:sp>
        <p:nvSpPr>
          <p:cNvPr id="16" name="矩形 15"/>
          <p:cNvSpPr/>
          <p:nvPr/>
        </p:nvSpPr>
        <p:spPr>
          <a:xfrm>
            <a:off x="3436959" y="1265829"/>
            <a:ext cx="13138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latin typeface="汉语拼音" pitchFamily="34" charset="0"/>
                <a:ea typeface="黑体" panose="02010609060101010101" pitchFamily="49" charset="-122"/>
                <a:cs typeface="汉语拼音" pitchFamily="34" charset="0"/>
              </a:rPr>
              <a:t>nì</a:t>
            </a:r>
          </a:p>
        </p:txBody>
      </p:sp>
      <p:sp>
        <p:nvSpPr>
          <p:cNvPr id="18" name="矩形 17"/>
          <p:cNvSpPr/>
          <p:nvPr/>
        </p:nvSpPr>
        <p:spPr>
          <a:xfrm>
            <a:off x="4492318" y="1244429"/>
            <a:ext cx="13138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latin typeface="汉语拼音" pitchFamily="34" charset="0"/>
                <a:ea typeface="黑体" panose="02010609060101010101" pitchFamily="49" charset="-122"/>
                <a:cs typeface="汉语拼音" pitchFamily="34" charset="0"/>
              </a:rPr>
              <a:t>yàn</a:t>
            </a:r>
          </a:p>
        </p:txBody>
      </p:sp>
      <p:sp>
        <p:nvSpPr>
          <p:cNvPr id="5" name="矩形 4"/>
          <p:cNvSpPr/>
          <p:nvPr/>
        </p:nvSpPr>
        <p:spPr>
          <a:xfrm>
            <a:off x="5595211" y="1271543"/>
            <a:ext cx="10344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latin typeface="汉语拼音" pitchFamily="34" charset="0"/>
                <a:ea typeface="黑体" panose="02010609060101010101" pitchFamily="49" charset="-122"/>
                <a:cs typeface="汉语拼音" pitchFamily="34" charset="0"/>
                <a:sym typeface="+mn-ea"/>
              </a:rPr>
              <a:t>chí</a:t>
            </a:r>
          </a:p>
        </p:txBody>
      </p:sp>
      <p:grpSp>
        <p:nvGrpSpPr>
          <p:cNvPr id="6" name="组合 7"/>
          <p:cNvGrpSpPr/>
          <p:nvPr/>
        </p:nvGrpSpPr>
        <p:grpSpPr>
          <a:xfrm>
            <a:off x="904037" y="1785589"/>
            <a:ext cx="1029163" cy="1085656"/>
            <a:chOff x="2437" y="2032"/>
            <a:chExt cx="1244" cy="1264"/>
          </a:xfrm>
        </p:grpSpPr>
        <p:sp>
          <p:nvSpPr>
            <p:cNvPr id="7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0" name="文本框 64"/>
          <p:cNvSpPr txBox="1"/>
          <p:nvPr/>
        </p:nvSpPr>
        <p:spPr>
          <a:xfrm>
            <a:off x="5505979" y="1786445"/>
            <a:ext cx="608489" cy="108394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匙</a:t>
            </a:r>
          </a:p>
        </p:txBody>
      </p:sp>
      <p:grpSp>
        <p:nvGrpSpPr>
          <p:cNvPr id="22" name="组合 7"/>
          <p:cNvGrpSpPr/>
          <p:nvPr/>
        </p:nvGrpSpPr>
        <p:grpSpPr>
          <a:xfrm>
            <a:off x="6719841" y="1785589"/>
            <a:ext cx="1029163" cy="1085656"/>
            <a:chOff x="2437" y="2032"/>
            <a:chExt cx="1244" cy="1264"/>
          </a:xfrm>
        </p:grpSpPr>
        <p:sp>
          <p:nvSpPr>
            <p:cNvPr id="23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4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25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26" name="矩形 25"/>
          <p:cNvSpPr/>
          <p:nvPr/>
        </p:nvSpPr>
        <p:spPr>
          <a:xfrm>
            <a:off x="6849953" y="1234732"/>
            <a:ext cx="10344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latin typeface="汉语拼音" pitchFamily="34" charset="0"/>
                <a:ea typeface="黑体" panose="02010609060101010101" pitchFamily="49" charset="-122"/>
                <a:cs typeface="汉语拼音" pitchFamily="34" charset="0"/>
                <a:sym typeface="+mn-ea"/>
              </a:rPr>
              <a:t>jiǎo</a:t>
            </a:r>
          </a:p>
        </p:txBody>
      </p:sp>
      <p:sp>
        <p:nvSpPr>
          <p:cNvPr id="27" name="文本框 64"/>
          <p:cNvSpPr txBox="1"/>
          <p:nvPr/>
        </p:nvSpPr>
        <p:spPr>
          <a:xfrm>
            <a:off x="6762386" y="1786445"/>
            <a:ext cx="608489" cy="108394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搅</a:t>
            </a:r>
          </a:p>
        </p:txBody>
      </p:sp>
      <p:grpSp>
        <p:nvGrpSpPr>
          <p:cNvPr id="28" name="组合 7"/>
          <p:cNvGrpSpPr/>
          <p:nvPr/>
        </p:nvGrpSpPr>
        <p:grpSpPr>
          <a:xfrm>
            <a:off x="868162" y="3427514"/>
            <a:ext cx="1029163" cy="1085656"/>
            <a:chOff x="2437" y="2032"/>
            <a:chExt cx="1244" cy="1264"/>
          </a:xfrm>
        </p:grpSpPr>
        <p:sp>
          <p:nvSpPr>
            <p:cNvPr id="29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30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31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32" name="矩形 31"/>
          <p:cNvSpPr/>
          <p:nvPr/>
        </p:nvSpPr>
        <p:spPr>
          <a:xfrm>
            <a:off x="873289" y="2905621"/>
            <a:ext cx="10344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latin typeface="汉语拼音" pitchFamily="34" charset="0"/>
                <a:ea typeface="黑体" panose="02010609060101010101" pitchFamily="49" charset="-122"/>
                <a:cs typeface="汉语拼音" pitchFamily="34" charset="0"/>
                <a:sym typeface="+mn-ea"/>
              </a:rPr>
              <a:t>chóu</a:t>
            </a:r>
            <a:endParaRPr lang="en-US" sz="3000" dirty="0">
              <a:latin typeface="汉语拼音" pitchFamily="34" charset="0"/>
              <a:ea typeface="黑体" panose="02010609060101010101" pitchFamily="49" charset="-122"/>
              <a:cs typeface="汉语拼音" pitchFamily="34" charset="0"/>
              <a:sym typeface="+mn-ea"/>
            </a:endParaRPr>
          </a:p>
        </p:txBody>
      </p:sp>
      <p:sp>
        <p:nvSpPr>
          <p:cNvPr id="33" name="文本框 64"/>
          <p:cNvSpPr txBox="1"/>
          <p:nvPr/>
        </p:nvSpPr>
        <p:spPr>
          <a:xfrm>
            <a:off x="868162" y="3428370"/>
            <a:ext cx="608489" cy="108394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稠</a:t>
            </a:r>
          </a:p>
        </p:txBody>
      </p:sp>
      <p:sp>
        <p:nvSpPr>
          <p:cNvPr id="71" name="文本框 64"/>
          <p:cNvSpPr txBox="1"/>
          <p:nvPr/>
        </p:nvSpPr>
        <p:spPr>
          <a:xfrm>
            <a:off x="3239625" y="3428370"/>
            <a:ext cx="608489" cy="108394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熬</a:t>
            </a:r>
          </a:p>
        </p:txBody>
      </p:sp>
      <p:sp>
        <p:nvSpPr>
          <p:cNvPr id="72" name="文本框 64"/>
          <p:cNvSpPr txBox="1"/>
          <p:nvPr/>
        </p:nvSpPr>
        <p:spPr>
          <a:xfrm>
            <a:off x="4410546" y="3428370"/>
            <a:ext cx="999303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kumimoji="1"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褐</a:t>
            </a:r>
          </a:p>
        </p:txBody>
      </p:sp>
      <p:sp>
        <p:nvSpPr>
          <p:cNvPr id="73" name="文本框 64"/>
          <p:cNvSpPr txBox="1"/>
          <p:nvPr/>
        </p:nvSpPr>
        <p:spPr>
          <a:xfrm>
            <a:off x="5526291" y="3428370"/>
            <a:ext cx="94452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缸</a:t>
            </a:r>
          </a:p>
        </p:txBody>
      </p:sp>
      <p:sp>
        <p:nvSpPr>
          <p:cNvPr id="74" name="文本框 64"/>
          <p:cNvSpPr txBox="1"/>
          <p:nvPr/>
        </p:nvSpPr>
        <p:spPr>
          <a:xfrm>
            <a:off x="6709724" y="3428370"/>
            <a:ext cx="94452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脏</a:t>
            </a:r>
          </a:p>
        </p:txBody>
      </p:sp>
      <p:sp>
        <p:nvSpPr>
          <p:cNvPr id="75" name="文本框 64"/>
          <p:cNvSpPr txBox="1"/>
          <p:nvPr/>
        </p:nvSpPr>
        <p:spPr>
          <a:xfrm>
            <a:off x="2122265" y="3428370"/>
            <a:ext cx="93547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肿</a:t>
            </a:r>
          </a:p>
        </p:txBody>
      </p:sp>
      <p:grpSp>
        <p:nvGrpSpPr>
          <p:cNvPr id="80" name="组合 7"/>
          <p:cNvGrpSpPr/>
          <p:nvPr/>
        </p:nvGrpSpPr>
        <p:grpSpPr>
          <a:xfrm>
            <a:off x="6666544" y="3427514"/>
            <a:ext cx="1029163" cy="1085656"/>
            <a:chOff x="2437" y="2032"/>
            <a:chExt cx="1244" cy="1264"/>
          </a:xfrm>
        </p:grpSpPr>
        <p:sp>
          <p:nvSpPr>
            <p:cNvPr id="8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2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8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84" name="组合 7"/>
          <p:cNvGrpSpPr/>
          <p:nvPr/>
        </p:nvGrpSpPr>
        <p:grpSpPr>
          <a:xfrm>
            <a:off x="5526673" y="3427514"/>
            <a:ext cx="1029163" cy="1085656"/>
            <a:chOff x="2437" y="2032"/>
            <a:chExt cx="1244" cy="1264"/>
          </a:xfrm>
        </p:grpSpPr>
        <p:sp>
          <p:nvSpPr>
            <p:cNvPr id="85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6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87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88" name="组合 7"/>
          <p:cNvGrpSpPr/>
          <p:nvPr/>
        </p:nvGrpSpPr>
        <p:grpSpPr>
          <a:xfrm>
            <a:off x="4410546" y="3427085"/>
            <a:ext cx="1029990" cy="1086515"/>
            <a:chOff x="2437" y="2032"/>
            <a:chExt cx="1245" cy="1265"/>
          </a:xfrm>
        </p:grpSpPr>
        <p:sp>
          <p:nvSpPr>
            <p:cNvPr id="89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90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11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12" name="组合 7"/>
          <p:cNvGrpSpPr/>
          <p:nvPr/>
        </p:nvGrpSpPr>
        <p:grpSpPr>
          <a:xfrm>
            <a:off x="3239625" y="3427514"/>
            <a:ext cx="1029163" cy="1085656"/>
            <a:chOff x="2437" y="2032"/>
            <a:chExt cx="1244" cy="1264"/>
          </a:xfrm>
        </p:grpSpPr>
        <p:sp>
          <p:nvSpPr>
            <p:cNvPr id="113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14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15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16" name="矩形 115"/>
          <p:cNvSpPr/>
          <p:nvPr/>
        </p:nvSpPr>
        <p:spPr>
          <a:xfrm>
            <a:off x="3500433" y="2898066"/>
            <a:ext cx="654377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latin typeface="汉语拼音" pitchFamily="34" charset="0"/>
                <a:ea typeface="黑体" panose="02010609060101010101" pitchFamily="49" charset="-122"/>
                <a:cs typeface="汉语拼音" pitchFamily="34" charset="0"/>
                <a:sym typeface="+mn-ea"/>
              </a:rPr>
              <a:t>áo</a:t>
            </a:r>
          </a:p>
        </p:txBody>
      </p:sp>
      <p:sp>
        <p:nvSpPr>
          <p:cNvPr id="117" name="矩形 116"/>
          <p:cNvSpPr/>
          <p:nvPr/>
        </p:nvSpPr>
        <p:spPr>
          <a:xfrm>
            <a:off x="4562050" y="2898066"/>
            <a:ext cx="73003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latin typeface="汉语拼音" pitchFamily="34" charset="0"/>
                <a:ea typeface="黑体" panose="02010609060101010101" pitchFamily="49" charset="-122"/>
                <a:cs typeface="汉语拼音" pitchFamily="34" charset="0"/>
              </a:rPr>
              <a:t>hè</a:t>
            </a:r>
          </a:p>
        </p:txBody>
      </p:sp>
      <p:sp>
        <p:nvSpPr>
          <p:cNvPr id="118" name="矩形 117"/>
          <p:cNvSpPr/>
          <p:nvPr/>
        </p:nvSpPr>
        <p:spPr>
          <a:xfrm>
            <a:off x="5555068" y="2859782"/>
            <a:ext cx="1321188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latin typeface="汉语拼音" pitchFamily="34" charset="0"/>
                <a:ea typeface="黑体" panose="02010609060101010101" pitchFamily="49" charset="-122"/>
                <a:cs typeface="汉语拼音" pitchFamily="34" charset="0"/>
              </a:rPr>
              <a:t>ɡānɡ</a:t>
            </a:r>
          </a:p>
        </p:txBody>
      </p:sp>
      <p:sp>
        <p:nvSpPr>
          <p:cNvPr id="119" name="矩形 118"/>
          <p:cNvSpPr/>
          <p:nvPr/>
        </p:nvSpPr>
        <p:spPr>
          <a:xfrm>
            <a:off x="6695519" y="2899407"/>
            <a:ext cx="1404873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latin typeface="汉语拼音" pitchFamily="34" charset="0"/>
                <a:ea typeface="黑体" panose="02010609060101010101" pitchFamily="49" charset="-122"/>
                <a:cs typeface="汉语拼音" pitchFamily="34" charset="0"/>
              </a:rPr>
              <a:t>zānɡ</a:t>
            </a:r>
          </a:p>
        </p:txBody>
      </p:sp>
      <p:sp>
        <p:nvSpPr>
          <p:cNvPr id="120" name="矩形 119"/>
          <p:cNvSpPr/>
          <p:nvPr/>
        </p:nvSpPr>
        <p:spPr>
          <a:xfrm>
            <a:off x="2051720" y="2889876"/>
            <a:ext cx="13138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itchFamily="34" charset="0"/>
                <a:ea typeface="黑体" panose="02010609060101010101" pitchFamily="49" charset="-122"/>
                <a:cs typeface="汉语拼音" pitchFamily="34" charset="0"/>
              </a:rPr>
              <a:t>zhǒng</a:t>
            </a:r>
            <a:endParaRPr lang="en-US" sz="3000" dirty="0">
              <a:latin typeface="汉语拼音" pitchFamily="34" charset="0"/>
              <a:ea typeface="黑体" panose="02010609060101010101" pitchFamily="49" charset="-122"/>
              <a:cs typeface="汉语拼音" pitchFamily="34" charset="0"/>
            </a:endParaRPr>
          </a:p>
        </p:txBody>
      </p:sp>
      <p:sp>
        <p:nvSpPr>
          <p:cNvPr id="121" name="文本框 14">
            <a:hlinkClick r:id="rId5" action="ppaction://hlinkfile"/>
          </p:cNvPr>
          <p:cNvSpPr txBox="1"/>
          <p:nvPr/>
        </p:nvSpPr>
        <p:spPr>
          <a:xfrm>
            <a:off x="653667" y="328640"/>
            <a:ext cx="403383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朗读课文 扫清障碍</a:t>
            </a:r>
          </a:p>
        </p:txBody>
      </p:sp>
      <p:pic>
        <p:nvPicPr>
          <p:cNvPr id="122" name="图片 1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412" y="510167"/>
            <a:ext cx="351070" cy="380165"/>
          </a:xfrm>
          <a:prstGeom prst="rect">
            <a:avLst/>
          </a:prstGeom>
        </p:spPr>
      </p:pic>
      <p:pic>
        <p:nvPicPr>
          <p:cNvPr id="123" name="图片 1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4327353" y="463997"/>
            <a:ext cx="335134" cy="472337"/>
          </a:xfrm>
          <a:prstGeom prst="rect">
            <a:avLst/>
          </a:prstGeom>
        </p:spPr>
      </p:pic>
      <p:pic>
        <p:nvPicPr>
          <p:cNvPr id="124" name="图片 1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41" y="395396"/>
            <a:ext cx="366860" cy="4563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2"/>
      <p:bldP spid="14" grpId="3"/>
      <p:bldP spid="15" grpId="2"/>
      <p:bldP spid="15" grpId="3"/>
      <p:bldP spid="16" grpId="2"/>
      <p:bldP spid="16" grpId="3"/>
      <p:bldP spid="18" grpId="2"/>
      <p:bldP spid="18" grpId="3"/>
      <p:bldP spid="5" grpId="0"/>
      <p:bldP spid="5" grpId="1"/>
      <p:bldP spid="26" grpId="0"/>
      <p:bldP spid="26" grpId="1"/>
      <p:bldP spid="32" grpId="0"/>
      <p:bldP spid="32" grpId="1"/>
      <p:bldP spid="116" grpId="0"/>
      <p:bldP spid="116" grpId="1"/>
      <p:bldP spid="117" grpId="0"/>
      <p:bldP spid="117" grpId="1"/>
      <p:bldP spid="118" grpId="0"/>
      <p:bldP spid="118" grpId="1"/>
      <p:bldP spid="119" grpId="0"/>
      <p:bldP spid="119" grpId="1"/>
      <p:bldP spid="120" grpId="0"/>
      <p:bldP spid="120" grpId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93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本框 9"/>
          <p:cNvSpPr txBox="1"/>
          <p:nvPr/>
        </p:nvSpPr>
        <p:spPr>
          <a:xfrm>
            <a:off x="251520" y="123478"/>
            <a:ext cx="3600400" cy="684803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元宵节汤圆</a:t>
            </a:r>
          </a:p>
        </p:txBody>
      </p:sp>
    </p:spTree>
    <p:extLst>
      <p:ext uri="{BB962C8B-B14F-4D97-AF65-F5344CB8AC3E}">
        <p14:creationId xmlns:p14="http://schemas.microsoft.com/office/powerpoint/2010/main" val="237868450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12"/>
            <a:ext cx="9144000" cy="5168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本框 9"/>
          <p:cNvSpPr txBox="1"/>
          <p:nvPr/>
        </p:nvSpPr>
        <p:spPr>
          <a:xfrm>
            <a:off x="5580112" y="374778"/>
            <a:ext cx="3312368" cy="684803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端午节粽子</a:t>
            </a:r>
          </a:p>
        </p:txBody>
      </p:sp>
    </p:spTree>
    <p:extLst>
      <p:ext uri="{BB962C8B-B14F-4D97-AF65-F5344CB8AC3E}">
        <p14:creationId xmlns:p14="http://schemas.microsoft.com/office/powerpoint/2010/main" val="333269661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5" b="11370"/>
          <a:stretch/>
        </p:blipFill>
        <p:spPr bwMode="auto">
          <a:xfrm>
            <a:off x="0" y="0"/>
            <a:ext cx="9144000" cy="5131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本框 9"/>
          <p:cNvSpPr txBox="1"/>
          <p:nvPr/>
        </p:nvSpPr>
        <p:spPr>
          <a:xfrm>
            <a:off x="5220072" y="238105"/>
            <a:ext cx="3672408" cy="684803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中秋节月饼</a:t>
            </a:r>
          </a:p>
        </p:txBody>
      </p:sp>
    </p:spTree>
    <p:extLst>
      <p:ext uri="{BB962C8B-B14F-4D97-AF65-F5344CB8AC3E}">
        <p14:creationId xmlns:p14="http://schemas.microsoft.com/office/powerpoint/2010/main" val="319168749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576209" y="1563638"/>
            <a:ext cx="80441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00025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prstClr val="black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作者笔下的腊八粥让人垂涎欲滴。仿照课文第1自然段，写一</a:t>
            </a:r>
            <a:r>
              <a:rPr lang="zh-CN" altLang="en-US" sz="3200" b="1">
                <a:solidFill>
                  <a:prstClr val="black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种你喜爱</a:t>
            </a:r>
            <a:r>
              <a:rPr lang="zh-CN" altLang="en-US" sz="3200" b="1" dirty="0">
                <a:solidFill>
                  <a:prstClr val="black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的食物吧。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456580" y="915566"/>
            <a:ext cx="2099196" cy="561692"/>
            <a:chOff x="755576" y="411510"/>
            <a:chExt cx="2099196" cy="561692"/>
          </a:xfrm>
        </p:grpSpPr>
        <p:sp>
          <p:nvSpPr>
            <p:cNvPr id="5" name="文本框 9"/>
            <p:cNvSpPr txBox="1"/>
            <p:nvPr/>
          </p:nvSpPr>
          <p:spPr>
            <a:xfrm>
              <a:off x="1331640" y="411510"/>
              <a:ext cx="1523132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小练笔</a:t>
              </a: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76" y="411510"/>
              <a:ext cx="559476" cy="545460"/>
            </a:xfrm>
            <a:prstGeom prst="rect">
              <a:avLst/>
            </a:prstGeom>
          </p:spPr>
        </p:pic>
      </p:grp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133" y="3147814"/>
            <a:ext cx="2286332" cy="1537558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77" y="2967871"/>
            <a:ext cx="1566252" cy="2162919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6" r="33293"/>
          <a:stretch/>
        </p:blipFill>
        <p:spPr bwMode="auto">
          <a:xfrm>
            <a:off x="6588224" y="2967871"/>
            <a:ext cx="1350228" cy="2140357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2535806" y="910180"/>
            <a:ext cx="1731564" cy="5724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（</a:t>
            </a:r>
            <a:r>
              <a:rPr lang="zh-CN" altLang="en-US" sz="24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课后题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）</a:t>
            </a:r>
            <a:endParaRPr lang="zh-CN" altLang="en-US" sz="24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79518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92953" y="1290967"/>
            <a:ext cx="7753049" cy="190725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indent="200025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提示：除了直接描述食物的味道，还可以通过这种食物受各种人的欢迎体现它的美味。写一写这种食物的制作材料可以更细致地体现其特点。</a:t>
            </a:r>
          </a:p>
        </p:txBody>
      </p:sp>
    </p:spTree>
    <p:extLst>
      <p:ext uri="{BB962C8B-B14F-4D97-AF65-F5344CB8AC3E}">
        <p14:creationId xmlns:p14="http://schemas.microsoft.com/office/powerpoint/2010/main" val="305480584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92083" y="411510"/>
            <a:ext cx="2651725" cy="561692"/>
            <a:chOff x="192083" y="411510"/>
            <a:chExt cx="2651725" cy="561692"/>
          </a:xfrm>
        </p:grpSpPr>
        <p:sp>
          <p:nvSpPr>
            <p:cNvPr id="16" name="文本框 14"/>
            <p:cNvSpPr txBox="1"/>
            <p:nvPr/>
          </p:nvSpPr>
          <p:spPr>
            <a:xfrm>
              <a:off x="624428" y="411510"/>
              <a:ext cx="2219380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结构梳理</a:t>
              </a:r>
            </a:p>
          </p:txBody>
        </p:sp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083" y="479078"/>
              <a:ext cx="366860" cy="456338"/>
            </a:xfrm>
            <a:prstGeom prst="rect">
              <a:avLst/>
            </a:prstGeom>
          </p:spPr>
        </p:pic>
      </p:grpSp>
      <p:sp>
        <p:nvSpPr>
          <p:cNvPr id="19" name="圆角矩形 18"/>
          <p:cNvSpPr/>
          <p:nvPr/>
        </p:nvSpPr>
        <p:spPr>
          <a:xfrm>
            <a:off x="467545" y="1171575"/>
            <a:ext cx="8352928" cy="339725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>
            <a:outerShdw blurRad="368300" dist="88900" dir="5400000" algn="t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/>
              <a:t>焦急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5576" y="2065877"/>
            <a:ext cx="692497" cy="1435008"/>
          </a:xfrm>
          <a:prstGeom prst="rect">
            <a:avLst/>
          </a:prstGeom>
          <a:noFill/>
        </p:spPr>
        <p:txBody>
          <a:bodyPr vert="eaVert" wrap="none" lIns="68580" tIns="34290" rIns="68580" bIns="34290" rtlCol="0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</a:rPr>
              <a:t>腊八粥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895056" y="1529849"/>
            <a:ext cx="822960" cy="48387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l"/>
            <a:r>
              <a:rPr lang="zh-CN" altLang="en-US" sz="27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  <a:sym typeface="+mn-ea"/>
              </a:rPr>
              <a:t>盼粥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138991" y="1766059"/>
            <a:ext cx="553998" cy="219112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vert="eaVert" wrap="square" lIns="68580" tIns="34290" rIns="68580" bIns="34290" rtlCol="0">
            <a:spAutoFit/>
          </a:bodyPr>
          <a:lstStyle/>
          <a:p>
            <a:r>
              <a:rPr lang="zh-CN" altLang="en-US" sz="2700" b="1" dirty="0"/>
              <a:t>家庭温馨和睦</a:t>
            </a:r>
          </a:p>
        </p:txBody>
      </p:sp>
      <p:sp>
        <p:nvSpPr>
          <p:cNvPr id="3" name="左大括号 2"/>
          <p:cNvSpPr/>
          <p:nvPr/>
        </p:nvSpPr>
        <p:spPr>
          <a:xfrm>
            <a:off x="1458436" y="1771784"/>
            <a:ext cx="234950" cy="2142207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左大括号 5"/>
          <p:cNvSpPr/>
          <p:nvPr/>
        </p:nvSpPr>
        <p:spPr>
          <a:xfrm rot="10800000">
            <a:off x="5055721" y="1673863"/>
            <a:ext cx="249555" cy="2240127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30"/>
          <p:cNvSpPr txBox="1"/>
          <p:nvPr/>
        </p:nvSpPr>
        <p:spPr>
          <a:xfrm>
            <a:off x="5432778" y="1739131"/>
            <a:ext cx="553998" cy="219643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eaVert" wrap="none" lIns="68580" tIns="34290" rIns="68580" bIns="34290" rtlCol="0">
            <a:spAutoFit/>
          </a:bodyPr>
          <a:lstStyle/>
          <a:p>
            <a:r>
              <a:rPr lang="zh-CN" altLang="en-US" sz="2700" b="1" dirty="0"/>
              <a:t>八儿活泼可爱 </a:t>
            </a:r>
          </a:p>
        </p:txBody>
      </p:sp>
      <p:sp>
        <p:nvSpPr>
          <p:cNvPr id="5" name="TextBox 27"/>
          <p:cNvSpPr txBox="1"/>
          <p:nvPr/>
        </p:nvSpPr>
        <p:spPr>
          <a:xfrm>
            <a:off x="1895056" y="3081221"/>
            <a:ext cx="822960" cy="48387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l"/>
            <a:r>
              <a:rPr lang="zh-CN" altLang="en-US" sz="27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看粥</a:t>
            </a:r>
            <a:endParaRPr lang="zh-CN" sz="27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8" name="TextBox 27"/>
          <p:cNvSpPr txBox="1"/>
          <p:nvPr/>
        </p:nvSpPr>
        <p:spPr>
          <a:xfrm>
            <a:off x="1895056" y="3618081"/>
            <a:ext cx="822960" cy="48387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l"/>
            <a:r>
              <a:rPr lang="zh-CN" altLang="en-US" sz="27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喝粥</a:t>
            </a:r>
            <a:endParaRPr lang="zh-CN" altLang="en-US" sz="27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0" name="TextBox 27"/>
          <p:cNvSpPr txBox="1"/>
          <p:nvPr/>
        </p:nvSpPr>
        <p:spPr>
          <a:xfrm>
            <a:off x="3598773" y="1550035"/>
            <a:ext cx="1508760" cy="48387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l"/>
            <a:r>
              <a:rPr lang="zh-CN" sz="27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迫不及待</a:t>
            </a:r>
          </a:p>
        </p:txBody>
      </p:sp>
      <p:sp>
        <p:nvSpPr>
          <p:cNvPr id="11" name="TextBox 27"/>
          <p:cNvSpPr txBox="1"/>
          <p:nvPr/>
        </p:nvSpPr>
        <p:spPr>
          <a:xfrm>
            <a:off x="3546963" y="2617522"/>
            <a:ext cx="1612900" cy="48387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l"/>
            <a:r>
              <a:rPr lang="zh-CN" sz="27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美妙想象</a:t>
            </a:r>
          </a:p>
        </p:txBody>
      </p:sp>
      <p:sp>
        <p:nvSpPr>
          <p:cNvPr id="12" name="TextBox 27"/>
          <p:cNvSpPr txBox="1"/>
          <p:nvPr/>
        </p:nvSpPr>
        <p:spPr>
          <a:xfrm>
            <a:off x="3546963" y="3135372"/>
            <a:ext cx="1509395" cy="48387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l"/>
            <a:r>
              <a:rPr lang="zh-CN" sz="27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惊异非常</a:t>
            </a:r>
          </a:p>
        </p:txBody>
      </p:sp>
      <p:sp>
        <p:nvSpPr>
          <p:cNvPr id="14" name="TextBox 27"/>
          <p:cNvSpPr txBox="1"/>
          <p:nvPr/>
        </p:nvSpPr>
        <p:spPr>
          <a:xfrm>
            <a:off x="3546703" y="3672056"/>
            <a:ext cx="1508760" cy="48387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l"/>
            <a:r>
              <a:rPr lang="zh-CN" sz="27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心满意足</a:t>
            </a:r>
          </a:p>
        </p:txBody>
      </p:sp>
      <p:sp>
        <p:nvSpPr>
          <p:cNvPr id="9" name="TextBox 26"/>
          <p:cNvSpPr txBox="1"/>
          <p:nvPr/>
        </p:nvSpPr>
        <p:spPr>
          <a:xfrm>
            <a:off x="1895316" y="2567357"/>
            <a:ext cx="918210" cy="48387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l"/>
            <a:r>
              <a:rPr lang="zh-CN" altLang="en-US" sz="27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猜粥</a:t>
            </a:r>
            <a:r>
              <a:rPr sz="27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endParaRPr lang="zh-CN" altLang="en-US" sz="27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890519" y="2033905"/>
            <a:ext cx="830997" cy="4847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l"/>
            <a:r>
              <a:rPr lang="zh-CN" altLang="en-US" sz="27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  <a:sym typeface="+mn-ea"/>
              </a:rPr>
              <a:t>想粥</a:t>
            </a:r>
          </a:p>
        </p:txBody>
      </p:sp>
      <p:sp>
        <p:nvSpPr>
          <p:cNvPr id="23" name="TextBox 27"/>
          <p:cNvSpPr txBox="1"/>
          <p:nvPr/>
        </p:nvSpPr>
        <p:spPr>
          <a:xfrm>
            <a:off x="3573888" y="2068583"/>
            <a:ext cx="1523494" cy="4847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l"/>
            <a:r>
              <a:rPr lang="zh-CN" altLang="en-US" sz="27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苦苦等</a:t>
            </a:r>
            <a:r>
              <a:rPr lang="zh-CN" sz="27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待</a:t>
            </a:r>
          </a:p>
        </p:txBody>
      </p:sp>
      <p:pic>
        <p:nvPicPr>
          <p:cNvPr id="25" name="图片 24" descr="3_副本"/>
          <p:cNvPicPr>
            <a:picLocks noChangeAspect="1"/>
          </p:cNvPicPr>
          <p:nvPr/>
        </p:nvPicPr>
        <p:blipFill>
          <a:blip r:embed="rId3"/>
          <a:srcRect l="5563" t="7739" r="4333" b="25672"/>
          <a:stretch>
            <a:fillRect/>
          </a:stretch>
        </p:blipFill>
        <p:spPr>
          <a:xfrm>
            <a:off x="6733375" y="2033905"/>
            <a:ext cx="1824089" cy="1796627"/>
          </a:xfrm>
          <a:prstGeom prst="ellipse">
            <a:avLst/>
          </a:prstGeom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8" grpId="0"/>
      <p:bldP spid="31" grpId="0" animBg="1"/>
      <p:bldP spid="3" grpId="0" bldLvl="0" animBg="1"/>
      <p:bldP spid="6" grpId="0" bldLvl="0" animBg="1"/>
      <p:bldP spid="7" grpId="0" animBg="1"/>
      <p:bldP spid="5" grpId="0"/>
      <p:bldP spid="8" grpId="0"/>
      <p:bldP spid="10" grpId="0"/>
      <p:bldP spid="11" grpId="0"/>
      <p:bldP spid="12" grpId="0"/>
      <p:bldP spid="14" grpId="0"/>
      <p:bldP spid="9" grpId="0"/>
      <p:bldP spid="22" grpId="0"/>
      <p:bldP spid="23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001395" y="1405101"/>
            <a:ext cx="736282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文章</a:t>
            </a:r>
            <a:r>
              <a:rPr lang="en-US" altLang="zh-CN" sz="2800" b="1" dirty="0" err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讲述了腊八那天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八儿</a:t>
            </a:r>
            <a:r>
              <a:rPr lang="en-US" altLang="zh-CN" sz="2800" b="1" dirty="0" err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等不及要吃粥的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______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</a:t>
            </a:r>
            <a:r>
              <a:rPr lang="en-US" altLang="zh-CN" sz="2800" b="1" dirty="0" err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对粥的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______以及看到粥的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_____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，写出了一家人_____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的氛围、</a:t>
            </a:r>
            <a:r>
              <a:rPr lang="en-US" altLang="zh-CN" sz="2800" b="1" dirty="0" err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其乐融融的亲情，表现出作者对普通百姓生活的热爱和对家庭亲情的眷恋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853555" y="1803881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惊异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57312" y="411510"/>
            <a:ext cx="2481672" cy="561692"/>
            <a:chOff x="179512" y="411510"/>
            <a:chExt cx="2481672" cy="561692"/>
          </a:xfrm>
        </p:grpSpPr>
        <p:sp>
          <p:nvSpPr>
            <p:cNvPr id="16" name="文本框 14"/>
            <p:cNvSpPr txBox="1"/>
            <p:nvPr/>
          </p:nvSpPr>
          <p:spPr>
            <a:xfrm>
              <a:off x="624427" y="411510"/>
              <a:ext cx="2036757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主题概括</a:t>
              </a:r>
            </a:p>
          </p:txBody>
        </p:sp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7"/>
              <a:ext cx="366860" cy="456338"/>
            </a:xfrm>
            <a:prstGeom prst="rect">
              <a:avLst/>
            </a:prstGeom>
          </p:spPr>
        </p:pic>
      </p:grpSp>
      <p:sp>
        <p:nvSpPr>
          <p:cNvPr id="3" name="文本框 2"/>
          <p:cNvSpPr txBox="1"/>
          <p:nvPr/>
        </p:nvSpPr>
        <p:spPr>
          <a:xfrm>
            <a:off x="3663315" y="1803881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猜想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207385" y="2250921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温馨</a:t>
            </a:r>
          </a:p>
        </p:txBody>
      </p:sp>
      <p:sp>
        <p:nvSpPr>
          <p:cNvPr id="5" name="矩形 4"/>
          <p:cNvSpPr/>
          <p:nvPr/>
        </p:nvSpPr>
        <p:spPr>
          <a:xfrm>
            <a:off x="1187624" y="1802631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嘴馋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11" grpId="0"/>
      <p:bldP spid="5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79512" y="353874"/>
            <a:ext cx="2376264" cy="561692"/>
            <a:chOff x="179512" y="411510"/>
            <a:chExt cx="2376264" cy="561692"/>
          </a:xfrm>
        </p:grpSpPr>
        <p:sp>
          <p:nvSpPr>
            <p:cNvPr id="6" name="文本框 14"/>
            <p:cNvSpPr txBox="1"/>
            <p:nvPr/>
          </p:nvSpPr>
          <p:spPr>
            <a:xfrm>
              <a:off x="624428" y="411510"/>
              <a:ext cx="1931348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拓展延伸</a:t>
              </a: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7"/>
              <a:ext cx="366860" cy="456338"/>
            </a:xfrm>
            <a:prstGeom prst="rect">
              <a:avLst/>
            </a:prstGeom>
          </p:spPr>
        </p:pic>
      </p:grpSp>
      <p:sp>
        <p:nvSpPr>
          <p:cNvPr id="8" name="矩形 7"/>
          <p:cNvSpPr/>
          <p:nvPr/>
        </p:nvSpPr>
        <p:spPr>
          <a:xfrm>
            <a:off x="362942" y="1379357"/>
            <a:ext cx="852953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从我能记事的日子起，我就记得每年农历十二月初八，母亲给我们煮腊八粥。这腊八粥是用糯米、红糖和十八种干果掺在一起煮成的。干果里大的有红枣、桂圆、核桃、白果、杏仁、栗子、花生、葡萄干等等，小的有各种豆子和芝麻之类，吃起来十分香甜可口。母亲每年都是煮一大锅，不但合家大小都吃到了，有多的还分送给邻居和亲友。</a:t>
            </a:r>
          </a:p>
        </p:txBody>
      </p:sp>
      <p:sp>
        <p:nvSpPr>
          <p:cNvPr id="9" name="TextBox 27"/>
          <p:cNvSpPr txBox="1"/>
          <p:nvPr/>
        </p:nvSpPr>
        <p:spPr>
          <a:xfrm>
            <a:off x="2843808" y="793915"/>
            <a:ext cx="3831818" cy="5616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冰心</a:t>
            </a:r>
            <a:r>
              <a:rPr lang="en-US" altLang="zh-CN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《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腊八粥</a:t>
            </a:r>
            <a:r>
              <a:rPr lang="en-US" altLang="zh-CN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》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节选</a:t>
            </a:r>
            <a:endParaRPr lang="zh-CN" sz="32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5835607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759048" y="771550"/>
            <a:ext cx="7773392" cy="58631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腊八粥趣味小故事</a:t>
            </a:r>
            <a:r>
              <a:rPr lang="zh-CN" altLang="en-US" sz="2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（点击图片观看）</a:t>
            </a:r>
          </a:p>
        </p:txBody>
      </p:sp>
      <p:pic>
        <p:nvPicPr>
          <p:cNvPr id="3" name="图片 2">
            <a:hlinkClick r:id="rId2" action="ppaction://hlinkfile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" t="11024" r="4233" b="22098"/>
          <a:stretch/>
        </p:blipFill>
        <p:spPr>
          <a:xfrm>
            <a:off x="1837432" y="1275606"/>
            <a:ext cx="5616624" cy="3058094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27770" y="425882"/>
            <a:ext cx="2376264" cy="561692"/>
            <a:chOff x="179512" y="411510"/>
            <a:chExt cx="2376264" cy="561692"/>
          </a:xfrm>
        </p:grpSpPr>
        <p:sp>
          <p:nvSpPr>
            <p:cNvPr id="3" name="文本框 14"/>
            <p:cNvSpPr txBox="1"/>
            <p:nvPr/>
          </p:nvSpPr>
          <p:spPr>
            <a:xfrm>
              <a:off x="624428" y="411510"/>
              <a:ext cx="1931348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课堂演练</a:t>
              </a: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6"/>
              <a:ext cx="366860" cy="456339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672686" y="1131590"/>
            <a:ext cx="76437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一、把下面的句子改成陈述句。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/>
              <a:t>         妈妈的命令，看羊还不够资格的八儿，难道还能设什么法来反抗吗？</a:t>
            </a:r>
          </a:p>
        </p:txBody>
      </p:sp>
      <p:sp>
        <p:nvSpPr>
          <p:cNvPr id="6" name="矩形 5"/>
          <p:cNvSpPr/>
          <p:nvPr/>
        </p:nvSpPr>
        <p:spPr>
          <a:xfrm>
            <a:off x="1228321" y="3075806"/>
            <a:ext cx="66967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  妈妈的命令，看羊还不够资格的八儿，没法反抗。</a:t>
            </a:r>
          </a:p>
        </p:txBody>
      </p:sp>
    </p:spTree>
    <p:extLst>
      <p:ext uri="{BB962C8B-B14F-4D97-AF65-F5344CB8AC3E}">
        <p14:creationId xmlns:p14="http://schemas.microsoft.com/office/powerpoint/2010/main" val="383226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0033712"/>
              </p:ext>
            </p:extLst>
          </p:nvPr>
        </p:nvGraphicFramePr>
        <p:xfrm>
          <a:off x="2087400" y="2185659"/>
          <a:ext cx="1481202" cy="1528636"/>
        </p:xfrm>
        <a:graphic>
          <a:graphicData uri="http://schemas.openxmlformats.org/drawingml/2006/table">
            <a:tbl>
              <a:tblPr/>
              <a:tblGrid>
                <a:gridCol w="740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0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90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6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" name="TextBox 23"/>
          <p:cNvSpPr txBox="1"/>
          <p:nvPr/>
        </p:nvSpPr>
        <p:spPr>
          <a:xfrm>
            <a:off x="2125235" y="2086949"/>
            <a:ext cx="1420517" cy="166878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10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粥</a:t>
            </a:r>
          </a:p>
        </p:txBody>
      </p:sp>
      <p:sp>
        <p:nvSpPr>
          <p:cNvPr id="23" name="TextBox 24"/>
          <p:cNvSpPr txBox="1"/>
          <p:nvPr/>
        </p:nvSpPr>
        <p:spPr>
          <a:xfrm>
            <a:off x="2131410" y="1203598"/>
            <a:ext cx="1420495" cy="160718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5000" b="1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zhōu</a:t>
            </a:r>
            <a:endParaRPr lang="en-US" sz="5000" b="1" dirty="0" err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z="50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4" name="线形标注 2 3"/>
          <p:cNvSpPr/>
          <p:nvPr/>
        </p:nvSpPr>
        <p:spPr>
          <a:xfrm>
            <a:off x="4783731" y="1556662"/>
            <a:ext cx="3066623" cy="901055"/>
          </a:xfrm>
          <a:prstGeom prst="borderCallout2">
            <a:avLst>
              <a:gd name="adj1" fmla="val 18750"/>
              <a:gd name="adj2" fmla="val 213"/>
              <a:gd name="adj3" fmla="val 18750"/>
              <a:gd name="adj4" fmla="val -16667"/>
              <a:gd name="adj5" fmla="val 185002"/>
              <a:gd name="adj6" fmla="val -53664"/>
            </a:avLst>
          </a:prstGeom>
          <a:grpFill/>
          <a:ln w="3175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just"/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这里没有点、提。</a:t>
            </a:r>
            <a:endParaRPr lang="en-US" altLang="zh-CN" sz="28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491880" y="411510"/>
            <a:ext cx="1944216" cy="577081"/>
            <a:chOff x="3635896" y="554509"/>
            <a:chExt cx="1944216" cy="577081"/>
          </a:xfrm>
        </p:grpSpPr>
        <p:sp>
          <p:nvSpPr>
            <p:cNvPr id="51" name="TextBox 11"/>
            <p:cNvSpPr txBox="1">
              <a:spLocks noChangeArrowheads="1"/>
            </p:cNvSpPr>
            <p:nvPr/>
          </p:nvSpPr>
          <p:spPr bwMode="auto">
            <a:xfrm>
              <a:off x="4125341" y="554509"/>
              <a:ext cx="1454771" cy="577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33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易写错</a:t>
              </a:r>
            </a:p>
          </p:txBody>
        </p:sp>
        <p:grpSp>
          <p:nvGrpSpPr>
            <p:cNvPr id="52" name="组合 51"/>
            <p:cNvGrpSpPr/>
            <p:nvPr/>
          </p:nvGrpSpPr>
          <p:grpSpPr>
            <a:xfrm>
              <a:off x="3635896" y="627534"/>
              <a:ext cx="456833" cy="456366"/>
              <a:chOff x="631825" y="5181600"/>
              <a:chExt cx="1554163" cy="1552575"/>
            </a:xfrm>
          </p:grpSpPr>
          <p:sp>
            <p:nvSpPr>
              <p:cNvPr id="53" name="Oval 10"/>
              <p:cNvSpPr>
                <a:spLocks noChangeArrowheads="1"/>
              </p:cNvSpPr>
              <p:nvPr/>
            </p:nvSpPr>
            <p:spPr bwMode="auto">
              <a:xfrm>
                <a:off x="631825" y="5181600"/>
                <a:ext cx="1554163" cy="1552575"/>
              </a:xfrm>
              <a:prstGeom prst="ellipse">
                <a:avLst/>
              </a:prstGeom>
              <a:solidFill>
                <a:srgbClr val="FFC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4" name="Freeform 11"/>
              <p:cNvSpPr/>
              <p:nvPr/>
            </p:nvSpPr>
            <p:spPr bwMode="auto">
              <a:xfrm>
                <a:off x="1468438" y="5353050"/>
                <a:ext cx="34925" cy="87313"/>
              </a:xfrm>
              <a:custGeom>
                <a:avLst/>
                <a:gdLst>
                  <a:gd name="T0" fmla="*/ 4 w 12"/>
                  <a:gd name="T1" fmla="*/ 30 h 31"/>
                  <a:gd name="T2" fmla="*/ 12 w 12"/>
                  <a:gd name="T3" fmla="*/ 3 h 31"/>
                  <a:gd name="T4" fmla="*/ 11 w 12"/>
                  <a:gd name="T5" fmla="*/ 0 h 31"/>
                  <a:gd name="T6" fmla="*/ 0 w 12"/>
                  <a:gd name="T7" fmla="*/ 31 h 31"/>
                  <a:gd name="T8" fmla="*/ 4 w 12"/>
                  <a:gd name="T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1">
                    <a:moveTo>
                      <a:pt x="4" y="30"/>
                    </a:moveTo>
                    <a:cubicBezTo>
                      <a:pt x="4" y="20"/>
                      <a:pt x="7" y="7"/>
                      <a:pt x="12" y="3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2" y="6"/>
                      <a:pt x="0" y="21"/>
                      <a:pt x="0" y="31"/>
                    </a:cubicBez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4F2E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5" name="Freeform 12"/>
              <p:cNvSpPr/>
              <p:nvPr/>
            </p:nvSpPr>
            <p:spPr bwMode="auto">
              <a:xfrm>
                <a:off x="1471613" y="5410200"/>
                <a:ext cx="204788" cy="358775"/>
              </a:xfrm>
              <a:custGeom>
                <a:avLst/>
                <a:gdLst>
                  <a:gd name="T0" fmla="*/ 0 w 72"/>
                  <a:gd name="T1" fmla="*/ 119 h 126"/>
                  <a:gd name="T2" fmla="*/ 66 w 72"/>
                  <a:gd name="T3" fmla="*/ 67 h 126"/>
                  <a:gd name="T4" fmla="*/ 45 w 72"/>
                  <a:gd name="T5" fmla="*/ 7 h 126"/>
                  <a:gd name="T6" fmla="*/ 1 w 72"/>
                  <a:gd name="T7" fmla="*/ 9 h 126"/>
                  <a:gd name="T8" fmla="*/ 0 w 72"/>
                  <a:gd name="T9" fmla="*/ 119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126">
                    <a:moveTo>
                      <a:pt x="0" y="119"/>
                    </a:moveTo>
                    <a:cubicBezTo>
                      <a:pt x="29" y="126"/>
                      <a:pt x="60" y="101"/>
                      <a:pt x="66" y="67"/>
                    </a:cubicBezTo>
                    <a:cubicBezTo>
                      <a:pt x="72" y="33"/>
                      <a:pt x="61" y="15"/>
                      <a:pt x="45" y="7"/>
                    </a:cubicBezTo>
                    <a:cubicBezTo>
                      <a:pt x="31" y="0"/>
                      <a:pt x="3" y="11"/>
                      <a:pt x="1" y="9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C90D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6" name="Freeform 13"/>
              <p:cNvSpPr/>
              <p:nvPr/>
            </p:nvSpPr>
            <p:spPr bwMode="auto">
              <a:xfrm>
                <a:off x="1274763" y="5410200"/>
                <a:ext cx="200025" cy="355600"/>
              </a:xfrm>
              <a:custGeom>
                <a:avLst/>
                <a:gdLst>
                  <a:gd name="T0" fmla="*/ 70 w 70"/>
                  <a:gd name="T1" fmla="*/ 9 h 125"/>
                  <a:gd name="T2" fmla="*/ 26 w 70"/>
                  <a:gd name="T3" fmla="*/ 8 h 125"/>
                  <a:gd name="T4" fmla="*/ 8 w 70"/>
                  <a:gd name="T5" fmla="*/ 69 h 125"/>
                  <a:gd name="T6" fmla="*/ 69 w 70"/>
                  <a:gd name="T7" fmla="*/ 119 h 125"/>
                  <a:gd name="T8" fmla="*/ 70 w 70"/>
                  <a:gd name="T9" fmla="*/ 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125">
                    <a:moveTo>
                      <a:pt x="70" y="9"/>
                    </a:moveTo>
                    <a:cubicBezTo>
                      <a:pt x="68" y="11"/>
                      <a:pt x="40" y="0"/>
                      <a:pt x="26" y="8"/>
                    </a:cubicBezTo>
                    <a:cubicBezTo>
                      <a:pt x="11" y="17"/>
                      <a:pt x="0" y="35"/>
                      <a:pt x="8" y="69"/>
                    </a:cubicBezTo>
                    <a:cubicBezTo>
                      <a:pt x="16" y="103"/>
                      <a:pt x="38" y="125"/>
                      <a:pt x="69" y="119"/>
                    </a:cubicBezTo>
                    <a:lnTo>
                      <a:pt x="70" y="9"/>
                    </a:lnTo>
                    <a:close/>
                  </a:path>
                </a:pathLst>
              </a:custGeom>
              <a:solidFill>
                <a:srgbClr val="DB19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7" name="Freeform 14"/>
              <p:cNvSpPr/>
              <p:nvPr/>
            </p:nvSpPr>
            <p:spPr bwMode="auto">
              <a:xfrm>
                <a:off x="1374775" y="5313363"/>
                <a:ext cx="125413" cy="53975"/>
              </a:xfrm>
              <a:custGeom>
                <a:avLst/>
                <a:gdLst>
                  <a:gd name="T0" fmla="*/ 44 w 44"/>
                  <a:gd name="T1" fmla="*/ 19 h 19"/>
                  <a:gd name="T2" fmla="*/ 27 w 44"/>
                  <a:gd name="T3" fmla="*/ 4 h 19"/>
                  <a:gd name="T4" fmla="*/ 0 w 44"/>
                  <a:gd name="T5" fmla="*/ 1 h 19"/>
                  <a:gd name="T6" fmla="*/ 0 w 44"/>
                  <a:gd name="T7" fmla="*/ 2 h 19"/>
                  <a:gd name="T8" fmla="*/ 44 w 44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19">
                    <a:moveTo>
                      <a:pt x="44" y="19"/>
                    </a:moveTo>
                    <a:cubicBezTo>
                      <a:pt x="44" y="19"/>
                      <a:pt x="40" y="9"/>
                      <a:pt x="27" y="4"/>
                    </a:cubicBezTo>
                    <a:cubicBezTo>
                      <a:pt x="15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2" y="10"/>
                      <a:pt x="28" y="14"/>
                      <a:pt x="44" y="19"/>
                    </a:cubicBezTo>
                    <a:close/>
                  </a:path>
                </a:pathLst>
              </a:custGeom>
              <a:solidFill>
                <a:srgbClr val="128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8" name="Freeform 15"/>
              <p:cNvSpPr/>
              <p:nvPr/>
            </p:nvSpPr>
            <p:spPr bwMode="auto">
              <a:xfrm>
                <a:off x="1374775" y="5318125"/>
                <a:ext cx="125413" cy="103188"/>
              </a:xfrm>
              <a:custGeom>
                <a:avLst/>
                <a:gdLst>
                  <a:gd name="T0" fmla="*/ 0 w 44"/>
                  <a:gd name="T1" fmla="*/ 0 h 36"/>
                  <a:gd name="T2" fmla="*/ 6 w 44"/>
                  <a:gd name="T3" fmla="*/ 12 h 36"/>
                  <a:gd name="T4" fmla="*/ 44 w 44"/>
                  <a:gd name="T5" fmla="*/ 17 h 36"/>
                  <a:gd name="T6" fmla="*/ 0 w 44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0" y="0"/>
                    </a:moveTo>
                    <a:cubicBezTo>
                      <a:pt x="0" y="2"/>
                      <a:pt x="2" y="7"/>
                      <a:pt x="6" y="12"/>
                    </a:cubicBezTo>
                    <a:cubicBezTo>
                      <a:pt x="30" y="36"/>
                      <a:pt x="43" y="18"/>
                      <a:pt x="44" y="17"/>
                    </a:cubicBezTo>
                    <a:cubicBezTo>
                      <a:pt x="28" y="12"/>
                      <a:pt x="12" y="8"/>
                      <a:pt x="0" y="0"/>
                    </a:cubicBezTo>
                    <a:close/>
                  </a:path>
                </a:pathLst>
              </a:custGeom>
              <a:solidFill>
                <a:srgbClr val="0E77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9" name="Rectangle 16"/>
              <p:cNvSpPr>
                <a:spLocks noChangeArrowheads="1"/>
              </p:cNvSpPr>
              <p:nvPr/>
            </p:nvSpPr>
            <p:spPr bwMode="auto">
              <a:xfrm>
                <a:off x="908050" y="6238875"/>
                <a:ext cx="904875" cy="227013"/>
              </a:xfrm>
              <a:prstGeom prst="rect">
                <a:avLst/>
              </a:prstGeom>
              <a:solidFill>
                <a:srgbClr val="FF1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0" name="Rectangle 17"/>
              <p:cNvSpPr>
                <a:spLocks noChangeArrowheads="1"/>
              </p:cNvSpPr>
              <p:nvPr/>
            </p:nvSpPr>
            <p:spPr bwMode="auto">
              <a:xfrm>
                <a:off x="1681163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1" name="Rectangle 18"/>
              <p:cNvSpPr>
                <a:spLocks noChangeArrowheads="1"/>
              </p:cNvSpPr>
              <p:nvPr/>
            </p:nvSpPr>
            <p:spPr bwMode="auto">
              <a:xfrm>
                <a:off x="16510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2" name="Rectangle 19"/>
              <p:cNvSpPr>
                <a:spLocks noChangeArrowheads="1"/>
              </p:cNvSpPr>
              <p:nvPr/>
            </p:nvSpPr>
            <p:spPr bwMode="auto">
              <a:xfrm>
                <a:off x="16129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3" name="Rectangle 20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solidFill>
                <a:srgbClr val="F9EE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4" name="Rectangle 21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5" name="Rectangle 22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6" name="Rectangle 23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7" name="Rectangle 24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8" name="Rectangle 25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9" name="Rectangle 26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0" name="Rectangle 27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1" name="Rectangle 28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2" name="Rectangle 29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3" name="Rectangle 30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4" name="Rectangle 31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5" name="Rectangle 32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6" name="Rectangle 33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7" name="Rectangle 34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8" name="Rectangle 35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9" name="Rectangle 36"/>
              <p:cNvSpPr>
                <a:spLocks noChangeArrowheads="1"/>
              </p:cNvSpPr>
              <p:nvPr/>
            </p:nvSpPr>
            <p:spPr bwMode="auto">
              <a:xfrm>
                <a:off x="879475" y="6118225"/>
                <a:ext cx="1058863" cy="120650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0" name="Rectangle 37"/>
              <p:cNvSpPr>
                <a:spLocks noChangeArrowheads="1"/>
              </p:cNvSpPr>
              <p:nvPr/>
            </p:nvSpPr>
            <p:spPr bwMode="auto">
              <a:xfrm>
                <a:off x="1835150" y="6118225"/>
                <a:ext cx="28575" cy="1206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1" name="Rectangle 38"/>
              <p:cNvSpPr>
                <a:spLocks noChangeArrowheads="1"/>
              </p:cNvSpPr>
              <p:nvPr/>
            </p:nvSpPr>
            <p:spPr bwMode="auto">
              <a:xfrm>
                <a:off x="1101725" y="5751513"/>
                <a:ext cx="588963" cy="150813"/>
              </a:xfrm>
              <a:prstGeom prst="rect">
                <a:avLst/>
              </a:prstGeom>
              <a:solidFill>
                <a:srgbClr val="2B53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2" name="Rectangle 39"/>
              <p:cNvSpPr>
                <a:spLocks noChangeArrowheads="1"/>
              </p:cNvSpPr>
              <p:nvPr/>
            </p:nvSpPr>
            <p:spPr bwMode="auto">
              <a:xfrm>
                <a:off x="1633538" y="5751513"/>
                <a:ext cx="14288" cy="150813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3" name="Freeform 40"/>
              <p:cNvSpPr/>
              <p:nvPr/>
            </p:nvSpPr>
            <p:spPr bwMode="auto">
              <a:xfrm>
                <a:off x="1012825" y="5902325"/>
                <a:ext cx="530225" cy="215900"/>
              </a:xfrm>
              <a:custGeom>
                <a:avLst/>
                <a:gdLst>
                  <a:gd name="T0" fmla="*/ 186 w 186"/>
                  <a:gd name="T1" fmla="*/ 38 h 76"/>
                  <a:gd name="T2" fmla="*/ 183 w 186"/>
                  <a:gd name="T3" fmla="*/ 0 h 76"/>
                  <a:gd name="T4" fmla="*/ 183 w 186"/>
                  <a:gd name="T5" fmla="*/ 0 h 76"/>
                  <a:gd name="T6" fmla="*/ 182 w 186"/>
                  <a:gd name="T7" fmla="*/ 0 h 76"/>
                  <a:gd name="T8" fmla="*/ 182 w 186"/>
                  <a:gd name="T9" fmla="*/ 0 h 76"/>
                  <a:gd name="T10" fmla="*/ 182 w 186"/>
                  <a:gd name="T11" fmla="*/ 0 h 76"/>
                  <a:gd name="T12" fmla="*/ 0 w 186"/>
                  <a:gd name="T13" fmla="*/ 0 h 76"/>
                  <a:gd name="T14" fmla="*/ 0 w 186"/>
                  <a:gd name="T15" fmla="*/ 8 h 76"/>
                  <a:gd name="T16" fmla="*/ 173 w 186"/>
                  <a:gd name="T17" fmla="*/ 8 h 76"/>
                  <a:gd name="T18" fmla="*/ 173 w 186"/>
                  <a:gd name="T19" fmla="*/ 68 h 76"/>
                  <a:gd name="T20" fmla="*/ 0 w 186"/>
                  <a:gd name="T21" fmla="*/ 68 h 76"/>
                  <a:gd name="T22" fmla="*/ 0 w 186"/>
                  <a:gd name="T23" fmla="*/ 76 h 76"/>
                  <a:gd name="T24" fmla="*/ 183 w 186"/>
                  <a:gd name="T25" fmla="*/ 76 h 76"/>
                  <a:gd name="T26" fmla="*/ 183 w 186"/>
                  <a:gd name="T27" fmla="*/ 76 h 76"/>
                  <a:gd name="T28" fmla="*/ 186 w 186"/>
                  <a:gd name="T29" fmla="*/ 3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6" h="76">
                    <a:moveTo>
                      <a:pt x="186" y="38"/>
                    </a:moveTo>
                    <a:cubicBezTo>
                      <a:pt x="186" y="19"/>
                      <a:pt x="184" y="3"/>
                      <a:pt x="183" y="0"/>
                    </a:cubicBezTo>
                    <a:cubicBezTo>
                      <a:pt x="183" y="0"/>
                      <a:pt x="183" y="0"/>
                      <a:pt x="183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73" y="8"/>
                      <a:pt x="173" y="8"/>
                      <a:pt x="173" y="8"/>
                    </a:cubicBezTo>
                    <a:cubicBezTo>
                      <a:pt x="173" y="68"/>
                      <a:pt x="173" y="68"/>
                      <a:pt x="173" y="6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4" y="73"/>
                      <a:pt x="186" y="57"/>
                      <a:pt x="186" y="38"/>
                    </a:cubicBezTo>
                    <a:close/>
                  </a:path>
                </a:pathLst>
              </a:custGeom>
              <a:solidFill>
                <a:srgbClr val="5D9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4" name="Freeform 41"/>
              <p:cNvSpPr/>
              <p:nvPr/>
            </p:nvSpPr>
            <p:spPr bwMode="auto">
              <a:xfrm>
                <a:off x="1425575" y="6034088"/>
                <a:ext cx="42863" cy="122238"/>
              </a:xfrm>
              <a:custGeom>
                <a:avLst/>
                <a:gdLst>
                  <a:gd name="T0" fmla="*/ 0 w 27"/>
                  <a:gd name="T1" fmla="*/ 0 h 77"/>
                  <a:gd name="T2" fmla="*/ 0 w 27"/>
                  <a:gd name="T3" fmla="*/ 77 h 77"/>
                  <a:gd name="T4" fmla="*/ 13 w 27"/>
                  <a:gd name="T5" fmla="*/ 64 h 77"/>
                  <a:gd name="T6" fmla="*/ 27 w 27"/>
                  <a:gd name="T7" fmla="*/ 77 h 77"/>
                  <a:gd name="T8" fmla="*/ 27 w 27"/>
                  <a:gd name="T9" fmla="*/ 0 h 77"/>
                  <a:gd name="T10" fmla="*/ 0 w 27"/>
                  <a:gd name="T11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" h="77">
                    <a:moveTo>
                      <a:pt x="0" y="0"/>
                    </a:moveTo>
                    <a:lnTo>
                      <a:pt x="0" y="77"/>
                    </a:lnTo>
                    <a:lnTo>
                      <a:pt x="13" y="64"/>
                    </a:lnTo>
                    <a:lnTo>
                      <a:pt x="27" y="77"/>
                    </a:lnTo>
                    <a:lnTo>
                      <a:pt x="2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2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</p:grpSp>
      <p:sp>
        <p:nvSpPr>
          <p:cNvPr id="42" name="TextBox 41"/>
          <p:cNvSpPr txBox="1"/>
          <p:nvPr/>
        </p:nvSpPr>
        <p:spPr>
          <a:xfrm>
            <a:off x="1543050" y="3726162"/>
            <a:ext cx="3028950" cy="84830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米粥  熬粥 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7" t="8983" r="6250" b="14287"/>
          <a:stretch/>
        </p:blipFill>
        <p:spPr bwMode="auto">
          <a:xfrm>
            <a:off x="4874166" y="2589474"/>
            <a:ext cx="2794178" cy="1974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16484" y="771550"/>
            <a:ext cx="838326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二、根据课文内容，判断下面的说法是否正确。</a:t>
            </a:r>
            <a:endParaRPr lang="en-US" altLang="zh-CN" sz="3200" b="1" dirty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    1.“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嘴巴上长了许多白胡子的老孩子”句中的“老孩子”指长相显得比较老成的孩子。（    ）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    2.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八儿的妈妈要到太阳落下时才准他吃腊八粥，说明他的妈妈不十分爱他。（     ）</a:t>
            </a:r>
          </a:p>
        </p:txBody>
      </p:sp>
      <p:sp>
        <p:nvSpPr>
          <p:cNvPr id="3" name="TextBox 27"/>
          <p:cNvSpPr txBox="1"/>
          <p:nvPr/>
        </p:nvSpPr>
        <p:spPr>
          <a:xfrm>
            <a:off x="7308304" y="1851670"/>
            <a:ext cx="704360" cy="74635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altLang="zh-CN" sz="4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×</a:t>
            </a:r>
            <a:endParaRPr lang="zh-CN" sz="4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4" name="TextBox 27"/>
          <p:cNvSpPr txBox="1"/>
          <p:nvPr/>
        </p:nvSpPr>
        <p:spPr>
          <a:xfrm>
            <a:off x="5292080" y="3195291"/>
            <a:ext cx="704360" cy="74635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altLang="zh-CN" sz="4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×</a:t>
            </a:r>
            <a:endParaRPr lang="zh-CN" sz="4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44236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57596" y="771550"/>
            <a:ext cx="838326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二、根据课文内容，判断下面的说法是否正确。</a:t>
            </a:r>
            <a:endParaRPr lang="en-US" altLang="zh-CN" sz="3200" b="1" dirty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    3.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课文主要写了等粥和喝粥两件事，其中“等粥”写的详细，“喝粥”写得简略。（    ）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    4.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这篇课文是以八儿的心理活动变化为线索来行文的。（    ）</a:t>
            </a:r>
          </a:p>
        </p:txBody>
      </p:sp>
      <p:sp>
        <p:nvSpPr>
          <p:cNvPr id="3" name="TextBox 27"/>
          <p:cNvSpPr txBox="1"/>
          <p:nvPr/>
        </p:nvSpPr>
        <p:spPr>
          <a:xfrm>
            <a:off x="6602340" y="1851670"/>
            <a:ext cx="704360" cy="74635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√</a:t>
            </a:r>
            <a:endParaRPr lang="zh-CN" sz="4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4" name="TextBox 27"/>
          <p:cNvSpPr txBox="1"/>
          <p:nvPr/>
        </p:nvSpPr>
        <p:spPr>
          <a:xfrm>
            <a:off x="2267744" y="3195291"/>
            <a:ext cx="704360" cy="74635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√</a:t>
            </a:r>
            <a:endParaRPr lang="zh-CN" sz="4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8929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597432" y="1203598"/>
            <a:ext cx="8336517" cy="128188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    三、关于腊八粥有许多有趣的传说和故事，上网查一查，和同学们分享。</a:t>
            </a:r>
            <a:endParaRPr lang="en-US" altLang="zh-CN" sz="3200" b="1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5919917"/>
              </p:ext>
            </p:extLst>
          </p:nvPr>
        </p:nvGraphicFramePr>
        <p:xfrm>
          <a:off x="1691680" y="2052567"/>
          <a:ext cx="1481202" cy="1528636"/>
        </p:xfrm>
        <a:graphic>
          <a:graphicData uri="http://schemas.openxmlformats.org/drawingml/2006/table">
            <a:tbl>
              <a:tblPr/>
              <a:tblGrid>
                <a:gridCol w="740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0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90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6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" name="TextBox 23"/>
          <p:cNvSpPr txBox="1"/>
          <p:nvPr/>
        </p:nvSpPr>
        <p:spPr>
          <a:xfrm>
            <a:off x="1729515" y="1953857"/>
            <a:ext cx="1420517" cy="166878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腻</a:t>
            </a:r>
          </a:p>
        </p:txBody>
      </p:sp>
      <p:sp>
        <p:nvSpPr>
          <p:cNvPr id="23" name="TextBox 24"/>
          <p:cNvSpPr txBox="1"/>
          <p:nvPr/>
        </p:nvSpPr>
        <p:spPr>
          <a:xfrm>
            <a:off x="2088048" y="1070505"/>
            <a:ext cx="837714" cy="83756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5000" b="1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nì</a:t>
            </a:r>
            <a:endParaRPr lang="en-US" sz="5000" b="1" dirty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4" name="线形标注 2 3"/>
          <p:cNvSpPr/>
          <p:nvPr/>
        </p:nvSpPr>
        <p:spPr>
          <a:xfrm>
            <a:off x="4114050" y="915566"/>
            <a:ext cx="3687445" cy="1315720"/>
          </a:xfrm>
          <a:prstGeom prst="borderCallout2">
            <a:avLst>
              <a:gd name="adj1" fmla="val 18750"/>
              <a:gd name="adj2" fmla="val 213"/>
              <a:gd name="adj3" fmla="val 60268"/>
              <a:gd name="adj4" fmla="val -7650"/>
              <a:gd name="adj5" fmla="val 156093"/>
              <a:gd name="adj6" fmla="val -34135"/>
            </a:avLst>
          </a:prstGeom>
          <a:grpFill/>
          <a:ln w="3175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斜钩上面没有撇。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01" b="27422"/>
          <a:stretch/>
        </p:blipFill>
        <p:spPr bwMode="auto">
          <a:xfrm>
            <a:off x="4248288" y="2499742"/>
            <a:ext cx="3093638" cy="1867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23"/>
          <a:stretch/>
        </p:blipFill>
        <p:spPr bwMode="auto">
          <a:xfrm>
            <a:off x="125" y="-19572"/>
            <a:ext cx="9144000" cy="5179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矩形 38"/>
          <p:cNvSpPr/>
          <p:nvPr/>
        </p:nvSpPr>
        <p:spPr>
          <a:xfrm>
            <a:off x="134620" y="708660"/>
            <a:ext cx="2686685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红枣有几颗</a:t>
            </a:r>
          </a:p>
        </p:txBody>
      </p:sp>
      <p:grpSp>
        <p:nvGrpSpPr>
          <p:cNvPr id="17435" name="组合 74"/>
          <p:cNvGrpSpPr/>
          <p:nvPr/>
        </p:nvGrpSpPr>
        <p:grpSpPr>
          <a:xfrm>
            <a:off x="3581644" y="286316"/>
            <a:ext cx="2536199" cy="685630"/>
            <a:chOff x="3276634" y="438206"/>
            <a:chExt cx="2536791" cy="685782"/>
          </a:xfrm>
        </p:grpSpPr>
        <p:sp>
          <p:nvSpPr>
            <p:cNvPr id="74" name="矩形 73"/>
            <p:cNvSpPr/>
            <p:nvPr/>
          </p:nvSpPr>
          <p:spPr>
            <a:xfrm>
              <a:off x="3276634" y="438206"/>
              <a:ext cx="2514566" cy="685782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17437" name="组合 49"/>
            <p:cNvGrpSpPr/>
            <p:nvPr/>
          </p:nvGrpSpPr>
          <p:grpSpPr>
            <a:xfrm>
              <a:off x="3387725" y="573088"/>
              <a:ext cx="455613" cy="457200"/>
              <a:chOff x="631825" y="5181600"/>
              <a:chExt cx="1554163" cy="1552575"/>
            </a:xfrm>
          </p:grpSpPr>
          <p:sp>
            <p:nvSpPr>
              <p:cNvPr id="17438" name="Oval 10"/>
              <p:cNvSpPr/>
              <p:nvPr/>
            </p:nvSpPr>
            <p:spPr>
              <a:xfrm>
                <a:off x="631825" y="5181600"/>
                <a:ext cx="1554163" cy="1552575"/>
              </a:xfrm>
              <a:prstGeom prst="ellipse">
                <a:avLst/>
              </a:prstGeom>
              <a:solidFill>
                <a:srgbClr val="FFCE00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39" name="Freeform 11"/>
              <p:cNvSpPr/>
              <p:nvPr/>
            </p:nvSpPr>
            <p:spPr>
              <a:xfrm>
                <a:off x="1468438" y="5353050"/>
                <a:ext cx="34925" cy="87313"/>
              </a:xfrm>
              <a:custGeom>
                <a:avLst/>
                <a:gdLst/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0" y="2147483647"/>
                  </a:cxn>
                  <a:cxn ang="0">
                    <a:pos x="2147483647" y="2147483647"/>
                  </a:cxn>
                </a:cxnLst>
                <a:rect l="0" t="0" r="0" b="0"/>
                <a:pathLst>
                  <a:path w="12" h="31">
                    <a:moveTo>
                      <a:pt x="4" y="30"/>
                    </a:moveTo>
                    <a:cubicBezTo>
                      <a:pt x="4" y="20"/>
                      <a:pt x="7" y="7"/>
                      <a:pt x="12" y="3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2" y="6"/>
                      <a:pt x="0" y="21"/>
                      <a:pt x="0" y="31"/>
                    </a:cubicBez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4F2E2E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40" name="Freeform 12"/>
              <p:cNvSpPr/>
              <p:nvPr/>
            </p:nvSpPr>
            <p:spPr>
              <a:xfrm>
                <a:off x="1471613" y="5410200"/>
                <a:ext cx="204788" cy="358775"/>
              </a:xfrm>
              <a:custGeom>
                <a:avLst/>
                <a:gdLst/>
                <a:ahLst/>
                <a:cxnLst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</a:cxnLst>
                <a:rect l="0" t="0" r="0" b="0"/>
                <a:pathLst>
                  <a:path w="72" h="126">
                    <a:moveTo>
                      <a:pt x="0" y="119"/>
                    </a:moveTo>
                    <a:cubicBezTo>
                      <a:pt x="29" y="126"/>
                      <a:pt x="60" y="101"/>
                      <a:pt x="66" y="67"/>
                    </a:cubicBezTo>
                    <a:cubicBezTo>
                      <a:pt x="72" y="33"/>
                      <a:pt x="61" y="15"/>
                      <a:pt x="45" y="7"/>
                    </a:cubicBezTo>
                    <a:cubicBezTo>
                      <a:pt x="31" y="0"/>
                      <a:pt x="3" y="11"/>
                      <a:pt x="1" y="9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C90D23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41" name="Freeform 13"/>
              <p:cNvSpPr/>
              <p:nvPr/>
            </p:nvSpPr>
            <p:spPr>
              <a:xfrm>
                <a:off x="1274763" y="5410200"/>
                <a:ext cx="200025" cy="355600"/>
              </a:xfrm>
              <a:custGeom>
                <a:avLst/>
                <a:gdLst/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0" t="0" r="0" b="0"/>
                <a:pathLst>
                  <a:path w="70" h="125">
                    <a:moveTo>
                      <a:pt x="70" y="9"/>
                    </a:moveTo>
                    <a:cubicBezTo>
                      <a:pt x="68" y="11"/>
                      <a:pt x="40" y="0"/>
                      <a:pt x="26" y="8"/>
                    </a:cubicBezTo>
                    <a:cubicBezTo>
                      <a:pt x="11" y="17"/>
                      <a:pt x="0" y="35"/>
                      <a:pt x="8" y="69"/>
                    </a:cubicBezTo>
                    <a:cubicBezTo>
                      <a:pt x="16" y="103"/>
                      <a:pt x="38" y="125"/>
                      <a:pt x="69" y="119"/>
                    </a:cubicBezTo>
                    <a:lnTo>
                      <a:pt x="70" y="9"/>
                    </a:lnTo>
                    <a:close/>
                  </a:path>
                </a:pathLst>
              </a:custGeom>
              <a:solidFill>
                <a:srgbClr val="DB193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42" name="Freeform 14"/>
              <p:cNvSpPr/>
              <p:nvPr/>
            </p:nvSpPr>
            <p:spPr>
              <a:xfrm>
                <a:off x="1374775" y="5313363"/>
                <a:ext cx="125413" cy="53975"/>
              </a:xfrm>
              <a:custGeom>
                <a:avLst/>
                <a:gdLst/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  <a:cxn ang="0">
                    <a:pos x="0" y="2147483647"/>
                  </a:cxn>
                  <a:cxn ang="0">
                    <a:pos x="2147483647" y="2147483647"/>
                  </a:cxn>
                </a:cxnLst>
                <a:rect l="0" t="0" r="0" b="0"/>
                <a:pathLst>
                  <a:path w="44" h="19">
                    <a:moveTo>
                      <a:pt x="44" y="19"/>
                    </a:moveTo>
                    <a:cubicBezTo>
                      <a:pt x="44" y="19"/>
                      <a:pt x="40" y="9"/>
                      <a:pt x="27" y="4"/>
                    </a:cubicBezTo>
                    <a:cubicBezTo>
                      <a:pt x="15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2" y="10"/>
                      <a:pt x="28" y="14"/>
                      <a:pt x="44" y="19"/>
                    </a:cubicBezTo>
                    <a:close/>
                  </a:path>
                </a:pathLst>
              </a:custGeom>
              <a:solidFill>
                <a:srgbClr val="12873C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43" name="Freeform 15"/>
              <p:cNvSpPr/>
              <p:nvPr/>
            </p:nvSpPr>
            <p:spPr>
              <a:xfrm>
                <a:off x="1374775" y="5318125"/>
                <a:ext cx="125413" cy="1031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0"/>
                  </a:cxn>
                </a:cxnLst>
                <a:rect l="0" t="0" r="0" b="0"/>
                <a:pathLst>
                  <a:path w="44" h="36">
                    <a:moveTo>
                      <a:pt x="0" y="0"/>
                    </a:moveTo>
                    <a:cubicBezTo>
                      <a:pt x="0" y="2"/>
                      <a:pt x="2" y="7"/>
                      <a:pt x="6" y="12"/>
                    </a:cubicBezTo>
                    <a:cubicBezTo>
                      <a:pt x="30" y="36"/>
                      <a:pt x="43" y="18"/>
                      <a:pt x="44" y="17"/>
                    </a:cubicBezTo>
                    <a:cubicBezTo>
                      <a:pt x="28" y="12"/>
                      <a:pt x="12" y="8"/>
                      <a:pt x="0" y="0"/>
                    </a:cubicBezTo>
                    <a:close/>
                  </a:path>
                </a:pathLst>
              </a:custGeom>
              <a:solidFill>
                <a:srgbClr val="0E7731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44" name="Rectangle 16"/>
              <p:cNvSpPr/>
              <p:nvPr/>
            </p:nvSpPr>
            <p:spPr>
              <a:xfrm>
                <a:off x="908050" y="6238875"/>
                <a:ext cx="904875" cy="227013"/>
              </a:xfrm>
              <a:prstGeom prst="rect">
                <a:avLst/>
              </a:prstGeom>
              <a:solidFill>
                <a:srgbClr val="FF1D1D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45" name="Rectangle 17"/>
              <p:cNvSpPr/>
              <p:nvPr/>
            </p:nvSpPr>
            <p:spPr>
              <a:xfrm>
                <a:off x="1681163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46" name="Rectangle 18"/>
              <p:cNvSpPr/>
              <p:nvPr/>
            </p:nvSpPr>
            <p:spPr>
              <a:xfrm>
                <a:off x="16510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47" name="Rectangle 19"/>
              <p:cNvSpPr/>
              <p:nvPr/>
            </p:nvSpPr>
            <p:spPr>
              <a:xfrm>
                <a:off x="16129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48" name="Rectangle 20"/>
              <p:cNvSpPr/>
              <p:nvPr/>
            </p:nvSpPr>
            <p:spPr>
              <a:xfrm>
                <a:off x="1030288" y="5924550"/>
                <a:ext cx="474663" cy="171450"/>
              </a:xfrm>
              <a:prstGeom prst="rect">
                <a:avLst/>
              </a:prstGeom>
              <a:solidFill>
                <a:srgbClr val="F9EEEC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49" name="Rectangle 21"/>
              <p:cNvSpPr/>
              <p:nvPr/>
            </p:nvSpPr>
            <p:spPr>
              <a:xfrm>
                <a:off x="1030288" y="5924550"/>
                <a:ext cx="474663" cy="1714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50" name="Rectangle 22"/>
              <p:cNvSpPr/>
              <p:nvPr/>
            </p:nvSpPr>
            <p:spPr>
              <a:xfrm>
                <a:off x="1030288" y="6002338"/>
                <a:ext cx="474663" cy="4763"/>
              </a:xfrm>
              <a:prstGeom prst="rect">
                <a:avLst/>
              </a:prstGeom>
              <a:solidFill>
                <a:srgbClr val="F3DEDA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51" name="Rectangle 23"/>
              <p:cNvSpPr/>
              <p:nvPr/>
            </p:nvSpPr>
            <p:spPr>
              <a:xfrm>
                <a:off x="1030288" y="6002338"/>
                <a:ext cx="474663" cy="476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52" name="Rectangle 24"/>
              <p:cNvSpPr/>
              <p:nvPr/>
            </p:nvSpPr>
            <p:spPr>
              <a:xfrm>
                <a:off x="1030288" y="6049963"/>
                <a:ext cx="474663" cy="6350"/>
              </a:xfrm>
              <a:prstGeom prst="rect">
                <a:avLst/>
              </a:prstGeom>
              <a:solidFill>
                <a:srgbClr val="F3DEDA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53" name="Rectangle 25"/>
              <p:cNvSpPr/>
              <p:nvPr/>
            </p:nvSpPr>
            <p:spPr>
              <a:xfrm>
                <a:off x="1030288" y="6049963"/>
                <a:ext cx="474663" cy="63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54" name="Rectangle 26"/>
              <p:cNvSpPr/>
              <p:nvPr/>
            </p:nvSpPr>
            <p:spPr>
              <a:xfrm>
                <a:off x="1030288" y="603408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55" name="Rectangle 27"/>
              <p:cNvSpPr/>
              <p:nvPr/>
            </p:nvSpPr>
            <p:spPr>
              <a:xfrm>
                <a:off x="1030288" y="6034088"/>
                <a:ext cx="474663" cy="15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56" name="Rectangle 28"/>
              <p:cNvSpPr/>
              <p:nvPr/>
            </p:nvSpPr>
            <p:spPr>
              <a:xfrm>
                <a:off x="1030288" y="5984875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57" name="Rectangle 29"/>
              <p:cNvSpPr/>
              <p:nvPr/>
            </p:nvSpPr>
            <p:spPr>
              <a:xfrm>
                <a:off x="1030288" y="5984875"/>
                <a:ext cx="474663" cy="317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58" name="Rectangle 30"/>
              <p:cNvSpPr/>
              <p:nvPr/>
            </p:nvSpPr>
            <p:spPr>
              <a:xfrm>
                <a:off x="1030288" y="5937250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59" name="Rectangle 31"/>
              <p:cNvSpPr/>
              <p:nvPr/>
            </p:nvSpPr>
            <p:spPr>
              <a:xfrm>
                <a:off x="1030288" y="5937250"/>
                <a:ext cx="474663" cy="15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0" name="Rectangle 32"/>
              <p:cNvSpPr/>
              <p:nvPr/>
            </p:nvSpPr>
            <p:spPr>
              <a:xfrm>
                <a:off x="1030288" y="6084888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1" name="Rectangle 33"/>
              <p:cNvSpPr/>
              <p:nvPr/>
            </p:nvSpPr>
            <p:spPr>
              <a:xfrm>
                <a:off x="1030288" y="6084888"/>
                <a:ext cx="474663" cy="317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2" name="Rectangle 34"/>
              <p:cNvSpPr/>
              <p:nvPr/>
            </p:nvSpPr>
            <p:spPr>
              <a:xfrm>
                <a:off x="1030288" y="595153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3" name="Rectangle 35"/>
              <p:cNvSpPr/>
              <p:nvPr/>
            </p:nvSpPr>
            <p:spPr>
              <a:xfrm>
                <a:off x="1030288" y="5951538"/>
                <a:ext cx="474663" cy="15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4" name="Rectangle 36"/>
              <p:cNvSpPr/>
              <p:nvPr/>
            </p:nvSpPr>
            <p:spPr>
              <a:xfrm>
                <a:off x="879475" y="6118225"/>
                <a:ext cx="1058863" cy="120650"/>
              </a:xfrm>
              <a:prstGeom prst="rect">
                <a:avLst/>
              </a:prstGeom>
              <a:solidFill>
                <a:srgbClr val="14B6E7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5" name="Rectangle 37"/>
              <p:cNvSpPr/>
              <p:nvPr/>
            </p:nvSpPr>
            <p:spPr>
              <a:xfrm>
                <a:off x="1835150" y="6118225"/>
                <a:ext cx="28575" cy="12065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6" name="Rectangle 38"/>
              <p:cNvSpPr/>
              <p:nvPr/>
            </p:nvSpPr>
            <p:spPr>
              <a:xfrm>
                <a:off x="1101725" y="5751513"/>
                <a:ext cx="588963" cy="150813"/>
              </a:xfrm>
              <a:prstGeom prst="rect">
                <a:avLst/>
              </a:prstGeom>
              <a:solidFill>
                <a:srgbClr val="2B5372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7" name="Rectangle 39"/>
              <p:cNvSpPr/>
              <p:nvPr/>
            </p:nvSpPr>
            <p:spPr>
              <a:xfrm>
                <a:off x="1633538" y="5751513"/>
                <a:ext cx="14288" cy="150813"/>
              </a:xfrm>
              <a:prstGeom prst="rect">
                <a:avLst/>
              </a:prstGeom>
              <a:solidFill>
                <a:srgbClr val="14B6E7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8" name="Freeform 40"/>
              <p:cNvSpPr/>
              <p:nvPr/>
            </p:nvSpPr>
            <p:spPr>
              <a:xfrm>
                <a:off x="1012825" y="5902325"/>
                <a:ext cx="530225" cy="215900"/>
              </a:xfrm>
              <a:custGeom>
                <a:avLst/>
                <a:gdLst/>
                <a:ahLst/>
                <a:cxnLst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2147483647" y="0"/>
                  </a:cxn>
                  <a:cxn ang="0">
                    <a:pos x="2147483647" y="0"/>
                  </a:cxn>
                  <a:cxn ang="0">
                    <a:pos x="2147483647" y="0"/>
                  </a:cxn>
                  <a:cxn ang="0">
                    <a:pos x="2147483647" y="0"/>
                  </a:cxn>
                  <a:cxn ang="0">
                    <a:pos x="0" y="0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0" t="0" r="0" b="0"/>
                <a:pathLst>
                  <a:path w="186" h="76">
                    <a:moveTo>
                      <a:pt x="186" y="38"/>
                    </a:moveTo>
                    <a:cubicBezTo>
                      <a:pt x="186" y="19"/>
                      <a:pt x="184" y="3"/>
                      <a:pt x="183" y="0"/>
                    </a:cubicBezTo>
                    <a:cubicBezTo>
                      <a:pt x="183" y="0"/>
                      <a:pt x="183" y="0"/>
                      <a:pt x="183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73" y="8"/>
                      <a:pt x="173" y="8"/>
                      <a:pt x="173" y="8"/>
                    </a:cubicBezTo>
                    <a:cubicBezTo>
                      <a:pt x="173" y="68"/>
                      <a:pt x="173" y="68"/>
                      <a:pt x="173" y="6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4" y="73"/>
                      <a:pt x="186" y="57"/>
                      <a:pt x="186" y="38"/>
                    </a:cubicBezTo>
                    <a:close/>
                  </a:path>
                </a:pathLst>
              </a:custGeom>
              <a:solidFill>
                <a:srgbClr val="5D93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69" name="Freeform 41"/>
              <p:cNvSpPr/>
              <p:nvPr/>
            </p:nvSpPr>
            <p:spPr>
              <a:xfrm>
                <a:off x="1425575" y="6034088"/>
                <a:ext cx="42863" cy="1222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0" y="0"/>
                  </a:cxn>
                </a:cxnLst>
                <a:rect l="0" t="0" r="0" b="0"/>
                <a:pathLst>
                  <a:path w="27" h="77">
                    <a:moveTo>
                      <a:pt x="0" y="0"/>
                    </a:moveTo>
                    <a:lnTo>
                      <a:pt x="0" y="77"/>
                    </a:lnTo>
                    <a:lnTo>
                      <a:pt x="13" y="64"/>
                    </a:lnTo>
                    <a:lnTo>
                      <a:pt x="27" y="77"/>
                    </a:lnTo>
                    <a:lnTo>
                      <a:pt x="2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2232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470" name="TextBox 11"/>
            <p:cNvSpPr txBox="1"/>
            <p:nvPr/>
          </p:nvSpPr>
          <p:spPr>
            <a:xfrm>
              <a:off x="3876675" y="525500"/>
              <a:ext cx="1936750" cy="574802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68562" tIns="34280" rIns="68562" bIns="34280" anchor="t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33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识字游戏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2410805" y="1462162"/>
            <a:ext cx="2156605" cy="1717040"/>
            <a:chOff x="2168" y="4143"/>
            <a:chExt cx="2792" cy="2704"/>
          </a:xfrm>
        </p:grpSpPr>
        <p:sp>
          <p:nvSpPr>
            <p:cNvPr id="19" name="文本框 64"/>
            <p:cNvSpPr txBox="1"/>
            <p:nvPr/>
          </p:nvSpPr>
          <p:spPr>
            <a:xfrm>
              <a:off x="3366" y="4375"/>
              <a:ext cx="1594" cy="247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3600" b="1" dirty="0">
                  <a:solidFill>
                    <a:srgbClr val="FFFF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搅和</a:t>
              </a:r>
              <a:endParaRPr lang="zh-CN" altLang="en-US" sz="6000" b="1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>
                <a:buFont typeface="Arial" panose="020B0604020202020204" pitchFamily="34" charset="0"/>
                <a:buNone/>
              </a:pPr>
              <a:endParaRPr lang="zh-CN" altLang="en-US" sz="6000" b="1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pic>
          <p:nvPicPr>
            <p:cNvPr id="20" name="图片 19" descr="C:\Users\24273\Desktop\课件\2 腊八粥\枣_副本_副本.jpg枣_副本_副本"/>
            <p:cNvPicPr>
              <a:picLocks noChangeAspect="1"/>
            </p:cNvPicPr>
            <p:nvPr userDrawn="1"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t="19859" b="19859"/>
            <a:stretch>
              <a:fillRect/>
            </a:stretch>
          </p:blipFill>
          <p:spPr>
            <a:xfrm rot="21420000" flipH="1">
              <a:off x="2168" y="4143"/>
              <a:ext cx="1670" cy="1341"/>
            </a:xfrm>
            <a:prstGeom prst="rect">
              <a:avLst/>
            </a:prstGeom>
          </p:spPr>
        </p:pic>
      </p:grpSp>
      <p:grpSp>
        <p:nvGrpSpPr>
          <p:cNvPr id="21" name="组合 20"/>
          <p:cNvGrpSpPr/>
          <p:nvPr/>
        </p:nvGrpSpPr>
        <p:grpSpPr>
          <a:xfrm>
            <a:off x="6418005" y="1506096"/>
            <a:ext cx="2515781" cy="849630"/>
            <a:chOff x="1892" y="4288"/>
            <a:chExt cx="3257" cy="1338"/>
          </a:xfrm>
        </p:grpSpPr>
        <p:sp>
          <p:nvSpPr>
            <p:cNvPr id="22" name="文本框 64"/>
            <p:cNvSpPr txBox="1"/>
            <p:nvPr/>
          </p:nvSpPr>
          <p:spPr>
            <a:xfrm>
              <a:off x="3366" y="4375"/>
              <a:ext cx="1783" cy="101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3600" b="1" dirty="0">
                  <a:solidFill>
                    <a:srgbClr val="FFFF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解释</a:t>
              </a:r>
            </a:p>
          </p:txBody>
        </p:sp>
        <p:pic>
          <p:nvPicPr>
            <p:cNvPr id="23" name="图片 22" descr="C:\Users\24273\Desktop\课件\2 腊八粥\枣_副本_副本.jpg枣_副本_副本"/>
            <p:cNvPicPr>
              <a:picLocks noChangeAspect="1"/>
            </p:cNvPicPr>
            <p:nvPr userDrawn="1"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-4426" t="31554" r="4426" b="22824"/>
            <a:stretch>
              <a:fillRect/>
            </a:stretch>
          </p:blipFill>
          <p:spPr>
            <a:xfrm rot="21420000" flipH="1">
              <a:off x="1892" y="4288"/>
              <a:ext cx="2201" cy="1338"/>
            </a:xfrm>
            <a:prstGeom prst="rect">
              <a:avLst/>
            </a:prstGeom>
          </p:spPr>
        </p:pic>
      </p:grpSp>
      <p:grpSp>
        <p:nvGrpSpPr>
          <p:cNvPr id="24" name="组合 23"/>
          <p:cNvGrpSpPr/>
          <p:nvPr/>
        </p:nvGrpSpPr>
        <p:grpSpPr>
          <a:xfrm>
            <a:off x="101705" y="2420389"/>
            <a:ext cx="2626239" cy="778510"/>
            <a:chOff x="2098" y="4411"/>
            <a:chExt cx="3400" cy="1226"/>
          </a:xfrm>
        </p:grpSpPr>
        <p:sp>
          <p:nvSpPr>
            <p:cNvPr id="25" name="文本框 64"/>
            <p:cNvSpPr txBox="1"/>
            <p:nvPr/>
          </p:nvSpPr>
          <p:spPr>
            <a:xfrm>
              <a:off x="3645" y="4515"/>
              <a:ext cx="1853" cy="101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3600" b="1" dirty="0">
                  <a:solidFill>
                    <a:srgbClr val="FFFF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糊涂</a:t>
              </a:r>
            </a:p>
          </p:txBody>
        </p:sp>
        <p:pic>
          <p:nvPicPr>
            <p:cNvPr id="26" name="图片 25" descr="C:\Users\24273\Desktop\课件\2 腊八粥\枣_副本_副本.jpg枣_副本_副本"/>
            <p:cNvPicPr>
              <a:picLocks noChangeAspect="1"/>
            </p:cNvPicPr>
            <p:nvPr userDrawn="1"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t="27187" b="27187"/>
            <a:stretch>
              <a:fillRect/>
            </a:stretch>
          </p:blipFill>
          <p:spPr>
            <a:xfrm rot="21420000" flipH="1">
              <a:off x="2098" y="4411"/>
              <a:ext cx="2017" cy="1226"/>
            </a:xfrm>
            <a:prstGeom prst="rect">
              <a:avLst/>
            </a:prstGeom>
          </p:spPr>
        </p:pic>
      </p:grpSp>
      <p:grpSp>
        <p:nvGrpSpPr>
          <p:cNvPr id="30" name="组合 29"/>
          <p:cNvGrpSpPr/>
          <p:nvPr/>
        </p:nvGrpSpPr>
        <p:grpSpPr>
          <a:xfrm>
            <a:off x="2123728" y="2433712"/>
            <a:ext cx="2876503" cy="745490"/>
            <a:chOff x="1767" y="4321"/>
            <a:chExt cx="3724" cy="1174"/>
          </a:xfrm>
        </p:grpSpPr>
        <p:sp>
          <p:nvSpPr>
            <p:cNvPr id="31" name="文本框 64"/>
            <p:cNvSpPr txBox="1"/>
            <p:nvPr/>
          </p:nvSpPr>
          <p:spPr>
            <a:xfrm>
              <a:off x="3449" y="4477"/>
              <a:ext cx="2042" cy="101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3600" b="1" dirty="0">
                  <a:solidFill>
                    <a:srgbClr val="FFFF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浓稠</a:t>
              </a:r>
            </a:p>
          </p:txBody>
        </p:sp>
        <p:pic>
          <p:nvPicPr>
            <p:cNvPr id="32" name="图片 31" descr="C:\Users\24273\Desktop\课件\2 腊八粥\枣_副本_副本.jpg枣_副本_副本"/>
            <p:cNvPicPr>
              <a:picLocks noChangeAspect="1"/>
            </p:cNvPicPr>
            <p:nvPr userDrawn="1"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t="31238" b="31238"/>
            <a:stretch>
              <a:fillRect/>
            </a:stretch>
          </p:blipFill>
          <p:spPr>
            <a:xfrm rot="21420000" flipH="1">
              <a:off x="1767" y="4321"/>
              <a:ext cx="2260" cy="1130"/>
            </a:xfrm>
            <a:prstGeom prst="rect">
              <a:avLst/>
            </a:prstGeom>
          </p:spPr>
        </p:pic>
      </p:grpSp>
      <p:grpSp>
        <p:nvGrpSpPr>
          <p:cNvPr id="33" name="组合 32"/>
          <p:cNvGrpSpPr/>
          <p:nvPr/>
        </p:nvGrpSpPr>
        <p:grpSpPr>
          <a:xfrm>
            <a:off x="4023550" y="1510541"/>
            <a:ext cx="2725880" cy="845185"/>
            <a:chOff x="1460" y="4269"/>
            <a:chExt cx="3529" cy="1331"/>
          </a:xfrm>
        </p:grpSpPr>
        <p:sp>
          <p:nvSpPr>
            <p:cNvPr id="34" name="文本框 64"/>
            <p:cNvSpPr txBox="1"/>
            <p:nvPr/>
          </p:nvSpPr>
          <p:spPr>
            <a:xfrm>
              <a:off x="3366" y="4375"/>
              <a:ext cx="1623" cy="101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3600" b="1" dirty="0">
                  <a:solidFill>
                    <a:srgbClr val="FFFF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猜想</a:t>
              </a:r>
            </a:p>
          </p:txBody>
        </p:sp>
        <p:pic>
          <p:nvPicPr>
            <p:cNvPr id="35" name="图片 34" descr="C:\Users\24273\Desktop\课件\2 腊八粥\枣_副本_副本.jpg枣_副本_副本"/>
            <p:cNvPicPr>
              <a:picLocks noChangeAspect="1"/>
            </p:cNvPicPr>
            <p:nvPr userDrawn="1"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-14367" t="32644" r="-14532" b="20840"/>
            <a:stretch>
              <a:fillRect/>
            </a:stretch>
          </p:blipFill>
          <p:spPr>
            <a:xfrm rot="21420000" flipH="1">
              <a:off x="1460" y="4269"/>
              <a:ext cx="2663" cy="1331"/>
            </a:xfrm>
            <a:prstGeom prst="rect">
              <a:avLst/>
            </a:prstGeom>
          </p:spPr>
        </p:pic>
      </p:grpSp>
      <p:grpSp>
        <p:nvGrpSpPr>
          <p:cNvPr id="36" name="组合 35"/>
          <p:cNvGrpSpPr/>
          <p:nvPr/>
        </p:nvGrpSpPr>
        <p:grpSpPr>
          <a:xfrm>
            <a:off x="4355976" y="2451758"/>
            <a:ext cx="3058022" cy="728345"/>
            <a:chOff x="2357" y="4305"/>
            <a:chExt cx="3959" cy="1147"/>
          </a:xfrm>
        </p:grpSpPr>
        <p:sp>
          <p:nvSpPr>
            <p:cNvPr id="37" name="文本框 64"/>
            <p:cNvSpPr txBox="1"/>
            <p:nvPr/>
          </p:nvSpPr>
          <p:spPr>
            <a:xfrm>
              <a:off x="3931" y="4346"/>
              <a:ext cx="2385" cy="101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3600" b="1" dirty="0">
                  <a:solidFill>
                    <a:srgbClr val="FFFF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可靠</a:t>
              </a:r>
            </a:p>
          </p:txBody>
        </p:sp>
        <p:pic>
          <p:nvPicPr>
            <p:cNvPr id="38" name="图片 37" descr="C:\Users\24273\Desktop\课件\2 腊八粥\枣_副本_副本.jpg枣_副本_副本"/>
            <p:cNvPicPr>
              <a:picLocks noChangeAspect="1"/>
            </p:cNvPicPr>
            <p:nvPr userDrawn="1"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t="31238" b="31238"/>
            <a:stretch>
              <a:fillRect/>
            </a:stretch>
          </p:blipFill>
          <p:spPr>
            <a:xfrm rot="21420000" flipH="1">
              <a:off x="2357" y="4305"/>
              <a:ext cx="2294" cy="1147"/>
            </a:xfrm>
            <a:prstGeom prst="rect">
              <a:avLst/>
            </a:prstGeom>
          </p:spPr>
        </p:pic>
      </p:grpSp>
      <p:grpSp>
        <p:nvGrpSpPr>
          <p:cNvPr id="40" name="组合 39"/>
          <p:cNvGrpSpPr/>
          <p:nvPr/>
        </p:nvGrpSpPr>
        <p:grpSpPr>
          <a:xfrm>
            <a:off x="302534" y="1396365"/>
            <a:ext cx="2192136" cy="897255"/>
            <a:chOff x="2093" y="4023"/>
            <a:chExt cx="2838" cy="1413"/>
          </a:xfrm>
        </p:grpSpPr>
        <p:sp>
          <p:nvSpPr>
            <p:cNvPr id="41" name="文本框 64"/>
            <p:cNvSpPr txBox="1"/>
            <p:nvPr/>
          </p:nvSpPr>
          <p:spPr>
            <a:xfrm>
              <a:off x="3366" y="4375"/>
              <a:ext cx="1565" cy="101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3600" b="1" dirty="0">
                  <a:solidFill>
                    <a:srgbClr val="FFFF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粉碎</a:t>
              </a:r>
            </a:p>
          </p:txBody>
        </p:sp>
        <p:pic>
          <p:nvPicPr>
            <p:cNvPr id="42" name="图片 41" descr="C:\Users\24273\Desktop\课件\2 腊八粥\枣_副本_副本.jpg枣_副本_副本"/>
            <p:cNvPicPr>
              <a:picLocks noChangeAspect="1"/>
            </p:cNvPicPr>
            <p:nvPr userDrawn="1"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10429" t="18389" b="16858"/>
            <a:stretch>
              <a:fillRect/>
            </a:stretch>
          </p:blipFill>
          <p:spPr>
            <a:xfrm rot="21420000" flipH="1">
              <a:off x="2093" y="4023"/>
              <a:ext cx="1612" cy="1413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107504" y="3270343"/>
            <a:ext cx="2656840" cy="755015"/>
            <a:chOff x="2371" y="4305"/>
            <a:chExt cx="4184" cy="1189"/>
          </a:xfrm>
        </p:grpSpPr>
        <p:sp>
          <p:nvSpPr>
            <p:cNvPr id="3" name="文本框 64"/>
            <p:cNvSpPr txBox="1"/>
            <p:nvPr/>
          </p:nvSpPr>
          <p:spPr>
            <a:xfrm>
              <a:off x="4170" y="4476"/>
              <a:ext cx="2385" cy="101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3600" b="1" dirty="0">
                  <a:solidFill>
                    <a:srgbClr val="FFFF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外套</a:t>
              </a:r>
            </a:p>
          </p:txBody>
        </p:sp>
        <p:pic>
          <p:nvPicPr>
            <p:cNvPr id="4" name="图片 3" descr="C:\Users\24273\Desktop\课件\2 腊八粥\枣_副本_副本.jpg枣_副本_副本"/>
            <p:cNvPicPr>
              <a:picLocks noChangeAspect="1"/>
            </p:cNvPicPr>
            <p:nvPr userDrawn="1"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t="31238" b="31238"/>
            <a:stretch>
              <a:fillRect/>
            </a:stretch>
          </p:blipFill>
          <p:spPr>
            <a:xfrm rot="21420000" flipH="1">
              <a:off x="2371" y="4305"/>
              <a:ext cx="2294" cy="1147"/>
            </a:xfrm>
            <a:prstGeom prst="rect">
              <a:avLst/>
            </a:prstGeom>
          </p:spPr>
        </p:pic>
      </p:grpSp>
      <p:grpSp>
        <p:nvGrpSpPr>
          <p:cNvPr id="64" name="组合 63"/>
          <p:cNvGrpSpPr/>
          <p:nvPr/>
        </p:nvGrpSpPr>
        <p:grpSpPr>
          <a:xfrm>
            <a:off x="2271561" y="3279809"/>
            <a:ext cx="2906395" cy="755015"/>
            <a:chOff x="2371" y="4305"/>
            <a:chExt cx="4577" cy="1189"/>
          </a:xfrm>
        </p:grpSpPr>
        <p:sp>
          <p:nvSpPr>
            <p:cNvPr id="65" name="文本框 64"/>
            <p:cNvSpPr txBox="1"/>
            <p:nvPr/>
          </p:nvSpPr>
          <p:spPr>
            <a:xfrm>
              <a:off x="4170" y="4476"/>
              <a:ext cx="2778" cy="101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3600" b="1" dirty="0">
                  <a:solidFill>
                    <a:srgbClr val="FFFF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腊肉</a:t>
              </a:r>
            </a:p>
          </p:txBody>
        </p:sp>
        <p:pic>
          <p:nvPicPr>
            <p:cNvPr id="66" name="图片 65" descr="C:\Users\24273\Desktop\课件\2 腊八粥\枣_副本_副本.jpg枣_副本_副本"/>
            <p:cNvPicPr>
              <a:picLocks noChangeAspect="1"/>
            </p:cNvPicPr>
            <p:nvPr userDrawn="1"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t="31238" b="31238"/>
            <a:stretch>
              <a:fillRect/>
            </a:stretch>
          </p:blipFill>
          <p:spPr>
            <a:xfrm rot="21420000" flipH="1">
              <a:off x="2371" y="4305"/>
              <a:ext cx="2294" cy="1147"/>
            </a:xfrm>
            <a:prstGeom prst="rect">
              <a:avLst/>
            </a:prstGeom>
          </p:spPr>
        </p:pic>
      </p:grpSp>
      <p:grpSp>
        <p:nvGrpSpPr>
          <p:cNvPr id="67" name="组合 66"/>
          <p:cNvGrpSpPr/>
          <p:nvPr/>
        </p:nvGrpSpPr>
        <p:grpSpPr>
          <a:xfrm>
            <a:off x="6444208" y="2427734"/>
            <a:ext cx="3058022" cy="728345"/>
            <a:chOff x="2357" y="4305"/>
            <a:chExt cx="3959" cy="1147"/>
          </a:xfrm>
        </p:grpSpPr>
        <p:sp>
          <p:nvSpPr>
            <p:cNvPr id="68" name="文本框 64"/>
            <p:cNvSpPr txBox="1"/>
            <p:nvPr/>
          </p:nvSpPr>
          <p:spPr>
            <a:xfrm>
              <a:off x="3931" y="4346"/>
              <a:ext cx="2385" cy="101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3600" b="1" dirty="0">
                  <a:solidFill>
                    <a:srgbClr val="FFFF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甜腻</a:t>
              </a:r>
            </a:p>
          </p:txBody>
        </p:sp>
        <p:pic>
          <p:nvPicPr>
            <p:cNvPr id="69" name="图片 68" descr="C:\Users\24273\Desktop\课件\2 腊八粥\枣_副本_副本.jpg枣_副本_副本"/>
            <p:cNvPicPr>
              <a:picLocks noChangeAspect="1"/>
            </p:cNvPicPr>
            <p:nvPr userDrawn="1"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t="31238" b="31238"/>
            <a:stretch>
              <a:fillRect/>
            </a:stretch>
          </p:blipFill>
          <p:spPr>
            <a:xfrm rot="21420000" flipH="1">
              <a:off x="2357" y="4305"/>
              <a:ext cx="2294" cy="1147"/>
            </a:xfrm>
            <a:prstGeom prst="rect">
              <a:avLst/>
            </a:prstGeom>
          </p:spPr>
        </p:pic>
      </p:grpSp>
      <p:grpSp>
        <p:nvGrpSpPr>
          <p:cNvPr id="70" name="组合 69"/>
          <p:cNvGrpSpPr/>
          <p:nvPr/>
        </p:nvGrpSpPr>
        <p:grpSpPr>
          <a:xfrm>
            <a:off x="4331566" y="3254064"/>
            <a:ext cx="2402205" cy="755015"/>
            <a:chOff x="2371" y="4305"/>
            <a:chExt cx="3783" cy="1189"/>
          </a:xfrm>
        </p:grpSpPr>
        <p:sp>
          <p:nvSpPr>
            <p:cNvPr id="71" name="文本框 64"/>
            <p:cNvSpPr txBox="1"/>
            <p:nvPr/>
          </p:nvSpPr>
          <p:spPr>
            <a:xfrm>
              <a:off x="4170" y="4476"/>
              <a:ext cx="1984" cy="101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3600" b="1" dirty="0">
                  <a:solidFill>
                    <a:srgbClr val="FFFF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熬粥</a:t>
              </a:r>
            </a:p>
          </p:txBody>
        </p:sp>
        <p:pic>
          <p:nvPicPr>
            <p:cNvPr id="72" name="图片 71" descr="C:\Users\24273\Desktop\课件\2 腊八粥\枣_副本_副本.jpg枣_副本_副本"/>
            <p:cNvPicPr>
              <a:picLocks noChangeAspect="1"/>
            </p:cNvPicPr>
            <p:nvPr userDrawn="1"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t="31238" b="31238"/>
            <a:stretch>
              <a:fillRect/>
            </a:stretch>
          </p:blipFill>
          <p:spPr>
            <a:xfrm rot="21420000" flipH="1">
              <a:off x="2371" y="4305"/>
              <a:ext cx="2294" cy="1147"/>
            </a:xfrm>
            <a:prstGeom prst="rect">
              <a:avLst/>
            </a:prstGeom>
          </p:spPr>
        </p:pic>
      </p:grpSp>
      <p:grpSp>
        <p:nvGrpSpPr>
          <p:cNvPr id="73" name="组合 72"/>
          <p:cNvGrpSpPr/>
          <p:nvPr/>
        </p:nvGrpSpPr>
        <p:grpSpPr>
          <a:xfrm>
            <a:off x="6492884" y="3256054"/>
            <a:ext cx="2906395" cy="755015"/>
            <a:chOff x="2371" y="4305"/>
            <a:chExt cx="4577" cy="1189"/>
          </a:xfrm>
        </p:grpSpPr>
        <p:sp>
          <p:nvSpPr>
            <p:cNvPr id="75" name="文本框 64"/>
            <p:cNvSpPr txBox="1"/>
            <p:nvPr/>
          </p:nvSpPr>
          <p:spPr>
            <a:xfrm>
              <a:off x="4170" y="4476"/>
              <a:ext cx="2778" cy="101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3600" b="1" dirty="0">
                  <a:solidFill>
                    <a:srgbClr val="FFFF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深褐</a:t>
              </a:r>
            </a:p>
          </p:txBody>
        </p:sp>
        <p:pic>
          <p:nvPicPr>
            <p:cNvPr id="76" name="图片 75" descr="C:\Users\24273\Desktop\课件\2 腊八粥\枣_副本_副本.jpg枣_副本_副本"/>
            <p:cNvPicPr>
              <a:picLocks noChangeAspect="1"/>
            </p:cNvPicPr>
            <p:nvPr userDrawn="1"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t="31238" b="31238"/>
            <a:stretch>
              <a:fillRect/>
            </a:stretch>
          </p:blipFill>
          <p:spPr>
            <a:xfrm rot="21420000" flipH="1">
              <a:off x="2371" y="4305"/>
              <a:ext cx="2294" cy="1147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2241</Words>
  <PresentationFormat>全屏显示(16:9)</PresentationFormat>
  <Paragraphs>343</Paragraphs>
  <Slides>72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72</vt:i4>
      </vt:variant>
    </vt:vector>
  </HeadingPairs>
  <TitlesOfParts>
    <vt:vector size="85" baseType="lpstr">
      <vt:lpstr>Calibri</vt:lpstr>
      <vt:lpstr>Arial</vt:lpstr>
      <vt:lpstr>幼圆</vt:lpstr>
      <vt:lpstr>Heiti SC Light</vt:lpstr>
      <vt:lpstr>华文行楷</vt:lpstr>
      <vt:lpstr>楷体</vt:lpstr>
      <vt:lpstr>Kaiti SC</vt:lpstr>
      <vt:lpstr>Songti SC</vt:lpstr>
      <vt:lpstr>宋体</vt:lpstr>
      <vt:lpstr>黑体</vt:lpstr>
      <vt:lpstr>汉语拼音</vt:lpstr>
      <vt:lpstr>华文楷体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yitifen.tmall.com易提分旗舰店</Manager>
  <Company>易提分旗舰店yitifen.tmall.com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易提分旗舰店; yitifen.tmall.com</dc:creator>
  <cp:lastModifiedBy/>
  <dcterms:created xsi:type="dcterms:W3CDTF">2017-03-17T02:28:00Z</dcterms:created>
  <dcterms:modified xsi:type="dcterms:W3CDTF">2020-01-27T12:29:07Z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2052-11.1.0.8806</vt:lpwstr>
  </property>
</Properties>
</file>