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917" r:id="rId2"/>
    <p:sldId id="580" r:id="rId3"/>
    <p:sldId id="523" r:id="rId4"/>
    <p:sldId id="1001" r:id="rId5"/>
    <p:sldId id="1005" r:id="rId6"/>
    <p:sldId id="1028" r:id="rId7"/>
    <p:sldId id="1041" r:id="rId8"/>
    <p:sldId id="528" r:id="rId9"/>
    <p:sldId id="1032" r:id="rId10"/>
    <p:sldId id="1033" r:id="rId11"/>
    <p:sldId id="483" r:id="rId12"/>
    <p:sldId id="918" r:id="rId13"/>
    <p:sldId id="1007" r:id="rId14"/>
    <p:sldId id="676" r:id="rId15"/>
    <p:sldId id="1016" r:id="rId16"/>
    <p:sldId id="1040" r:id="rId17"/>
    <p:sldId id="1020" r:id="rId18"/>
    <p:sldId id="1042" r:id="rId19"/>
    <p:sldId id="1021" r:id="rId20"/>
    <p:sldId id="1022" r:id="rId21"/>
    <p:sldId id="1049" r:id="rId22"/>
    <p:sldId id="1050" r:id="rId23"/>
    <p:sldId id="1048" r:id="rId24"/>
    <p:sldId id="1024" r:id="rId25"/>
    <p:sldId id="1034" r:id="rId26"/>
    <p:sldId id="983" r:id="rId27"/>
    <p:sldId id="1035" r:id="rId28"/>
    <p:sldId id="1052" r:id="rId29"/>
    <p:sldId id="1058" r:id="rId30"/>
    <p:sldId id="1036" r:id="rId31"/>
    <p:sldId id="1051" r:id="rId32"/>
    <p:sldId id="1043" r:id="rId33"/>
    <p:sldId id="1044" r:id="rId34"/>
    <p:sldId id="1045" r:id="rId35"/>
    <p:sldId id="1046" r:id="rId36"/>
    <p:sldId id="1047" r:id="rId37"/>
    <p:sldId id="993" r:id="rId38"/>
    <p:sldId id="1054" r:id="rId39"/>
    <p:sldId id="682" r:id="rId40"/>
    <p:sldId id="795" r:id="rId41"/>
    <p:sldId id="530" r:id="rId42"/>
    <p:sldId id="1039" r:id="rId43"/>
    <p:sldId id="1056" r:id="rId44"/>
    <p:sldId id="374" r:id="rId45"/>
    <p:sldId id="1057" r:id="rId46"/>
  </p:sldIdLst>
  <p:sldSz cx="9144000" cy="5143500" type="screen16x9"/>
  <p:notesSz cx="6858000" cy="9144000"/>
  <p:embeddedFontLst>
    <p:embeddedFont>
      <p:font typeface="幼圆" panose="02010509060101010101" pitchFamily="49" charset="-122"/>
      <p:regular r:id="rId49"/>
    </p:embeddedFont>
    <p:embeddedFont>
      <p:font typeface="幼圆" panose="02010509060101010101" pitchFamily="49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黑体" panose="02010609060101010101" pitchFamily="49" charset="-122"/>
      <p:regular r:id="rId54"/>
    </p:embeddedFont>
    <p:embeddedFont>
      <p:font typeface="楷体" panose="02010609060101010101" pitchFamily="49" charset="-122"/>
      <p:regular r:id="rId55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2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6">
          <p15:clr>
            <a:srgbClr val="A4A3A4"/>
          </p15:clr>
        </p15:guide>
        <p15:guide id="2" pos="229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503A9"/>
    <a:srgbClr val="FF0000"/>
    <a:srgbClr val="8B3D82"/>
    <a:srgbClr val="AD0FB9"/>
    <a:srgbClr val="FFFF66"/>
    <a:srgbClr val="FFFFFF"/>
    <a:srgbClr val="92D050"/>
    <a:srgbClr val="A3830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>
      <p:cViewPr>
        <p:scale>
          <a:sx n="125" d="100"/>
          <a:sy n="125" d="100"/>
        </p:scale>
        <p:origin x="1092" y="318"/>
      </p:cViewPr>
      <p:guideLst>
        <p:guide orient="horz" pos="258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916"/>
        <p:guide pos="22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277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55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5" y="1200151"/>
            <a:ext cx="8229481" cy="3394472"/>
          </a:xfrm>
          <a:prstGeom prst="rect">
            <a:avLst/>
          </a:prstGeom>
        </p:spPr>
        <p:txBody>
          <a:bodyPr lIns="91413" tIns="45707" rIns="91413" bIns="4570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4" y="2914650"/>
            <a:ext cx="6400443" cy="1314450"/>
          </a:xfrm>
          <a:prstGeom prst="rect">
            <a:avLst/>
          </a:prstGeom>
        </p:spPr>
        <p:txBody>
          <a:bodyPr lIns="91413" tIns="45707" rIns="91413" bIns="4570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5" descr="http://img.chuansong.me/mmbiz_jpg/lcUVQD7J7fccoY3V603LibZQImJ6my1dxxF0p4a2l6qaUlGDWDbWcfNoDeqQ5dgJtosI1iaFbBoQvHrRziasn3Qfg/640?wx_fmt=jpeg"/>
          <p:cNvSpPr>
            <a:spLocks noChangeAspect="1" noChangeArrowheads="1"/>
          </p:cNvSpPr>
          <p:nvPr userDrawn="1"/>
        </p:nvSpPr>
        <p:spPr bwMode="auto">
          <a:xfrm>
            <a:off x="116696" y="-108346"/>
            <a:ext cx="228630" cy="228601"/>
          </a:xfrm>
          <a:prstGeom prst="rect">
            <a:avLst/>
          </a:prstGeom>
          <a:noFill/>
        </p:spPr>
        <p:txBody>
          <a:bodyPr vert="horz" wrap="square" lIns="68567" tIns="34283" rIns="68567" bIns="34283" numCol="1" anchor="t" anchorCtr="0" compatLnSpc="1"/>
          <a:lstStyle/>
          <a:p>
            <a:endParaRPr lang="zh-CN" altLang="en-US"/>
          </a:p>
        </p:txBody>
      </p:sp>
      <p:sp>
        <p:nvSpPr>
          <p:cNvPr id="96269" name="AutoShape 13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6"/>
            <a:ext cx="228630" cy="228601"/>
          </a:xfrm>
          <a:prstGeom prst="rect">
            <a:avLst/>
          </a:prstGeom>
          <a:noFill/>
        </p:spPr>
        <p:txBody>
          <a:bodyPr vert="horz" wrap="square" lIns="68567" tIns="34283" rIns="68567" bIns="34283" numCol="1" anchor="t" anchorCtr="0" compatLnSpc="1"/>
          <a:lstStyle/>
          <a:p>
            <a:endParaRPr lang="zh-CN" altLang="en-US"/>
          </a:p>
        </p:txBody>
      </p:sp>
      <p:sp>
        <p:nvSpPr>
          <p:cNvPr id="96271" name="AutoShape 15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6"/>
            <a:ext cx="228630" cy="228601"/>
          </a:xfrm>
          <a:prstGeom prst="rect">
            <a:avLst/>
          </a:prstGeom>
          <a:noFill/>
        </p:spPr>
        <p:txBody>
          <a:bodyPr vert="horz" wrap="square" lIns="68567" tIns="34283" rIns="68567" bIns="34283" numCol="1" anchor="t" anchorCtr="0" compatLnSpc="1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screen"/>
          <a:stretch>
            <a:fillRect/>
          </a:stretch>
        </p:blipFill>
        <p:spPr>
          <a:xfrm>
            <a:off x="0" y="4191930"/>
            <a:ext cx="9144000" cy="1026114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1" y="69735"/>
            <a:ext cx="2079121" cy="276999"/>
            <a:chOff x="1" y="92978"/>
            <a:chExt cx="2771800" cy="369331"/>
          </a:xfrm>
        </p:grpSpPr>
        <p:sp>
          <p:nvSpPr>
            <p:cNvPr id="9" name="矩形 8"/>
            <p:cNvSpPr/>
            <p:nvPr userDrawn="1"/>
          </p:nvSpPr>
          <p:spPr>
            <a:xfrm flipH="1">
              <a:off x="1" y="123478"/>
              <a:ext cx="2771800" cy="281184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文本框 10"/>
            <p:cNvSpPr txBox="1"/>
            <p:nvPr userDrawn="1"/>
          </p:nvSpPr>
          <p:spPr>
            <a:xfrm>
              <a:off x="193237" y="92978"/>
              <a:ext cx="139005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dirty="0"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kumimoji="1" lang="zh-CN" altLang="en-US" sz="1200" b="0" dirty="0">
                  <a:latin typeface="黑体" panose="02010609060101010101" pitchFamily="49" charset="-122"/>
                  <a:ea typeface="黑体" panose="02010609060101010101" pitchFamily="49" charset="-122"/>
                </a:rPr>
                <a:t>  藏戏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hyperlink" Target="&#26790;&#23547;&#21776;&#19996;&#26480;&#24067;.mp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&#34255;&#25103;.mp4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34255;&#25103;1.mp4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&#35838;&#25991;&#26391;&#35835;-4&#34255;&#25103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zy.wenming.cn/jdtw/201706/W0201706093699801939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72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1576" y="214296"/>
            <a:ext cx="2828256" cy="5309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京剧</a:t>
            </a:r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铡美案</a:t>
            </a:r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3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516" name="AutoShape 4" descr="http://img1.imgtn.bdimg.com/it/u=2520350019,2255939624&amp;fm=26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pic>
        <p:nvPicPr>
          <p:cNvPr id="64518" name="Picture 6" descr="http://www.xijucn.com/upimg/userup/1808/21223J45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2720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6385" y="271526"/>
            <a:ext cx="3186769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河北梆子</a:t>
            </a:r>
            <a:r>
              <a:rPr lang="en-US" altLang="zh-CN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大登殿</a:t>
            </a:r>
            <a:r>
              <a:rPr lang="en-US" altLang="zh-CN" sz="27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7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4520" name="Picture 8" descr="http://www.bmmchs.com/uploads/1G214153626-4E8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3832" y="-301986"/>
            <a:ext cx="10058400" cy="58260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0107" y="350118"/>
            <a:ext cx="2808678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黄梅戏</a:t>
            </a:r>
            <a:r>
              <a:rPr lang="en-US" altLang="zh-CN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女驸马</a:t>
            </a:r>
            <a:r>
              <a:rPr lang="en-US" altLang="zh-CN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7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12996" y="3165816"/>
            <a:ext cx="4213016" cy="93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大家都不喜欢和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两面三刀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的人交往。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1022" y="1275606"/>
            <a:ext cx="4050977" cy="1792784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两面三刀：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比喻居心不良，当面一套，背后一套的人。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课文中指巫女的性格。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6194" name="Picture 2" descr="https://timgsa.baidu.com/timg?image&amp;quality=80&amp;size=b9999_10000&amp;sec=1538963150375&amp;di=e989718fecc7b075cf5309bc23799114&amp;imgtype=0&amp;src=http%3A%2F%2Fp2.pstatp.com%2Flarge%2Fe9000036cb3e97658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065" y="1113588"/>
            <a:ext cx="3958153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358983" y="897565"/>
            <a:ext cx="8209981" cy="11895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快速浏览课文，思考哪些段落讲了藏戏的形成，哪些段介绍了藏戏的艺术特色。分清内容的主次。</a:t>
            </a:r>
          </a:p>
        </p:txBody>
      </p:sp>
      <p:sp>
        <p:nvSpPr>
          <p:cNvPr id="12" name="文本框 14"/>
          <p:cNvSpPr txBox="1"/>
          <p:nvPr/>
        </p:nvSpPr>
        <p:spPr>
          <a:xfrm>
            <a:off x="618778" y="327119"/>
            <a:ext cx="2729086" cy="605936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6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2" y="366625"/>
            <a:ext cx="426889" cy="530939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7504" y="2663066"/>
            <a:ext cx="7777876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（</a:t>
            </a:r>
            <a:r>
              <a:rPr lang="en-US" altLang="zh-CN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4—7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自然段）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讲了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  <a:hlinkClick r:id="rId4" action="ppaction://hlinkfile"/>
              </a:rPr>
              <a:t>唐东杰布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开创藏戏的传奇故事。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07504" y="3527162"/>
            <a:ext cx="6108744" cy="48474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（</a:t>
            </a:r>
            <a:r>
              <a:rPr lang="en-US" altLang="zh-CN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8—17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自然段）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具体介绍藏戏的特点。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945082" y="2580750"/>
            <a:ext cx="1215350" cy="649380"/>
            <a:chOff x="4193311" y="4287558"/>
            <a:chExt cx="1215350" cy="649380"/>
          </a:xfrm>
        </p:grpSpPr>
        <p:sp>
          <p:nvSpPr>
            <p:cNvPr id="8" name="云形 7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25824" y="4371950"/>
              <a:ext cx="958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次 要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95198" y="3444846"/>
            <a:ext cx="1215350" cy="649380"/>
            <a:chOff x="4193311" y="4287558"/>
            <a:chExt cx="1215350" cy="649380"/>
          </a:xfrm>
        </p:grpSpPr>
        <p:sp>
          <p:nvSpPr>
            <p:cNvPr id="11" name="云形 10"/>
            <p:cNvSpPr/>
            <p:nvPr/>
          </p:nvSpPr>
          <p:spPr>
            <a:xfrm>
              <a:off x="4193311" y="4287558"/>
              <a:ext cx="1215350" cy="64938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5824" y="4371950"/>
              <a:ext cx="958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主 要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574060" y="2922493"/>
            <a:ext cx="319782" cy="4506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1"/>
          <a:stretch/>
        </p:blipFill>
        <p:spPr>
          <a:xfrm>
            <a:off x="5343525" y="1538433"/>
            <a:ext cx="3225439" cy="54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606674" y="699542"/>
            <a:ext cx="7772817" cy="10541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默读课文，理清思路，说说作者是怎么介绍藏戏的？</a:t>
            </a:r>
          </a:p>
        </p:txBody>
      </p:sp>
      <p:sp>
        <p:nvSpPr>
          <p:cNvPr id="2" name="矩形 1"/>
          <p:cNvSpPr/>
          <p:nvPr/>
        </p:nvSpPr>
        <p:spPr>
          <a:xfrm>
            <a:off x="4625586" y="2139703"/>
            <a:ext cx="3054371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具体介绍藏戏的特点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6674" y="2193709"/>
            <a:ext cx="243544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概括藏戏的特点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1673" y="3367468"/>
            <a:ext cx="2789010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唐东杰布开创藏戏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36932" y="3321850"/>
            <a:ext cx="1441561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总结全文</a:t>
            </a:r>
          </a:p>
        </p:txBody>
      </p:sp>
      <p:sp>
        <p:nvSpPr>
          <p:cNvPr id="5" name="下箭头 4"/>
          <p:cNvSpPr/>
          <p:nvPr/>
        </p:nvSpPr>
        <p:spPr>
          <a:xfrm rot="18766332">
            <a:off x="2492289" y="2471290"/>
            <a:ext cx="108443" cy="100338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3" name="下箭头 12"/>
          <p:cNvSpPr/>
          <p:nvPr/>
        </p:nvSpPr>
        <p:spPr>
          <a:xfrm rot="18766332">
            <a:off x="7299450" y="2450508"/>
            <a:ext cx="108443" cy="100338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14" name="下箭头 13"/>
          <p:cNvSpPr/>
          <p:nvPr/>
        </p:nvSpPr>
        <p:spPr>
          <a:xfrm rot="13666727">
            <a:off x="4595300" y="2515702"/>
            <a:ext cx="147312" cy="100338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169" y="308633"/>
            <a:ext cx="2450615" cy="561692"/>
            <a:chOff x="236194" y="411510"/>
            <a:chExt cx="2319582" cy="74892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7" y="411510"/>
              <a:ext cx="1931349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69624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547270" y="1413626"/>
            <a:ext cx="6399332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  读课文前三自然段，说说藏戏同其他剧种相比，独具魅力的地方是什么？文中讲了它的哪几个特点？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2" y="1388752"/>
            <a:ext cx="1078888" cy="15459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/>
          <a:stretch/>
        </p:blipFill>
        <p:spPr>
          <a:xfrm>
            <a:off x="3181350" y="2469120"/>
            <a:ext cx="5289809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737075" y="962178"/>
            <a:ext cx="3996964" cy="2977724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3" rIns="68567" bIns="34283" rtlCol="0" anchor="t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世界上还有几个剧种是戴着面具演出的呢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世界上还有几个剧种在演出时是没有舞台的呢？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世界上还有几个剧种是一部戏可以演出三五天还没有结束的呢？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75169" y="260100"/>
            <a:ext cx="1008089" cy="536618"/>
            <a:chOff x="8100392" y="1962696"/>
            <a:chExt cx="1043608" cy="549508"/>
          </a:xfrm>
        </p:grpSpPr>
        <p:sp>
          <p:nvSpPr>
            <p:cNvPr id="15" name="云形 14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1480" y="1995686"/>
              <a:ext cx="752078" cy="425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排比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19672" y="283499"/>
            <a:ext cx="1008089" cy="536618"/>
            <a:chOff x="8100392" y="1962696"/>
            <a:chExt cx="1043608" cy="549508"/>
          </a:xfrm>
        </p:grpSpPr>
        <p:sp>
          <p:nvSpPr>
            <p:cNvPr id="19" name="云形 18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21480" y="1995686"/>
              <a:ext cx="752078" cy="425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反问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1223192" y="1826274"/>
            <a:ext cx="18904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573517" y="2636364"/>
            <a:ext cx="129631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277205" y="3446454"/>
            <a:ext cx="334880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223192" y="3878502"/>
            <a:ext cx="129631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6018808" y="3030073"/>
            <a:ext cx="1731564" cy="624283"/>
            <a:chOff x="4991394" y="2267841"/>
            <a:chExt cx="3710091" cy="1088692"/>
          </a:xfrm>
        </p:grpSpPr>
        <p:sp>
          <p:nvSpPr>
            <p:cNvPr id="27" name="流程图: 资料带 26"/>
            <p:cNvSpPr/>
            <p:nvPr/>
          </p:nvSpPr>
          <p:spPr>
            <a:xfrm>
              <a:off x="5004044" y="2267841"/>
              <a:ext cx="3697439" cy="1088692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91394" y="2454818"/>
              <a:ext cx="3710091" cy="7196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演出时间长</a:t>
              </a:r>
            </a:p>
          </p:txBody>
        </p:sp>
      </p:grpSp>
      <p:sp>
        <p:nvSpPr>
          <p:cNvPr id="31" name="右箭头 30"/>
          <p:cNvSpPr/>
          <p:nvPr/>
        </p:nvSpPr>
        <p:spPr>
          <a:xfrm>
            <a:off x="5112130" y="1448232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grpSp>
        <p:nvGrpSpPr>
          <p:cNvPr id="32" name="组合 31"/>
          <p:cNvGrpSpPr/>
          <p:nvPr/>
        </p:nvGrpSpPr>
        <p:grpSpPr>
          <a:xfrm>
            <a:off x="6156175" y="1268211"/>
            <a:ext cx="1422993" cy="627735"/>
            <a:chOff x="5183561" y="2277550"/>
            <a:chExt cx="3048936" cy="978575"/>
          </a:xfrm>
        </p:grpSpPr>
        <p:sp>
          <p:nvSpPr>
            <p:cNvPr id="33" name="流程图: 资料带 32"/>
            <p:cNvSpPr/>
            <p:nvPr/>
          </p:nvSpPr>
          <p:spPr>
            <a:xfrm>
              <a:off x="5183561" y="2277550"/>
              <a:ext cx="2386052" cy="978575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85294" y="2413130"/>
              <a:ext cx="3047203" cy="7196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戴着面具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03217" y="2060299"/>
            <a:ext cx="1444945" cy="648072"/>
            <a:chOff x="1922661" y="5701277"/>
            <a:chExt cx="3095975" cy="1010278"/>
          </a:xfrm>
        </p:grpSpPr>
        <p:sp>
          <p:nvSpPr>
            <p:cNvPr id="36" name="流程图: 资料带 35"/>
            <p:cNvSpPr/>
            <p:nvPr/>
          </p:nvSpPr>
          <p:spPr>
            <a:xfrm>
              <a:off x="1922661" y="5701277"/>
              <a:ext cx="2433090" cy="1010278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71429" y="5847590"/>
              <a:ext cx="3047207" cy="7196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没有舞台</a:t>
              </a:r>
            </a:p>
          </p:txBody>
        </p:sp>
      </p:grpSp>
      <p:sp>
        <p:nvSpPr>
          <p:cNvPr id="25" name="右大括号 24"/>
          <p:cNvSpPr/>
          <p:nvPr/>
        </p:nvSpPr>
        <p:spPr>
          <a:xfrm>
            <a:off x="7724490" y="1268211"/>
            <a:ext cx="428684" cy="246461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30" name="右箭头 29"/>
          <p:cNvSpPr/>
          <p:nvPr/>
        </p:nvSpPr>
        <p:spPr>
          <a:xfrm>
            <a:off x="5166143" y="2258322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37" name="右箭头 36"/>
          <p:cNvSpPr/>
          <p:nvPr/>
        </p:nvSpPr>
        <p:spPr>
          <a:xfrm>
            <a:off x="5166143" y="3176424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3" name="矩形 2"/>
          <p:cNvSpPr/>
          <p:nvPr/>
        </p:nvSpPr>
        <p:spPr>
          <a:xfrm>
            <a:off x="8123780" y="1816848"/>
            <a:ext cx="880369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藏戏</a:t>
            </a:r>
            <a:endParaRPr lang="en-US" altLang="zh-CN" sz="27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三大</a:t>
            </a:r>
            <a:endParaRPr lang="en-US" altLang="zh-CN" sz="27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特点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30" grpId="0" animBg="1"/>
      <p:bldP spid="3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755576" y="699542"/>
            <a:ext cx="1545518" cy="50161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句式转换</a:t>
            </a:r>
            <a:endParaRPr kumimoji="1" lang="en-US" altLang="zh-CN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47664" y="1635646"/>
            <a:ext cx="654495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世界上还有几个剧种是戴着面具演出的呢</a:t>
            </a:r>
            <a:r>
              <a:rPr lang="en-US" altLang="zh-CN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1249" y="2807082"/>
            <a:ext cx="637180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世界上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几个剧种是戴着面具演出的。</a:t>
            </a:r>
          </a:p>
        </p:txBody>
      </p:sp>
      <p:sp>
        <p:nvSpPr>
          <p:cNvPr id="8" name="下箭头 7"/>
          <p:cNvSpPr/>
          <p:nvPr/>
        </p:nvSpPr>
        <p:spPr>
          <a:xfrm>
            <a:off x="4012595" y="2225009"/>
            <a:ext cx="214342" cy="482207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737074" y="897564"/>
            <a:ext cx="7435325" cy="2562226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3" rIns="68567" bIns="34283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世界上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没有几个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剧种是戴着面具演出的。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世界上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没有几个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剧种在演出时是没有舞台的。      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世界上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没有几个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剧种是一部戏可以演出三五天还没有结束的。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1258400" y="1050970"/>
            <a:ext cx="7088503" cy="6601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你来评一评：文中这样开头有什么好处？</a:t>
            </a:r>
            <a:endParaRPr kumimoji="1"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1550"/>
            <a:ext cx="1078888" cy="1545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269" y="2317472"/>
            <a:ext cx="6349167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开头连用三个排比反问句，更加突出了藏戏的特点，其中还流露出民族自豪感。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3935" y="257175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     ）写的是藏戏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戴着面具演出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的特点；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     ）写的是藏戏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演出没有舞台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的特点；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  ）写的是藏戏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一部戏要演出三五天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的特点。</a:t>
            </a:r>
          </a:p>
        </p:txBody>
      </p:sp>
      <p:sp>
        <p:nvSpPr>
          <p:cNvPr id="3" name="矩形 2"/>
          <p:cNvSpPr/>
          <p:nvPr/>
        </p:nvSpPr>
        <p:spPr>
          <a:xfrm>
            <a:off x="1283282" y="805303"/>
            <a:ext cx="7021694" cy="125879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默读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8-17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自然段，找出与前三自然段中藏戏三大特点相对应的段落。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9" y="627534"/>
            <a:ext cx="1078888" cy="15459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1469" y="2571750"/>
            <a:ext cx="2170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8—14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55576" y="3002637"/>
            <a:ext cx="2474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11560" y="3430678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1277205" y="1635646"/>
            <a:ext cx="7021694" cy="1349586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仔细读读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8-17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自然段，具体了解藏戏的三大特点。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2" y="1457877"/>
            <a:ext cx="1078888" cy="15459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0"/>
          <a:stretch/>
        </p:blipFill>
        <p:spPr>
          <a:xfrm>
            <a:off x="1277205" y="2431211"/>
            <a:ext cx="3608598" cy="5486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0" r="29015"/>
          <a:stretch/>
        </p:blipFill>
        <p:spPr>
          <a:xfrm>
            <a:off x="6156176" y="1761751"/>
            <a:ext cx="1804299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58984" y="1437624"/>
            <a:ext cx="8047941" cy="1989761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我们欣赏了经典国剧、地方戏曲的剧照，深为他们的精美画面所折服，你知道在我国的西藏有什么地方剧种吗？ 那就是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藏戏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。它起源于一个美丽动人的故事。我们一起来欣赏课文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藏戏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，体会藏戏的特点吧。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77" y="358810"/>
            <a:ext cx="2232248" cy="484748"/>
          </a:xfrm>
          <a:prstGeom prst="rect">
            <a:avLst/>
          </a:prstGeom>
          <a:solidFill>
            <a:srgbClr val="0000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戴着面具演出</a:t>
            </a:r>
            <a:endParaRPr lang="en-US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756807"/>
              </p:ext>
            </p:extLst>
          </p:nvPr>
        </p:nvGraphicFramePr>
        <p:xfrm>
          <a:off x="2632298" y="483518"/>
          <a:ext cx="5180062" cy="328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人物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面具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代表</a:t>
                      </a: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唐东杰布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国王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王妃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巫女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妖魔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村民</a:t>
                      </a: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zh-CN" altLang="en-US" sz="21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4280685" y="814021"/>
            <a:ext cx="1345521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白色       </a:t>
            </a:r>
          </a:p>
        </p:txBody>
      </p:sp>
      <p:sp>
        <p:nvSpPr>
          <p:cNvPr id="21" name="矩形 20"/>
          <p:cNvSpPr/>
          <p:nvPr/>
        </p:nvSpPr>
        <p:spPr>
          <a:xfrm>
            <a:off x="5781077" y="814021"/>
            <a:ext cx="87799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67737" y="3935350"/>
            <a:ext cx="908911" cy="412131"/>
            <a:chOff x="8100392" y="1962696"/>
            <a:chExt cx="1043608" cy="549508"/>
          </a:xfrm>
        </p:grpSpPr>
        <p:sp>
          <p:nvSpPr>
            <p:cNvPr id="23" name="云形 22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21480" y="1995687"/>
              <a:ext cx="86593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象征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41867" y="3935350"/>
            <a:ext cx="908911" cy="412131"/>
            <a:chOff x="8100392" y="1962696"/>
            <a:chExt cx="1043608" cy="549508"/>
          </a:xfrm>
        </p:grpSpPr>
        <p:sp>
          <p:nvSpPr>
            <p:cNvPr id="26" name="云形 25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21480" y="1995687"/>
              <a:ext cx="86593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夸张</a:t>
              </a:r>
            </a:p>
          </p:txBody>
        </p:sp>
      </p:grpSp>
      <p:sp>
        <p:nvSpPr>
          <p:cNvPr id="29" name="Freeform 9"/>
          <p:cNvSpPr/>
          <p:nvPr/>
        </p:nvSpPr>
        <p:spPr bwMode="gray">
          <a:xfrm rot="15906039">
            <a:off x="4456557" y="3530994"/>
            <a:ext cx="511406" cy="671792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2800" b="1"/>
          </a:p>
        </p:txBody>
      </p:sp>
      <p:sp>
        <p:nvSpPr>
          <p:cNvPr id="30" name="Freeform 9"/>
          <p:cNvSpPr/>
          <p:nvPr/>
        </p:nvSpPr>
        <p:spPr bwMode="gray">
          <a:xfrm rot="15906039">
            <a:off x="6455039" y="3375443"/>
            <a:ext cx="511406" cy="671792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 lIns="68580" tIns="34290" rIns="68580" bIns="34290"/>
          <a:lstStyle/>
          <a:p>
            <a:endParaRPr lang="zh-CN" altLang="en-US" sz="2800" b="1"/>
          </a:p>
        </p:txBody>
      </p:sp>
      <p:grpSp>
        <p:nvGrpSpPr>
          <p:cNvPr id="31" name="组合 30"/>
          <p:cNvGrpSpPr/>
          <p:nvPr/>
        </p:nvGrpSpPr>
        <p:grpSpPr>
          <a:xfrm>
            <a:off x="611560" y="1635646"/>
            <a:ext cx="1422184" cy="565148"/>
            <a:chOff x="4976664" y="2322275"/>
            <a:chExt cx="1895998" cy="753531"/>
          </a:xfrm>
        </p:grpSpPr>
        <p:sp>
          <p:nvSpPr>
            <p:cNvPr id="32" name="流程图: 资料带 31"/>
            <p:cNvSpPr/>
            <p:nvPr/>
          </p:nvSpPr>
          <p:spPr>
            <a:xfrm>
              <a:off x="5004047" y="2322275"/>
              <a:ext cx="1826141" cy="753531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76664" y="2406652"/>
              <a:ext cx="1895998" cy="6155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形象突出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11560" y="2553748"/>
            <a:ext cx="1422184" cy="565148"/>
            <a:chOff x="4976664" y="2322275"/>
            <a:chExt cx="1895998" cy="753531"/>
          </a:xfrm>
        </p:grpSpPr>
        <p:sp>
          <p:nvSpPr>
            <p:cNvPr id="35" name="流程图: 资料带 34"/>
            <p:cNvSpPr/>
            <p:nvPr/>
          </p:nvSpPr>
          <p:spPr>
            <a:xfrm>
              <a:off x="5004047" y="2322275"/>
              <a:ext cx="1826141" cy="753531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76664" y="2406652"/>
              <a:ext cx="1895998" cy="6155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性格突出</a:t>
              </a:r>
            </a:p>
          </p:txBody>
        </p:sp>
      </p:grpSp>
      <p:sp>
        <p:nvSpPr>
          <p:cNvPr id="28" name="矩形 27"/>
          <p:cNvSpPr/>
          <p:nvPr/>
        </p:nvSpPr>
        <p:spPr>
          <a:xfrm>
            <a:off x="4280685" y="1246069"/>
            <a:ext cx="87799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</a:p>
        </p:txBody>
      </p:sp>
      <p:sp>
        <p:nvSpPr>
          <p:cNvPr id="37" name="矩形 36"/>
          <p:cNvSpPr/>
          <p:nvPr/>
        </p:nvSpPr>
        <p:spPr>
          <a:xfrm>
            <a:off x="5781077" y="1246069"/>
            <a:ext cx="87799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威严</a:t>
            </a:r>
          </a:p>
        </p:txBody>
      </p:sp>
      <p:sp>
        <p:nvSpPr>
          <p:cNvPr id="40" name="矩形 39"/>
          <p:cNvSpPr/>
          <p:nvPr/>
        </p:nvSpPr>
        <p:spPr>
          <a:xfrm>
            <a:off x="4280685" y="1750125"/>
            <a:ext cx="87799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绿色</a:t>
            </a:r>
          </a:p>
        </p:txBody>
      </p:sp>
      <p:sp>
        <p:nvSpPr>
          <p:cNvPr id="41" name="矩形 40"/>
          <p:cNvSpPr/>
          <p:nvPr/>
        </p:nvSpPr>
        <p:spPr>
          <a:xfrm>
            <a:off x="5781077" y="1750125"/>
            <a:ext cx="87799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柔顺</a:t>
            </a:r>
          </a:p>
        </p:txBody>
      </p:sp>
      <p:sp>
        <p:nvSpPr>
          <p:cNvPr id="44" name="矩形 43"/>
          <p:cNvSpPr/>
          <p:nvPr/>
        </p:nvSpPr>
        <p:spPr>
          <a:xfrm>
            <a:off x="4280685" y="2283718"/>
            <a:ext cx="1595687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半黑半白</a:t>
            </a:r>
          </a:p>
        </p:txBody>
      </p:sp>
      <p:sp>
        <p:nvSpPr>
          <p:cNvPr id="45" name="矩形 44"/>
          <p:cNvSpPr/>
          <p:nvPr/>
        </p:nvSpPr>
        <p:spPr>
          <a:xfrm>
            <a:off x="5781077" y="2283718"/>
            <a:ext cx="172029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两面三刀</a:t>
            </a:r>
          </a:p>
        </p:txBody>
      </p:sp>
      <p:sp>
        <p:nvSpPr>
          <p:cNvPr id="46" name="矩形 45"/>
          <p:cNvSpPr/>
          <p:nvPr/>
        </p:nvSpPr>
        <p:spPr>
          <a:xfrm>
            <a:off x="4280685" y="2749222"/>
            <a:ext cx="171473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青面獠牙</a:t>
            </a:r>
          </a:p>
        </p:txBody>
      </p:sp>
      <p:sp>
        <p:nvSpPr>
          <p:cNvPr id="47" name="矩形 46"/>
          <p:cNvSpPr/>
          <p:nvPr/>
        </p:nvSpPr>
        <p:spPr>
          <a:xfrm>
            <a:off x="5781077" y="2749222"/>
            <a:ext cx="239132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压抑和恐怖</a:t>
            </a:r>
          </a:p>
        </p:txBody>
      </p:sp>
      <p:sp>
        <p:nvSpPr>
          <p:cNvPr id="48" name="矩形 47"/>
          <p:cNvSpPr/>
          <p:nvPr/>
        </p:nvSpPr>
        <p:spPr>
          <a:xfrm>
            <a:off x="4280685" y="3253278"/>
            <a:ext cx="1875491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白布黄布</a:t>
            </a:r>
          </a:p>
        </p:txBody>
      </p:sp>
      <p:sp>
        <p:nvSpPr>
          <p:cNvPr id="49" name="矩形 48"/>
          <p:cNvSpPr/>
          <p:nvPr/>
        </p:nvSpPr>
        <p:spPr>
          <a:xfrm>
            <a:off x="5781077" y="3253278"/>
            <a:ext cx="167987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朴实敦厚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 animBg="1"/>
      <p:bldP spid="30" grpId="0" animBg="1"/>
      <p:bldP spid="28" grpId="0"/>
      <p:bldP spid="37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5992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96136" y="1844363"/>
            <a:ext cx="162737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唐东杰布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5937" b="1261"/>
          <a:stretch>
            <a:fillRect/>
          </a:stretch>
        </p:blipFill>
        <p:spPr bwMode="auto">
          <a:xfrm>
            <a:off x="5508104" y="771550"/>
            <a:ext cx="2448272" cy="270303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0"/>
          <a:stretch>
            <a:fillRect/>
          </a:stretch>
        </p:blipFill>
        <p:spPr bwMode="auto">
          <a:xfrm>
            <a:off x="971599" y="1059582"/>
            <a:ext cx="3810000" cy="223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267744" y="3296791"/>
            <a:ext cx="90601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国王</a:t>
            </a:r>
          </a:p>
        </p:txBody>
      </p:sp>
      <p:sp>
        <p:nvSpPr>
          <p:cNvPr id="5" name="矩形 4"/>
          <p:cNvSpPr/>
          <p:nvPr/>
        </p:nvSpPr>
        <p:spPr>
          <a:xfrm>
            <a:off x="6279231" y="3472537"/>
            <a:ext cx="90601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王妃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7574"/>
            <a:ext cx="3048000" cy="30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8760"/>
            <a:ext cx="2777824" cy="389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2162" r="17583" b="1878"/>
          <a:stretch>
            <a:fillRect/>
          </a:stretch>
        </p:blipFill>
        <p:spPr bwMode="auto">
          <a:xfrm>
            <a:off x="6516216" y="56305"/>
            <a:ext cx="2565626" cy="47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7380947" y="4646920"/>
            <a:ext cx="90601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村民</a:t>
            </a:r>
          </a:p>
        </p:txBody>
      </p:sp>
      <p:sp>
        <p:nvSpPr>
          <p:cNvPr id="6" name="矩形 5"/>
          <p:cNvSpPr/>
          <p:nvPr/>
        </p:nvSpPr>
        <p:spPr>
          <a:xfrm>
            <a:off x="4346847" y="4049862"/>
            <a:ext cx="90601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妖魔</a:t>
            </a:r>
          </a:p>
        </p:txBody>
      </p:sp>
      <p:sp>
        <p:nvSpPr>
          <p:cNvPr id="7" name="矩形 6"/>
          <p:cNvSpPr/>
          <p:nvPr/>
        </p:nvSpPr>
        <p:spPr>
          <a:xfrm>
            <a:off x="1116252" y="4378285"/>
            <a:ext cx="90601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巫女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931010"/>
          </a:xfrm>
          <a:prstGeom prst="rect">
            <a:avLst/>
          </a:prstGeom>
          <a:solidFill>
            <a:schemeClr val="bg1"/>
          </a:solidFill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回想一下你了解的京剧脸谱知识，比较一下：藏戏的面具和京剧的脸谱有什么相似之处？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7574"/>
            <a:ext cx="6012209" cy="382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275606"/>
            <a:ext cx="7399785" cy="20390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不管是京剧还是藏戏各类人物大都有自己特定的谱式和色彩，具有“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寓褒贬、别善恶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”的艺术功能，使观众能观其外表，辨其性格，辨其善恶。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92402" y="627534"/>
            <a:ext cx="8056062" cy="1349586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想一想：藏戏的面具为什么能历经几百年仍保留到现在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2319721"/>
            <a:ext cx="7560840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因为面具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运用象征、夸张的手法，使戏剧中的人物形象突出、性格鲜明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，这是藏戏面具在长期发展的过程中得以保留的重要原因。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412996" y="1347614"/>
            <a:ext cx="4699134" cy="256222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68567" tIns="34283" rIns="68567" bIns="34283" rtlCol="0" anchor="t">
            <a:spAutoFit/>
          </a:bodyPr>
          <a:lstStyle/>
          <a:p>
            <a:pPr algn="just"/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雪山江河作背景，草原大地作背景。表演藏戏的艺人们席地而唱，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幕布，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灯光，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道具，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只要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一鼓、一钹为其伴奏。他们别无所求，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只要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有观众就行。</a:t>
            </a:r>
          </a:p>
        </p:txBody>
      </p:sp>
      <p:sp>
        <p:nvSpPr>
          <p:cNvPr id="11" name="右箭头 10"/>
          <p:cNvSpPr/>
          <p:nvPr/>
        </p:nvSpPr>
        <p:spPr>
          <a:xfrm>
            <a:off x="5490221" y="2103698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570482" y="2049693"/>
            <a:ext cx="756182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简单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862326" y="3067447"/>
            <a:ext cx="2172493" cy="1254108"/>
            <a:chOff x="5354633" y="3147814"/>
            <a:chExt cx="2592288" cy="1008111"/>
          </a:xfrm>
        </p:grpSpPr>
        <p:sp>
          <p:nvSpPr>
            <p:cNvPr id="14" name="矩形 13"/>
            <p:cNvSpPr/>
            <p:nvPr/>
          </p:nvSpPr>
          <p:spPr>
            <a:xfrm>
              <a:off x="5642665" y="3363838"/>
              <a:ext cx="2160240" cy="408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7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热爱艺术</a:t>
              </a:r>
            </a:p>
          </p:txBody>
        </p:sp>
        <p:sp>
          <p:nvSpPr>
            <p:cNvPr id="15" name="云形标注 14"/>
            <p:cNvSpPr/>
            <p:nvPr/>
          </p:nvSpPr>
          <p:spPr bwMode="auto">
            <a:xfrm>
              <a:off x="5354633" y="3147814"/>
              <a:ext cx="2592288" cy="1008111"/>
            </a:xfrm>
            <a:prstGeom prst="cloudCallout">
              <a:avLst>
                <a:gd name="adj1" fmla="val -80380"/>
                <a:gd name="adj2" fmla="val -2824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70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96944" y="465517"/>
            <a:ext cx="2268547" cy="48474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演出没有舞台</a:t>
            </a:r>
            <a:endParaRPr lang="en-US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8224" y="1779662"/>
            <a:ext cx="1584176" cy="1315745"/>
          </a:xfrm>
          <a:prstGeom prst="rect">
            <a:avLst/>
          </a:prstGeom>
          <a:solidFill>
            <a:srgbClr val="0000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点击图片播放视频欣赏藏戏</a:t>
            </a:r>
            <a:endParaRPr lang="en-US" altLang="zh-CN" sz="27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39" y="843558"/>
            <a:ext cx="5472608" cy="30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ctv.com/wczq/dt/201705/W020170508391293966787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cxnSp>
        <p:nvCxnSpPr>
          <p:cNvPr id="8" name="直接连接符 7"/>
          <p:cNvCxnSpPr/>
          <p:nvPr/>
        </p:nvCxnSpPr>
        <p:spPr>
          <a:xfrm>
            <a:off x="2803679" y="2089543"/>
            <a:ext cx="4447594" cy="119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等腰三角形 15"/>
          <p:cNvSpPr/>
          <p:nvPr/>
        </p:nvSpPr>
        <p:spPr>
          <a:xfrm>
            <a:off x="2107068" y="-18"/>
            <a:ext cx="4822693" cy="2786082"/>
          </a:xfrm>
          <a:prstGeom prst="triangle">
            <a:avLst/>
          </a:prstGeom>
          <a:solidFill>
            <a:schemeClr val="bg1">
              <a:alpha val="8705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40351" y="63912"/>
            <a:ext cx="2749413" cy="276999"/>
            <a:chOff x="-53794" y="85216"/>
            <a:chExt cx="2789082" cy="369332"/>
          </a:xfrm>
        </p:grpSpPr>
        <p:sp>
          <p:nvSpPr>
            <p:cNvPr id="13" name="矩形 12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"/>
            <p:cNvSpPr txBox="1"/>
            <p:nvPr/>
          </p:nvSpPr>
          <p:spPr>
            <a:xfrm>
              <a:off x="-53794" y="85216"/>
              <a:ext cx="1826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   语文  六年级  下册</a:t>
              </a:r>
            </a:p>
          </p:txBody>
        </p:sp>
      </p:grpSp>
      <p:sp>
        <p:nvSpPr>
          <p:cNvPr id="15" name="TextBox 48"/>
          <p:cNvSpPr txBox="1"/>
          <p:nvPr/>
        </p:nvSpPr>
        <p:spPr>
          <a:xfrm>
            <a:off x="3005445" y="1426210"/>
            <a:ext cx="3222739" cy="89789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68573" tIns="34286" rIns="68573" bIns="34286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4 </a:t>
            </a: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藏 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右箭头 8"/>
          <p:cNvSpPr/>
          <p:nvPr/>
        </p:nvSpPr>
        <p:spPr>
          <a:xfrm>
            <a:off x="2124563" y="1536458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71600" y="1447714"/>
            <a:ext cx="115212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艺人们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217642" y="2825481"/>
            <a:ext cx="2214562" cy="1188131"/>
            <a:chOff x="5354633" y="3147814"/>
            <a:chExt cx="2592288" cy="1008111"/>
          </a:xfrm>
        </p:grpSpPr>
        <p:sp>
          <p:nvSpPr>
            <p:cNvPr id="12" name="矩形 11"/>
            <p:cNvSpPr/>
            <p:nvPr/>
          </p:nvSpPr>
          <p:spPr>
            <a:xfrm>
              <a:off x="5642665" y="3363838"/>
              <a:ext cx="2160240" cy="548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随心所欲</a:t>
              </a:r>
              <a:endParaRPr lang="en-US" altLang="zh-CN" sz="1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优哉游哉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云形标注 12"/>
            <p:cNvSpPr/>
            <p:nvPr/>
          </p:nvSpPr>
          <p:spPr bwMode="auto">
            <a:xfrm>
              <a:off x="5354633" y="3147814"/>
              <a:ext cx="2592288" cy="1008111"/>
            </a:xfrm>
            <a:prstGeom prst="cloudCallout">
              <a:avLst>
                <a:gd name="adj1" fmla="val -72050"/>
                <a:gd name="adj2" fmla="val -3736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6943" y="465517"/>
            <a:ext cx="3375899" cy="484748"/>
          </a:xfrm>
          <a:prstGeom prst="rect">
            <a:avLst/>
          </a:prstGeom>
          <a:solidFill>
            <a:srgbClr val="0000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一部戏要演出三五天</a:t>
            </a:r>
            <a:endParaRPr lang="en-US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2915816" y="1438944"/>
            <a:ext cx="5112568" cy="48473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68567" tIns="34283" rIns="68567" bIns="34283" rtlCol="0" anchor="t">
            <a:spAutoFit/>
          </a:bodyPr>
          <a:lstStyle/>
          <a:p>
            <a:pPr algn="just"/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任意拖延  随意发挥  再三重复</a:t>
            </a:r>
          </a:p>
        </p:txBody>
      </p:sp>
      <p:sp>
        <p:nvSpPr>
          <p:cNvPr id="17" name="右箭头 16"/>
          <p:cNvSpPr/>
          <p:nvPr/>
        </p:nvSpPr>
        <p:spPr>
          <a:xfrm>
            <a:off x="2124563" y="2328546"/>
            <a:ext cx="594143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15616" y="2239802"/>
            <a:ext cx="79208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观众</a:t>
            </a:r>
          </a:p>
        </p:txBody>
      </p:sp>
      <p:sp>
        <p:nvSpPr>
          <p:cNvPr id="19" name="文本框 3"/>
          <p:cNvSpPr txBox="1"/>
          <p:nvPr/>
        </p:nvSpPr>
        <p:spPr>
          <a:xfrm>
            <a:off x="2915816" y="2231032"/>
            <a:ext cx="2736304" cy="48473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68567" tIns="34283" rIns="68567" bIns="34283" rtlCol="0" anchor="t">
            <a:spAutoFit/>
          </a:bodyPr>
          <a:lstStyle/>
          <a:p>
            <a:pPr algn="just"/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吃喝玩耍中看戏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/>
      <p:bldP spid="17" grpId="0" animBg="1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187453" y="10269"/>
            <a:ext cx="2214562" cy="1188131"/>
            <a:chOff x="5354633" y="3147814"/>
            <a:chExt cx="2592288" cy="1008111"/>
          </a:xfrm>
        </p:grpSpPr>
        <p:sp>
          <p:nvSpPr>
            <p:cNvPr id="5" name="云形标注 4"/>
            <p:cNvSpPr/>
            <p:nvPr/>
          </p:nvSpPr>
          <p:spPr bwMode="auto">
            <a:xfrm>
              <a:off x="5354633" y="3147814"/>
              <a:ext cx="2592288" cy="1008111"/>
            </a:xfrm>
            <a:prstGeom prst="cloudCallout">
              <a:avLst>
                <a:gd name="adj1" fmla="val 17412"/>
                <a:gd name="adj2" fmla="val 7808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642664" y="3363838"/>
              <a:ext cx="2160240" cy="548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有什么好着急的呢？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90836" y="1313205"/>
            <a:ext cx="6481564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自主读第</a:t>
            </a:r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4—7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自然段，小组讨论：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唐东杰布的传奇故事有哪些传奇色彩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13860"/>
            <a:ext cx="1078888" cy="15459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5602273" y="588632"/>
            <a:ext cx="3290207" cy="21467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68567" tIns="34283" rIns="68567" bIns="34283" rtlCol="0" anchor="t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数不清的牛皮船被掀翻在野马脱缰般的激流中，许多涉水过江的百姓被咆哮的江水吞噬。</a:t>
            </a:r>
          </a:p>
        </p:txBody>
      </p:sp>
      <p:sp>
        <p:nvSpPr>
          <p:cNvPr id="30" name="文本框 3"/>
          <p:cNvSpPr txBox="1"/>
          <p:nvPr/>
        </p:nvSpPr>
        <p:spPr>
          <a:xfrm>
            <a:off x="1043608" y="2499742"/>
            <a:ext cx="3943801" cy="1315731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3" rIns="68567" bIns="34283" rtlCol="0" anchor="t">
            <a:spAutoFit/>
          </a:bodyPr>
          <a:lstStyle/>
          <a:p>
            <a:r>
              <a:rPr lang="zh-CN" altLang="en-US" sz="27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一个年轻的僧人想为百姓造福，要与天抗争。这是</a:t>
            </a:r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勇敢</a:t>
            </a:r>
            <a:r>
              <a:rPr lang="zh-CN" altLang="en-US" sz="27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的传奇。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8080" y="1419622"/>
            <a:ext cx="203838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年轻的僧人</a:t>
            </a:r>
            <a:endParaRPr lang="en-US" altLang="zh-CN" sz="27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5536" y="483518"/>
            <a:ext cx="2718562" cy="484748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以弱抗强的传奇</a:t>
            </a:r>
            <a:endParaRPr lang="en-US" altLang="zh-CN" sz="27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1419622"/>
            <a:ext cx="203838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凶险的自然</a:t>
            </a:r>
            <a:endParaRPr lang="en-US" altLang="zh-CN" sz="27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3514" y="1419622"/>
            <a:ext cx="64807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9878" y="1059582"/>
            <a:ext cx="1800594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一无所有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1043608" y="1960695"/>
            <a:ext cx="7129720" cy="228524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      </a:t>
            </a:r>
            <a:r>
              <a:rPr lang="en-US" altLang="zh-CN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，组成西藏第一个戏班子，用</a:t>
            </a:r>
            <a: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________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形式，表演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，劝人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b="1" u="sng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、共同修桥。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2784" y="2533266"/>
            <a:ext cx="155397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歌舞说唱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8701" y="2016412"/>
            <a:ext cx="356542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组织能歌善舞的七位姑娘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1074" y="3079004"/>
            <a:ext cx="16075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宗教故事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6006" y="3079004"/>
            <a:ext cx="152918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历史传说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4660" y="3614789"/>
            <a:ext cx="144680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行善积德</a:t>
            </a:r>
          </a:p>
        </p:txBody>
      </p:sp>
      <p:sp>
        <p:nvSpPr>
          <p:cNvPr id="16" name="矩形 15"/>
          <p:cNvSpPr/>
          <p:nvPr/>
        </p:nvSpPr>
        <p:spPr>
          <a:xfrm>
            <a:off x="4098836" y="3614789"/>
            <a:ext cx="1369784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出钱出力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0656" y="421483"/>
            <a:ext cx="2718562" cy="484748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创造奇迹的传奇</a:t>
            </a:r>
            <a:endParaRPr lang="en-US" altLang="zh-CN" sz="27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857265" y="1285131"/>
            <a:ext cx="803782" cy="151202"/>
          </a:xfrm>
          <a:prstGeom prst="rightArrow">
            <a:avLst/>
          </a:prstGeom>
          <a:grpFill/>
          <a:ln>
            <a:solidFill>
              <a:srgbClr val="C0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3778873" y="1079886"/>
            <a:ext cx="2268721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座铁索桥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59785" y="835008"/>
            <a:ext cx="203838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齐心合力</a:t>
            </a:r>
            <a:endParaRPr lang="en-US" altLang="zh-CN" sz="27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人定胜天</a:t>
            </a:r>
            <a:endParaRPr lang="en-US" altLang="zh-CN" sz="27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6944" y="465517"/>
            <a:ext cx="2052495" cy="484748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艺术的传奇</a:t>
            </a:r>
            <a:endParaRPr lang="en-US" altLang="zh-CN" sz="27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755576" y="2355726"/>
            <a:ext cx="7503508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唐东杰布仅由</a:t>
            </a:r>
            <a: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人组成的藏戏班子，开创了一个新的艺术流派，诞生了一个为人们接受并赞叹的剧种。</a:t>
            </a:r>
          </a:p>
        </p:txBody>
      </p:sp>
      <p:sp>
        <p:nvSpPr>
          <p:cNvPr id="17" name="文本框 6"/>
          <p:cNvSpPr txBox="1"/>
          <p:nvPr/>
        </p:nvSpPr>
        <p:spPr>
          <a:xfrm>
            <a:off x="1100940" y="1275607"/>
            <a:ext cx="114827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僧人</a:t>
            </a:r>
          </a:p>
        </p:txBody>
      </p:sp>
      <p:sp>
        <p:nvSpPr>
          <p:cNvPr id="18" name="右箭头 17"/>
          <p:cNvSpPr/>
          <p:nvPr/>
        </p:nvSpPr>
        <p:spPr>
          <a:xfrm>
            <a:off x="2123728" y="1394435"/>
            <a:ext cx="780566" cy="324036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3059832" y="1265338"/>
            <a:ext cx="324036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藏戏的开山鼻祖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223192" y="2589753"/>
            <a:ext cx="6643603" cy="484733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唐东杰布是一个心地善良、为民造福的人。</a:t>
            </a:r>
          </a:p>
        </p:txBody>
      </p:sp>
      <p:sp>
        <p:nvSpPr>
          <p:cNvPr id="37" name="矩形 36"/>
          <p:cNvSpPr/>
          <p:nvPr/>
        </p:nvSpPr>
        <p:spPr>
          <a:xfrm>
            <a:off x="1277205" y="807555"/>
            <a:ext cx="7021694" cy="1072908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藏戏的产生，是跟唐东杰布分不开的，请你结合文章，用一句话来评价一下他。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2" y="699542"/>
            <a:ext cx="1078888" cy="154592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23728" y="3633564"/>
            <a:ext cx="4498032" cy="609600"/>
            <a:chOff x="2123728" y="3633564"/>
            <a:chExt cx="4498032" cy="609600"/>
          </a:xfrm>
        </p:grpSpPr>
        <p:pic>
          <p:nvPicPr>
            <p:cNvPr id="5" name="歌曲 - 梦寻唐东杰布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012160" y="3633564"/>
              <a:ext cx="609600" cy="6096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123728" y="3633564"/>
              <a:ext cx="4027104" cy="609383"/>
            </a:xfrm>
            <a:prstGeom prst="rect">
              <a:avLst/>
            </a:prstGeom>
          </p:spPr>
          <p:txBody>
            <a:bodyPr wrap="square" lIns="68567" tIns="34283" rIns="68567" bIns="34283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7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欣赏歌曲：梦寻唐东杰布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277205" y="1113588"/>
            <a:ext cx="6859655" cy="11895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我国的戏曲文化丰富多彩，有许多为人们喜闻乐见的地方剧种，你知道哪些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5361" y="2895786"/>
            <a:ext cx="5455316" cy="561678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黄梅戏、越剧、豫剧、川剧等。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0" y="1167594"/>
            <a:ext cx="1078888" cy="154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347614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许多地区、民族，都有着独具特色的艺术形式，是中华文化的奇葩。藏戏，作为藏族的传统剧种，到几百年后的今天，仍有着无穷的魅力，是宝贵的文化遗产。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60262" y="1019257"/>
            <a:ext cx="7639921" cy="3280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rtlCol="0" anchor="ctr"/>
          <a:lstStyle/>
          <a:p>
            <a:pPr algn="ctr"/>
            <a:endParaRPr lang="zh-CN" altLang="en-US" b="1"/>
          </a:p>
        </p:txBody>
      </p:sp>
      <p:sp>
        <p:nvSpPr>
          <p:cNvPr id="35" name="文本框 6"/>
          <p:cNvSpPr txBox="1"/>
          <p:nvPr/>
        </p:nvSpPr>
        <p:spPr>
          <a:xfrm>
            <a:off x="1731969" y="1546941"/>
            <a:ext cx="3974304" cy="484733"/>
          </a:xfrm>
          <a:prstGeom prst="rect">
            <a:avLst/>
          </a:prstGeom>
          <a:noFill/>
        </p:spPr>
        <p:txBody>
          <a:bodyPr wrap="square" lIns="68567" tIns="34283" rIns="68567" bIns="34283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概括介绍藏戏的特点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571215" y="1761659"/>
            <a:ext cx="246121" cy="209725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7" tIns="34283" rIns="68567" bIns="34283" rtlCol="0" anchor="ctr"/>
          <a:lstStyle/>
          <a:p>
            <a:pPr algn="ctr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6"/>
          <p:cNvSpPr txBox="1"/>
          <p:nvPr/>
        </p:nvSpPr>
        <p:spPr>
          <a:xfrm>
            <a:off x="1035358" y="2319575"/>
            <a:ext cx="535855" cy="900247"/>
          </a:xfrm>
          <a:prstGeom prst="rect">
            <a:avLst/>
          </a:prstGeom>
          <a:noFill/>
        </p:spPr>
        <p:txBody>
          <a:bodyPr wrap="square" lIns="68567" tIns="34283" rIns="68567" bIns="34283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藏戏</a:t>
            </a:r>
          </a:p>
        </p:txBody>
      </p:sp>
      <p:sp>
        <p:nvSpPr>
          <p:cNvPr id="14" name="文本框 19"/>
          <p:cNvSpPr txBox="1">
            <a:spLocks noChangeArrowheads="1"/>
          </p:cNvSpPr>
          <p:nvPr/>
        </p:nvSpPr>
        <p:spPr bwMode="auto">
          <a:xfrm>
            <a:off x="1709309" y="2247714"/>
            <a:ext cx="4753147" cy="4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7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唐东杰布开创藏戏的传奇故事</a:t>
            </a:r>
          </a:p>
        </p:txBody>
      </p:sp>
      <p:sp>
        <p:nvSpPr>
          <p:cNvPr id="18" name="文本框 19"/>
          <p:cNvSpPr txBox="1">
            <a:spLocks noChangeArrowheads="1"/>
          </p:cNvSpPr>
          <p:nvPr/>
        </p:nvSpPr>
        <p:spPr bwMode="auto">
          <a:xfrm>
            <a:off x="1763322" y="2949792"/>
            <a:ext cx="3164963" cy="4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具体介绍藏戏特点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44081" y="308633"/>
            <a:ext cx="2627719" cy="561692"/>
            <a:chOff x="192083" y="411510"/>
            <a:chExt cx="2651725" cy="748922"/>
          </a:xfrm>
        </p:grpSpPr>
        <p:sp>
          <p:nvSpPr>
            <p:cNvPr id="17" name="文本框 14"/>
            <p:cNvSpPr txBox="1"/>
            <p:nvPr/>
          </p:nvSpPr>
          <p:spPr>
            <a:xfrm>
              <a:off x="624428" y="411510"/>
              <a:ext cx="2219380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YouYuan" panose="02010509060101010101" pitchFamily="49" charset="-122"/>
                  <a:ea typeface="YouYuan" panose="02010509060101010101" pitchFamily="49" charset="-122"/>
                </a:rPr>
                <a:t>结构梳理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681354"/>
            </a:xfrm>
            <a:prstGeom prst="rect">
              <a:avLst/>
            </a:prstGeom>
          </p:spPr>
        </p:pic>
      </p:grp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1763322" y="3545178"/>
            <a:ext cx="1782430" cy="4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7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概括全文</a:t>
            </a:r>
          </a:p>
        </p:txBody>
      </p:sp>
      <p:sp>
        <p:nvSpPr>
          <p:cNvPr id="21" name="左大括号 20"/>
          <p:cNvSpPr/>
          <p:nvPr/>
        </p:nvSpPr>
        <p:spPr>
          <a:xfrm flipH="1">
            <a:off x="6462456" y="1707653"/>
            <a:ext cx="162039" cy="20522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7" tIns="34283" rIns="68567" bIns="34283" rtlCol="0" anchor="ctr"/>
          <a:lstStyle/>
          <a:p>
            <a:pPr algn="ctr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2" name="文本框 6"/>
          <p:cNvSpPr txBox="1"/>
          <p:nvPr/>
        </p:nvSpPr>
        <p:spPr>
          <a:xfrm>
            <a:off x="6732520" y="2074581"/>
            <a:ext cx="1188287" cy="1315731"/>
          </a:xfrm>
          <a:prstGeom prst="rect">
            <a:avLst/>
          </a:prstGeom>
          <a:noFill/>
        </p:spPr>
        <p:txBody>
          <a:bodyPr wrap="square" lIns="68567" tIns="34283" rIns="68567" bIns="34283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独特</a:t>
            </a:r>
            <a:endParaRPr lang="en-US" altLang="zh-CN" sz="2700" b="1" noProof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艺术</a:t>
            </a:r>
            <a:endParaRPr lang="en-US" altLang="zh-CN" sz="2700" b="1" noProof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魅力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/>
      <p:bldP spid="2" grpId="0" animBg="1"/>
      <p:bldP spid="14" grpId="0"/>
      <p:bldP spid="18" grpId="0"/>
      <p:bldP spid="20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1022" y="1275606"/>
            <a:ext cx="4426077" cy="2285226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马晨明</a:t>
            </a:r>
            <a:r>
              <a:rPr kumimoji="1"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曾任</a:t>
            </a:r>
            <a:r>
              <a:rPr kumimoji="1"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金融时报</a:t>
            </a:r>
            <a:r>
              <a:rPr kumimoji="1"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人民日报</a:t>
            </a:r>
            <a:r>
              <a:rPr kumimoji="1"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记者。山东菏泽人。早年援藏。主要作品是</a:t>
            </a:r>
            <a:r>
              <a:rPr kumimoji="1"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西藏采访笔记</a:t>
            </a:r>
            <a:r>
              <a:rPr kumimoji="1"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220156" y="789552"/>
            <a:ext cx="3079357" cy="343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3568" y="1397513"/>
            <a:ext cx="7795337" cy="2008228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3" rIns="68567" bIns="34283" rtlCol="0"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本课主要讲了藏戏的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，表现了藏戏强烈、鲜明的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和不可抗拒的艺术魅力。</a:t>
            </a:r>
          </a:p>
        </p:txBody>
      </p:sp>
      <p:sp>
        <p:nvSpPr>
          <p:cNvPr id="4" name="矩形 3"/>
          <p:cNvSpPr/>
          <p:nvPr/>
        </p:nvSpPr>
        <p:spPr>
          <a:xfrm>
            <a:off x="4717596" y="1451519"/>
            <a:ext cx="1473072" cy="500123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形成</a:t>
            </a:r>
          </a:p>
        </p:txBody>
      </p:sp>
      <p:sp>
        <p:nvSpPr>
          <p:cNvPr id="5" name="矩形 4"/>
          <p:cNvSpPr/>
          <p:nvPr/>
        </p:nvSpPr>
        <p:spPr>
          <a:xfrm>
            <a:off x="6822722" y="1451519"/>
            <a:ext cx="1042776" cy="500123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特色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34651" y="308633"/>
            <a:ext cx="2277109" cy="561692"/>
            <a:chOff x="179511" y="411510"/>
            <a:chExt cx="2481673" cy="748922"/>
          </a:xfrm>
        </p:grpSpPr>
        <p:sp>
          <p:nvSpPr>
            <p:cNvPr id="9" name="文本框 14"/>
            <p:cNvSpPr txBox="1"/>
            <p:nvPr/>
          </p:nvSpPr>
          <p:spPr>
            <a:xfrm>
              <a:off x="624427" y="411510"/>
              <a:ext cx="2036757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YouYuan" panose="02010509060101010101" pitchFamily="49" charset="-122"/>
                  <a:ea typeface="YouYuan" panose="02010509060101010101" pitchFamily="49" charset="-122"/>
                </a:rPr>
                <a:t>主题概括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1" y="464186"/>
              <a:ext cx="444915" cy="68466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4717596" y="2121526"/>
            <a:ext cx="2227239" cy="500123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民族特色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4652" y="308633"/>
            <a:ext cx="2997188" cy="561692"/>
            <a:chOff x="179512" y="411510"/>
            <a:chExt cx="2376264" cy="748922"/>
          </a:xfrm>
        </p:grpSpPr>
        <p:sp>
          <p:nvSpPr>
            <p:cNvPr id="6" name="文本框 14"/>
            <p:cNvSpPr txBox="1"/>
            <p:nvPr/>
          </p:nvSpPr>
          <p:spPr>
            <a:xfrm>
              <a:off x="624427" y="411510"/>
              <a:ext cx="1931349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YouYuan" panose="02010509060101010101" pitchFamily="49" charset="-122"/>
                  <a:ea typeface="YouYuan" panose="02010509060101010101" pitchFamily="49" charset="-122"/>
                </a:rPr>
                <a:t>拓展延伸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69624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575034" y="785484"/>
            <a:ext cx="8245437" cy="3379734"/>
            <a:chOff x="766614" y="692696"/>
            <a:chExt cx="10585176" cy="4506312"/>
          </a:xfrm>
        </p:grpSpPr>
        <p:sp>
          <p:nvSpPr>
            <p:cNvPr id="9" name="矩形 8"/>
            <p:cNvSpPr/>
            <p:nvPr/>
          </p:nvSpPr>
          <p:spPr>
            <a:xfrm>
              <a:off x="766614" y="1628800"/>
              <a:ext cx="10585176" cy="357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黄梅戏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安徽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地方戏曲剧种。黄梅戏表演艺术家带代表严凤英，代表巨作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梁山伯与祝英台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just"/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豫剧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河南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主要剧种。豫剧的代表人物有常香玉、陈素真、崔兰田、马金凤、阎立品等“豫剧五大名旦”。流行的传统剧目有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抬花轿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花木兰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穆桂英挂帅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》《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秦香莲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等。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367014" y="692696"/>
              <a:ext cx="4176464" cy="677081"/>
            </a:xfrm>
            <a:prstGeom prst="rect">
              <a:avLst/>
            </a:prstGeom>
          </p:spPr>
          <p:txBody>
            <a:bodyPr wrap="square" lIns="91422" tIns="45710" rIns="91422" bIns="45710">
              <a:spAutoFit/>
            </a:bodyPr>
            <a:lstStyle/>
            <a:p>
              <a:r>
                <a:rPr lang="zh-CN" altLang="en-US" sz="2700" dirty="0">
                  <a:latin typeface="黑体" panose="02010609060101010101" pitchFamily="49" charset="-122"/>
                  <a:ea typeface="黑体" panose="02010609060101010101" pitchFamily="49" charset="-122"/>
                </a:rPr>
                <a:t> 其他的地方戏曲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75035" y="1059582"/>
            <a:ext cx="79399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越剧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浙江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地方戏曲剧种。越剧有不少优秀剧目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西厢记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琵琶记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孔雀东南飞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等。著名演员有袁雪芬、傅全香、戚雅仙、范瑞娟等。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川剧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四川、云南、贵州等西南几省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人民所喜闻乐见的民族民间艺术。较优秀的剧目有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琵琶记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柳荫记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文成公主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水漫金山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滚灯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变脸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53089" y="781983"/>
            <a:ext cx="7777876" cy="41503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1" lang="zh-CN" altLang="en-US" sz="2700" b="1" dirty="0">
                <a:latin typeface="宋体" pitchFamily="2" charset="-122"/>
                <a:ea typeface="宋体" pitchFamily="2" charset="-122"/>
              </a:rPr>
              <a:t>一</a:t>
            </a:r>
            <a:r>
              <a:rPr kumimoji="1" lang="zh-CN" altLang="en-US" sz="3200" b="1" dirty="0">
                <a:latin typeface="宋体" pitchFamily="2" charset="-122"/>
                <a:ea typeface="宋体" pitchFamily="2" charset="-122"/>
              </a:rPr>
              <a:t>、根据藏戏里人物的身份选择填空。</a:t>
            </a:r>
            <a:endParaRPr kumimoji="1" lang="en-US" altLang="zh-CN" sz="32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A.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两面三刀的性格 </a:t>
            </a: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压抑和恐怖 </a:t>
            </a: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柔顺</a:t>
            </a:r>
            <a:endParaRPr kumimoji="1"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D.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威严   </a:t>
            </a: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纯洁   </a:t>
            </a:r>
            <a:r>
              <a:rPr kumimoji="1" lang="en-US" altLang="zh-CN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F.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吉祥</a:t>
            </a:r>
          </a:p>
          <a:p>
            <a:pPr>
              <a:lnSpc>
                <a:spcPct val="120000"/>
              </a:lnSpc>
            </a:pP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善者的面具是白色的，代表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</a:p>
          <a:p>
            <a:pPr>
              <a:lnSpc>
                <a:spcPct val="120000"/>
              </a:lnSpc>
            </a:pP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国王的面具是红色的，代表（     ）</a:t>
            </a:r>
          </a:p>
          <a:p>
            <a:pPr>
              <a:lnSpc>
                <a:spcPct val="120000"/>
              </a:lnSpc>
            </a:pP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活佛的面具是黄色的，代表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</a:p>
          <a:p>
            <a:pPr>
              <a:lnSpc>
                <a:spcPct val="120000"/>
              </a:lnSpc>
            </a:pP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妖魔的面具青面獠牙，以示</a:t>
            </a:r>
            <a:r>
              <a:rPr kumimoji="1"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 ）</a:t>
            </a:r>
            <a:r>
              <a:rPr kumimoji="1"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1"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kumimoji="1"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76338" y="2223471"/>
            <a:ext cx="311664" cy="484748"/>
          </a:xfrm>
          <a:prstGeom prst="rect">
            <a:avLst/>
          </a:prstGeom>
        </p:spPr>
        <p:txBody>
          <a:bodyPr wrap="none" lIns="68567" tIns="34283" rIns="68567" bIns="34283">
            <a:spAutoFit/>
          </a:bodyPr>
          <a:lstStyle/>
          <a:p>
            <a:r>
              <a:rPr kumimoji="1" lang="en-US" altLang="zh-CN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30351" y="2763531"/>
            <a:ext cx="311664" cy="484748"/>
          </a:xfrm>
          <a:prstGeom prst="rect">
            <a:avLst/>
          </a:prstGeom>
        </p:spPr>
        <p:txBody>
          <a:bodyPr wrap="none" lIns="68567" tIns="34283" rIns="68567" bIns="34283">
            <a:spAutoFit/>
          </a:bodyPr>
          <a:lstStyle/>
          <a:p>
            <a:r>
              <a:rPr kumimoji="1" lang="en-US" altLang="zh-CN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30351" y="3249585"/>
            <a:ext cx="311664" cy="484748"/>
          </a:xfrm>
          <a:prstGeom prst="rect">
            <a:avLst/>
          </a:prstGeom>
        </p:spPr>
        <p:txBody>
          <a:bodyPr wrap="none" lIns="68567" tIns="34283" rIns="68567" bIns="34283">
            <a:spAutoFit/>
          </a:bodyPr>
          <a:lstStyle/>
          <a:p>
            <a:r>
              <a:rPr kumimoji="1" lang="en-US" altLang="zh-CN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30351" y="3789645"/>
            <a:ext cx="311664" cy="484748"/>
          </a:xfrm>
          <a:prstGeom prst="rect">
            <a:avLst/>
          </a:prstGeom>
        </p:spPr>
        <p:txBody>
          <a:bodyPr wrap="none" lIns="68567" tIns="34283" rIns="68567" bIns="34283">
            <a:spAutoFit/>
          </a:bodyPr>
          <a:lstStyle/>
          <a:p>
            <a:r>
              <a:rPr kumimoji="1" lang="en-US" altLang="zh-CN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4651" y="308633"/>
            <a:ext cx="2573899" cy="574837"/>
            <a:chOff x="179511" y="411510"/>
            <a:chExt cx="2376265" cy="766449"/>
          </a:xfrm>
        </p:grpSpPr>
        <p:sp>
          <p:nvSpPr>
            <p:cNvPr id="9" name="文本框 14">
              <a:extLst>
                <a:ext uri="{FF2B5EF4-FFF2-40B4-BE49-F238E27FC236}">
                  <a16:creationId xmlns:a16="http://schemas.microsoft.com/office/drawing/2014/main" id="{B7099FF6-6DDB-CC4C-A617-4444CB80ED25}"/>
                </a:ext>
              </a:extLst>
            </p:cNvPr>
            <p:cNvSpPr txBox="1"/>
            <p:nvPr/>
          </p:nvSpPr>
          <p:spPr>
            <a:xfrm>
              <a:off x="624427" y="411510"/>
              <a:ext cx="1931349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YouYuan" panose="02010509060101010101" pitchFamily="49" charset="-122"/>
                  <a:ea typeface="YouYuan" panose="02010509060101010101" pitchFamily="49" charset="-122"/>
                </a:rPr>
                <a:t>课堂演练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7CF4334-30B1-7C4E-80D8-34C84633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1" y="464186"/>
              <a:ext cx="444915" cy="713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80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17267" y="987574"/>
            <a:ext cx="7954067" cy="17312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7" tIns="34283" rIns="68567" bIns="34283">
            <a:spAutoFit/>
          </a:bodyPr>
          <a:lstStyle/>
          <a:p>
            <a:r>
              <a:rPr kumimoji="1"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   二、你喜欢戏曲吗？选择你最喜欢的戏曲上网查查资料，看看它有哪些特色，再把它介绍给大家。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1087" y="1059582"/>
            <a:ext cx="7768184" cy="1938978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我最喜欢的是</a:t>
            </a:r>
            <a:r>
              <a:rPr kumimoji="1"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京剧。京剧曾称平剧，是中国五大戏曲剧种之一，腔调以西皮、二黄为主，用胡琴和锣鼓等伴奏，被视为中国国粹。</a:t>
            </a:r>
          </a:p>
        </p:txBody>
      </p:sp>
    </p:spTree>
    <p:extLst>
      <p:ext uri="{BB962C8B-B14F-4D97-AF65-F5344CB8AC3E}">
        <p14:creationId xmlns:p14="http://schemas.microsoft.com/office/powerpoint/2010/main" val="89642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14821" y="789551"/>
            <a:ext cx="8177659" cy="3186355"/>
            <a:chOff x="952970" y="1052736"/>
            <a:chExt cx="10902126" cy="4248472"/>
          </a:xfrm>
        </p:grpSpPr>
        <p:sp>
          <p:nvSpPr>
            <p:cNvPr id="3" name="矩形 2"/>
            <p:cNvSpPr/>
            <p:nvPr/>
          </p:nvSpPr>
          <p:spPr>
            <a:xfrm>
              <a:off x="952970" y="1704186"/>
              <a:ext cx="5855890" cy="2650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   以歌舞形式表现故事内容。藏剧没有化妆，主要是面具。藏剧传统剧目都含有佛教内容。</a:t>
              </a:r>
            </a:p>
          </p:txBody>
        </p:sp>
        <p:pic>
          <p:nvPicPr>
            <p:cNvPr id="4" name="Picture 2" descr="https://timgsa.baidu.com/timg?image&amp;quality=80&amp;size=b9999_10000&amp;sec=1538944221057&amp;di=022e32aaa1114d2c6099e4558fc5e796&amp;imgtype=0&amp;src=http%3A%2F%2Ffiles.eduuu.com%2Fimg%2F2017%2F07%2F17%2F211312_596cb7e8cfb0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7334" y="1052736"/>
              <a:ext cx="4607762" cy="42484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1103301" y="1604797"/>
              <a:ext cx="1584663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藏戏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timgsa.baidu.com/timg?image&amp;quality=80&amp;size=b9999_10000&amp;sec=1538961011604&amp;di=e9e734fe285c4abc33eb0b44c072aeeb&amp;imgtype=0&amp;src=http%3A%2F%2Fen.kangbatv.com%2Fsy_22743%2Fjs%2F201608%2FW020160830492207284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218044"/>
          </a:xfrm>
          <a:prstGeom prst="rect">
            <a:avLst/>
          </a:prstGeom>
          <a:noFill/>
        </p:spPr>
      </p:pic>
      <p:pic>
        <p:nvPicPr>
          <p:cNvPr id="62468" name="Picture 4" descr="https://timgsa.baidu.com/timg?image&amp;quality=80&amp;size=b9999_10000&amp;sec=1538961158560&amp;di=6f09315eb5fd6fb3a49002165650c800&amp;imgtype=0&amp;src=http%3A%2F%2Fwww.kangbatv.com%2Findex%2Fizqwh%2Fzqwhyc%2F201603%2FW020160307547072252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190" cy="609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3558"/>
            <a:ext cx="4896544" cy="340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1851670"/>
            <a:ext cx="1584176" cy="1315745"/>
          </a:xfrm>
          <a:prstGeom prst="rect">
            <a:avLst/>
          </a:prstGeom>
          <a:solidFill>
            <a:srgbClr val="0000FF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点击图片播放视频了解藏戏</a:t>
            </a:r>
            <a:endParaRPr lang="en-US" altLang="zh-CN" sz="27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29049" y="3167137"/>
            <a:ext cx="4213016" cy="50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黄河一路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咆哮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着奔向大海。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3062" y="1688068"/>
            <a:ext cx="4465002" cy="1361897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咆哮：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形容水流奔腾轰鸣，也形容人暴怒喊叫。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课文中形容江水奔流轰鸣。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7346" name="Picture 2" descr="https://timgsa.baidu.com/timg?image&amp;quality=80&amp;size=b9999_10000&amp;sec=1536831057866&amp;di=65dc2751792f1e01a49fd08ceaafc1cb&amp;imgtype=0&amp;src=http%3A%2F%2Fimgsrc.baidu.com%2Fimage%2Fc0%253Dshijue1%252C0%252C0%252C294%252C40%2Fsign%3D6c66a66508087bf469e15faa9aba3d59%2F0bd162d9f2d3572c602c05f28013632763d0c3d6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r="1721" b="5501"/>
          <a:stretch>
            <a:fillRect/>
          </a:stretch>
        </p:blipFill>
        <p:spPr bwMode="auto">
          <a:xfrm>
            <a:off x="5274169" y="1285866"/>
            <a:ext cx="3348808" cy="2146393"/>
          </a:xfrm>
          <a:prstGeom prst="rect">
            <a:avLst/>
          </a:prstGeom>
          <a:noFill/>
        </p:spPr>
      </p:pic>
      <p:sp>
        <p:nvSpPr>
          <p:cNvPr id="29" name="文本框 14">
            <a:hlinkClick r:id="rId4" action="ppaction://hlinkfile"/>
          </p:cNvPr>
          <p:cNvSpPr txBox="1"/>
          <p:nvPr/>
        </p:nvSpPr>
        <p:spPr>
          <a:xfrm>
            <a:off x="621983" y="316743"/>
            <a:ext cx="3950017" cy="5443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朗读课文 扫清障碍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60" y="480467"/>
            <a:ext cx="335345" cy="3630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250038" y="415226"/>
            <a:ext cx="319782" cy="45064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1" y="366810"/>
            <a:ext cx="383317" cy="476747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61748" y="954509"/>
            <a:ext cx="1894028" cy="561691"/>
            <a:chOff x="882216" y="641906"/>
            <a:chExt cx="2525042" cy="748922"/>
          </a:xfrm>
        </p:grpSpPr>
        <p:sp>
          <p:nvSpPr>
            <p:cNvPr id="34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2525042" cy="748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3275258" y="685993"/>
              <a:ext cx="60951" cy="583238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891324" y="696445"/>
              <a:ext cx="60951" cy="572786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12996" y="3165816"/>
            <a:ext cx="4213016" cy="9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他的一席话逗得大家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哄堂大笑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1022" y="1275606"/>
            <a:ext cx="4050977" cy="1731228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 algn="just"/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哄堂大笑：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一屋子人全笑起来。</a:t>
            </a:r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本课指一无所有的唐东杰布发誓架桥招来人们嘲笑。</a:t>
            </a:r>
            <a:endParaRPr lang="zh-CN" altLang="en-US" sz="27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8242" name="Picture 2" descr="https://timgsa.baidu.com/timg?image&amp;quality=80&amp;size=b9999_10000&amp;sec=1538962936133&amp;di=c8891ecc45536c22482855bbdc3eef28&amp;imgtype=0&amp;src=http%3A%2F%2Fdealer0.autoimg.cn%2Fdl%2F82582%2Fnewsimg%2F13054872965713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104" y="1113588"/>
            <a:ext cx="3524202" cy="283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PresentationFormat>全屏显示(16:9)</PresentationFormat>
  <Paragraphs>197</Paragraphs>
  <Slides>45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4" baseType="lpstr">
      <vt:lpstr>宋体</vt:lpstr>
      <vt:lpstr>Calibri</vt:lpstr>
      <vt:lpstr>Arial</vt:lpstr>
      <vt:lpstr>楷体</vt:lpstr>
      <vt:lpstr>幼圆</vt:lpstr>
      <vt:lpstr>黑体</vt:lpstr>
      <vt:lpstr>幼圆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2020-02-01T10:50:20Z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