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67"/>
  </p:notesMasterIdLst>
  <p:handoutMasterIdLst>
    <p:handoutMasterId r:id="rId68"/>
  </p:handoutMasterIdLst>
  <p:sldIdLst>
    <p:sldId id="1333" r:id="rId2"/>
    <p:sldId id="1317" r:id="rId3"/>
    <p:sldId id="1326" r:id="rId4"/>
    <p:sldId id="1327" r:id="rId5"/>
    <p:sldId id="1328" r:id="rId6"/>
    <p:sldId id="1335" r:id="rId7"/>
    <p:sldId id="1329" r:id="rId8"/>
    <p:sldId id="1334" r:id="rId9"/>
    <p:sldId id="1284" r:id="rId10"/>
    <p:sldId id="1285" r:id="rId11"/>
    <p:sldId id="1356" r:id="rId12"/>
    <p:sldId id="1331" r:id="rId13"/>
    <p:sldId id="1354" r:id="rId14"/>
    <p:sldId id="1361" r:id="rId15"/>
    <p:sldId id="1362" r:id="rId16"/>
    <p:sldId id="1363" r:id="rId17"/>
    <p:sldId id="1371" r:id="rId18"/>
    <p:sldId id="1291" r:id="rId19"/>
    <p:sldId id="1337" r:id="rId20"/>
    <p:sldId id="1379" r:id="rId21"/>
    <p:sldId id="1380" r:id="rId22"/>
    <p:sldId id="1381" r:id="rId23"/>
    <p:sldId id="1382" r:id="rId24"/>
    <p:sldId id="1339" r:id="rId25"/>
    <p:sldId id="1340" r:id="rId26"/>
    <p:sldId id="1341" r:id="rId27"/>
    <p:sldId id="1344" r:id="rId28"/>
    <p:sldId id="1343" r:id="rId29"/>
    <p:sldId id="1383" r:id="rId30"/>
    <p:sldId id="1386" r:id="rId31"/>
    <p:sldId id="1387" r:id="rId32"/>
    <p:sldId id="1388" r:id="rId33"/>
    <p:sldId id="1385" r:id="rId34"/>
    <p:sldId id="1325" r:id="rId35"/>
    <p:sldId id="1300" r:id="rId36"/>
    <p:sldId id="1390" r:id="rId37"/>
    <p:sldId id="1373" r:id="rId38"/>
    <p:sldId id="1374" r:id="rId39"/>
    <p:sldId id="1375" r:id="rId40"/>
    <p:sldId id="1376" r:id="rId41"/>
    <p:sldId id="1391" r:id="rId42"/>
    <p:sldId id="1392" r:id="rId43"/>
    <p:sldId id="1394" r:id="rId44"/>
    <p:sldId id="1377" r:id="rId45"/>
    <p:sldId id="1393" r:id="rId46"/>
    <p:sldId id="1378" r:id="rId47"/>
    <p:sldId id="1347" r:id="rId48"/>
    <p:sldId id="1348" r:id="rId49"/>
    <p:sldId id="1306" r:id="rId50"/>
    <p:sldId id="1349" r:id="rId51"/>
    <p:sldId id="1305" r:id="rId52"/>
    <p:sldId id="1357" r:id="rId53"/>
    <p:sldId id="1358" r:id="rId54"/>
    <p:sldId id="1359" r:id="rId55"/>
    <p:sldId id="1360" r:id="rId56"/>
    <p:sldId id="1307" r:id="rId57"/>
    <p:sldId id="1308" r:id="rId58"/>
    <p:sldId id="1309" r:id="rId59"/>
    <p:sldId id="1310" r:id="rId60"/>
    <p:sldId id="1315" r:id="rId61"/>
    <p:sldId id="1117" r:id="rId62"/>
    <p:sldId id="1104" r:id="rId63"/>
    <p:sldId id="1352" r:id="rId64"/>
    <p:sldId id="1353" r:id="rId65"/>
    <p:sldId id="1105" r:id="rId66"/>
  </p:sldIdLst>
  <p:sldSz cx="9144000" cy="5143500" type="screen16x9"/>
  <p:notesSz cx="6858000" cy="9144000"/>
  <p:embeddedFontLst>
    <p:embeddedFont>
      <p:font typeface="黑体" panose="02010609060101010101" pitchFamily="49" charset="-122"/>
      <p:regular r:id="rId69"/>
    </p:embeddedFon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幼圆" panose="02010509060101010101" pitchFamily="49" charset="-122"/>
      <p:regular r:id="rId74"/>
    </p:embeddedFont>
    <p:embeddedFont>
      <p:font typeface="楷体" panose="02010609060101010101" pitchFamily="49" charset="-122"/>
      <p:regular r:id="rId75"/>
    </p:embeddedFont>
    <p:embeddedFont>
      <p:font typeface="微软雅黑" panose="020B0503020204020204" pitchFamily="34" charset="-122"/>
      <p:regular r:id="rId76"/>
      <p:bold r:id="rId77"/>
    </p:embeddedFont>
    <p:embeddedFont>
      <p:font typeface="楷体_GB2312" panose="02010609030101010101" pitchFamily="49" charset="-122"/>
      <p:regular r:id="rId78"/>
    </p:embeddedFont>
    <p:embeddedFont>
      <p:font typeface="仿宋" panose="02010609060101010101" pitchFamily="49" charset="-122"/>
      <p:regular r:id="rId79"/>
    </p:embeddedFont>
  </p:embeddedFont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2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76">
          <p15:clr>
            <a:srgbClr val="A4A3A4"/>
          </p15:clr>
        </p15:guide>
        <p15:guide id="2" pos="226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  <a:srgbClr val="FF00FF"/>
    <a:srgbClr val="0066FF"/>
    <a:srgbClr val="A38302"/>
    <a:srgbClr val="FEFCDE"/>
    <a:srgbClr val="00B050"/>
    <a:srgbClr val="FFFFFF"/>
    <a:srgbClr val="FF6600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38" autoAdjust="0"/>
    <p:restoredTop sz="94705" autoAdjust="0"/>
  </p:normalViewPr>
  <p:slideViewPr>
    <p:cSldViewPr>
      <p:cViewPr>
        <p:scale>
          <a:sx n="50" d="100"/>
          <a:sy n="50" d="100"/>
        </p:scale>
        <p:origin x="1812" y="624"/>
      </p:cViewPr>
      <p:guideLst>
        <p:guide orient="horz" pos="3162"/>
        <p:guide pos="5759"/>
      </p:guideLst>
    </p:cSldViewPr>
  </p:slideViewPr>
  <p:outlineViewPr>
    <p:cViewPr>
      <p:scale>
        <a:sx n="33" d="100"/>
        <a:sy n="33" d="100"/>
      </p:scale>
      <p:origin x="0" y="112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76"/>
        <p:guide pos="226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handoutMaster" Target="handoutMasters/handoutMaster1.xml"/><Relationship Id="rId76" Type="http://schemas.openxmlformats.org/officeDocument/2006/relationships/font" Target="fonts/font8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6.fntdata"/><Relationship Id="rId79" Type="http://schemas.openxmlformats.org/officeDocument/2006/relationships/font" Target="fonts/font11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5.fntdata"/><Relationship Id="rId78" Type="http://schemas.openxmlformats.org/officeDocument/2006/relationships/font" Target="fonts/font10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1.fntdata"/><Relationship Id="rId77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4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2.fntdata"/><Relationship Id="rId75" Type="http://schemas.openxmlformats.org/officeDocument/2006/relationships/font" Target="fonts/font7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1794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2021/3/10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751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>
                <a:solidFill>
                  <a:prstClr val="black"/>
                </a:solidFill>
              </a:rPr>
              <a:pPr/>
              <a:t>25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93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1009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900"/>
          <a:stretch/>
        </p:blipFill>
        <p:spPr bwMode="auto">
          <a:xfrm>
            <a:off x="0" y="4829175"/>
            <a:ext cx="9144000" cy="31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 userDrawn="1"/>
        </p:nvSpPr>
        <p:spPr>
          <a:xfrm flipH="1">
            <a:off x="0" y="98078"/>
            <a:ext cx="2771800" cy="216000"/>
          </a:xfrm>
          <a:prstGeom prst="rect">
            <a:avLst/>
          </a:prstGeom>
          <a:gradFill flip="none" rotWithShape="1">
            <a:gsLst>
              <a:gs pos="40000">
                <a:schemeClr val="accent5">
                  <a:lumMod val="60000"/>
                  <a:lumOff val="40000"/>
                </a:schemeClr>
              </a:gs>
              <a:gs pos="97000">
                <a:schemeClr val="bg1">
                  <a:alpha val="0"/>
                </a:schemeClr>
              </a:gs>
              <a:gs pos="70000">
                <a:schemeClr val="accent5">
                  <a:lumMod val="40000"/>
                  <a:lumOff val="60000"/>
                  <a:alpha val="76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文本框 10"/>
          <p:cNvSpPr txBox="1"/>
          <p:nvPr userDrawn="1"/>
        </p:nvSpPr>
        <p:spPr>
          <a:xfrm>
            <a:off x="193236" y="67578"/>
            <a:ext cx="13388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b="1" dirty="0">
                <a:latin typeface="Heiti SC Light" panose="02000000000000000000" pitchFamily="2" charset="-128"/>
                <a:ea typeface="Heiti SC Light" panose="02000000000000000000" pitchFamily="2" charset="-128"/>
              </a:rPr>
              <a:t>习作：家乡的风俗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5" r:id="rId5"/>
    <p:sldLayoutId id="2147484071" r:id="rId6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hyperlink" Target="&#33539;&#25991;1&#65306;&#23478;&#20065;&#30340;&#22823;&#31207;&#27468;.pptx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&#33539;&#25991;2&#65306;&#23478;&#20065;&#31471;&#21320;&#27665;&#20439;.pptx" TargetMode="Externa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1187624" y="1563638"/>
            <a:ext cx="6624736" cy="120032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说一说：这是哪个节日？</a:t>
            </a:r>
            <a:endParaRPr lang="en-US" altLang="zh-CN" sz="3600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展现了什么风俗？</a:t>
            </a:r>
          </a:p>
        </p:txBody>
      </p:sp>
    </p:spTree>
    <p:extLst>
      <p:ext uri="{BB962C8B-B14F-4D97-AF65-F5344CB8AC3E}">
        <p14:creationId xmlns:p14="http://schemas.microsoft.com/office/powerpoint/2010/main" val="1692152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07" y="1329390"/>
            <a:ext cx="2952328" cy="1508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35"/>
          <a:stretch/>
        </p:blipFill>
        <p:spPr bwMode="auto">
          <a:xfrm>
            <a:off x="3360191" y="1329390"/>
            <a:ext cx="5341302" cy="12517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135"/>
          <a:stretch/>
        </p:blipFill>
        <p:spPr bwMode="auto">
          <a:xfrm>
            <a:off x="827584" y="3069704"/>
            <a:ext cx="2310674" cy="942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5" y="411404"/>
            <a:ext cx="366860" cy="456339"/>
          </a:xfrm>
          <a:prstGeom prst="rect">
            <a:avLst/>
          </a:prstGeom>
        </p:spPr>
      </p:pic>
      <p:sp>
        <p:nvSpPr>
          <p:cNvPr id="9" name="文本框 14"/>
          <p:cNvSpPr txBox="1"/>
          <p:nvPr/>
        </p:nvSpPr>
        <p:spPr>
          <a:xfrm>
            <a:off x="660303" y="339502"/>
            <a:ext cx="200335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审题指导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85"/>
          <a:stretch/>
        </p:blipFill>
        <p:spPr bwMode="auto">
          <a:xfrm>
            <a:off x="3094767" y="3073697"/>
            <a:ext cx="5584437" cy="93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2850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7544" y="627534"/>
            <a:ext cx="20377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6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  <a:sym typeface="+mn-ea"/>
              </a:rPr>
              <a:t>习作内容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766258" y="2643758"/>
            <a:ext cx="590208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二、写参加一次风俗活动的经历</a:t>
            </a:r>
          </a:p>
        </p:txBody>
      </p:sp>
      <p:sp>
        <p:nvSpPr>
          <p:cNvPr id="5" name="矩形 4"/>
          <p:cNvSpPr/>
          <p:nvPr/>
        </p:nvSpPr>
        <p:spPr>
          <a:xfrm>
            <a:off x="1773898" y="1635646"/>
            <a:ext cx="3590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一、介绍一种风俗</a:t>
            </a:r>
            <a:endParaRPr lang="zh-CN" altLang="en-US" dirty="0"/>
          </a:p>
        </p:txBody>
      </p:sp>
      <p:grpSp>
        <p:nvGrpSpPr>
          <p:cNvPr id="6" name="组合 5"/>
          <p:cNvGrpSpPr/>
          <p:nvPr/>
        </p:nvGrpSpPr>
        <p:grpSpPr>
          <a:xfrm>
            <a:off x="5508106" y="1475983"/>
            <a:ext cx="2088230" cy="730908"/>
            <a:chOff x="2098769" y="2336363"/>
            <a:chExt cx="1418841" cy="730908"/>
          </a:xfrm>
        </p:grpSpPr>
        <p:sp>
          <p:nvSpPr>
            <p:cNvPr id="7" name="云形 6"/>
            <p:cNvSpPr/>
            <p:nvPr/>
          </p:nvSpPr>
          <p:spPr>
            <a:xfrm>
              <a:off x="2098769" y="2336363"/>
              <a:ext cx="1418841" cy="730908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335412" y="2357963"/>
              <a:ext cx="1035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</a:rPr>
                <a:t>说明文</a:t>
              </a: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336198" y="3281002"/>
            <a:ext cx="2088230" cy="730908"/>
            <a:chOff x="2098769" y="2336363"/>
            <a:chExt cx="1418841" cy="730908"/>
          </a:xfrm>
        </p:grpSpPr>
        <p:sp>
          <p:nvSpPr>
            <p:cNvPr id="10" name="云形 9"/>
            <p:cNvSpPr/>
            <p:nvPr/>
          </p:nvSpPr>
          <p:spPr>
            <a:xfrm>
              <a:off x="2098769" y="2336363"/>
              <a:ext cx="1418841" cy="730908"/>
            </a:xfrm>
            <a:prstGeom prst="cloud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5412" y="2357963"/>
              <a:ext cx="10354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黑体" pitchFamily="49" charset="-122"/>
                  <a:ea typeface="黑体" pitchFamily="49" charset="-122"/>
                </a:rPr>
                <a:t>记叙文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6558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211" y="1546190"/>
            <a:ext cx="8279820" cy="1296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752526" y="389854"/>
            <a:ext cx="348044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一、介绍一种风俗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876184" y="3542888"/>
            <a:ext cx="703750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重点介绍风俗的某一方面，写出风俗的特点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973" y="2771069"/>
            <a:ext cx="5928064" cy="391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3" name="直接连接符 12"/>
          <p:cNvCxnSpPr/>
          <p:nvPr/>
        </p:nvCxnSpPr>
        <p:spPr>
          <a:xfrm>
            <a:off x="1763688" y="2358452"/>
            <a:ext cx="66967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281211" y="2771069"/>
            <a:ext cx="669674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748973" y="3162360"/>
            <a:ext cx="569523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1864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4426" y="699542"/>
            <a:ext cx="7908013" cy="130035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说一说：你的家乡</a:t>
            </a:r>
            <a:r>
              <a:rPr lang="zh-CN" altLang="en-US" sz="4000" b="1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有哪些风俗习惯</a:t>
            </a:r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？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4303872" y="2688868"/>
            <a:ext cx="1680869" cy="730908"/>
            <a:chOff x="2008968" y="2336363"/>
            <a:chExt cx="1142061" cy="730908"/>
          </a:xfrm>
        </p:grpSpPr>
        <p:sp>
          <p:nvSpPr>
            <p:cNvPr id="6" name="云形 5"/>
            <p:cNvSpPr/>
            <p:nvPr/>
          </p:nvSpPr>
          <p:spPr>
            <a:xfrm>
              <a:off x="2008968" y="2336363"/>
              <a:ext cx="1142061" cy="730908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098768" y="2367488"/>
              <a:ext cx="10522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贴春联</a:t>
              </a: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323528" y="2710153"/>
            <a:ext cx="1922966" cy="730908"/>
            <a:chOff x="2098769" y="2336363"/>
            <a:chExt cx="1329209" cy="730908"/>
          </a:xfrm>
        </p:grpSpPr>
        <p:sp>
          <p:nvSpPr>
            <p:cNvPr id="9" name="云形 8"/>
            <p:cNvSpPr/>
            <p:nvPr/>
          </p:nvSpPr>
          <p:spPr>
            <a:xfrm>
              <a:off x="2098769" y="2336363"/>
              <a:ext cx="1329209" cy="730908"/>
            </a:xfrm>
            <a:prstGeom prst="clou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335411" y="2357963"/>
              <a:ext cx="1020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闹花灯</a:t>
              </a: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386560" y="3725436"/>
            <a:ext cx="1998716" cy="730908"/>
            <a:chOff x="2098769" y="2336363"/>
            <a:chExt cx="1358021" cy="730908"/>
          </a:xfrm>
        </p:grpSpPr>
        <p:sp>
          <p:nvSpPr>
            <p:cNvPr id="12" name="云形 11"/>
            <p:cNvSpPr/>
            <p:nvPr/>
          </p:nvSpPr>
          <p:spPr>
            <a:xfrm>
              <a:off x="2098769" y="2336363"/>
              <a:ext cx="1358021" cy="730908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35412" y="2357963"/>
              <a:ext cx="968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赛龙舟</a:t>
              </a: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2341387" y="2195952"/>
            <a:ext cx="1998716" cy="730908"/>
            <a:chOff x="2098769" y="2336363"/>
            <a:chExt cx="1358021" cy="730908"/>
          </a:xfrm>
        </p:grpSpPr>
        <p:sp>
          <p:nvSpPr>
            <p:cNvPr id="15" name="云形 14"/>
            <p:cNvSpPr/>
            <p:nvPr/>
          </p:nvSpPr>
          <p:spPr>
            <a:xfrm>
              <a:off x="2098769" y="2336363"/>
              <a:ext cx="1358021" cy="730908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335412" y="2357963"/>
              <a:ext cx="9681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扭秧歌</a:t>
              </a: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5995072" y="3219822"/>
            <a:ext cx="1591372" cy="730908"/>
            <a:chOff x="2098769" y="2336363"/>
            <a:chExt cx="1100002" cy="730908"/>
          </a:xfrm>
        </p:grpSpPr>
        <p:sp>
          <p:nvSpPr>
            <p:cNvPr id="18" name="云形 17"/>
            <p:cNvSpPr/>
            <p:nvPr/>
          </p:nvSpPr>
          <p:spPr>
            <a:xfrm>
              <a:off x="2098769" y="2336363"/>
              <a:ext cx="1100002" cy="730908"/>
            </a:xfrm>
            <a:prstGeom prst="clou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35411" y="2357963"/>
              <a:ext cx="76381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拜年</a:t>
              </a: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082448" y="2141485"/>
            <a:ext cx="1749815" cy="1108343"/>
            <a:chOff x="2098768" y="2336363"/>
            <a:chExt cx="968128" cy="1108343"/>
          </a:xfrm>
        </p:grpSpPr>
        <p:sp>
          <p:nvSpPr>
            <p:cNvPr id="21" name="云形 20"/>
            <p:cNvSpPr/>
            <p:nvPr/>
          </p:nvSpPr>
          <p:spPr>
            <a:xfrm>
              <a:off x="2098768" y="2336363"/>
              <a:ext cx="968128" cy="730908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137689" y="2367488"/>
              <a:ext cx="9292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 吃粽子</a:t>
              </a:r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3745316" y="3899436"/>
            <a:ext cx="1922966" cy="730908"/>
            <a:chOff x="2098769" y="2336363"/>
            <a:chExt cx="1329209" cy="730908"/>
          </a:xfrm>
        </p:grpSpPr>
        <p:sp>
          <p:nvSpPr>
            <p:cNvPr id="24" name="云形 23"/>
            <p:cNvSpPr/>
            <p:nvPr/>
          </p:nvSpPr>
          <p:spPr>
            <a:xfrm>
              <a:off x="2098769" y="2336363"/>
              <a:ext cx="1329209" cy="730908"/>
            </a:xfrm>
            <a:prstGeom prst="clou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335411" y="2357963"/>
              <a:ext cx="102098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包饺子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7308304" y="3826197"/>
            <a:ext cx="1512168" cy="730908"/>
            <a:chOff x="2098769" y="2336363"/>
            <a:chExt cx="836644" cy="730908"/>
          </a:xfrm>
        </p:grpSpPr>
        <p:sp>
          <p:nvSpPr>
            <p:cNvPr id="27" name="云形 26"/>
            <p:cNvSpPr/>
            <p:nvPr/>
          </p:nvSpPr>
          <p:spPr>
            <a:xfrm>
              <a:off x="2098769" y="2336363"/>
              <a:ext cx="836644" cy="730908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137689" y="2367488"/>
              <a:ext cx="79772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 赏月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39954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47664" y="1203418"/>
            <a:ext cx="6725806" cy="21005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想一想：我们可以从哪些方面来介绍一种风俗呢？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5458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210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 b="7935"/>
          <a:stretch/>
        </p:blipFill>
        <p:spPr bwMode="auto">
          <a:xfrm>
            <a:off x="1597516" y="1166393"/>
            <a:ext cx="6366107" cy="312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945680" y="3939902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n w="0"/>
                <a:solidFill>
                  <a:srgbClr val="FF0000"/>
                </a:solidFill>
                <a:latin typeface="微软雅黑"/>
              </a:rPr>
              <a:t>闹花灯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35696" y="745804"/>
            <a:ext cx="2376264" cy="648071"/>
            <a:chOff x="1115616" y="627534"/>
            <a:chExt cx="2736304" cy="648071"/>
          </a:xfrm>
        </p:grpSpPr>
        <p:sp>
          <p:nvSpPr>
            <p:cNvPr id="4" name="矩形标注 3"/>
            <p:cNvSpPr/>
            <p:nvPr/>
          </p:nvSpPr>
          <p:spPr>
            <a:xfrm>
              <a:off x="1115616" y="627534"/>
              <a:ext cx="2736304" cy="648071"/>
            </a:xfrm>
            <a:prstGeom prst="wedgeRectCallout">
              <a:avLst>
                <a:gd name="adj1" fmla="val 50679"/>
                <a:gd name="adj2" fmla="val 10218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15616" y="689959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prstClr val="black"/>
                  </a:solidFill>
                </a:rPr>
                <a:t>人们的表现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89796" y="546619"/>
            <a:ext cx="2520280" cy="648071"/>
            <a:chOff x="1115616" y="627534"/>
            <a:chExt cx="3302843" cy="648071"/>
          </a:xfrm>
        </p:grpSpPr>
        <p:sp>
          <p:nvSpPr>
            <p:cNvPr id="8" name="矩形标注 7"/>
            <p:cNvSpPr/>
            <p:nvPr/>
          </p:nvSpPr>
          <p:spPr>
            <a:xfrm>
              <a:off x="1115616" y="627534"/>
              <a:ext cx="3168352" cy="648071"/>
            </a:xfrm>
            <a:prstGeom prst="wedgeRectCallout">
              <a:avLst>
                <a:gd name="adj1" fmla="val -23814"/>
                <a:gd name="adj2" fmla="val 11247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0107" y="689959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闹花灯的传说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4835" y="1805257"/>
            <a:ext cx="2016224" cy="720080"/>
            <a:chOff x="1115616" y="627534"/>
            <a:chExt cx="2736304" cy="585645"/>
          </a:xfrm>
        </p:grpSpPr>
        <p:sp>
          <p:nvSpPr>
            <p:cNvPr id="11" name="矩形标注 10"/>
            <p:cNvSpPr/>
            <p:nvPr/>
          </p:nvSpPr>
          <p:spPr>
            <a:xfrm>
              <a:off x="1115616" y="627534"/>
              <a:ext cx="2736304" cy="585645"/>
            </a:xfrm>
            <a:prstGeom prst="wedgeRectCallout">
              <a:avLst>
                <a:gd name="adj1" fmla="val 69128"/>
                <a:gd name="adj2" fmla="val -46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5616" y="689959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花灯的种类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3543" y="3075806"/>
            <a:ext cx="2171977" cy="735276"/>
            <a:chOff x="1115616" y="627534"/>
            <a:chExt cx="2439463" cy="1050208"/>
          </a:xfrm>
        </p:grpSpPr>
        <p:sp>
          <p:nvSpPr>
            <p:cNvPr id="14" name="矩形标注 13"/>
            <p:cNvSpPr/>
            <p:nvPr/>
          </p:nvSpPr>
          <p:spPr>
            <a:xfrm>
              <a:off x="1115616" y="627534"/>
              <a:ext cx="2345405" cy="1016533"/>
            </a:xfrm>
            <a:prstGeom prst="wedgeRectCallout">
              <a:avLst>
                <a:gd name="adj1" fmla="val 56976"/>
                <a:gd name="adj2" fmla="val -9599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9676" y="723635"/>
              <a:ext cx="23454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花灯的样子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20272" y="2002117"/>
            <a:ext cx="1666471" cy="523220"/>
            <a:chOff x="1115616" y="627534"/>
            <a:chExt cx="2345404" cy="585645"/>
          </a:xfrm>
        </p:grpSpPr>
        <p:sp>
          <p:nvSpPr>
            <p:cNvPr id="17" name="矩形标注 16"/>
            <p:cNvSpPr/>
            <p:nvPr/>
          </p:nvSpPr>
          <p:spPr>
            <a:xfrm>
              <a:off x="1115616" y="627534"/>
              <a:ext cx="2345404" cy="585645"/>
            </a:xfrm>
            <a:prstGeom prst="wedgeRectCallout">
              <a:avLst>
                <a:gd name="adj1" fmla="val -82594"/>
                <a:gd name="adj2" fmla="val 4325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616" y="689959"/>
              <a:ext cx="2345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black"/>
                  </a:solidFill>
                </a:rPr>
                <a:t>……</a:t>
              </a:r>
              <a:endParaRPr lang="zh-CN" altLang="en-US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556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213179"/>
            <a:ext cx="5544616" cy="2833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966706" y="3939902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n w="0"/>
                <a:solidFill>
                  <a:srgbClr val="FF0000"/>
                </a:solidFill>
                <a:latin typeface="微软雅黑"/>
              </a:rPr>
              <a:t>拜年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666453" y="842358"/>
            <a:ext cx="2736304" cy="648071"/>
            <a:chOff x="1115616" y="627534"/>
            <a:chExt cx="2736304" cy="648071"/>
          </a:xfrm>
        </p:grpSpPr>
        <p:sp>
          <p:nvSpPr>
            <p:cNvPr id="4" name="矩形标注 3"/>
            <p:cNvSpPr/>
            <p:nvPr/>
          </p:nvSpPr>
          <p:spPr>
            <a:xfrm>
              <a:off x="1115616" y="627534"/>
              <a:ext cx="2736304" cy="648071"/>
            </a:xfrm>
            <a:prstGeom prst="wedgeRectCallout">
              <a:avLst>
                <a:gd name="adj1" fmla="val 50679"/>
                <a:gd name="adj2" fmla="val 10218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15616" y="689959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拜年时说哪些话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779912" y="455897"/>
            <a:ext cx="3302843" cy="648071"/>
            <a:chOff x="1115616" y="627534"/>
            <a:chExt cx="3302843" cy="648071"/>
          </a:xfrm>
        </p:grpSpPr>
        <p:sp>
          <p:nvSpPr>
            <p:cNvPr id="8" name="矩形标注 7"/>
            <p:cNvSpPr/>
            <p:nvPr/>
          </p:nvSpPr>
          <p:spPr>
            <a:xfrm>
              <a:off x="1115616" y="627534"/>
              <a:ext cx="3168352" cy="648071"/>
            </a:xfrm>
            <a:prstGeom prst="wedgeRectCallout">
              <a:avLst>
                <a:gd name="adj1" fmla="val -23814"/>
                <a:gd name="adj2" fmla="val 11247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0107" y="689959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拜年时长辈的表现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611560" y="2295940"/>
            <a:ext cx="2016224" cy="1016532"/>
            <a:chOff x="1115616" y="627534"/>
            <a:chExt cx="2736304" cy="1016532"/>
          </a:xfrm>
        </p:grpSpPr>
        <p:sp>
          <p:nvSpPr>
            <p:cNvPr id="11" name="矩形标注 10"/>
            <p:cNvSpPr/>
            <p:nvPr/>
          </p:nvSpPr>
          <p:spPr>
            <a:xfrm>
              <a:off x="1115616" y="627534"/>
              <a:ext cx="2736304" cy="1016532"/>
            </a:xfrm>
            <a:prstGeom prst="wedgeRectCallout">
              <a:avLst>
                <a:gd name="adj1" fmla="val 75742"/>
                <a:gd name="adj2" fmla="val 371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5616" y="689959"/>
              <a:ext cx="273630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拜年时的动作、神态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444208" y="1428003"/>
            <a:ext cx="1666471" cy="1016532"/>
            <a:chOff x="1115616" y="627534"/>
            <a:chExt cx="2345404" cy="1016532"/>
          </a:xfrm>
        </p:grpSpPr>
        <p:sp>
          <p:nvSpPr>
            <p:cNvPr id="14" name="矩形标注 13"/>
            <p:cNvSpPr/>
            <p:nvPr/>
          </p:nvSpPr>
          <p:spPr>
            <a:xfrm>
              <a:off x="1115616" y="627534"/>
              <a:ext cx="2345404" cy="1016532"/>
            </a:xfrm>
            <a:prstGeom prst="wedgeRectCallout">
              <a:avLst>
                <a:gd name="adj1" fmla="val -84880"/>
                <a:gd name="adj2" fmla="val 1776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5616" y="689959"/>
              <a:ext cx="23454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拜年时的心情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588224" y="2920058"/>
            <a:ext cx="1666471" cy="523220"/>
            <a:chOff x="1115616" y="627534"/>
            <a:chExt cx="2345404" cy="585645"/>
          </a:xfrm>
        </p:grpSpPr>
        <p:sp>
          <p:nvSpPr>
            <p:cNvPr id="17" name="矩形标注 16"/>
            <p:cNvSpPr/>
            <p:nvPr/>
          </p:nvSpPr>
          <p:spPr>
            <a:xfrm>
              <a:off x="1115616" y="627534"/>
              <a:ext cx="2345404" cy="585645"/>
            </a:xfrm>
            <a:prstGeom prst="wedgeRectCallout">
              <a:avLst>
                <a:gd name="adj1" fmla="val -75735"/>
                <a:gd name="adj2" fmla="val -5869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616" y="689959"/>
              <a:ext cx="2345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black"/>
                  </a:solidFill>
                </a:rPr>
                <a:t>……</a:t>
              </a:r>
              <a:endParaRPr lang="zh-CN" altLang="en-US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59022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10" b="7935"/>
          <a:stretch/>
        </p:blipFill>
        <p:spPr bwMode="auto">
          <a:xfrm>
            <a:off x="1763688" y="1270812"/>
            <a:ext cx="5498262" cy="2713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651044" y="3904877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n w="0"/>
                <a:solidFill>
                  <a:srgbClr val="FF0000"/>
                </a:solidFill>
                <a:latin typeface="微软雅黑"/>
              </a:rPr>
              <a:t>包饺子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102927" y="808230"/>
            <a:ext cx="2376264" cy="648071"/>
            <a:chOff x="1115616" y="627534"/>
            <a:chExt cx="2736304" cy="648071"/>
          </a:xfrm>
        </p:grpSpPr>
        <p:sp>
          <p:nvSpPr>
            <p:cNvPr id="4" name="矩形标注 3"/>
            <p:cNvSpPr/>
            <p:nvPr/>
          </p:nvSpPr>
          <p:spPr>
            <a:xfrm>
              <a:off x="1115616" y="627534"/>
              <a:ext cx="2736304" cy="648071"/>
            </a:xfrm>
            <a:prstGeom prst="wedgeRectCallout">
              <a:avLst>
                <a:gd name="adj1" fmla="val 50679"/>
                <a:gd name="adj2" fmla="val 10218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15616" y="689959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prstClr val="black"/>
                  </a:solidFill>
                </a:rPr>
                <a:t>怎么做馅儿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32281" y="393471"/>
            <a:ext cx="2520280" cy="648071"/>
            <a:chOff x="1115616" y="627534"/>
            <a:chExt cx="3302843" cy="648071"/>
          </a:xfrm>
        </p:grpSpPr>
        <p:sp>
          <p:nvSpPr>
            <p:cNvPr id="8" name="矩形标注 7"/>
            <p:cNvSpPr/>
            <p:nvPr/>
          </p:nvSpPr>
          <p:spPr>
            <a:xfrm>
              <a:off x="1115616" y="627534"/>
              <a:ext cx="2762378" cy="648071"/>
            </a:xfrm>
            <a:prstGeom prst="wedgeRectCallout">
              <a:avLst>
                <a:gd name="adj1" fmla="val -23814"/>
                <a:gd name="adj2" fmla="val 11247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0107" y="689959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怎么包饺子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4835" y="1907336"/>
            <a:ext cx="2208934" cy="720080"/>
            <a:chOff x="1115616" y="627534"/>
            <a:chExt cx="2997838" cy="585645"/>
          </a:xfrm>
        </p:grpSpPr>
        <p:sp>
          <p:nvSpPr>
            <p:cNvPr id="11" name="矩形标注 10"/>
            <p:cNvSpPr/>
            <p:nvPr/>
          </p:nvSpPr>
          <p:spPr>
            <a:xfrm>
              <a:off x="1115616" y="627534"/>
              <a:ext cx="2736304" cy="585645"/>
            </a:xfrm>
            <a:prstGeom prst="wedgeRectCallout">
              <a:avLst>
                <a:gd name="adj1" fmla="val 69128"/>
                <a:gd name="adj2" fmla="val -46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77150" y="689959"/>
              <a:ext cx="2736304" cy="425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怎么擀皮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417288" y="3210151"/>
            <a:ext cx="2426520" cy="711699"/>
            <a:chOff x="1115616" y="627534"/>
            <a:chExt cx="2725354" cy="1016533"/>
          </a:xfrm>
        </p:grpSpPr>
        <p:sp>
          <p:nvSpPr>
            <p:cNvPr id="14" name="矩形标注 13"/>
            <p:cNvSpPr/>
            <p:nvPr/>
          </p:nvSpPr>
          <p:spPr>
            <a:xfrm>
              <a:off x="1115616" y="627534"/>
              <a:ext cx="2725354" cy="1016533"/>
            </a:xfrm>
            <a:prstGeom prst="wedgeRectCallout">
              <a:avLst>
                <a:gd name="adj1" fmla="val 56976"/>
                <a:gd name="adj2" fmla="val -9599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15616" y="723636"/>
              <a:ext cx="2725354" cy="747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包饺子的习俗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741133" y="3296710"/>
            <a:ext cx="1666471" cy="523220"/>
            <a:chOff x="1115616" y="627534"/>
            <a:chExt cx="2345404" cy="585645"/>
          </a:xfrm>
        </p:grpSpPr>
        <p:sp>
          <p:nvSpPr>
            <p:cNvPr id="17" name="矩形标注 16"/>
            <p:cNvSpPr/>
            <p:nvPr/>
          </p:nvSpPr>
          <p:spPr>
            <a:xfrm>
              <a:off x="1115616" y="627534"/>
              <a:ext cx="2345404" cy="585645"/>
            </a:xfrm>
            <a:prstGeom prst="wedgeRectCallout">
              <a:avLst>
                <a:gd name="adj1" fmla="val -75735"/>
                <a:gd name="adj2" fmla="val -5869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616" y="689959"/>
              <a:ext cx="2345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black"/>
                  </a:solidFill>
                </a:rPr>
                <a:t>……</a:t>
              </a:r>
              <a:endParaRPr lang="zh-CN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352561" y="1041542"/>
            <a:ext cx="2171977" cy="662125"/>
            <a:chOff x="1115616" y="627534"/>
            <a:chExt cx="2439463" cy="945726"/>
          </a:xfrm>
        </p:grpSpPr>
        <p:sp>
          <p:nvSpPr>
            <p:cNvPr id="21" name="矩形标注 20"/>
            <p:cNvSpPr/>
            <p:nvPr/>
          </p:nvSpPr>
          <p:spPr>
            <a:xfrm>
              <a:off x="1115616" y="627534"/>
              <a:ext cx="2345405" cy="945726"/>
            </a:xfrm>
            <a:prstGeom prst="wedgeRectCallout">
              <a:avLst>
                <a:gd name="adj1" fmla="val -77582"/>
                <a:gd name="adj2" fmla="val 51588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09676" y="723636"/>
              <a:ext cx="2345403" cy="747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怎么煮饺子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620149" y="2067694"/>
            <a:ext cx="2523851" cy="1021391"/>
            <a:chOff x="1115616" y="627534"/>
            <a:chExt cx="2439463" cy="1458872"/>
          </a:xfrm>
        </p:grpSpPr>
        <p:sp>
          <p:nvSpPr>
            <p:cNvPr id="25" name="矩形标注 24"/>
            <p:cNvSpPr/>
            <p:nvPr/>
          </p:nvSpPr>
          <p:spPr>
            <a:xfrm>
              <a:off x="1115616" y="627534"/>
              <a:ext cx="2345405" cy="945726"/>
            </a:xfrm>
            <a:prstGeom prst="wedgeRectCallout">
              <a:avLst>
                <a:gd name="adj1" fmla="val -81687"/>
                <a:gd name="adj2" fmla="val 14186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616" y="723636"/>
              <a:ext cx="2439463" cy="1362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吃饺子的情景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0377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203597"/>
            <a:ext cx="6900307" cy="2100575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你想重点介绍哪个方面？怎样把重点部分写具体呢？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059582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999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23528" y="411510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回顾课文</a:t>
            </a:r>
          </a:p>
        </p:txBody>
      </p:sp>
      <p:sp>
        <p:nvSpPr>
          <p:cNvPr id="3" name="文本框 6"/>
          <p:cNvSpPr txBox="1"/>
          <p:nvPr/>
        </p:nvSpPr>
        <p:spPr>
          <a:xfrm>
            <a:off x="3052359" y="1199922"/>
            <a:ext cx="2228248" cy="56169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开始</a:t>
            </a:r>
            <a:r>
              <a:rPr lang="en-US" altLang="zh-CN" sz="3200" b="1" noProof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endParaRPr lang="zh-CN" altLang="en-US" sz="3200" b="1" noProof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8"/>
          <p:cNvSpPr txBox="1">
            <a:spLocks noChangeArrowheads="1"/>
          </p:cNvSpPr>
          <p:nvPr/>
        </p:nvSpPr>
        <p:spPr bwMode="auto">
          <a:xfrm>
            <a:off x="4459042" y="1174016"/>
            <a:ext cx="253611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腊月的初旬</a:t>
            </a:r>
          </a:p>
        </p:txBody>
      </p:sp>
      <p:sp>
        <p:nvSpPr>
          <p:cNvPr id="5" name="文本框 9"/>
          <p:cNvSpPr txBox="1">
            <a:spLocks noChangeArrowheads="1"/>
          </p:cNvSpPr>
          <p:nvPr/>
        </p:nvSpPr>
        <p:spPr bwMode="auto">
          <a:xfrm>
            <a:off x="3052358" y="1735708"/>
            <a:ext cx="1735665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彩排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19"/>
          <p:cNvSpPr txBox="1">
            <a:spLocks noChangeArrowheads="1"/>
          </p:cNvSpPr>
          <p:nvPr/>
        </p:nvSpPr>
        <p:spPr bwMode="auto">
          <a:xfrm>
            <a:off x="3114338" y="2776722"/>
            <a:ext cx="105441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高潮</a:t>
            </a:r>
          </a:p>
        </p:txBody>
      </p:sp>
      <p:sp>
        <p:nvSpPr>
          <p:cNvPr id="7" name="左大括号 6"/>
          <p:cNvSpPr/>
          <p:nvPr/>
        </p:nvSpPr>
        <p:spPr>
          <a:xfrm>
            <a:off x="2838017" y="1307078"/>
            <a:ext cx="267927" cy="2880869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8" name="左大括号 7"/>
          <p:cNvSpPr/>
          <p:nvPr/>
        </p:nvSpPr>
        <p:spPr>
          <a:xfrm flipH="1">
            <a:off x="5815132" y="2466050"/>
            <a:ext cx="191360" cy="1299491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16"/>
          <p:cNvSpPr txBox="1">
            <a:spLocks noChangeArrowheads="1"/>
          </p:cNvSpPr>
          <p:nvPr/>
        </p:nvSpPr>
        <p:spPr bwMode="auto">
          <a:xfrm>
            <a:off x="4459042" y="1709802"/>
            <a:ext cx="241109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腊月二十三</a:t>
            </a:r>
          </a:p>
        </p:txBody>
      </p:sp>
      <p:sp>
        <p:nvSpPr>
          <p:cNvPr id="10" name="文本框 6"/>
          <p:cNvSpPr txBox="1"/>
          <p:nvPr/>
        </p:nvSpPr>
        <p:spPr>
          <a:xfrm>
            <a:off x="2071824" y="1406578"/>
            <a:ext cx="535855" cy="2531462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lang="zh-CN" altLang="en-US" sz="3200" b="1" noProof="1">
                <a:latin typeface="楷体" panose="02010609060101010101" pitchFamily="49" charset="-122"/>
                <a:ea typeface="楷体" panose="02010609060101010101" pitchFamily="49" charset="-122"/>
              </a:rPr>
              <a:t>北京的春节</a:t>
            </a:r>
          </a:p>
        </p:txBody>
      </p:sp>
      <p:sp>
        <p:nvSpPr>
          <p:cNvPr id="11" name="文本框 19"/>
          <p:cNvSpPr txBox="1">
            <a:spLocks noChangeArrowheads="1"/>
          </p:cNvSpPr>
          <p:nvPr/>
        </p:nvSpPr>
        <p:spPr bwMode="auto">
          <a:xfrm>
            <a:off x="4459042" y="2245587"/>
            <a:ext cx="1339526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除夕</a:t>
            </a: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4459042" y="2834950"/>
            <a:ext cx="1018124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初一</a:t>
            </a:r>
          </a:p>
        </p:txBody>
      </p:sp>
      <p:sp>
        <p:nvSpPr>
          <p:cNvPr id="15" name="文本框 19"/>
          <p:cNvSpPr txBox="1">
            <a:spLocks noChangeArrowheads="1"/>
          </p:cNvSpPr>
          <p:nvPr/>
        </p:nvSpPr>
        <p:spPr bwMode="auto">
          <a:xfrm>
            <a:off x="4459042" y="3370735"/>
            <a:ext cx="1643130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元宵节</a:t>
            </a:r>
          </a:p>
        </p:txBody>
      </p:sp>
      <p:sp>
        <p:nvSpPr>
          <p:cNvPr id="16" name="文本框 19"/>
          <p:cNvSpPr txBox="1">
            <a:spLocks noChangeArrowheads="1"/>
          </p:cNvSpPr>
          <p:nvPr/>
        </p:nvSpPr>
        <p:spPr bwMode="auto">
          <a:xfrm>
            <a:off x="6082700" y="2805515"/>
            <a:ext cx="964539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solidFill>
                  <a:srgbClr val="FF0000"/>
                </a:solidFill>
                <a:latin typeface="宋体" pitchFamily="2" charset="-122"/>
              </a:rPr>
              <a:t>重点</a:t>
            </a:r>
          </a:p>
        </p:txBody>
      </p:sp>
      <p:sp>
        <p:nvSpPr>
          <p:cNvPr id="17" name="文本框 19"/>
          <p:cNvSpPr txBox="1">
            <a:spLocks noChangeArrowheads="1"/>
          </p:cNvSpPr>
          <p:nvPr/>
        </p:nvSpPr>
        <p:spPr bwMode="auto">
          <a:xfrm>
            <a:off x="3079152" y="3907102"/>
            <a:ext cx="2179208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结束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文本框 19"/>
          <p:cNvSpPr txBox="1">
            <a:spLocks noChangeArrowheads="1"/>
          </p:cNvSpPr>
          <p:nvPr/>
        </p:nvSpPr>
        <p:spPr bwMode="auto">
          <a:xfrm>
            <a:off x="4459041" y="3911567"/>
            <a:ext cx="1905717" cy="561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正月十九</a:t>
            </a:r>
          </a:p>
        </p:txBody>
      </p:sp>
      <p:sp>
        <p:nvSpPr>
          <p:cNvPr id="19" name="左大括号 18"/>
          <p:cNvSpPr/>
          <p:nvPr/>
        </p:nvSpPr>
        <p:spPr>
          <a:xfrm>
            <a:off x="4144396" y="2512084"/>
            <a:ext cx="267927" cy="1259236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0959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/>
      <p:bldP spid="10" grpId="0"/>
      <p:bldP spid="11" grpId="0"/>
      <p:bldP spid="13" grpId="0"/>
      <p:bldP spid="15" grpId="0"/>
      <p:bldP spid="16" grpId="0"/>
      <p:bldP spid="17" grpId="0"/>
      <p:bldP spid="18" grpId="0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49" b="11906"/>
          <a:stretch/>
        </p:blipFill>
        <p:spPr bwMode="auto">
          <a:xfrm>
            <a:off x="107504" y="37448"/>
            <a:ext cx="9007524" cy="50613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107504" y="37448"/>
            <a:ext cx="5688632" cy="3740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57672" y="389526"/>
            <a:ext cx="2160240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春节拜年</a:t>
            </a:r>
          </a:p>
        </p:txBody>
      </p:sp>
    </p:spTree>
    <p:extLst>
      <p:ext uri="{BB962C8B-B14F-4D97-AF65-F5344CB8AC3E}">
        <p14:creationId xmlns:p14="http://schemas.microsoft.com/office/powerpoint/2010/main" val="229225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横卷形 3"/>
          <p:cNvSpPr/>
          <p:nvPr/>
        </p:nvSpPr>
        <p:spPr>
          <a:xfrm>
            <a:off x="323528" y="1347614"/>
            <a:ext cx="8352928" cy="33843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467544" y="483518"/>
            <a:ext cx="82089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我们一起来看看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老北京的春节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是怎样具体描写元宵节闹花灯的习俗的。</a:t>
            </a:r>
          </a:p>
        </p:txBody>
      </p:sp>
      <p:sp>
        <p:nvSpPr>
          <p:cNvPr id="3" name="文本框 99"/>
          <p:cNvSpPr txBox="1"/>
          <p:nvPr/>
        </p:nvSpPr>
        <p:spPr>
          <a:xfrm>
            <a:off x="899592" y="1885640"/>
            <a:ext cx="7704856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/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正月十五，处处张灯结彩，整条大街像是办喜事，红火而美丽。有名的老铺子都要挂出几百盏灯来，各形各色，有的一律是玻璃的，有的清一色是牛角的，有的都是纱灯，有的通通彩绘全部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红楼梦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或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《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水浒传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故事。这在当年，也是一种广告。灯一悬起，任何人都可以进到铺中参观。晚上灯中点上烛，观者就更多。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8990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6" r="61155" b="7935"/>
          <a:stretch/>
        </p:blipFill>
        <p:spPr bwMode="auto">
          <a:xfrm>
            <a:off x="395536" y="1335037"/>
            <a:ext cx="2400300" cy="165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左大括号 2"/>
          <p:cNvSpPr/>
          <p:nvPr/>
        </p:nvSpPr>
        <p:spPr>
          <a:xfrm>
            <a:off x="2860978" y="755924"/>
            <a:ext cx="523031" cy="2436316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3384010" y="699542"/>
            <a:ext cx="2040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处处张灯结彩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3300876" y="1698415"/>
            <a:ext cx="29690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几百盏灯，各形各色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84010" y="2859782"/>
            <a:ext cx="32784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灯一悬起，人人可参观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7" name="左大括号 6"/>
          <p:cNvSpPr/>
          <p:nvPr/>
        </p:nvSpPr>
        <p:spPr>
          <a:xfrm>
            <a:off x="6139441" y="1198978"/>
            <a:ext cx="523031" cy="1460538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6699555" y="968145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玻璃的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6699555" y="1458075"/>
            <a:ext cx="11128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牛角的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99945" y="1919740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纱灯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799944" y="2428683"/>
            <a:ext cx="803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彩绘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74551" y="3723878"/>
            <a:ext cx="781387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这段话通过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具体描写灯的种类和样子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，表现了元宵节闹花灯的热闹景象。</a:t>
            </a:r>
          </a:p>
        </p:txBody>
      </p:sp>
    </p:spTree>
    <p:extLst>
      <p:ext uri="{BB962C8B-B14F-4D97-AF65-F5344CB8AC3E}">
        <p14:creationId xmlns:p14="http://schemas.microsoft.com/office/powerpoint/2010/main" val="34380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/>
      <p:bldP spid="9" grpId="0"/>
      <p:bldP spid="10" grpId="0"/>
      <p:bldP spid="11" grpId="0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9144000" cy="5157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251520" y="3867894"/>
            <a:ext cx="878569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仿照课文，请你用自己的话具体写一写闹花灯这一风俗。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54" y="3900562"/>
            <a:ext cx="5207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4321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99"/>
          <p:cNvSpPr txBox="1"/>
          <p:nvPr/>
        </p:nvSpPr>
        <p:spPr>
          <a:xfrm>
            <a:off x="169018" y="955407"/>
            <a:ext cx="8776791" cy="267765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琳琅满目的花灯使人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眼花缭乱、目不暇接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！那漂亮的兔灯， 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6070"/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6070"/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那桃灯，              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306070"/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 </a:t>
            </a:r>
          </a:p>
          <a:p>
            <a:pPr indent="306070"/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。还有那</a:t>
            </a:r>
            <a:r>
              <a:rPr lang="zh-CN" altLang="en-US" sz="28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</a:t>
            </a:r>
            <a:r>
              <a:rPr lang="en-US" altLang="zh-CN" sz="2800" b="1" u="sng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8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2731722" y="3149555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红艳艳的“五角星”、会动的“小鸡”</a:t>
            </a:r>
            <a:endParaRPr lang="zh-CN" altLang="en-US" sz="2400" dirty="0">
              <a:solidFill>
                <a:srgbClr val="FF0000"/>
              </a:solidFill>
            </a:endParaRPr>
          </a:p>
          <a:p>
            <a:endParaRPr lang="zh-CN" altLang="en-US" sz="1200" dirty="0">
              <a:solidFill>
                <a:srgbClr val="FF0000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6736" y="1387455"/>
            <a:ext cx="882070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粉红色的身子，长长的耳朵，圆圆的小脸上挂着一副甜美的笑容，摆动的手臂，好像在跟大家说：“祝你们元宵节快乐！”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68372" y="2242398"/>
            <a:ext cx="87490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                     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粉红的底色，桃尖儿上涂点红色，桃底有翠绿的大叶子，真是既漂亮又简单</a:t>
            </a:r>
            <a:endParaRPr lang="zh-CN" altLang="en-US" dirty="0">
              <a:solidFill>
                <a:srgbClr val="FF0000"/>
              </a:solidFill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1619672" y="1819503"/>
            <a:ext cx="7154552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323528" y="2251551"/>
            <a:ext cx="84506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接连接符 21"/>
          <p:cNvCxnSpPr/>
          <p:nvPr/>
        </p:nvCxnSpPr>
        <p:spPr>
          <a:xfrm>
            <a:off x="323528" y="2688932"/>
            <a:ext cx="367240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323528" y="3100789"/>
            <a:ext cx="8450696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5697041" y="2675215"/>
            <a:ext cx="3077665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23528" y="3547695"/>
            <a:ext cx="93610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5027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横卷形 3"/>
          <p:cNvSpPr/>
          <p:nvPr/>
        </p:nvSpPr>
        <p:spPr>
          <a:xfrm>
            <a:off x="323528" y="1347614"/>
            <a:ext cx="8352928" cy="3384376"/>
          </a:xfrm>
          <a:prstGeom prst="horizontalScroll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483518"/>
            <a:ext cx="748883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《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老北京的春节</a:t>
            </a:r>
            <a:r>
              <a:rPr lang="en-US" altLang="zh-CN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》</a:t>
            </a: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一文中还重点写了除夕的情景，它是怎样写的？</a:t>
            </a:r>
          </a:p>
        </p:txBody>
      </p:sp>
      <p:sp>
        <p:nvSpPr>
          <p:cNvPr id="3" name="文本框 99"/>
          <p:cNvSpPr txBox="1"/>
          <p:nvPr/>
        </p:nvSpPr>
        <p:spPr>
          <a:xfrm>
            <a:off x="899592" y="1885640"/>
            <a:ext cx="7704856" cy="230832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/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除夕真热闹。家家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赶做年菜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，到处是酒肉的香味。男女老少都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穿起新衣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，门外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贴上了红红的对联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，屋里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贴好了各色的年画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。除夕夜家家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灯火通宵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，不许间断，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鞭炮声日夜不绝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。在外边做事的人，除非万不得已，必定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赶回家来吃团圆饭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。这一夜，除了很小的孩子，没有什么人睡觉，都要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守岁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  <a:r>
              <a:rPr lang="zh-CN" altLang="en-US" sz="2400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endParaRPr 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2288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3118142" y="2067694"/>
            <a:ext cx="27494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dirty="0">
                <a:ln w="11430"/>
                <a:solidFill>
                  <a:prstClr val="black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除夕真</a:t>
            </a:r>
            <a:r>
              <a:rPr lang="zh-CN" altLang="en-US" sz="4000" b="1" dirty="0">
                <a:ln w="11430"/>
                <a:gradFill>
                  <a:gsLst>
                    <a:gs pos="0">
                      <a:srgbClr val="F07474">
                        <a:tint val="70000"/>
                        <a:satMod val="245000"/>
                      </a:srgbClr>
                    </a:gs>
                    <a:gs pos="75000">
                      <a:srgbClr val="F07474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07474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热闹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467544" y="339502"/>
            <a:ext cx="1656184" cy="1954303"/>
            <a:chOff x="467544" y="339502"/>
            <a:chExt cx="1656184" cy="1954303"/>
          </a:xfrm>
        </p:grpSpPr>
        <p:sp>
          <p:nvSpPr>
            <p:cNvPr id="2" name="TextBox 1"/>
            <p:cNvSpPr txBox="1"/>
            <p:nvPr/>
          </p:nvSpPr>
          <p:spPr>
            <a:xfrm>
              <a:off x="683568" y="1986028"/>
              <a:ext cx="12618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</a:rPr>
                <a:t>家家赶做年菜</a:t>
              </a: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6779" y="483518"/>
              <a:ext cx="1382933" cy="14917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圆角矩形 4"/>
            <p:cNvSpPr/>
            <p:nvPr/>
          </p:nvSpPr>
          <p:spPr>
            <a:xfrm>
              <a:off x="467544" y="339502"/>
              <a:ext cx="1656184" cy="1954303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2696740" y="339502"/>
            <a:ext cx="2451323" cy="1574303"/>
            <a:chOff x="2696740" y="339502"/>
            <a:chExt cx="2451323" cy="157430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28"/>
            <a:stretch/>
          </p:blipFill>
          <p:spPr bwMode="auto">
            <a:xfrm>
              <a:off x="2771800" y="339502"/>
              <a:ext cx="2269342" cy="11855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2967075" y="1525674"/>
              <a:ext cx="187879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</a:rPr>
                <a:t>男女老少都穿起新衣</a:t>
              </a: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2696740" y="339502"/>
              <a:ext cx="2451323" cy="1574303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719056" y="113391"/>
            <a:ext cx="2453344" cy="1954303"/>
            <a:chOff x="5719056" y="113391"/>
            <a:chExt cx="2453344" cy="1954303"/>
          </a:xfrm>
        </p:grpSpPr>
        <p:sp>
          <p:nvSpPr>
            <p:cNvPr id="9" name="TextBox 8"/>
            <p:cNvSpPr txBox="1"/>
            <p:nvPr/>
          </p:nvSpPr>
          <p:spPr>
            <a:xfrm>
              <a:off x="5884246" y="1759917"/>
              <a:ext cx="228815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</a:rPr>
                <a:t>红红的对联和各色的年画</a:t>
              </a:r>
            </a:p>
          </p:txBody>
        </p:sp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4246" y="239050"/>
              <a:ext cx="2016223" cy="15010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圆角矩形 21"/>
            <p:cNvSpPr/>
            <p:nvPr/>
          </p:nvSpPr>
          <p:spPr>
            <a:xfrm>
              <a:off x="5719056" y="113391"/>
              <a:ext cx="2381336" cy="1954303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363388" y="2610696"/>
            <a:ext cx="2285380" cy="1982733"/>
            <a:chOff x="486420" y="2419304"/>
            <a:chExt cx="2285380" cy="1982733"/>
          </a:xfrm>
        </p:grpSpPr>
        <p:pic>
          <p:nvPicPr>
            <p:cNvPr id="1033" name="Picture 9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4915" y="2520880"/>
              <a:ext cx="1949202" cy="15632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1115616" y="4094260"/>
              <a:ext cx="126188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</a:rPr>
                <a:t>灯火通宵</a:t>
              </a:r>
            </a:p>
          </p:txBody>
        </p:sp>
        <p:sp>
          <p:nvSpPr>
            <p:cNvPr id="23" name="圆角矩形 22"/>
            <p:cNvSpPr/>
            <p:nvPr/>
          </p:nvSpPr>
          <p:spPr>
            <a:xfrm>
              <a:off x="486420" y="2419304"/>
              <a:ext cx="2285380" cy="1954303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82752" y="2971800"/>
            <a:ext cx="2153344" cy="1824584"/>
            <a:chOff x="3282752" y="2971800"/>
            <a:chExt cx="2153344" cy="1824584"/>
          </a:xfrm>
        </p:grpSpPr>
        <p:pic>
          <p:nvPicPr>
            <p:cNvPr id="1035" name="Picture 11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5" t="6537" r="3521" b="6918"/>
            <a:stretch/>
          </p:blipFill>
          <p:spPr bwMode="auto">
            <a:xfrm>
              <a:off x="3362325" y="2971800"/>
              <a:ext cx="1981200" cy="14302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3635896" y="4400548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</a:rPr>
                <a:t>鞭炮声日夜不绝</a:t>
              </a:r>
            </a:p>
          </p:txBody>
        </p:sp>
        <p:sp>
          <p:nvSpPr>
            <p:cNvPr id="24" name="圆角矩形 23"/>
            <p:cNvSpPr/>
            <p:nvPr/>
          </p:nvSpPr>
          <p:spPr>
            <a:xfrm>
              <a:off x="3282752" y="2971800"/>
              <a:ext cx="2153344" cy="1824584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6257294" y="2488138"/>
            <a:ext cx="2203137" cy="2096360"/>
            <a:chOff x="6257294" y="2488138"/>
            <a:chExt cx="2203137" cy="2096360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2610696"/>
              <a:ext cx="1915759" cy="1571521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6588224" y="4276721"/>
              <a:ext cx="15121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prstClr val="black"/>
                  </a:solidFill>
                </a:rPr>
                <a:t>吃团圆饭、守岁</a:t>
              </a:r>
            </a:p>
          </p:txBody>
        </p:sp>
        <p:sp>
          <p:nvSpPr>
            <p:cNvPr id="25" name="圆角矩形 24"/>
            <p:cNvSpPr/>
            <p:nvPr/>
          </p:nvSpPr>
          <p:spPr>
            <a:xfrm>
              <a:off x="6257294" y="2488138"/>
              <a:ext cx="2203137" cy="2066298"/>
            </a:xfrm>
            <a:prstGeom prst="roundRect">
              <a:avLst/>
            </a:prstGeom>
            <a:grpFill/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cxnSp>
        <p:nvCxnSpPr>
          <p:cNvPr id="16" name="直接连接符 15"/>
          <p:cNvCxnSpPr/>
          <p:nvPr/>
        </p:nvCxnSpPr>
        <p:spPr>
          <a:xfrm flipH="1" flipV="1">
            <a:off x="2123728" y="2067694"/>
            <a:ext cx="1080120" cy="22611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 flipH="1" flipV="1">
            <a:off x="4067944" y="1913805"/>
            <a:ext cx="424933" cy="22611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 flipH="1">
            <a:off x="5719056" y="2103805"/>
            <a:ext cx="725153" cy="190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/>
          <p:cNvCxnSpPr/>
          <p:nvPr/>
        </p:nvCxnSpPr>
        <p:spPr>
          <a:xfrm flipH="1">
            <a:off x="2555776" y="2488138"/>
            <a:ext cx="648072" cy="22413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/>
          <p:cNvCxnSpPr>
            <a:stCxn id="24" idx="0"/>
          </p:cNvCxnSpPr>
          <p:nvPr/>
        </p:nvCxnSpPr>
        <p:spPr>
          <a:xfrm flipV="1">
            <a:off x="4359424" y="2610696"/>
            <a:ext cx="133453" cy="3611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 flipH="1" flipV="1">
            <a:off x="5719058" y="2452500"/>
            <a:ext cx="653142" cy="158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4980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27584" y="1419622"/>
            <a:ext cx="781387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这段话围绕“</a:t>
            </a:r>
            <a:r>
              <a:rPr lang="zh-CN" altLang="en-US" sz="2800" dirty="0">
                <a:latin typeface="黑体" pitchFamily="49" charset="-122"/>
                <a:ea typeface="黑体" pitchFamily="49" charset="-122"/>
              </a:rPr>
              <a:t>除夕真热闹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”展开叙述，通过写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做年饭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穿新衣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贴对联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贴年画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放鞭炮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吃团圆饭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、</a:t>
            </a:r>
            <a:r>
              <a:rPr lang="zh-CN" altLang="en-US" sz="2800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守岁</a:t>
            </a:r>
            <a:r>
              <a:rPr lang="zh-CN" altLang="en-US" sz="28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这些人们的活动，表现了除夕的热闹景象。</a:t>
            </a:r>
          </a:p>
        </p:txBody>
      </p:sp>
    </p:spTree>
    <p:extLst>
      <p:ext uri="{BB962C8B-B14F-4D97-AF65-F5344CB8AC3E}">
        <p14:creationId xmlns:p14="http://schemas.microsoft.com/office/powerpoint/2010/main" val="37168936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251520" y="3945979"/>
            <a:ext cx="8785692" cy="107721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 通过重点描写人们的活动，你来具体写一写人们是如何守岁的吧。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62" y="3945979"/>
            <a:ext cx="520700" cy="50800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292831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485960" y="3007479"/>
            <a:ext cx="1627505" cy="21024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99"/>
          <p:cNvSpPr txBox="1"/>
          <p:nvPr/>
        </p:nvSpPr>
        <p:spPr>
          <a:xfrm>
            <a:off x="755576" y="987574"/>
            <a:ext cx="7704856" cy="2246769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306070"/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除夕夜，除了很小的孩子，每个人都要守岁。吃过年夜饭后，一家人守在电视机前一边观看“春节联欢晚会”，一边喝茶聊天。坐不住的人会选择打牌、放鞭炮。小孩子们会在这个时候玩游戏，或者为长辈献上自己精心准备的节目。</a:t>
            </a:r>
            <a:endParaRPr 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075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1419622"/>
            <a:ext cx="6984776" cy="130035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关于家乡的风俗，你了解到它的哪些资料？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" y="1419622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87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07504" y="55622"/>
            <a:ext cx="2592288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端午赛龙舟</a:t>
            </a:r>
          </a:p>
        </p:txBody>
      </p:sp>
    </p:spTree>
    <p:extLst>
      <p:ext uri="{BB962C8B-B14F-4D97-AF65-F5344CB8AC3E}">
        <p14:creationId xmlns:p14="http://schemas.microsoft.com/office/powerpoint/2010/main" val="291608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7"/>
          <a:stretch/>
        </p:blipFill>
        <p:spPr bwMode="auto">
          <a:xfrm>
            <a:off x="0" y="4416"/>
            <a:ext cx="9144000" cy="5139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503548" y="19548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prstClr val="white"/>
                </a:solidFill>
                <a:latin typeface="楷体" pitchFamily="49" charset="-122"/>
                <a:ea typeface="楷体" pitchFamily="49" charset="-122"/>
              </a:rPr>
              <a:t>关于元宵节闹花灯，有一个美丽的传说。</a:t>
            </a:r>
          </a:p>
        </p:txBody>
      </p:sp>
      <p:sp>
        <p:nvSpPr>
          <p:cNvPr id="4" name="折角形 3"/>
          <p:cNvSpPr/>
          <p:nvPr/>
        </p:nvSpPr>
        <p:spPr>
          <a:xfrm>
            <a:off x="323528" y="1059582"/>
            <a:ext cx="8496944" cy="338437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67544" y="1131590"/>
            <a:ext cx="835292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很久以前，有一只神鸟因为迷路而降落人间，被不知情的猎人射死了。天帝知道后震怒，便下令让天兵于正月十五到人间放火，将人畜和财物通通烧光。天帝的女儿不忍心让百姓无辜受难，便偷偷驾着祥云来到人间，把这件事告诉了人们。众人听后，吓得不知如何是好。有个老人想出个法子：“在正月十四、十五、十六这三天，每户人家在门前挂起红灯，燃放爆竹、焰火。天帝就会以为人们都被烧死了。”大家听了都点头称好，便分头准备。到了正月十五这天晚上，天兵往凡界一看，发觉人间一片火光，就禀告天帝不用下凡放火了。人们就这样保住了自己的生命和财产。为感激天帝之女的善心，从此每年的这三天，家家户户都要张灯结彩，点焰火，放爆竹。</a:t>
            </a:r>
          </a:p>
        </p:txBody>
      </p:sp>
    </p:spTree>
    <p:extLst>
      <p:ext uri="{BB962C8B-B14F-4D97-AF65-F5344CB8AC3E}">
        <p14:creationId xmlns:p14="http://schemas.microsoft.com/office/powerpoint/2010/main" val="8022404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67" y="-1489"/>
            <a:ext cx="9138642" cy="5145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折角形 1"/>
          <p:cNvSpPr/>
          <p:nvPr/>
        </p:nvSpPr>
        <p:spPr>
          <a:xfrm>
            <a:off x="539552" y="1419621"/>
            <a:ext cx="8064896" cy="2808313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" name="矩形 2"/>
          <p:cNvSpPr/>
          <p:nvPr/>
        </p:nvSpPr>
        <p:spPr>
          <a:xfrm>
            <a:off x="683568" y="1491630"/>
            <a:ext cx="7776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屈原是我国伟大的爱国主义诗人，他的意见不被国君采纳，反而被罢了官。楚国快要灭亡时，农历五月五日这天，屈原投汨罗江自杀。屈原投江后，楚国人民往江里投好吃的食物、划龙舟驱散江中之鱼</a:t>
            </a:r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,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以免鱼吃掉屈原的身体。这样年复一年，就形成了端午吃粽子、赛龙舟的习俗。</a:t>
            </a:r>
          </a:p>
        </p:txBody>
      </p:sp>
      <p:sp>
        <p:nvSpPr>
          <p:cNvPr id="5" name="矩形 4"/>
          <p:cNvSpPr/>
          <p:nvPr/>
        </p:nvSpPr>
        <p:spPr>
          <a:xfrm>
            <a:off x="467544" y="267493"/>
            <a:ext cx="77538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端午节吃粽子、赛龙舟，是为了纪念屈原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31393118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00"/>
          <a:stretch/>
        </p:blipFill>
        <p:spPr bwMode="auto">
          <a:xfrm>
            <a:off x="47653" y="41945"/>
            <a:ext cx="4164307" cy="5050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4284762" y="15821"/>
            <a:ext cx="4824536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拜年的习俗，传说与</a:t>
            </a:r>
            <a:r>
              <a:rPr lang="zh-CN" altLang="en-US" sz="36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一种叫“年”的怪兽</a:t>
            </a:r>
            <a:r>
              <a:rPr lang="zh-CN" altLang="en-US" sz="36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有关。</a:t>
            </a:r>
          </a:p>
        </p:txBody>
      </p:sp>
      <p:sp>
        <p:nvSpPr>
          <p:cNvPr id="4" name="折角形 3"/>
          <p:cNvSpPr/>
          <p:nvPr/>
        </p:nvSpPr>
        <p:spPr>
          <a:xfrm>
            <a:off x="4344168" y="1419622"/>
            <a:ext cx="4608512" cy="3384376"/>
          </a:xfrm>
          <a:prstGeom prst="foldedCorner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1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4344168" y="1588316"/>
            <a:ext cx="476433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    传说怪兽“年”头顶长独角，口似血盆。每逢腊月三十晚上，它便窜出山林，掠食噬人。人们只好备些肉食放在门外，然后把大门关上，躲在家里，直到初一早晨，“年”饱餐后扬长而去，人们才开门相见，作揖道喜，互相祝贺。</a:t>
            </a:r>
          </a:p>
        </p:txBody>
      </p:sp>
    </p:spTree>
    <p:extLst>
      <p:ext uri="{BB962C8B-B14F-4D97-AF65-F5344CB8AC3E}">
        <p14:creationId xmlns:p14="http://schemas.microsoft.com/office/powerpoint/2010/main" val="4227232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" y="20166"/>
            <a:ext cx="9132988" cy="515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79512" y="195486"/>
            <a:ext cx="8784976" cy="138499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过年包饺子时，人们常常将糖、花生、枣和栗子等包进馅里。吃到糖的人，来年的日子更甜美，吃到花生的人将健康长寿，吃到枣和栗子的人将早生贵子。</a:t>
            </a:r>
          </a:p>
        </p:txBody>
      </p:sp>
    </p:spTree>
    <p:extLst>
      <p:ext uri="{BB962C8B-B14F-4D97-AF65-F5344CB8AC3E}">
        <p14:creationId xmlns:p14="http://schemas.microsoft.com/office/powerpoint/2010/main" val="4063198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75654" y="1635646"/>
            <a:ext cx="7263001" cy="142346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怎样把这些故事写进我们的习作里呢？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54000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8650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99964" y="2571750"/>
            <a:ext cx="81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我特别奇怪，为什么元宵夜一定要闹花灯呢？妈妈告诉我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83568" y="3659128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我查资料得知，元宵象征着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99964" y="4299942"/>
            <a:ext cx="8136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据说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611560" y="699542"/>
            <a:ext cx="8280920" cy="1728193"/>
            <a:chOff x="742603" y="483518"/>
            <a:chExt cx="8280920" cy="1728193"/>
          </a:xfrm>
        </p:grpSpPr>
        <p:sp>
          <p:nvSpPr>
            <p:cNvPr id="6" name="横卷形 5"/>
            <p:cNvSpPr/>
            <p:nvPr/>
          </p:nvSpPr>
          <p:spPr>
            <a:xfrm>
              <a:off x="899592" y="483518"/>
              <a:ext cx="7416824" cy="1728193"/>
            </a:xfrm>
            <a:prstGeom prst="horizontalScroll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99"/>
            <p:cNvSpPr txBox="1"/>
            <p:nvPr/>
          </p:nvSpPr>
          <p:spPr>
            <a:xfrm>
              <a:off x="742603" y="843558"/>
              <a:ext cx="8280920" cy="1200329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spAutoFit/>
            </a:bodyPr>
            <a:lstStyle/>
            <a:p>
              <a:pPr indent="306070">
                <a:lnSpc>
                  <a:spcPct val="150000"/>
                </a:lnSpc>
              </a:pPr>
              <a:r>
                <a:rPr lang="zh-CN" altLang="en-US" sz="2400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还是从西藏那个僧人唐东杰布的传奇故事讲起吧。</a:t>
              </a:r>
              <a:endPara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  <a:p>
              <a:pPr indent="306070">
                <a:lnSpc>
                  <a:spcPct val="150000"/>
                </a:lnSpc>
              </a:pPr>
              <a:r>
                <a:rPr lang="zh-CN" altLang="en-US" sz="2400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  </a:t>
              </a:r>
              <a:r>
                <a:rPr lang="zh-CN" altLang="en-US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那时候</a:t>
              </a:r>
              <a:r>
                <a:rPr lang="en-US" altLang="zh-CN" sz="24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  <a:cs typeface="楷体" panose="02010609060101010101" pitchFamily="49" charset="-122"/>
                </a:rPr>
                <a:t>……</a:t>
              </a:r>
              <a:endPara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251520" y="258783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回顾课文</a:t>
            </a:r>
          </a:p>
        </p:txBody>
      </p:sp>
    </p:spTree>
    <p:extLst>
      <p:ext uri="{BB962C8B-B14F-4D97-AF65-F5344CB8AC3E}">
        <p14:creationId xmlns:p14="http://schemas.microsoft.com/office/powerpoint/2010/main" val="1128140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2"/>
          <p:cNvSpPr txBox="1"/>
          <p:nvPr/>
        </p:nvSpPr>
        <p:spPr>
          <a:xfrm>
            <a:off x="251520" y="752386"/>
            <a:ext cx="8693418" cy="523220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习作开头，我想通过歌谣引出要介绍的风俗。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51625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414" y="476622"/>
            <a:ext cx="1204586" cy="1774841"/>
          </a:xfrm>
          <a:prstGeom prst="rect">
            <a:avLst/>
          </a:prstGeom>
        </p:spPr>
      </p:pic>
      <p:sp>
        <p:nvSpPr>
          <p:cNvPr id="4" name="文本框 2"/>
          <p:cNvSpPr txBox="1"/>
          <p:nvPr/>
        </p:nvSpPr>
        <p:spPr>
          <a:xfrm>
            <a:off x="236265" y="1844774"/>
            <a:ext cx="8224167" cy="95410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描写时，我要加入比喻、拟人、排比等修辞，让我的作文更生动！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311" y="1772765"/>
            <a:ext cx="1269938" cy="109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2"/>
          <p:cNvSpPr txBox="1"/>
          <p:nvPr/>
        </p:nvSpPr>
        <p:spPr>
          <a:xfrm>
            <a:off x="254546" y="3212926"/>
            <a:ext cx="8493918" cy="954107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我要按照一定的顺序来写，这样习作才能表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达得清楚、有条理。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290" b="53226" l="24663" r="743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374" t="7096" r="24759" b="46452"/>
          <a:stretch/>
        </p:blipFill>
        <p:spPr bwMode="auto">
          <a:xfrm>
            <a:off x="8044628" y="3212926"/>
            <a:ext cx="930424" cy="1015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824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62675" y="392886"/>
            <a:ext cx="595227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二、写参加一次风俗活动的经历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1380734" y="3363838"/>
            <a:ext cx="63161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重点描写活动现场的情况和自身的感受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4227413" y="2521096"/>
            <a:ext cx="394498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1069336" y="2931790"/>
            <a:ext cx="55188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605780" y="2123179"/>
            <a:ext cx="26700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5436096" y="1730030"/>
            <a:ext cx="3035747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/>
          <p:cNvGrpSpPr/>
          <p:nvPr/>
        </p:nvGrpSpPr>
        <p:grpSpPr>
          <a:xfrm>
            <a:off x="605780" y="1379215"/>
            <a:ext cx="7866063" cy="1552575"/>
            <a:chOff x="605780" y="1379215"/>
            <a:chExt cx="7866063" cy="1552575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80" y="1379215"/>
              <a:ext cx="7866063" cy="15525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3550313" y="2157126"/>
              <a:ext cx="84864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376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6234" y="1491630"/>
            <a:ext cx="6979135" cy="1300356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你能简单说一说你经历的风俗活动吗？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5" y="1131590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324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-11064" y="3779043"/>
            <a:ext cx="9155063" cy="138499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正月十五晚上，我和伙伴们到街上看花灯，灯的种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类好多啊，有兔子的，有白菜的，还有“春”字形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让人眼花缭乱！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8384" y="3922453"/>
            <a:ext cx="1269938" cy="1098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3930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65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56704" y="47744"/>
            <a:ext cx="4371280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元宵赏花灯、猜灯谜</a:t>
            </a:r>
          </a:p>
        </p:txBody>
      </p:sp>
    </p:spTree>
    <p:extLst>
      <p:ext uri="{BB962C8B-B14F-4D97-AF65-F5344CB8AC3E}">
        <p14:creationId xmlns:p14="http://schemas.microsoft.com/office/powerpoint/2010/main" val="16232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7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07504" y="55622"/>
            <a:ext cx="8928992" cy="138499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端午节的时候，我观看了赛龙舟比赛。江边锣鼓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声、呐喊声，好不热闹。龙舟队员们身形矫健，</a:t>
            </a:r>
            <a:endParaRPr lang="en-US" altLang="zh-CN" sz="28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节奏整齐，奋力向前划。龙舟你追我赶，谁也不肯让谁。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51625" l="1064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75356"/>
            <a:ext cx="1204586" cy="177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2632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53555" y="1297902"/>
            <a:ext cx="6979135" cy="191590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indent="457200" algn="just"/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将自己的活动融入到介绍的风俗中，就是一次参加风俗活动的经历。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05" y="1131590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34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 b="7935"/>
          <a:stretch/>
        </p:blipFill>
        <p:spPr bwMode="auto">
          <a:xfrm>
            <a:off x="1597516" y="1166393"/>
            <a:ext cx="6366107" cy="312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945680" y="3939902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n w="0"/>
                <a:solidFill>
                  <a:srgbClr val="FF0000"/>
                </a:solidFill>
                <a:latin typeface="微软雅黑"/>
              </a:rPr>
              <a:t>闹花灯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539552" y="773447"/>
            <a:ext cx="3102100" cy="648071"/>
            <a:chOff x="466881" y="592751"/>
            <a:chExt cx="3572115" cy="648071"/>
          </a:xfrm>
        </p:grpSpPr>
        <p:sp>
          <p:nvSpPr>
            <p:cNvPr id="4" name="矩形标注 3"/>
            <p:cNvSpPr/>
            <p:nvPr/>
          </p:nvSpPr>
          <p:spPr>
            <a:xfrm>
              <a:off x="568964" y="592751"/>
              <a:ext cx="3329270" cy="648071"/>
            </a:xfrm>
            <a:prstGeom prst="wedgeRectCallout">
              <a:avLst>
                <a:gd name="adj1" fmla="val 50679"/>
                <a:gd name="adj2" fmla="val 10218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66881" y="689959"/>
              <a:ext cx="357211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prstClr val="black"/>
                  </a:solidFill>
                </a:rPr>
                <a:t>我的动作神态语言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3832281" y="393471"/>
            <a:ext cx="2520280" cy="648071"/>
            <a:chOff x="1115616" y="627534"/>
            <a:chExt cx="3302843" cy="648071"/>
          </a:xfrm>
        </p:grpSpPr>
        <p:sp>
          <p:nvSpPr>
            <p:cNvPr id="8" name="矩形标注 7"/>
            <p:cNvSpPr/>
            <p:nvPr/>
          </p:nvSpPr>
          <p:spPr>
            <a:xfrm>
              <a:off x="1115616" y="627534"/>
              <a:ext cx="3168352" cy="648071"/>
            </a:xfrm>
            <a:prstGeom prst="wedgeRectCallout">
              <a:avLst>
                <a:gd name="adj1" fmla="val -23814"/>
                <a:gd name="adj2" fmla="val 11247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0107" y="689959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闹花灯的传说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4835" y="1907335"/>
            <a:ext cx="2016224" cy="1030862"/>
            <a:chOff x="1115616" y="627533"/>
            <a:chExt cx="2736304" cy="838406"/>
          </a:xfrm>
        </p:grpSpPr>
        <p:sp>
          <p:nvSpPr>
            <p:cNvPr id="11" name="矩形标注 10"/>
            <p:cNvSpPr/>
            <p:nvPr/>
          </p:nvSpPr>
          <p:spPr>
            <a:xfrm>
              <a:off x="1115616" y="627533"/>
              <a:ext cx="2736304" cy="838405"/>
            </a:xfrm>
            <a:prstGeom prst="wedgeRectCallout">
              <a:avLst>
                <a:gd name="adj1" fmla="val 69128"/>
                <a:gd name="adj2" fmla="val -46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5616" y="689959"/>
              <a:ext cx="2736304" cy="775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花灯的种类、样子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720503" y="2894937"/>
            <a:ext cx="1666471" cy="523220"/>
            <a:chOff x="1115616" y="627534"/>
            <a:chExt cx="2345404" cy="585645"/>
          </a:xfrm>
        </p:grpSpPr>
        <p:sp>
          <p:nvSpPr>
            <p:cNvPr id="17" name="矩形标注 16"/>
            <p:cNvSpPr/>
            <p:nvPr/>
          </p:nvSpPr>
          <p:spPr>
            <a:xfrm>
              <a:off x="1115616" y="627534"/>
              <a:ext cx="2345404" cy="585645"/>
            </a:xfrm>
            <a:prstGeom prst="wedgeRectCallout">
              <a:avLst>
                <a:gd name="adj1" fmla="val -75735"/>
                <a:gd name="adj2" fmla="val -5869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616" y="689959"/>
              <a:ext cx="2345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black"/>
                  </a:solidFill>
                </a:rPr>
                <a:t>……</a:t>
              </a:r>
              <a:endParaRPr lang="zh-CN" altLang="en-US" sz="28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6720503" y="1245986"/>
            <a:ext cx="2171977" cy="661350"/>
            <a:chOff x="1115616" y="627534"/>
            <a:chExt cx="2439463" cy="944619"/>
          </a:xfrm>
        </p:grpSpPr>
        <p:sp>
          <p:nvSpPr>
            <p:cNvPr id="21" name="矩形标注 20"/>
            <p:cNvSpPr/>
            <p:nvPr/>
          </p:nvSpPr>
          <p:spPr>
            <a:xfrm>
              <a:off x="1115616" y="627534"/>
              <a:ext cx="2345405" cy="944619"/>
            </a:xfrm>
            <a:prstGeom prst="wedgeRectCallout">
              <a:avLst>
                <a:gd name="adj1" fmla="val -75757"/>
                <a:gd name="adj2" fmla="val 5161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209676" y="723636"/>
              <a:ext cx="2345403" cy="747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我的心情</a:t>
              </a:r>
            </a:p>
          </p:txBody>
        </p:sp>
      </p:grpSp>
      <p:grpSp>
        <p:nvGrpSpPr>
          <p:cNvPr id="26" name="组合 25"/>
          <p:cNvGrpSpPr/>
          <p:nvPr/>
        </p:nvGrpSpPr>
        <p:grpSpPr>
          <a:xfrm>
            <a:off x="5757" y="3279998"/>
            <a:ext cx="3635895" cy="648071"/>
            <a:chOff x="1115616" y="627533"/>
            <a:chExt cx="3050737" cy="648071"/>
          </a:xfrm>
        </p:grpSpPr>
        <p:sp>
          <p:nvSpPr>
            <p:cNvPr id="27" name="矩形标注 26"/>
            <p:cNvSpPr/>
            <p:nvPr/>
          </p:nvSpPr>
          <p:spPr>
            <a:xfrm>
              <a:off x="1205817" y="627533"/>
              <a:ext cx="2857969" cy="648071"/>
            </a:xfrm>
            <a:prstGeom prst="wedgeRectCallout">
              <a:avLst>
                <a:gd name="adj1" fmla="val 37630"/>
                <a:gd name="adj2" fmla="val -93294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FF0000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115616" y="689959"/>
              <a:ext cx="30507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prstClr val="black"/>
                  </a:solidFill>
                </a:rPr>
                <a:t>我参与闹花灯的经过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63798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2297" b="7935"/>
          <a:stretch/>
        </p:blipFill>
        <p:spPr bwMode="auto">
          <a:xfrm>
            <a:off x="1597516" y="1166393"/>
            <a:ext cx="6366107" cy="312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3945680" y="3939902"/>
            <a:ext cx="172354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ln w="0"/>
                <a:solidFill>
                  <a:srgbClr val="FF0000"/>
                </a:solidFill>
                <a:latin typeface="微软雅黑"/>
              </a:rPr>
              <a:t>闹花灯</a:t>
            </a:r>
            <a:endParaRPr lang="zh-CN" altLang="en-US" dirty="0">
              <a:solidFill>
                <a:prstClr val="black"/>
              </a:solidFill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835696" y="745804"/>
            <a:ext cx="2376264" cy="648071"/>
            <a:chOff x="1115616" y="627534"/>
            <a:chExt cx="2736304" cy="648071"/>
          </a:xfrm>
        </p:grpSpPr>
        <p:sp>
          <p:nvSpPr>
            <p:cNvPr id="4" name="矩形标注 3"/>
            <p:cNvSpPr/>
            <p:nvPr/>
          </p:nvSpPr>
          <p:spPr>
            <a:xfrm>
              <a:off x="1115616" y="627534"/>
              <a:ext cx="2736304" cy="648071"/>
            </a:xfrm>
            <a:prstGeom prst="wedgeRectCallout">
              <a:avLst>
                <a:gd name="adj1" fmla="val 50679"/>
                <a:gd name="adj2" fmla="val 10218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15616" y="689959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prstClr val="black"/>
                  </a:solidFill>
                </a:rPr>
                <a:t>人们的表现</a:t>
              </a: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989796" y="546619"/>
            <a:ext cx="2520280" cy="648071"/>
            <a:chOff x="1115616" y="627534"/>
            <a:chExt cx="3302843" cy="648071"/>
          </a:xfrm>
        </p:grpSpPr>
        <p:sp>
          <p:nvSpPr>
            <p:cNvPr id="8" name="矩形标注 7"/>
            <p:cNvSpPr/>
            <p:nvPr/>
          </p:nvSpPr>
          <p:spPr>
            <a:xfrm>
              <a:off x="1115616" y="627534"/>
              <a:ext cx="3168352" cy="648071"/>
            </a:xfrm>
            <a:prstGeom prst="wedgeRectCallout">
              <a:avLst>
                <a:gd name="adj1" fmla="val -23814"/>
                <a:gd name="adj2" fmla="val 112471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50107" y="689959"/>
              <a:ext cx="31683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闹花灯的传说</a:t>
              </a: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274835" y="1805257"/>
            <a:ext cx="2016224" cy="720080"/>
            <a:chOff x="1115616" y="627534"/>
            <a:chExt cx="2736304" cy="585645"/>
          </a:xfrm>
        </p:grpSpPr>
        <p:sp>
          <p:nvSpPr>
            <p:cNvPr id="11" name="矩形标注 10"/>
            <p:cNvSpPr/>
            <p:nvPr/>
          </p:nvSpPr>
          <p:spPr>
            <a:xfrm>
              <a:off x="1115616" y="627534"/>
              <a:ext cx="2736304" cy="585645"/>
            </a:xfrm>
            <a:prstGeom prst="wedgeRectCallout">
              <a:avLst>
                <a:gd name="adj1" fmla="val 69128"/>
                <a:gd name="adj2" fmla="val -4613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115616" y="689959"/>
              <a:ext cx="273630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花灯的种类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33543" y="3075806"/>
            <a:ext cx="2171977" cy="735276"/>
            <a:chOff x="1115616" y="627534"/>
            <a:chExt cx="2439463" cy="1050208"/>
          </a:xfrm>
        </p:grpSpPr>
        <p:sp>
          <p:nvSpPr>
            <p:cNvPr id="14" name="矩形标注 13"/>
            <p:cNvSpPr/>
            <p:nvPr/>
          </p:nvSpPr>
          <p:spPr>
            <a:xfrm>
              <a:off x="1115616" y="627534"/>
              <a:ext cx="2345405" cy="1016533"/>
            </a:xfrm>
            <a:prstGeom prst="wedgeRectCallout">
              <a:avLst>
                <a:gd name="adj1" fmla="val 56976"/>
                <a:gd name="adj2" fmla="val -95995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209676" y="723635"/>
              <a:ext cx="234540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dirty="0">
                  <a:solidFill>
                    <a:prstClr val="black"/>
                  </a:solidFill>
                </a:rPr>
                <a:t>花灯的样子</a:t>
              </a: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7020272" y="2002117"/>
            <a:ext cx="1666471" cy="523220"/>
            <a:chOff x="1115616" y="627534"/>
            <a:chExt cx="2345404" cy="585645"/>
          </a:xfrm>
        </p:grpSpPr>
        <p:sp>
          <p:nvSpPr>
            <p:cNvPr id="17" name="矩形标注 16"/>
            <p:cNvSpPr/>
            <p:nvPr/>
          </p:nvSpPr>
          <p:spPr>
            <a:xfrm>
              <a:off x="1115616" y="627534"/>
              <a:ext cx="2345404" cy="585645"/>
            </a:xfrm>
            <a:prstGeom prst="wedgeRectCallout">
              <a:avLst>
                <a:gd name="adj1" fmla="val -82594"/>
                <a:gd name="adj2" fmla="val 43252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accent1"/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5616" y="689959"/>
              <a:ext cx="234540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>
                  <a:solidFill>
                    <a:prstClr val="black"/>
                  </a:solidFill>
                </a:rPr>
                <a:t>……</a:t>
              </a:r>
              <a:endParaRPr lang="zh-CN" altLang="en-US" sz="28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070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36229" y="1369910"/>
            <a:ext cx="6840760" cy="1915909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square" lIns="68580" tIns="34290" rIns="68580" bIns="34290" rtlCol="0">
            <a:spAutoFit/>
          </a:bodyPr>
          <a:lstStyle/>
          <a:p>
            <a:pPr algn="just"/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写自己参加风俗活动的亲身经历，我们要重点描写</a:t>
            </a:r>
            <a:r>
              <a:rPr lang="zh-CN" altLang="en-US" sz="4000" b="1" u="sng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</a:t>
            </a:r>
            <a:r>
              <a:rPr lang="zh-CN" altLang="en-US" sz="4000" b="1" dirty="0">
                <a:solidFill>
                  <a:prstClr val="white"/>
                </a:solidFill>
                <a:latin typeface="黑体" pitchFamily="49" charset="-122"/>
                <a:ea typeface="黑体" pitchFamily="49" charset="-122"/>
              </a:rPr>
              <a:t>，</a:t>
            </a:r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 </a:t>
            </a:r>
            <a:endParaRPr lang="en-US" altLang="zh-CN" sz="4000" b="1" dirty="0">
              <a:solidFill>
                <a:prstClr val="black"/>
              </a:solidFill>
              <a:latin typeface="黑体" pitchFamily="49" charset="-122"/>
              <a:ea typeface="黑体" pitchFamily="49" charset="-122"/>
            </a:endParaRPr>
          </a:p>
          <a:p>
            <a:pPr algn="just"/>
            <a:r>
              <a:rPr lang="en-US" altLang="zh-CN" sz="4000" b="1" u="sng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和</a:t>
            </a:r>
            <a:r>
              <a:rPr lang="zh-CN" altLang="en-US" sz="4000" b="1" u="sng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      </a:t>
            </a:r>
            <a:r>
              <a:rPr lang="zh-CN" altLang="en-US" sz="40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03598"/>
            <a:ext cx="1694180" cy="2248535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36229" y="2598862"/>
            <a:ext cx="28414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现场的情况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356746" y="1973922"/>
            <a:ext cx="121379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活动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821932" y="2595955"/>
            <a:ext cx="29523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40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自己的感受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9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41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>
          <a:xfrm>
            <a:off x="0" y="20166"/>
            <a:ext cx="9143999" cy="15696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只听一声令下，龙舟比赛开始啦！</a:t>
            </a:r>
            <a:r>
              <a:rPr lang="en-US" altLang="zh-CN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“咚锵、咚锵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”</a:t>
            </a:r>
            <a:r>
              <a:rPr lang="zh-CN" altLang="en-US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随着急促的鼓点，队员们一齐有节奏地划动着摇板，他们那么的矫健，那么的整齐。随着队员身体一俯一仰，摇板入水，击起了片片水花，龙舟就飞一样向前冲去</a:t>
            </a:r>
            <a:r>
              <a:rPr lang="en-US" altLang="zh-CN" sz="24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endParaRPr lang="zh-CN" altLang="en-US" sz="24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0572869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2" y="20166"/>
            <a:ext cx="9132988" cy="5150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矩形 1"/>
          <p:cNvSpPr/>
          <p:nvPr/>
        </p:nvSpPr>
        <p:spPr>
          <a:xfrm>
            <a:off x="0" y="20166"/>
            <a:ext cx="9143999" cy="267765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 包饺子喽！我左手拿皮，右手拿筷子，夹了一些馅，放在皮中间，把饺子中间捏紧，又从右边的皮开始向上捏，又把左边的皮牢牢捏住，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我又加固了好几次，一个挺着大肚子的饺子出现了。“哈哈！大胖子来啦！”我虽得意，又有几分惭愧，因为我成功地包出了饺子，但饺子形状不好看，像懒洋洋的小猪躺在那儿，怎么也站不起来</a:t>
            </a:r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8998621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19055" y="426869"/>
            <a:ext cx="2330450" cy="560705"/>
            <a:chOff x="292074" y="533430"/>
            <a:chExt cx="3107265" cy="747607"/>
          </a:xfrm>
        </p:grpSpPr>
        <p:sp>
          <p:nvSpPr>
            <p:cNvPr id="3" name="文本框 14"/>
            <p:cNvSpPr txBox="1"/>
            <p:nvPr/>
          </p:nvSpPr>
          <p:spPr>
            <a:xfrm>
              <a:off x="832247" y="533430"/>
              <a:ext cx="2567092" cy="74760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写作提纲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074" y="533430"/>
              <a:ext cx="540173" cy="672254"/>
            </a:xfrm>
            <a:prstGeom prst="rect">
              <a:avLst/>
            </a:prstGeom>
          </p:spPr>
        </p:pic>
      </p:grpSp>
      <p:sp>
        <p:nvSpPr>
          <p:cNvPr id="5" name="矩形 4"/>
          <p:cNvSpPr/>
          <p:nvPr/>
        </p:nvSpPr>
        <p:spPr>
          <a:xfrm>
            <a:off x="1547664" y="1491630"/>
            <a:ext cx="72564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    你想要介绍家乡的风俗，还是写自己参加风俗活动的经历呢？不要急于下笔，先好好构思，编写好写作提纲。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6" y="1419622"/>
            <a:ext cx="1694180" cy="224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6589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9513" y="1551439"/>
            <a:ext cx="4032447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要介绍的风俗是什么？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它的主要特点是什么，打算从哪几方面介绍？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哪一部分作为重点将要进行具体介绍？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打算拟定什么题目？</a:t>
            </a:r>
          </a:p>
        </p:txBody>
      </p:sp>
      <p:sp>
        <p:nvSpPr>
          <p:cNvPr id="3" name="矩形 2"/>
          <p:cNvSpPr/>
          <p:nvPr/>
        </p:nvSpPr>
        <p:spPr>
          <a:xfrm>
            <a:off x="3191455" y="267494"/>
            <a:ext cx="34305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习作提纲要求</a:t>
            </a:r>
          </a:p>
        </p:txBody>
      </p:sp>
      <p:sp>
        <p:nvSpPr>
          <p:cNvPr id="4" name="矩形 3"/>
          <p:cNvSpPr/>
          <p:nvPr/>
        </p:nvSpPr>
        <p:spPr>
          <a:xfrm>
            <a:off x="4640310" y="1551438"/>
            <a:ext cx="4324253" cy="267765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1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1.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要写的风俗活动是什么？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2.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打算从哪几方面来描写活动现场？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3.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哪一部分作为重点将要进行具体描写？</a:t>
            </a:r>
          </a:p>
          <a:p>
            <a:r>
              <a:rPr lang="en-US" altLang="zh-CN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4.</a:t>
            </a:r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打算拟定什么题目？</a:t>
            </a:r>
          </a:p>
        </p:txBody>
      </p:sp>
      <p:sp>
        <p:nvSpPr>
          <p:cNvPr id="5" name="矩形 4"/>
          <p:cNvSpPr/>
          <p:nvPr/>
        </p:nvSpPr>
        <p:spPr>
          <a:xfrm>
            <a:off x="1167278" y="1028219"/>
            <a:ext cx="234872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介绍一种风俗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06724" y="1028218"/>
            <a:ext cx="3791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写一次风俗活动的经历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498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090048" y="798334"/>
            <a:ext cx="3058016" cy="666511"/>
            <a:chOff x="2375756" y="2268826"/>
            <a:chExt cx="3058016" cy="666511"/>
          </a:xfrm>
        </p:grpSpPr>
        <p:sp>
          <p:nvSpPr>
            <p:cNvPr id="4" name="云形 3"/>
            <p:cNvSpPr/>
            <p:nvPr/>
          </p:nvSpPr>
          <p:spPr>
            <a:xfrm>
              <a:off x="2375756" y="2268826"/>
              <a:ext cx="3058016" cy="666511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71068" y="2290763"/>
              <a:ext cx="281868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itchFamily="49" charset="-122"/>
                  <a:ea typeface="楷体" pitchFamily="49" charset="-122"/>
                </a:rPr>
                <a:t>闹花灯的传说</a:t>
              </a:r>
            </a:p>
          </p:txBody>
        </p:sp>
      </p:grpSp>
      <p:sp>
        <p:nvSpPr>
          <p:cNvPr id="6" name="文本框 2"/>
          <p:cNvSpPr txBox="1"/>
          <p:nvPr/>
        </p:nvSpPr>
        <p:spPr>
          <a:xfrm>
            <a:off x="683568" y="989459"/>
            <a:ext cx="720080" cy="25545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元宵闹花灯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595239" y="1131590"/>
            <a:ext cx="288032" cy="2762726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1961776" y="1869185"/>
            <a:ext cx="2610223" cy="730908"/>
            <a:chOff x="2098767" y="2336363"/>
            <a:chExt cx="2610223" cy="730908"/>
          </a:xfrm>
        </p:grpSpPr>
        <p:sp>
          <p:nvSpPr>
            <p:cNvPr id="10" name="云形 9"/>
            <p:cNvSpPr/>
            <p:nvPr/>
          </p:nvSpPr>
          <p:spPr>
            <a:xfrm>
              <a:off x="2098767" y="2336363"/>
              <a:ext cx="2610223" cy="730908"/>
            </a:xfrm>
            <a:prstGeom prst="clou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02822" y="2395356"/>
              <a:ext cx="16021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itchFamily="49" charset="-122"/>
                  <a:ea typeface="楷体" pitchFamily="49" charset="-122"/>
                </a:rPr>
                <a:t>赏花灯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883271" y="3298405"/>
            <a:ext cx="2544713" cy="666511"/>
            <a:chOff x="2375756" y="2268826"/>
            <a:chExt cx="1620180" cy="666511"/>
          </a:xfrm>
        </p:grpSpPr>
        <p:sp>
          <p:nvSpPr>
            <p:cNvPr id="14" name="云形 13"/>
            <p:cNvSpPr/>
            <p:nvPr/>
          </p:nvSpPr>
          <p:spPr>
            <a:xfrm>
              <a:off x="2375756" y="2268826"/>
              <a:ext cx="1620180" cy="666511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688680" y="2290763"/>
              <a:ext cx="99433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itchFamily="49" charset="-122"/>
                  <a:ea typeface="楷体" pitchFamily="49" charset="-122"/>
                </a:rPr>
                <a:t>猜灯谜</a:t>
              </a:r>
            </a:p>
          </p:txBody>
        </p:sp>
      </p:grpSp>
      <p:sp>
        <p:nvSpPr>
          <p:cNvPr id="16" name="左大括号 15"/>
          <p:cNvSpPr/>
          <p:nvPr/>
        </p:nvSpPr>
        <p:spPr>
          <a:xfrm>
            <a:off x="4490876" y="1743850"/>
            <a:ext cx="306264" cy="1125592"/>
          </a:xfrm>
          <a:prstGeom prst="lef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4901888" y="1482241"/>
            <a:ext cx="252256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灯多：兔灯、桃灯</a:t>
            </a:r>
            <a:r>
              <a:rPr lang="en-US" altLang="zh-CN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……</a:t>
            </a:r>
            <a:endParaRPr lang="zh-CN" altLang="en-US" sz="2800" b="1" dirty="0">
              <a:solidFill>
                <a:srgbClr val="0000FF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01887" y="2475560"/>
            <a:ext cx="28028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人多：人山人海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682652" y="3371096"/>
            <a:ext cx="1916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兴致盎然</a:t>
            </a:r>
          </a:p>
        </p:txBody>
      </p:sp>
      <p:sp>
        <p:nvSpPr>
          <p:cNvPr id="31" name="矩形 30"/>
          <p:cNvSpPr/>
          <p:nvPr/>
        </p:nvSpPr>
        <p:spPr>
          <a:xfrm>
            <a:off x="7762805" y="1546003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重</a:t>
            </a:r>
            <a:endParaRPr lang="en-US" altLang="zh-CN" sz="40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点</a:t>
            </a:r>
          </a:p>
        </p:txBody>
      </p:sp>
      <p:sp>
        <p:nvSpPr>
          <p:cNvPr id="32" name="左大括号 31"/>
          <p:cNvSpPr/>
          <p:nvPr/>
        </p:nvSpPr>
        <p:spPr>
          <a:xfrm rot="10800000">
            <a:off x="7578692" y="1618010"/>
            <a:ext cx="280317" cy="1233797"/>
          </a:xfrm>
          <a:prstGeom prst="lef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910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2" grpId="0"/>
      <p:bldP spid="29" grpId="0"/>
      <p:bldP spid="31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85"/>
          <a:stretch/>
        </p:blipFill>
        <p:spPr bwMode="auto">
          <a:xfrm>
            <a:off x="16768" y="26394"/>
            <a:ext cx="9127232" cy="5117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07504" y="123478"/>
            <a:ext cx="5707360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中秋吃月饼、赏月、赏桂花</a:t>
            </a:r>
          </a:p>
        </p:txBody>
      </p:sp>
    </p:spTree>
    <p:extLst>
      <p:ext uri="{BB962C8B-B14F-4D97-AF65-F5344CB8AC3E}">
        <p14:creationId xmlns:p14="http://schemas.microsoft.com/office/powerpoint/2010/main" val="3629752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3408645" y="852257"/>
            <a:ext cx="1620180" cy="666511"/>
            <a:chOff x="2375756" y="2268826"/>
            <a:chExt cx="1620180" cy="666511"/>
          </a:xfrm>
        </p:grpSpPr>
        <p:sp>
          <p:nvSpPr>
            <p:cNvPr id="4" name="云形 3"/>
            <p:cNvSpPr/>
            <p:nvPr/>
          </p:nvSpPr>
          <p:spPr>
            <a:xfrm>
              <a:off x="2375756" y="2268826"/>
              <a:ext cx="1620180" cy="666511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71068" y="2290763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比赛前</a:t>
              </a:r>
            </a:p>
          </p:txBody>
        </p:sp>
      </p:grpSp>
      <p:sp>
        <p:nvSpPr>
          <p:cNvPr id="6" name="文本框 2"/>
          <p:cNvSpPr txBox="1"/>
          <p:nvPr/>
        </p:nvSpPr>
        <p:spPr>
          <a:xfrm>
            <a:off x="179512" y="1592125"/>
            <a:ext cx="630513" cy="156966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赛龙舟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001617" y="1014053"/>
            <a:ext cx="288032" cy="2762726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3280374" y="1923108"/>
            <a:ext cx="2095059" cy="730908"/>
            <a:chOff x="2098768" y="2336363"/>
            <a:chExt cx="2095059" cy="730908"/>
          </a:xfrm>
        </p:grpSpPr>
        <p:sp>
          <p:nvSpPr>
            <p:cNvPr id="10" name="云形 9"/>
            <p:cNvSpPr/>
            <p:nvPr/>
          </p:nvSpPr>
          <p:spPr>
            <a:xfrm>
              <a:off x="2098768" y="2336363"/>
              <a:ext cx="1876722" cy="730908"/>
            </a:xfrm>
            <a:prstGeom prst="clou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335412" y="2357963"/>
              <a:ext cx="18584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比赛时</a:t>
              </a: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3491753" y="3352328"/>
            <a:ext cx="1620180" cy="666511"/>
            <a:chOff x="2375756" y="2268826"/>
            <a:chExt cx="1620180" cy="666511"/>
          </a:xfrm>
        </p:grpSpPr>
        <p:sp>
          <p:nvSpPr>
            <p:cNvPr id="14" name="云形 13"/>
            <p:cNvSpPr/>
            <p:nvPr/>
          </p:nvSpPr>
          <p:spPr>
            <a:xfrm>
              <a:off x="2375756" y="2268826"/>
              <a:ext cx="1620180" cy="666511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71068" y="2290763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solidFill>
                    <a:prstClr val="black"/>
                  </a:solidFill>
                  <a:latin typeface="楷体" pitchFamily="49" charset="-122"/>
                  <a:ea typeface="楷体" pitchFamily="49" charset="-122"/>
                </a:rPr>
                <a:t>比赛后</a:t>
              </a:r>
            </a:p>
          </p:txBody>
        </p:sp>
      </p:grpSp>
      <p:sp>
        <p:nvSpPr>
          <p:cNvPr id="16" name="左大括号 15"/>
          <p:cNvSpPr/>
          <p:nvPr/>
        </p:nvSpPr>
        <p:spPr>
          <a:xfrm>
            <a:off x="5272932" y="1797774"/>
            <a:ext cx="306264" cy="1125592"/>
          </a:xfrm>
          <a:prstGeom prst="lef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42261" y="1536164"/>
            <a:ext cx="21781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激烈的场面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42262" y="2034036"/>
            <a:ext cx="2580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队员们的表现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550621" y="2534501"/>
            <a:ext cx="1660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比赛盛况</a:t>
            </a:r>
          </a:p>
        </p:txBody>
      </p:sp>
      <p:sp>
        <p:nvSpPr>
          <p:cNvPr id="28" name="左大括号 27"/>
          <p:cNvSpPr/>
          <p:nvPr/>
        </p:nvSpPr>
        <p:spPr>
          <a:xfrm>
            <a:off x="5313689" y="3436905"/>
            <a:ext cx="297904" cy="631437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60012" y="3217332"/>
            <a:ext cx="16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陆续离开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60012" y="3686629"/>
            <a:ext cx="215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依依不舍</a:t>
            </a:r>
          </a:p>
        </p:txBody>
      </p:sp>
      <p:sp>
        <p:nvSpPr>
          <p:cNvPr id="31" name="矩形 30"/>
          <p:cNvSpPr/>
          <p:nvPr/>
        </p:nvSpPr>
        <p:spPr>
          <a:xfrm>
            <a:off x="8312559" y="1698850"/>
            <a:ext cx="6976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dirty="0">
                <a:ln w="11430"/>
                <a:gradFill>
                  <a:gsLst>
                    <a:gs pos="0">
                      <a:srgbClr val="F07474">
                        <a:tint val="70000"/>
                        <a:satMod val="245000"/>
                      </a:srgbClr>
                    </a:gs>
                    <a:gs pos="75000">
                      <a:srgbClr val="F07474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07474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重</a:t>
            </a:r>
            <a:endParaRPr lang="en-US" altLang="zh-CN" sz="4000" b="1" dirty="0">
              <a:ln w="11430"/>
              <a:gradFill>
                <a:gsLst>
                  <a:gs pos="0">
                    <a:srgbClr val="F07474">
                      <a:tint val="70000"/>
                      <a:satMod val="245000"/>
                    </a:srgbClr>
                  </a:gs>
                  <a:gs pos="75000">
                    <a:srgbClr val="F07474">
                      <a:tint val="90000"/>
                      <a:shade val="60000"/>
                      <a:satMod val="240000"/>
                    </a:srgbClr>
                  </a:gs>
                  <a:gs pos="100000">
                    <a:srgbClr val="F07474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zh-CN" altLang="en-US" sz="4000" b="1" dirty="0">
                <a:ln w="11430"/>
                <a:gradFill>
                  <a:gsLst>
                    <a:gs pos="0">
                      <a:srgbClr val="F07474">
                        <a:tint val="70000"/>
                        <a:satMod val="245000"/>
                      </a:srgbClr>
                    </a:gs>
                    <a:gs pos="75000">
                      <a:srgbClr val="F07474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F07474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点</a:t>
            </a:r>
          </a:p>
        </p:txBody>
      </p:sp>
      <p:sp>
        <p:nvSpPr>
          <p:cNvPr id="32" name="左大括号 31"/>
          <p:cNvSpPr/>
          <p:nvPr/>
        </p:nvSpPr>
        <p:spPr>
          <a:xfrm rot="10800000">
            <a:off x="7884368" y="1744653"/>
            <a:ext cx="280317" cy="1233797"/>
          </a:xfrm>
          <a:prstGeom prst="lef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3" name="左大括号 22"/>
          <p:cNvSpPr/>
          <p:nvPr/>
        </p:nvSpPr>
        <p:spPr>
          <a:xfrm>
            <a:off x="5193954" y="764329"/>
            <a:ext cx="297904" cy="631437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40277" y="544756"/>
            <a:ext cx="16707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观众多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540277" y="1014053"/>
            <a:ext cx="258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itchFamily="49" charset="-122"/>
                <a:ea typeface="楷体" pitchFamily="49" charset="-122"/>
              </a:rPr>
              <a:t>许多龙舟停泊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3" t="23505" b="9383"/>
          <a:stretch/>
        </p:blipFill>
        <p:spPr bwMode="auto">
          <a:xfrm>
            <a:off x="1375252" y="596032"/>
            <a:ext cx="1900604" cy="114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52" y="1797774"/>
            <a:ext cx="1869028" cy="1168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5252" y="3106951"/>
            <a:ext cx="1869028" cy="1267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329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/>
      <p:bldP spid="21" grpId="0"/>
      <p:bldP spid="22" grpId="0"/>
      <p:bldP spid="28" grpId="0" animBg="1"/>
      <p:bldP spid="29" grpId="0"/>
      <p:bldP spid="30" grpId="0"/>
      <p:bldP spid="31" grpId="0"/>
      <p:bldP spid="32" grpId="0" animBg="1"/>
      <p:bldP spid="23" grpId="0" animBg="1"/>
      <p:bldP spid="24" grpId="0"/>
      <p:bldP spid="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80" b="6151"/>
          <a:stretch/>
        </p:blipFill>
        <p:spPr bwMode="auto">
          <a:xfrm>
            <a:off x="1835696" y="1946530"/>
            <a:ext cx="1851510" cy="128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3791311" y="2234986"/>
            <a:ext cx="1620180" cy="666511"/>
            <a:chOff x="2375756" y="2268826"/>
            <a:chExt cx="1620180" cy="666511"/>
          </a:xfrm>
        </p:grpSpPr>
        <p:sp>
          <p:nvSpPr>
            <p:cNvPr id="4" name="云形 3"/>
            <p:cNvSpPr/>
            <p:nvPr/>
          </p:nvSpPr>
          <p:spPr>
            <a:xfrm>
              <a:off x="2375756" y="2268826"/>
              <a:ext cx="1620180" cy="666511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471068" y="2290763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itchFamily="49" charset="-122"/>
                  <a:ea typeface="楷体" pitchFamily="49" charset="-122"/>
                </a:rPr>
                <a:t>蒸年粑</a:t>
              </a:r>
            </a:p>
          </p:txBody>
        </p:sp>
      </p:grpSp>
      <p:sp>
        <p:nvSpPr>
          <p:cNvPr id="6" name="文本框 2"/>
          <p:cNvSpPr txBox="1"/>
          <p:nvPr/>
        </p:nvSpPr>
        <p:spPr>
          <a:xfrm>
            <a:off x="539552" y="1131590"/>
            <a:ext cx="720080" cy="255454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家乡的年粑</a:t>
            </a:r>
          </a:p>
        </p:txBody>
      </p:sp>
      <p:sp>
        <p:nvSpPr>
          <p:cNvPr id="2" name="左大括号 1"/>
          <p:cNvSpPr/>
          <p:nvPr/>
        </p:nvSpPr>
        <p:spPr>
          <a:xfrm>
            <a:off x="1475656" y="915566"/>
            <a:ext cx="288032" cy="3528392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8519" y="627534"/>
            <a:ext cx="1851510" cy="1226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3745286" y="808122"/>
            <a:ext cx="1620180" cy="666511"/>
            <a:chOff x="2375756" y="2268826"/>
            <a:chExt cx="1620180" cy="666511"/>
          </a:xfrm>
        </p:grpSpPr>
        <p:sp>
          <p:nvSpPr>
            <p:cNvPr id="10" name="云形 9"/>
            <p:cNvSpPr/>
            <p:nvPr/>
          </p:nvSpPr>
          <p:spPr>
            <a:xfrm>
              <a:off x="2375756" y="2268826"/>
              <a:ext cx="1620180" cy="666511"/>
            </a:xfrm>
            <a:prstGeom prst="cloud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471068" y="2290763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itchFamily="49" charset="-122"/>
                  <a:ea typeface="楷体" pitchFamily="49" charset="-122"/>
                </a:rPr>
                <a:t>做年粑</a:t>
              </a:r>
            </a:p>
          </p:txBody>
        </p:sp>
      </p:grpSp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9" b="22601"/>
          <a:stretch/>
        </p:blipFill>
        <p:spPr bwMode="auto">
          <a:xfrm>
            <a:off x="1835696" y="3374089"/>
            <a:ext cx="1851510" cy="1069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组合 12"/>
          <p:cNvGrpSpPr/>
          <p:nvPr/>
        </p:nvGrpSpPr>
        <p:grpSpPr>
          <a:xfrm>
            <a:off x="3761570" y="3575767"/>
            <a:ext cx="1620180" cy="666511"/>
            <a:chOff x="2375756" y="2268826"/>
            <a:chExt cx="1620180" cy="666511"/>
          </a:xfrm>
        </p:grpSpPr>
        <p:sp>
          <p:nvSpPr>
            <p:cNvPr id="14" name="云形 13"/>
            <p:cNvSpPr/>
            <p:nvPr/>
          </p:nvSpPr>
          <p:spPr>
            <a:xfrm>
              <a:off x="2375756" y="2268826"/>
              <a:ext cx="1620180" cy="666511"/>
            </a:xfrm>
            <a:prstGeom prst="cloud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471068" y="2290763"/>
              <a:ext cx="1440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>
                  <a:latin typeface="楷体" pitchFamily="49" charset="-122"/>
                  <a:ea typeface="楷体" pitchFamily="49" charset="-122"/>
                </a:rPr>
                <a:t>尝年粑</a:t>
              </a:r>
            </a:p>
          </p:txBody>
        </p:sp>
      </p:grpSp>
      <p:sp>
        <p:nvSpPr>
          <p:cNvPr id="16" name="左大括号 15"/>
          <p:cNvSpPr/>
          <p:nvPr/>
        </p:nvSpPr>
        <p:spPr>
          <a:xfrm>
            <a:off x="5474146" y="509940"/>
            <a:ext cx="297904" cy="1436590"/>
          </a:xfrm>
          <a:prstGeom prst="lef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TextBox 18"/>
          <p:cNvSpPr txBox="1"/>
          <p:nvPr/>
        </p:nvSpPr>
        <p:spPr>
          <a:xfrm>
            <a:off x="5772050" y="1592550"/>
            <a:ext cx="184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各种形状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2050" y="248330"/>
            <a:ext cx="184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一片欢腾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772050" y="717627"/>
            <a:ext cx="184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洗粳米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72050" y="1141377"/>
            <a:ext cx="184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0000FF"/>
                </a:solidFill>
                <a:latin typeface="楷体" pitchFamily="49" charset="-122"/>
                <a:ea typeface="楷体" pitchFamily="49" charset="-122"/>
              </a:rPr>
              <a:t>做准备</a:t>
            </a:r>
          </a:p>
        </p:txBody>
      </p:sp>
      <p:sp>
        <p:nvSpPr>
          <p:cNvPr id="23" name="左大括号 22"/>
          <p:cNvSpPr/>
          <p:nvPr/>
        </p:nvSpPr>
        <p:spPr>
          <a:xfrm>
            <a:off x="5459685" y="2364043"/>
            <a:ext cx="297904" cy="631437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TextBox 24"/>
          <p:cNvSpPr txBox="1"/>
          <p:nvPr/>
        </p:nvSpPr>
        <p:spPr>
          <a:xfrm>
            <a:off x="5806008" y="2144470"/>
            <a:ext cx="184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大火烧旺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806008" y="2613767"/>
            <a:ext cx="215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一炷香工夫</a:t>
            </a:r>
          </a:p>
        </p:txBody>
      </p:sp>
      <p:sp>
        <p:nvSpPr>
          <p:cNvPr id="28" name="左大括号 27"/>
          <p:cNvSpPr/>
          <p:nvPr/>
        </p:nvSpPr>
        <p:spPr>
          <a:xfrm>
            <a:off x="5459685" y="3599006"/>
            <a:ext cx="297904" cy="631437"/>
          </a:xfrm>
          <a:prstGeom prst="leftBrac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5806008" y="3379433"/>
            <a:ext cx="18449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诱人香味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806008" y="3848730"/>
            <a:ext cx="21503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烫坏舌头</a:t>
            </a:r>
          </a:p>
        </p:txBody>
      </p:sp>
      <p:sp>
        <p:nvSpPr>
          <p:cNvPr id="7" name="矩形 6"/>
          <p:cNvSpPr/>
          <p:nvPr/>
        </p:nvSpPr>
        <p:spPr>
          <a:xfrm>
            <a:off x="7703864" y="777647"/>
            <a:ext cx="1210588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CN" altLang="en-US" sz="4000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重点</a:t>
            </a:r>
          </a:p>
        </p:txBody>
      </p:sp>
      <p:sp>
        <p:nvSpPr>
          <p:cNvPr id="32" name="左大括号 31"/>
          <p:cNvSpPr/>
          <p:nvPr/>
        </p:nvSpPr>
        <p:spPr>
          <a:xfrm rot="10800000">
            <a:off x="7405960" y="509940"/>
            <a:ext cx="297904" cy="1436590"/>
          </a:xfrm>
          <a:prstGeom prst="leftBrace">
            <a:avLst/>
          </a:prstGeom>
          <a:ln w="762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8214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1" grpId="0"/>
      <p:bldP spid="22" grpId="0"/>
      <p:bldP spid="23" grpId="0" animBg="1"/>
      <p:bldP spid="25" grpId="0"/>
      <p:bldP spid="26" grpId="0"/>
      <p:bldP spid="28" grpId="0" animBg="1"/>
      <p:bldP spid="29" grpId="0"/>
      <p:bldP spid="30" grpId="0"/>
      <p:bldP spid="7" grpId="0"/>
      <p:bldP spid="32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99"/>
          <p:cNvSpPr txBox="1"/>
          <p:nvPr/>
        </p:nvSpPr>
        <p:spPr>
          <a:xfrm>
            <a:off x="1004194" y="800611"/>
            <a:ext cx="5080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indent="0"/>
            <a:r>
              <a:rPr lang="en-US" altLang="zh-CN" sz="2400" b="1" dirty="0">
                <a:ea typeface="宋体" panose="02010600030101010101" pitchFamily="2" charset="-122"/>
              </a:rPr>
              <a:t>                           </a:t>
            </a:r>
            <a:r>
              <a:rPr lang="zh-CN" altLang="en-US" sz="2400" b="1" dirty="0">
                <a:ea typeface="宋体" panose="02010600030101010101" pitchFamily="2" charset="-122"/>
              </a:rPr>
              <a:t>元宵闹花灯</a:t>
            </a:r>
            <a:endParaRPr lang="en-US" sz="2000" b="0" dirty="0">
              <a:latin typeface="宋体" panose="02010600030101010101" pitchFamily="2" charset="-122"/>
              <a:ea typeface="宋体" panose="02010600030101010101" pitchFamily="2" charset="-122"/>
              <a:cs typeface="Times New Roman" panose="0202060305040502030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9512" y="1275606"/>
            <a:ext cx="7089378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我最喜欢的就是元宵节闹花灯。</a:t>
            </a:r>
          </a:p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　　元宵节的晚上，大街上，公园里，处处挂满了色彩缤纷、图案各异的花灯，让人看得眼花缭乱。</a:t>
            </a: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lvl="0"/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我特别奇怪，为什么元宵夜一定要闹花灯呢</a:t>
            </a:r>
            <a:r>
              <a:rPr lang="en-US" altLang="zh-CN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?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妈妈告诉我，在很久以前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一只神鸟降落人间被人们误杀。天帝知道后震怒，下令正月十五火烧人间。人们想出个法子：在正月十四、十五、十六这三天，每户人家在门前挂起红灯。从而骗过了天帝，保住了自己的生命和财产。从此元宵节闹花灯便成为了一个风俗一直传到了今天。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232886" y="915566"/>
            <a:ext cx="36004" cy="38164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371878" y="915565"/>
            <a:ext cx="14761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开门见山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，</a:t>
            </a:r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写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出</a:t>
            </a:r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元宵节闹花灯</a:t>
            </a:r>
            <a:r>
              <a:rPr lang="en-US" altLang="zh-CN" sz="2000" b="1" dirty="0" err="1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这一</a:t>
            </a:r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风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俗。 </a:t>
            </a:r>
          </a:p>
        </p:txBody>
      </p:sp>
      <p:sp>
        <p:nvSpPr>
          <p:cNvPr id="10" name="矩形 9"/>
          <p:cNvSpPr/>
          <p:nvPr/>
        </p:nvSpPr>
        <p:spPr>
          <a:xfrm>
            <a:off x="7380312" y="2506712"/>
            <a:ext cx="14761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加入神话传说，说明闹花灯这一风俗的由来，充满趣味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r>
              <a:rPr lang="en-US" altLang="zh-CN" sz="2000" b="1" dirty="0">
                <a:solidFill>
                  <a:prstClr val="black"/>
                </a:solidFill>
                <a:latin typeface="楷体_GB2312" charset="0"/>
                <a:cs typeface="楷体_GB2312" charset="0"/>
              </a:rPr>
              <a:t>  </a:t>
            </a:r>
          </a:p>
        </p:txBody>
      </p:sp>
      <p:sp>
        <p:nvSpPr>
          <p:cNvPr id="8" name="文本框 14"/>
          <p:cNvSpPr txBox="1"/>
          <p:nvPr/>
        </p:nvSpPr>
        <p:spPr>
          <a:xfrm>
            <a:off x="561958" y="238919"/>
            <a:ext cx="2147372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例文赏析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91596"/>
            <a:ext cx="366860" cy="45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263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79512" y="721022"/>
            <a:ext cx="7089378" cy="37856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花灯真多啊！琳琅满目的花灯使人眼花缭乱、目不暇接！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那漂亮的兔灯，粉红色的身子，长长的耳朵，圆圆的小脸上挂着一副甜美的笑容，摆动的手臂，好像在跟大家说：“祝你们元宵节快乐！”那桃灯，粉红的底色，桃尖儿上涂点红色，桃底有翠绿的大叶子，真是既漂亮又简单。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还有那红艳艳的“五角星”、会动的“小鸡”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……</a:t>
            </a:r>
          </a:p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灯多，看花灯的人也多。马路上人山人海，整条马路都变成了“人行道”，一眼望去看不见人流的末尾。　</a:t>
            </a:r>
            <a:endParaRPr lang="en-US" altLang="zh-CN" sz="2400" b="1" dirty="0">
              <a:solidFill>
                <a:srgbClr val="C0000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7232886" y="761086"/>
            <a:ext cx="0" cy="397090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380312" y="987574"/>
            <a:ext cx="147616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围绕“花灯真多啊”这句话，重点描写了兔灯和桃灯，生动具体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r>
              <a:rPr lang="en-US" altLang="zh-CN" sz="2000" b="1" dirty="0">
                <a:solidFill>
                  <a:prstClr val="black"/>
                </a:solidFill>
                <a:latin typeface="楷体_GB2312" charset="0"/>
                <a:cs typeface="楷体_GB2312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7573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153250" y="771550"/>
            <a:ext cx="7089378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人们边赏花灯边猜灯谜，兴致盎然。你看，这盏灯上写着“一双长耳朵，眼睛红又红，不吃肉和鱼，吃菜和萝卜”打一动物。谜底是“兔子”！你猜对了吗？</a:t>
            </a:r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</a:p>
          <a:p>
            <a:pPr lvl="0"/>
            <a:r>
              <a:rPr lang="en-US" altLang="zh-CN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</a:t>
            </a:r>
            <a:r>
              <a:rPr lang="zh-CN" altLang="en-US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夜渐渐深了，但观灯的人还是络绎不绝，各种彩色的灯像天上的繁星一样，大放光彩。</a:t>
            </a:r>
            <a:r>
              <a:rPr lang="zh-CN" altLang="en-US" sz="2400" b="1" dirty="0">
                <a:solidFill>
                  <a:srgbClr val="0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真是“一夜花灯醉，只缘春意浓”。</a:t>
            </a:r>
            <a:r>
              <a:rPr lang="en-US" altLang="zh-CN" sz="2400" b="1" dirty="0">
                <a:solidFill>
                  <a:srgbClr val="C0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</a:t>
            </a:r>
          </a:p>
        </p:txBody>
      </p:sp>
      <p:cxnSp>
        <p:nvCxnSpPr>
          <p:cNvPr id="7" name="直接连接符 6"/>
          <p:cNvCxnSpPr/>
          <p:nvPr/>
        </p:nvCxnSpPr>
        <p:spPr>
          <a:xfrm>
            <a:off x="7232886" y="843558"/>
            <a:ext cx="0" cy="316835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7284938" y="1635646"/>
            <a:ext cx="176760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写人们不愿离去，侧面表达了对这一风俗的喜爱之情。运用比喻手法，将地上的灯比作天上的繁星，意境优美</a:t>
            </a:r>
            <a:r>
              <a:rPr lang="en-US" altLang="zh-CN" sz="2000" b="1" dirty="0">
                <a:solidFill>
                  <a:prstClr val="black"/>
                </a:solidFill>
                <a:latin typeface="仿宋" panose="02010609060101010101" charset="-122"/>
                <a:ea typeface="仿宋" panose="02010609060101010101" charset="-122"/>
                <a:cs typeface="仿宋" panose="02010609060101010101" charset="-122"/>
              </a:rPr>
              <a:t>。</a:t>
            </a:r>
            <a:endParaRPr lang="en-US" altLang="zh-CN" sz="2000" b="1" dirty="0">
              <a:solidFill>
                <a:prstClr val="black"/>
              </a:solidFill>
              <a:latin typeface="楷体_GB2312" charset="0"/>
              <a:cs typeface="楷体_GB231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7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1043608" y="1275606"/>
            <a:ext cx="6984776" cy="200054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indent="306070"/>
            <a:r>
              <a:rPr lang="en-US" altLang="zh-CN" sz="2800" b="1" dirty="0">
                <a:solidFill>
                  <a:srgbClr val="7030A0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  </a:t>
            </a:r>
            <a:r>
              <a:rPr lang="zh-CN" sz="2800" b="1" dirty="0">
                <a:solidFill>
                  <a:srgbClr val="7030A0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点评：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这篇习作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介绍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了“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元宵节闹花灯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”这一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风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俗，运用生动的语言，渲染出一片热闹的场景，把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闹花灯灯多、人多得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热闹场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面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栩栩如生地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展现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出来。结尾处“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一夜花灯醉，只缘春意浓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”，十分</a:t>
            </a:r>
            <a:r>
              <a:rPr lang="zh-CN" altLang="en-US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富有诗意</a:t>
            </a:r>
            <a:r>
              <a:rPr lang="zh-CN" sz="24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。  </a:t>
            </a:r>
            <a:endParaRPr lang="zh-CN" altLang="en-US" sz="2400" b="1" dirty="0">
              <a:latin typeface="黑体" pitchFamily="49" charset="-122"/>
              <a:ea typeface="黑体" pitchFamily="49" charset="-122"/>
              <a:cs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76845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2754" y="1090354"/>
            <a:ext cx="6768752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360000"/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 我的家乡西面就是美丽宽阔的武山湖，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住在水乡的人们每年端午节少不了要举行龙舟比赛。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这个节日传统习俗不知道延续了多少年了。</a:t>
            </a:r>
          </a:p>
          <a:p>
            <a:pPr indent="360000"/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 今年端午节那天，天空晴朗，艳阳高照，天气很是炎热，可是我们依然兴致勃勃。我早早地吃过早饭，同爸爸妈妈一起来到了湖坝上。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没想到，湖坝上早已挤满了前来观看赛龙舟的人们，他们有的撑着花伞，有的戴着太阳帽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远远望去，就好像一条蜿蜒的滚动的花龙。</a:t>
            </a:r>
          </a:p>
        </p:txBody>
      </p:sp>
      <p:sp>
        <p:nvSpPr>
          <p:cNvPr id="3" name="文本框 99"/>
          <p:cNvSpPr txBox="1"/>
          <p:nvPr/>
        </p:nvSpPr>
        <p:spPr>
          <a:xfrm>
            <a:off x="1691680" y="624656"/>
            <a:ext cx="5080000" cy="4616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zh-CN" altLang="en-US" sz="2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家乡端午风俗</a:t>
            </a:r>
            <a:r>
              <a:rPr lang="en-US" altLang="zh-CN" sz="2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——</a:t>
            </a:r>
            <a:r>
              <a:rPr lang="zh-CN" altLang="en-US" sz="2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</a:rPr>
              <a:t>赛龙舟</a:t>
            </a:r>
          </a:p>
        </p:txBody>
      </p:sp>
      <p:cxnSp>
        <p:nvCxnSpPr>
          <p:cNvPr id="5" name="直接连接符 4"/>
          <p:cNvCxnSpPr/>
          <p:nvPr/>
        </p:nvCxnSpPr>
        <p:spPr>
          <a:xfrm>
            <a:off x="7020272" y="555526"/>
            <a:ext cx="0" cy="41549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矩形 8"/>
          <p:cNvSpPr/>
          <p:nvPr/>
        </p:nvSpPr>
        <p:spPr>
          <a:xfrm>
            <a:off x="7118234" y="1131590"/>
            <a:ext cx="1727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仿宋" pitchFamily="49" charset="-122"/>
                <a:ea typeface="仿宋" pitchFamily="49" charset="-122"/>
                <a:cs typeface="楷体_GB2312" charset="0"/>
              </a:rPr>
              <a:t>开篇介绍当地的民俗是赛龙舟。</a:t>
            </a:r>
          </a:p>
        </p:txBody>
      </p:sp>
      <p:sp>
        <p:nvSpPr>
          <p:cNvPr id="10" name="矩形 9"/>
          <p:cNvSpPr/>
          <p:nvPr/>
        </p:nvSpPr>
        <p:spPr>
          <a:xfrm>
            <a:off x="7118234" y="2950374"/>
            <a:ext cx="19902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仿宋" pitchFamily="49" charset="-122"/>
                <a:ea typeface="仿宋" pitchFamily="49" charset="-122"/>
                <a:cs typeface="楷体_GB2312" charset="0"/>
              </a:rPr>
              <a:t>通过对看龙舟时天气和场面的描写，烘托出了人们对赛龙舟的期盼的心情。</a:t>
            </a:r>
          </a:p>
        </p:txBody>
      </p:sp>
    </p:spTree>
    <p:extLst>
      <p:ext uri="{BB962C8B-B14F-4D97-AF65-F5344CB8AC3E}">
        <p14:creationId xmlns:p14="http://schemas.microsoft.com/office/powerpoint/2010/main" val="274370642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95536" y="730314"/>
            <a:ext cx="66967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60000"/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 我好不容易从人缝中钻进去，找到一个有利的位置坐下来，放眼望去，湖面上早已停泊着许多参赛的龙舟，每条龙舟都有十米多长，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龙头形态各异，有的张着犄角，睁着眼睛，有的口含珍珠，有的龙头高昂，黑须长飘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</a:t>
            </a:r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龙舟一字排开，龙舟上的队员整装待发，穿着一色的红色救生衣，好像一片片红霞飘在水面上。他一个个手持摇板，精神抖擞，好像就是待冲向战场上的战士。</a:t>
            </a:r>
            <a:endParaRPr lang="en-US" altLang="zh-CN" sz="2400" dirty="0">
              <a:solidFill>
                <a:prstClr val="black"/>
              </a:solidFill>
              <a:latin typeface="黑体" pitchFamily="49" charset="-122"/>
              <a:ea typeface="黑体" pitchFamily="49" charset="-122"/>
              <a:cs typeface="宋体" panose="02010600030101010101" pitchFamily="2" charset="-122"/>
            </a:endParaRPr>
          </a:p>
          <a:p>
            <a:pPr indent="360000"/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只听一声令下，龙舟比赛开始啦！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一只只龙舟像离弦的箭一样向前冲去，顿时，锣鼓声，呐喊声，鞭炮混成一遍，好不热闹。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那些龙舟你追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7092280" y="555526"/>
            <a:ext cx="0" cy="44237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236246" y="1484367"/>
            <a:ext cx="1584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仿宋" pitchFamily="49" charset="-122"/>
                <a:ea typeface="仿宋" pitchFamily="49" charset="-122"/>
                <a:cs typeface="楷体_GB2312" charset="0"/>
              </a:rPr>
              <a:t>运用排比手法，写出了龙头的形态特点。</a:t>
            </a:r>
          </a:p>
        </p:txBody>
      </p:sp>
      <p:sp>
        <p:nvSpPr>
          <p:cNvPr id="8" name="矩形 7"/>
          <p:cNvSpPr/>
          <p:nvPr/>
        </p:nvSpPr>
        <p:spPr>
          <a:xfrm>
            <a:off x="7236246" y="3345279"/>
            <a:ext cx="172824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仿宋" pitchFamily="49" charset="-122"/>
                <a:ea typeface="仿宋" pitchFamily="49" charset="-122"/>
                <a:cs typeface="楷体_GB2312" charset="0"/>
              </a:rPr>
              <a:t>“像离弦的箭”，运用了比喻手法，写出了龙舟划行速度之快。</a:t>
            </a:r>
          </a:p>
        </p:txBody>
      </p:sp>
    </p:spTree>
    <p:extLst>
      <p:ext uri="{BB962C8B-B14F-4D97-AF65-F5344CB8AC3E}">
        <p14:creationId xmlns:p14="http://schemas.microsoft.com/office/powerpoint/2010/main" val="40028136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1" y="625500"/>
            <a:ext cx="712879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我赶，争先恐后，谁也不肯定让谁。“咚锵、咚锵</a:t>
            </a:r>
            <a:r>
              <a:rPr lang="en-US" altLang="zh-CN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”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随着急促的鼓点，队员们一齐有节奏地划动着摇板，他们那么的矫健，那么的整齐，随着队员身体一俯一仰，摇板入水，击起了片片水花，龙舟就飞一样向前冲去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这时只听见“咳嗬，咳嗬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……”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的呐喊声响起，一只十二米上的巨龙冲在最前面，你瞧，那指挥的，用力击打着鼓面，身体一蹲一起，鼓声“咚、咚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……”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鼓点越来越急，还有力地大喊，“加油，加油”。队员们摇板入水的节奏也在加快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湖坝的人们使劲鼓着掌，高声呐喊，“加油！加油</a:t>
            </a:r>
            <a:r>
              <a:rPr lang="en-US" altLang="zh-CN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……”</a:t>
            </a:r>
            <a:r>
              <a:rPr lang="zh-CN" altLang="en-US" sz="2400" dirty="0"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，龙舟飞一样地冲到了终点，这是我们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7236296" y="699542"/>
            <a:ext cx="0" cy="40809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380313" y="1779662"/>
            <a:ext cx="165618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仿宋" pitchFamily="49" charset="-122"/>
                <a:ea typeface="仿宋" pitchFamily="49" charset="-122"/>
                <a:cs typeface="楷体_GB2312" charset="0"/>
              </a:rPr>
              <a:t>本段生动细致地描写了赛龙舟精彩、激烈的场面，让人如闻其声，如临其境。</a:t>
            </a:r>
          </a:p>
        </p:txBody>
      </p:sp>
    </p:spTree>
    <p:extLst>
      <p:ext uri="{BB962C8B-B14F-4D97-AF65-F5344CB8AC3E}">
        <p14:creationId xmlns:p14="http://schemas.microsoft.com/office/powerpoint/2010/main" val="86455140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87921" y="911498"/>
            <a:ext cx="66653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村“猛龙”队的龙舟，他们获得了比赛的第一名，队员们高声欢呼着，喊叫着。那平静湖面好像被激起了一圈一圈的波纹。  </a:t>
            </a:r>
            <a:endParaRPr lang="en-US" altLang="zh-CN" sz="2400" dirty="0">
              <a:solidFill>
                <a:prstClr val="black"/>
              </a:solidFill>
              <a:latin typeface="黑体" pitchFamily="49" charset="-122"/>
              <a:ea typeface="黑体" pitchFamily="49" charset="-122"/>
              <a:cs typeface="宋体" panose="02010600030101010101" pitchFamily="2" charset="-122"/>
            </a:endParaRPr>
          </a:p>
          <a:p>
            <a:pPr indent="360000"/>
            <a:r>
              <a:rPr lang="en-US" altLang="zh-CN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 </a:t>
            </a:r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龙舟比赛结束了，</a:t>
            </a:r>
            <a:r>
              <a:rPr lang="zh-CN" altLang="en-US" sz="2400" dirty="0">
                <a:solidFill>
                  <a:srgbClr val="C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湖坝上的人们陆续离开，参赛的龙舟也回到了各自的港湾，湖面上又恢复了往日的平静，我也依依不舍地回了家</a:t>
            </a:r>
            <a:r>
              <a:rPr lang="zh-CN" altLang="en-US" sz="2400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。</a:t>
            </a:r>
            <a:r>
              <a:rPr lang="zh-CN" altLang="en-US" sz="2400" dirty="0">
                <a:solidFill>
                  <a:srgbClr val="000000"/>
                </a:solidFill>
                <a:latin typeface="黑体" pitchFamily="49" charset="-122"/>
                <a:ea typeface="黑体" pitchFamily="49" charset="-122"/>
                <a:cs typeface="宋体" panose="02010600030101010101" pitchFamily="2" charset="-122"/>
              </a:rPr>
              <a:t> </a:t>
            </a:r>
          </a:p>
        </p:txBody>
      </p:sp>
      <p:cxnSp>
        <p:nvCxnSpPr>
          <p:cNvPr id="3" name="直接连接符 2"/>
          <p:cNvCxnSpPr/>
          <p:nvPr/>
        </p:nvCxnSpPr>
        <p:spPr>
          <a:xfrm>
            <a:off x="7107485" y="911498"/>
            <a:ext cx="0" cy="2308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7190214" y="1779662"/>
            <a:ext cx="177427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仿宋" pitchFamily="49" charset="-122"/>
                <a:ea typeface="仿宋" pitchFamily="49" charset="-122"/>
                <a:cs typeface="楷体_GB2312" charset="0"/>
              </a:rPr>
              <a:t>文章收尾自然，“依依不舍”表达了作者对赛龙舟的喜爱。 </a:t>
            </a:r>
          </a:p>
        </p:txBody>
      </p:sp>
    </p:spTree>
    <p:extLst>
      <p:ext uri="{BB962C8B-B14F-4D97-AF65-F5344CB8AC3E}">
        <p14:creationId xmlns:p14="http://schemas.microsoft.com/office/powerpoint/2010/main" val="3308183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763"/>
            <a:ext cx="9252520" cy="513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0" y="47744"/>
            <a:ext cx="2555776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过年贴福字</a:t>
            </a:r>
          </a:p>
        </p:txBody>
      </p:sp>
    </p:spTree>
    <p:extLst>
      <p:ext uri="{BB962C8B-B14F-4D97-AF65-F5344CB8AC3E}">
        <p14:creationId xmlns:p14="http://schemas.microsoft.com/office/powerpoint/2010/main" val="63688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文本框 99"/>
          <p:cNvSpPr txBox="1"/>
          <p:nvPr/>
        </p:nvSpPr>
        <p:spPr>
          <a:xfrm>
            <a:off x="827584" y="987574"/>
            <a:ext cx="7599373" cy="2000548"/>
          </a:xfrm>
          <a:prstGeom prst="rect">
            <a:avLst/>
          </a:prstGeom>
          <a:noFill/>
          <a:ln w="9525">
            <a:solidFill>
              <a:schemeClr val="accent3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indent="306070"/>
            <a:r>
              <a:rPr lang="zh-CN" altLang="en-US" sz="2800" b="1" dirty="0">
                <a:solidFill>
                  <a:srgbClr val="7030A0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  点评：</a:t>
            </a:r>
            <a:r>
              <a:rPr lang="zh-CN" altLang="en-US" sz="2400" b="1" dirty="0">
                <a:solidFill>
                  <a:prstClr val="black"/>
                </a:solidFill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这篇习作写了作者观看端午节赛龙舟的一次经历，从观看民俗活动的角度来介绍家乡的风俗。文章按照时间顺序，重点描写了端午节纯朴的水乡人们“划龙舟”时的热闹场面，让人如闻其声，如临其境，感受到多么浓烈而又纯厚乡情民俗啊！  </a:t>
            </a:r>
          </a:p>
        </p:txBody>
      </p:sp>
      <p:sp>
        <p:nvSpPr>
          <p:cNvPr id="3" name="文本框 14">
            <a:hlinkClick r:id="rId2" action="ppaction://hlinkpres?slideindex=1&amp;slidetitle="/>
          </p:cNvPr>
          <p:cNvSpPr txBox="1"/>
          <p:nvPr/>
        </p:nvSpPr>
        <p:spPr>
          <a:xfrm>
            <a:off x="1381960" y="3507854"/>
            <a:ext cx="336763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更多例文一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3585600" y="3646602"/>
            <a:ext cx="335280" cy="472440"/>
          </a:xfrm>
          <a:prstGeom prst="rect">
            <a:avLst/>
          </a:prstGeom>
        </p:spPr>
      </p:pic>
      <p:sp>
        <p:nvSpPr>
          <p:cNvPr id="5" name="文本框 14">
            <a:hlinkClick r:id="rId4" action="ppaction://hlinkpres?slideindex=1&amp;slidetitle="/>
          </p:cNvPr>
          <p:cNvSpPr txBox="1"/>
          <p:nvPr/>
        </p:nvSpPr>
        <p:spPr>
          <a:xfrm>
            <a:off x="4870000" y="3565470"/>
            <a:ext cx="2654328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更多例文二</a:t>
            </a: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57708">
            <a:off x="7073640" y="3632210"/>
            <a:ext cx="335280" cy="47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61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755575" y="1779662"/>
            <a:ext cx="554298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楷体" panose="02010609060101010101" pitchFamily="49" charset="-122"/>
                <a:ea typeface="楷体" panose="02010609060101010101" pitchFamily="49" charset="-122"/>
              </a:rPr>
              <a:t>    快快写起来吧！</a:t>
            </a:r>
          </a:p>
        </p:txBody>
      </p:sp>
      <p:pic>
        <p:nvPicPr>
          <p:cNvPr id="15" name="图片 14" descr="234757-160Z616032990[1]"/>
          <p:cNvPicPr>
            <a:picLocks noChangeAspect="1"/>
          </p:cNvPicPr>
          <p:nvPr/>
        </p:nvPicPr>
        <p:blipFill>
          <a:blip r:embed="rId2">
            <a:clrChange>
              <a:clrFrom>
                <a:srgbClr val="FFFCF3">
                  <a:alpha val="100000"/>
                </a:srgbClr>
              </a:clrFrom>
              <a:clrTo>
                <a:srgbClr val="FFFCF3">
                  <a:alpha val="100000"/>
                  <a:alpha val="0"/>
                </a:srgbClr>
              </a:clrTo>
            </a:clrChange>
          </a:blip>
          <a:srcRect l="67163" t="48737"/>
          <a:stretch>
            <a:fillRect/>
          </a:stretch>
        </p:blipFill>
        <p:spPr>
          <a:xfrm>
            <a:off x="6156176" y="1541909"/>
            <a:ext cx="2085975" cy="3028315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339502"/>
            <a:ext cx="361950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zh-CN" altLang="en-US" sz="3200" dirty="0">
                <a:solidFill>
                  <a:schemeClr val="accent4"/>
                </a:solidFill>
                <a:effectLst/>
              </a:rPr>
              <a:t>组内分享•修改完善</a:t>
            </a:r>
          </a:p>
        </p:txBody>
      </p:sp>
      <p:pic>
        <p:nvPicPr>
          <p:cNvPr id="16386" name="Picture 2" descr="http://image.shedunews.com/2013/4/10/m_505811_dc1ca6e1-bf97-4a42-9dcc-b8c7feb72ef0.jpg"/>
          <p:cNvPicPr>
            <a:picLocks noChangeAspect="1" noChangeArrowheads="1"/>
          </p:cNvPicPr>
          <p:nvPr/>
        </p:nvPicPr>
        <p:blipFill>
          <a:blip r:embed="rId2" cstate="print"/>
          <a:srcRect t="12672"/>
          <a:stretch>
            <a:fillRect/>
          </a:stretch>
        </p:blipFill>
        <p:spPr bwMode="auto">
          <a:xfrm>
            <a:off x="1792144" y="923067"/>
            <a:ext cx="5642610" cy="2964815"/>
          </a:xfrm>
          <a:prstGeom prst="ellipse">
            <a:avLst/>
          </a:prstGeom>
          <a:noFill/>
        </p:spPr>
      </p:pic>
      <p:sp>
        <p:nvSpPr>
          <p:cNvPr id="2" name="矩形 1"/>
          <p:cNvSpPr/>
          <p:nvPr/>
        </p:nvSpPr>
        <p:spPr>
          <a:xfrm>
            <a:off x="683568" y="3651870"/>
            <a:ext cx="7632848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小组内分享，共同修改、完善，要注意内容的主次和详略的安排。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39676" y="339017"/>
            <a:ext cx="3024336" cy="561692"/>
            <a:chOff x="179512" y="411510"/>
            <a:chExt cx="3024336" cy="561692"/>
          </a:xfrm>
        </p:grpSpPr>
        <p:sp>
          <p:nvSpPr>
            <p:cNvPr id="3" name="文本框 14"/>
            <p:cNvSpPr txBox="1"/>
            <p:nvPr/>
          </p:nvSpPr>
          <p:spPr>
            <a:xfrm>
              <a:off x="624427" y="411510"/>
              <a:ext cx="2579421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评价标准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4077878"/>
              </p:ext>
            </p:extLst>
          </p:nvPr>
        </p:nvGraphicFramePr>
        <p:xfrm>
          <a:off x="1547664" y="1095502"/>
          <a:ext cx="6264696" cy="37084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8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2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评价项目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  加油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内容是家乡的风俗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按照一定的顺序写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能够抓住重点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能够写出风俗的特点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82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书写认真，错别字少于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个，病句不多于</a:t>
                      </a:r>
                      <a:r>
                        <a:rPr lang="en-US" altLang="zh-CN" sz="1800" dirty="0"/>
                        <a:t>2</a:t>
                      </a:r>
                      <a:r>
                        <a:rPr lang="zh-CN" altLang="en-US" sz="1800" dirty="0"/>
                        <a:t>个，有修改的痕迹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255"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老师或同学评语及修改建议：</a:t>
                      </a:r>
                      <a:endParaRPr lang="en-US" altLang="zh-CN" sz="1800" dirty="0"/>
                    </a:p>
                    <a:p>
                      <a:pPr algn="l"/>
                      <a:endParaRPr lang="en-US" altLang="zh-CN" sz="1800" dirty="0"/>
                    </a:p>
                    <a:p>
                      <a:pPr algn="l"/>
                      <a:endParaRPr lang="zh-CN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心形 5"/>
          <p:cNvSpPr/>
          <p:nvPr/>
        </p:nvSpPr>
        <p:spPr>
          <a:xfrm>
            <a:off x="7236296" y="1195688"/>
            <a:ext cx="360040" cy="216024"/>
          </a:xfrm>
          <a:prstGeom prst="heart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42" y="1170350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42" y="1170350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40" y="1167510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38" y="1170350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67510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矩形 12"/>
          <p:cNvSpPr/>
          <p:nvPr/>
        </p:nvSpPr>
        <p:spPr>
          <a:xfrm>
            <a:off x="3624330" y="499622"/>
            <a:ext cx="2348720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介绍一种风俗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47688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102123"/>
              </p:ext>
            </p:extLst>
          </p:nvPr>
        </p:nvGraphicFramePr>
        <p:xfrm>
          <a:off x="1547664" y="779876"/>
          <a:ext cx="6264696" cy="42401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8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051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42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800" dirty="0"/>
                        <a:t>评价项目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  加油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内容是自己参加的风俗活动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风俗的来历穿插合适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重点描写活动现场的情况和自身的感受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4255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能够写出风俗的特点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22821">
                <a:tc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书写认真，错别字少于</a:t>
                      </a:r>
                      <a:r>
                        <a:rPr lang="en-US" altLang="zh-CN" sz="1800" dirty="0"/>
                        <a:t>3</a:t>
                      </a:r>
                      <a:r>
                        <a:rPr lang="zh-CN" altLang="en-US" sz="1800" dirty="0"/>
                        <a:t>个，病句不多于</a:t>
                      </a:r>
                      <a:r>
                        <a:rPr lang="en-US" altLang="zh-CN" sz="1800" dirty="0"/>
                        <a:t>2</a:t>
                      </a:r>
                      <a:r>
                        <a:rPr lang="zh-CN" altLang="en-US" sz="1800" dirty="0"/>
                        <a:t>个，有修改的痕迹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4255">
                <a:tc gridSpan="4">
                  <a:txBody>
                    <a:bodyPr/>
                    <a:lstStyle/>
                    <a:p>
                      <a:pPr algn="l"/>
                      <a:r>
                        <a:rPr lang="zh-CN" altLang="en-US" sz="1800" dirty="0"/>
                        <a:t>老师或同学评语及修改建议：</a:t>
                      </a:r>
                      <a:endParaRPr lang="en-US" altLang="zh-CN" sz="1800" dirty="0"/>
                    </a:p>
                    <a:p>
                      <a:pPr algn="l"/>
                      <a:endParaRPr lang="en-US" altLang="zh-CN" sz="1800" dirty="0"/>
                    </a:p>
                    <a:p>
                      <a:pPr algn="l"/>
                      <a:endParaRPr lang="zh-CN" altLang="en-US" sz="18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心形 5"/>
          <p:cNvSpPr/>
          <p:nvPr/>
        </p:nvSpPr>
        <p:spPr>
          <a:xfrm>
            <a:off x="7236296" y="880062"/>
            <a:ext cx="360040" cy="216024"/>
          </a:xfrm>
          <a:prstGeom prst="heart">
            <a:avLst/>
          </a:prstGeom>
          <a:solidFill>
            <a:schemeClr val="accent2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842" y="854724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542" y="854724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40" y="851884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338" y="854724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51884"/>
            <a:ext cx="266700" cy="26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矩形 13"/>
          <p:cNvSpPr/>
          <p:nvPr/>
        </p:nvSpPr>
        <p:spPr>
          <a:xfrm>
            <a:off x="3001462" y="189372"/>
            <a:ext cx="3791423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写一次风俗活动的经历</a:t>
            </a:r>
            <a:endParaRPr lang="zh-CN" altLang="en-US" sz="12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72966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3"/>
          <p:cNvSpPr txBox="1"/>
          <p:nvPr/>
        </p:nvSpPr>
        <p:spPr>
          <a:xfrm>
            <a:off x="1835696" y="1390065"/>
            <a:ext cx="6971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>
                <a:latin typeface="黑体" pitchFamily="49" charset="-122"/>
                <a:ea typeface="黑体" pitchFamily="49" charset="-122"/>
                <a:cs typeface="楷体" panose="02010609060101010101" pitchFamily="49" charset="-122"/>
              </a:rPr>
              <a:t>    课下，我们把全班同学的作品汇集在一起，编成一本民俗作品集吧！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31590"/>
            <a:ext cx="1822450" cy="241871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3" y="51470"/>
            <a:ext cx="8928993" cy="502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323528" y="248444"/>
            <a:ext cx="2599556" cy="1200329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重阳登高、插茱萸</a:t>
            </a:r>
          </a:p>
        </p:txBody>
      </p:sp>
    </p:spTree>
    <p:extLst>
      <p:ext uri="{BB962C8B-B14F-4D97-AF65-F5344CB8AC3E}">
        <p14:creationId xmlns:p14="http://schemas.microsoft.com/office/powerpoint/2010/main" val="1456667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43"/>
          <a:stretch/>
        </p:blipFill>
        <p:spPr bwMode="auto">
          <a:xfrm>
            <a:off x="0" y="-2531"/>
            <a:ext cx="9144000" cy="5146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文本框 2"/>
          <p:cNvSpPr txBox="1"/>
          <p:nvPr/>
        </p:nvSpPr>
        <p:spPr>
          <a:xfrm>
            <a:off x="107504" y="55622"/>
            <a:ext cx="2952328" cy="646331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3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端午节包粽子</a:t>
            </a:r>
          </a:p>
        </p:txBody>
      </p:sp>
    </p:spTree>
    <p:extLst>
      <p:ext uri="{BB962C8B-B14F-4D97-AF65-F5344CB8AC3E}">
        <p14:creationId xmlns:p14="http://schemas.microsoft.com/office/powerpoint/2010/main" val="4183701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 flipH="1">
            <a:off x="-36577" y="97789"/>
            <a:ext cx="4484370" cy="2889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prstClr val="white"/>
              </a:solidFill>
            </a:endParaRPr>
          </a:p>
        </p:txBody>
      </p:sp>
      <p:sp>
        <p:nvSpPr>
          <p:cNvPr id="12" name="文本框 1"/>
          <p:cNvSpPr txBox="1"/>
          <p:nvPr/>
        </p:nvSpPr>
        <p:spPr>
          <a:xfrm>
            <a:off x="395536" y="110686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语文  六年级  下册</a:t>
            </a:r>
          </a:p>
        </p:txBody>
      </p:sp>
      <p:sp>
        <p:nvSpPr>
          <p:cNvPr id="44" name="椭圆形标注 43"/>
          <p:cNvSpPr/>
          <p:nvPr/>
        </p:nvSpPr>
        <p:spPr>
          <a:xfrm>
            <a:off x="2457582" y="1416397"/>
            <a:ext cx="1928826" cy="1357322"/>
          </a:xfrm>
          <a:prstGeom prst="wedgeEllipseCallout">
            <a:avLst>
              <a:gd name="adj1" fmla="val 29316"/>
              <a:gd name="adj2" fmla="val 52675"/>
            </a:avLst>
          </a:prstGeom>
          <a:solidFill>
            <a:schemeClr val="accent4">
              <a:lumMod val="50000"/>
            </a:schemeClr>
          </a:solidFill>
          <a:ln>
            <a:solidFill>
              <a:srgbClr val="7030A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TextBox 48"/>
          <p:cNvSpPr txBox="1"/>
          <p:nvPr/>
        </p:nvSpPr>
        <p:spPr>
          <a:xfrm>
            <a:off x="-42748" y="1630711"/>
            <a:ext cx="5021580" cy="900246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CN" altLang="en-US" sz="4000" b="1" dirty="0">
                <a:ln w="0"/>
                <a:solidFill>
                  <a:srgbClr val="FF0000"/>
                </a:solidFill>
                <a:latin typeface="微软雅黑"/>
              </a:rPr>
              <a:t>家乡的  </a:t>
            </a:r>
            <a:r>
              <a:rPr lang="zh-CN" altLang="en-US" sz="5400" b="1" dirty="0">
                <a:ln w="0"/>
                <a:solidFill>
                  <a:prstClr val="white"/>
                </a:solidFill>
                <a:latin typeface="微软雅黑"/>
              </a:rPr>
              <a:t>风俗</a:t>
            </a:r>
            <a:endParaRPr lang="zh-CN" altLang="en-US" sz="5100" b="1" dirty="0">
              <a:ln w="0"/>
              <a:solidFill>
                <a:prstClr val="white"/>
              </a:solidFill>
              <a:latin typeface="微软雅黑"/>
            </a:endParaRPr>
          </a:p>
        </p:txBody>
      </p:sp>
      <p:pic>
        <p:nvPicPr>
          <p:cNvPr id="39938" name="Picture 2" descr="https://timgsa.baidu.com/timg?image&amp;quality=80&amp;size=b9999_10000&amp;sec=1565959422679&amp;di=5cb9ff50ceac2479e197e0983b0c26ac&amp;imgtype=0&amp;src=http%3A%2F%2F5b0988e595225.cdn.sohucs.com%2Fimages%2F20190129%2F3f0488481e124143a8127174f2a29cb7.jpeg"/>
          <p:cNvPicPr>
            <a:picLocks noChangeAspect="1" noChangeArrowheads="1"/>
          </p:cNvPicPr>
          <p:nvPr/>
        </p:nvPicPr>
        <p:blipFill>
          <a:blip r:embed="rId3">
            <a:lum contrast="40000"/>
          </a:blip>
          <a:srcRect/>
          <a:stretch>
            <a:fillRect/>
          </a:stretch>
        </p:blipFill>
        <p:spPr bwMode="auto">
          <a:xfrm>
            <a:off x="4991532" y="110686"/>
            <a:ext cx="4119867" cy="4840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5148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3177</Words>
  <Application>Microsoft Office PowerPoint</Application>
  <PresentationFormat>全屏显示(16:9)</PresentationFormat>
  <Paragraphs>248</Paragraphs>
  <Slides>65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65</vt:i4>
      </vt:variant>
    </vt:vector>
  </HeadingPairs>
  <TitlesOfParts>
    <vt:vector size="77" baseType="lpstr">
      <vt:lpstr>黑体</vt:lpstr>
      <vt:lpstr>Calibri</vt:lpstr>
      <vt:lpstr>幼圆</vt:lpstr>
      <vt:lpstr>Times New Roman</vt:lpstr>
      <vt:lpstr>楷体</vt:lpstr>
      <vt:lpstr>微软雅黑</vt:lpstr>
      <vt:lpstr>Arial</vt:lpstr>
      <vt:lpstr>宋体</vt:lpstr>
      <vt:lpstr>楷体_GB2312</vt:lpstr>
      <vt:lpstr>仿宋</vt:lpstr>
      <vt:lpstr>Heiti SC Light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2017-03-17T02:28:00Z</dcterms:created>
  <dcterms:modified xsi:type="dcterms:W3CDTF">2021-03-10T00:15:10Z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2052-11.1.0.8808</vt:lpwstr>
  </property>
</Properties>
</file>