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3" r:id="rId2"/>
    <p:sldId id="523" r:id="rId3"/>
    <p:sldId id="1089" r:id="rId4"/>
    <p:sldId id="1119" r:id="rId5"/>
    <p:sldId id="1090" r:id="rId6"/>
    <p:sldId id="1091" r:id="rId7"/>
    <p:sldId id="1092" r:id="rId8"/>
    <p:sldId id="1094" r:id="rId9"/>
    <p:sldId id="1136" r:id="rId10"/>
    <p:sldId id="1147" r:id="rId11"/>
    <p:sldId id="1149" r:id="rId12"/>
    <p:sldId id="1137" r:id="rId13"/>
    <p:sldId id="1100" r:id="rId14"/>
    <p:sldId id="1101" r:id="rId15"/>
    <p:sldId id="1161" r:id="rId16"/>
    <p:sldId id="1160" r:id="rId17"/>
    <p:sldId id="1138" r:id="rId18"/>
    <p:sldId id="1148" r:id="rId19"/>
    <p:sldId id="1150" r:id="rId20"/>
    <p:sldId id="1102" r:id="rId21"/>
    <p:sldId id="1098" r:id="rId22"/>
    <p:sldId id="1104" r:id="rId23"/>
    <p:sldId id="1151" r:id="rId24"/>
    <p:sldId id="1152" r:id="rId25"/>
    <p:sldId id="1153" r:id="rId26"/>
    <p:sldId id="1154" r:id="rId27"/>
    <p:sldId id="1155" r:id="rId28"/>
    <p:sldId id="1156" r:id="rId29"/>
    <p:sldId id="1157" r:id="rId30"/>
    <p:sldId id="1099" r:id="rId31"/>
    <p:sldId id="1159" r:id="rId32"/>
    <p:sldId id="1114" r:id="rId33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36"/>
    </p:embeddedFont>
    <p:embeddedFont>
      <p:font typeface="楷体_GB2312" panose="02010609030101010101" pitchFamily="49" charset="-122"/>
      <p:regular r:id="rId37"/>
    </p:embeddedFont>
    <p:embeddedFont>
      <p:font typeface="隶书" panose="02010509060101010101" pitchFamily="49" charset="-122"/>
      <p:regular r:id="rId38"/>
    </p:embeddedFont>
    <p:embeddedFont>
      <p:font typeface="Impact" panose="020B0806030902050204" pitchFamily="34" charset="0"/>
      <p:regular r:id="rId39"/>
    </p:embeddedFont>
    <p:embeddedFont>
      <p:font typeface="微软雅黑" panose="020B0503020204020204" pitchFamily="34" charset="-122"/>
      <p:regular r:id="rId40"/>
      <p:bold r:id="rId41"/>
    </p:embeddedFont>
    <p:embeddedFont>
      <p:font typeface="华文细黑" panose="02010600040101010101" pitchFamily="2" charset="-122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黑体" panose="02010609060101010101" pitchFamily="49" charset="-122"/>
      <p:regular r:id="rId47"/>
    </p:embeddedFont>
    <p:embeddedFont>
      <p:font typeface="华文行楷" panose="02010800040101010101" pitchFamily="2" charset="-122"/>
      <p:regular r:id="rId4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9814" autoAdjust="0"/>
  </p:normalViewPr>
  <p:slideViewPr>
    <p:cSldViewPr>
      <p:cViewPr>
        <p:scale>
          <a:sx n="66" d="100"/>
          <a:sy n="66" d="100"/>
        </p:scale>
        <p:origin x="1324" y="456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27"/>
        <p:guide pos="22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625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4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•#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49695-F569-40BB-B2C9-C27046BE097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876732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264992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语文园地</a:t>
            </a:r>
          </a:p>
        </p:txBody>
      </p:sp>
      <p:pic>
        <p:nvPicPr>
          <p:cNvPr id="67586" name="Picture 2" descr="http://pic67.nipic.com/file/20150519/12380943_151728384734_2.png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9901" b="1405"/>
          <a:stretch>
            <a:fillRect/>
          </a:stretch>
        </p:blipFill>
        <p:spPr bwMode="auto">
          <a:xfrm flipV="1">
            <a:off x="-756592" y="4783460"/>
            <a:ext cx="10081120" cy="360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r="-1651" b="1616"/>
          <a:stretch>
            <a:fillRect/>
          </a:stretch>
        </p:blipFill>
        <p:spPr>
          <a:xfrm>
            <a:off x="24130" y="7937"/>
            <a:ext cx="9190355" cy="515588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55575" y="2261235"/>
            <a:ext cx="8510905" cy="20383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学习本单元的文章，我们感受到了不同地区、不同民族都有着自己独具特色的民风民俗，也体会到民族文化的独特魅力。今天我们一起走进语文园地，来采摘丰富多彩的文化果实吧！</a:t>
            </a: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 flipV="1">
            <a:off x="155575" y="160020"/>
            <a:ext cx="304800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7380" y="1650321"/>
            <a:ext cx="4409440" cy="1031875"/>
            <a:chOff x="2981960" y="-669017"/>
            <a:chExt cx="4113836" cy="1338034"/>
          </a:xfrm>
        </p:grpSpPr>
        <p:sp>
          <p:nvSpPr>
            <p:cNvPr id="3" name="矩形标注 2"/>
            <p:cNvSpPr/>
            <p:nvPr/>
          </p:nvSpPr>
          <p:spPr>
            <a:xfrm>
              <a:off x="2981960" y="-669017"/>
              <a:ext cx="4032448" cy="1338034"/>
            </a:xfrm>
            <a:prstGeom prst="wedgeRectCallout">
              <a:avLst>
                <a:gd name="adj1" fmla="val -37130"/>
                <a:gd name="adj2" fmla="val 10550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63348" y="-629857"/>
              <a:ext cx="4032448" cy="107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说一说句中的划线词语可以用哪些不同的词语来表达呢？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34315" y="570230"/>
            <a:ext cx="6741795" cy="5219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800" b="1" u="heavy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眨眼间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,天上的不明飞行物便无影无踪。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3" y="3137029"/>
            <a:ext cx="1104039" cy="15821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55036" y="351027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4788024" y="1766451"/>
            <a:ext cx="2846705" cy="1831490"/>
          </a:xfrm>
          <a:prstGeom prst="cloudCallout">
            <a:avLst>
              <a:gd name="adj1" fmla="val 45231"/>
              <a:gd name="adj2" fmla="val 515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可以用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转眼间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”“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一转眼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1638" b="3712"/>
          <a:stretch>
            <a:fillRect/>
          </a:stretch>
        </p:blipFill>
        <p:spPr>
          <a:xfrm>
            <a:off x="539552" y="279399"/>
            <a:ext cx="4131821" cy="4460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3475" y="2356485"/>
            <a:ext cx="271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-540" t="-303" r="23031" b="1991"/>
          <a:stretch>
            <a:fillRect/>
          </a:stretch>
        </p:blipFill>
        <p:spPr>
          <a:xfrm>
            <a:off x="4904740" y="1117600"/>
            <a:ext cx="3268980" cy="258762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897652"/>
            <a:ext cx="554418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你知道下面这些习俗的寓意吗？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36569"/>
            <a:ext cx="7560840" cy="203132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楷体" panose="02010609060101010101" pitchFamily="49" charset="-122"/>
              <a:buChar char="◇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过年的时候吃年糕：寓意万事如意年年高</a:t>
            </a:r>
          </a:p>
          <a:p>
            <a:pPr marL="457200" indent="-457200">
              <a:lnSpc>
                <a:spcPct val="150000"/>
              </a:lnSpc>
              <a:buFont typeface="楷体" panose="02010609060101010101" pitchFamily="49" charset="-122"/>
              <a:buChar char="◇"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过年的时候吃鱼：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楷体" panose="02010609060101010101" pitchFamily="49" charset="-122"/>
              <a:buChar char="◇"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建筑上雕刻蝙蝠：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6890" y="252095"/>
            <a:ext cx="346075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过年时吃年糕的习俗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0" y="946150"/>
            <a:ext cx="8363818" cy="3784600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传春秋战国时，吴王夫差建都苏州，终日沉湎酒色，大将伍子胥预感必有后患。故伍子胥在兴建苏州城墙时，以糯米制砖，埋于地下。当吴王赐剑逼其自刎前，他吩咐亲人：“吾死后，如遇饥荒，可在城下掘地三尺觅食。”</a:t>
            </a:r>
          </a:p>
          <a:p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　　伍子胥死后，吴越战火四起，城内断粮，此时又值新年来临，乡亲们想起伍子胥生前嘱咐，争而掘地三尺，果得糯米砖充饥，从那以后，苏州百姓为纪念伍子胥，</a:t>
            </a:r>
          </a:p>
          <a:p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每逢过年，都以米粉做成形似砖头的年糕，</a:t>
            </a:r>
          </a:p>
          <a:p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渐渐地，过年做年糕，吃年糕相沿成习，</a:t>
            </a:r>
          </a:p>
          <a:p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风行各地。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651870"/>
            <a:ext cx="2542540" cy="1235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0045" y="916940"/>
            <a:ext cx="8081010" cy="1641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40000"/>
              </a:lnSpc>
            </a:pP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大江以南的不少区域，似乎有一个潜规则。鱼是宴席上最后一道菜，端上桌基本上是不吃留下它，作为吉祥物，意味着“年年有余”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56891" y="252095"/>
            <a:ext cx="3819366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过年的时候吃鱼的习俗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-331" t="-342" r="1870" b="11526"/>
          <a:stretch>
            <a:fillRect/>
          </a:stretch>
        </p:blipFill>
        <p:spPr>
          <a:xfrm>
            <a:off x="2490470" y="2701290"/>
            <a:ext cx="3060065" cy="2154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5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897652"/>
            <a:ext cx="554418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你知道下面这些习俗的寓意吗？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836569"/>
            <a:ext cx="7560840" cy="2031325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楷体" panose="02010609060101010101" pitchFamily="49" charset="-122"/>
              <a:buChar char="◇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过年的时候吃年糕：寓意万事如意年年高</a:t>
            </a:r>
          </a:p>
          <a:p>
            <a:pPr marL="457200" indent="-457200">
              <a:lnSpc>
                <a:spcPct val="150000"/>
              </a:lnSpc>
              <a:buFont typeface="楷体" panose="02010609060101010101" pitchFamily="49" charset="-122"/>
              <a:buChar char="◇"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过年的时候吃鱼：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楷体" panose="02010609060101010101" pitchFamily="49" charset="-122"/>
              <a:buChar char="◇"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建筑上雕刻蝙蝠：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_____________________</a:t>
            </a:r>
            <a:endParaRPr 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68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9165" y="477520"/>
            <a:ext cx="517903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你知道下面这些习俗的寓意吗？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165" y="1386205"/>
            <a:ext cx="6522720" cy="1198880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过年的时候吃年糕：寓意万事如意年年高</a:t>
            </a: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过年的时候吃鱼：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寓意年年有余</a:t>
            </a:r>
            <a:endParaRPr 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建筑上雕刻蝙蝠：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寓意遍地有福</a:t>
            </a:r>
            <a:endParaRPr 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6926" y="3323580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729740" y="3441700"/>
            <a:ext cx="309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358667" y="3050540"/>
            <a:ext cx="5683715" cy="904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还有哪些寓意吉祥的习俗呢？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372745"/>
            <a:ext cx="4545965" cy="2151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0920" y="2599690"/>
            <a:ext cx="6142355" cy="2306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元宵点灯：古时候，人们为了驱逐黑暗的恐惧感，会在正月十五的那天点亮灯笼，有驱魔降福，期许光明之意。所以元宵节的灯又称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祈福灯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平安灯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。在闽南语中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灯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丁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发音相近，灯笼也用来求子添丁，求取功名，求得辟邪平安。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3035" y="407035"/>
            <a:ext cx="6142355" cy="23069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端午赛龙舟：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农历5月5日是一年一度的端午盛会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通常民间都会自发组织龙舟比赛，吃粽子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喝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雄黄酒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挂艾草于门庭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龙舟竞渡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是在战国时代就已有的习俗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关于赛龙舟的传说有很多种，但图个好彩头，努力向上的寓意一直没有改变</a:t>
            </a:r>
            <a:endParaRPr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65" y="2355850"/>
            <a:ext cx="4931410" cy="2626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5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75251" y="111016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>
                <a:latin typeface="黑体" panose="02010609060101010101" pitchFamily="49" charset="-122"/>
                <a:ea typeface="黑体" panose="02010609060101010101" pitchFamily="49" charset="-122"/>
              </a:rPr>
              <a:t>   语文  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六年级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965450" y="1920875"/>
            <a:ext cx="3213100" cy="99187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0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771550"/>
            <a:ext cx="1872208" cy="6467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/>
              <a:t>第一单元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2" y="3821597"/>
            <a:ext cx="685522" cy="982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70" t="23838" r="2046" b="52791"/>
          <a:stretch>
            <a:fillRect/>
          </a:stretch>
        </p:blipFill>
        <p:spPr>
          <a:xfrm>
            <a:off x="365760" y="470534"/>
            <a:ext cx="8190230" cy="3133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87749" y="3777883"/>
            <a:ext cx="451277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先观察，再照着写一写。</a:t>
            </a:r>
          </a:p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试着提高自己的书写速度。</a:t>
            </a:r>
          </a:p>
        </p:txBody>
      </p:sp>
      <p:sp>
        <p:nvSpPr>
          <p:cNvPr id="6" name="矩形 5"/>
          <p:cNvSpPr/>
          <p:nvPr/>
        </p:nvSpPr>
        <p:spPr>
          <a:xfrm>
            <a:off x="3432349" y="-12546"/>
            <a:ext cx="1826141" cy="584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书写提示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057" b="9487"/>
          <a:stretch>
            <a:fillRect/>
          </a:stretch>
        </p:blipFill>
        <p:spPr>
          <a:xfrm>
            <a:off x="48260" y="488315"/>
            <a:ext cx="8865870" cy="46920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矩形 1"/>
          <p:cNvSpPr/>
          <p:nvPr/>
        </p:nvSpPr>
        <p:spPr>
          <a:xfrm>
            <a:off x="1835696" y="881985"/>
            <a:ext cx="5270500" cy="3850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长歌行</a:t>
            </a:r>
          </a:p>
          <a:p>
            <a:pPr algn="ctr">
              <a:lnSpc>
                <a:spcPct val="130000"/>
              </a:lnSpc>
            </a:pPr>
            <a:r>
              <a:rPr lang="zh-CN" alt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汉乐府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青青园中葵，朝露待日晞。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阳春布德泽，万物生光辉。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常恐秋节至，焜黄华叶衰。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百川东到海，何时复西归?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少壮不努力，老大徒伤悲。 </a:t>
            </a:r>
          </a:p>
        </p:txBody>
      </p:sp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983" y="488469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0550" y="728345"/>
            <a:ext cx="7962265" cy="344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乐府</a:t>
            </a:r>
            <a:r>
              <a:rPr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初设于秦，是当时“少府”下辖的一个专门管理乐舞演唱教习的机构。汉初，乐府并没有保留下来。到了汉武帝时，在定郊祭礼乐时重建乐府，它的职责是采集民间歌谣或文人的诗来配乐，以备朝廷祭祀或宴会时演奏之用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它搜集整理的诗歌，后世就叫</a:t>
            </a:r>
            <a:r>
              <a:rPr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"乐府诗"</a:t>
            </a:r>
            <a:r>
              <a:rPr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，或简称</a:t>
            </a:r>
            <a:r>
              <a:rPr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"乐府"</a:t>
            </a:r>
            <a:r>
              <a:rPr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。它是继《诗经》《楚辞》而起的一种新诗体。后来有不入乐的也被称为</a:t>
            </a:r>
            <a:r>
              <a:rPr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乐府或拟乐府</a:t>
            </a:r>
            <a:r>
              <a:rPr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403648" y="1347614"/>
            <a:ext cx="6516909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3300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</a:t>
            </a:r>
            <a:r>
              <a:rPr lang="zh-CN" altLang="en-US" sz="3300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歌行是我国诗歌的一种体裁</a:t>
            </a:r>
            <a:r>
              <a:rPr lang="en-US" altLang="zh-CN" sz="3300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</a:t>
            </a:r>
            <a:r>
              <a:rPr lang="zh-CN" altLang="en-US" sz="3300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分长歌行和短歌行。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3300" dirty="0">
                <a:solidFill>
                  <a:srgbClr val="8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</a:t>
            </a:r>
            <a:r>
              <a:rPr lang="zh-CN" altLang="en-US" sz="33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长歌行是一首汉乐府的诗歌</a:t>
            </a:r>
            <a:r>
              <a:rPr lang="en-US" altLang="zh-CN" sz="33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</a:t>
            </a:r>
            <a:r>
              <a:rPr lang="zh-CN" altLang="en-US" sz="33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是为乐府的曲配的唱词。</a:t>
            </a:r>
          </a:p>
        </p:txBody>
      </p:sp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2303860" y="195263"/>
            <a:ext cx="2214563" cy="485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300" b="1">
                <a:solidFill>
                  <a:srgbClr val="800000"/>
                </a:solidFill>
                <a:ea typeface="隶书" panose="02010509060101010101" pitchFamily="49" charset="-122"/>
              </a:rPr>
              <a:t>作品简介</a:t>
            </a:r>
          </a:p>
        </p:txBody>
      </p:sp>
    </p:spTree>
    <p:extLst>
      <p:ext uri="{BB962C8B-B14F-4D97-AF65-F5344CB8AC3E}">
        <p14:creationId xmlns:p14="http://schemas.microsoft.com/office/powerpoint/2010/main" val="12494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818085" y="592351"/>
            <a:ext cx="5724525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000099"/>
                </a:solidFill>
                <a:ea typeface="华文细黑" panose="02010600040101010101" pitchFamily="2" charset="-122"/>
              </a:rPr>
              <a:t>注释：</a:t>
            </a:r>
            <a:r>
              <a:rPr lang="zh-CN" altLang="en-US" sz="3000" b="1">
                <a:solidFill>
                  <a:srgbClr val="800000"/>
                </a:solidFill>
                <a:ea typeface="华文细黑" panose="02010600040101010101" pitchFamily="2" charset="-122"/>
              </a:rPr>
              <a:t> </a:t>
            </a:r>
            <a:r>
              <a:rPr lang="zh-CN" altLang="en-US" sz="2100" b="1">
                <a:solidFill>
                  <a:srgbClr val="800000"/>
                </a:solidFill>
                <a:ea typeface="华文细黑" panose="02010600040101010101" pitchFamily="2" charset="-122"/>
              </a:rPr>
              <a:t/>
            </a:r>
            <a:br>
              <a:rPr lang="zh-CN" altLang="en-US" sz="2100" b="1">
                <a:solidFill>
                  <a:srgbClr val="800000"/>
                </a:solidFill>
                <a:ea typeface="华文细黑" panose="02010600040101010101" pitchFamily="2" charset="-122"/>
              </a:rPr>
            </a:br>
            <a:r>
              <a:rPr lang="zh-CN" altLang="en-US" sz="2100" b="1">
                <a:solidFill>
                  <a:srgbClr val="800000"/>
                </a:solidFill>
                <a:ea typeface="华文细黑" panose="02010600040101010101" pitchFamily="2" charset="-122"/>
              </a:rPr>
              <a:t>葵：古代的一种蔬菜。 </a:t>
            </a:r>
          </a:p>
          <a:p>
            <a:pPr eaLnBrk="1" hangingPunct="1"/>
            <a:r>
              <a:rPr lang="zh-CN" altLang="en-US" sz="2100" b="1">
                <a:solidFill>
                  <a:srgbClr val="FF0000"/>
                </a:solidFill>
                <a:ea typeface="华文细黑" panose="02010600040101010101" pitchFamily="2" charset="-122"/>
              </a:rPr>
              <a:t>晞：晒干。 </a:t>
            </a:r>
          </a:p>
          <a:p>
            <a:pPr eaLnBrk="1" hangingPunct="1"/>
            <a:r>
              <a:rPr lang="zh-CN" altLang="en-US" sz="2100" b="1">
                <a:solidFill>
                  <a:srgbClr val="800000"/>
                </a:solidFill>
                <a:ea typeface="华文细黑" panose="02010600040101010101" pitchFamily="2" charset="-122"/>
              </a:rPr>
              <a:t>阳春：就是春天，是阳光和露水充足的时候。 </a:t>
            </a:r>
          </a:p>
          <a:p>
            <a:pPr eaLnBrk="1" hangingPunct="1"/>
            <a:r>
              <a:rPr lang="zh-CN" altLang="en-US" sz="2100" b="1">
                <a:solidFill>
                  <a:srgbClr val="002060"/>
                </a:solidFill>
                <a:ea typeface="华文细黑" panose="02010600040101010101" pitchFamily="2" charset="-122"/>
              </a:rPr>
              <a:t>布：散布，洒满。 </a:t>
            </a:r>
          </a:p>
          <a:p>
            <a:pPr eaLnBrk="1" hangingPunct="1"/>
            <a:r>
              <a:rPr lang="zh-CN" altLang="en-US" sz="2100" b="1">
                <a:solidFill>
                  <a:srgbClr val="800000"/>
                </a:solidFill>
                <a:ea typeface="华文细黑" panose="02010600040101010101" pitchFamily="2" charset="-122"/>
              </a:rPr>
              <a:t>德泽：恩泽。 </a:t>
            </a:r>
          </a:p>
          <a:p>
            <a:pPr eaLnBrk="1" hangingPunct="1"/>
            <a:r>
              <a:rPr lang="zh-CN" altLang="en-US" sz="2100" b="1">
                <a:solidFill>
                  <a:srgbClr val="0000CC"/>
                </a:solidFill>
                <a:ea typeface="华文细黑" panose="02010600040101010101" pitchFamily="2" charset="-122"/>
              </a:rPr>
              <a:t>秋节：秋季。节，时节，节令。 </a:t>
            </a:r>
          </a:p>
          <a:p>
            <a:pPr eaLnBrk="1" hangingPunct="1"/>
            <a:r>
              <a:rPr lang="zh-CN" altLang="en-US" sz="2100" b="1">
                <a:solidFill>
                  <a:srgbClr val="800000"/>
                </a:solidFill>
                <a:ea typeface="华文细黑" panose="02010600040101010101" pitchFamily="2" charset="-122"/>
              </a:rPr>
              <a:t>焜黄：枯黄。 </a:t>
            </a:r>
          </a:p>
          <a:p>
            <a:pPr eaLnBrk="1" hangingPunct="1"/>
            <a:r>
              <a:rPr lang="zh-CN" altLang="en-US" sz="2100" b="1">
                <a:solidFill>
                  <a:srgbClr val="FF00FF"/>
                </a:solidFill>
                <a:ea typeface="华文细黑" panose="02010600040101010101" pitchFamily="2" charset="-122"/>
              </a:rPr>
              <a:t>华：同“花”。 </a:t>
            </a:r>
          </a:p>
          <a:p>
            <a:pPr eaLnBrk="1" hangingPunct="1"/>
            <a:r>
              <a:rPr lang="zh-CN" altLang="en-US" sz="2100" b="1">
                <a:solidFill>
                  <a:srgbClr val="800000"/>
                </a:solidFill>
                <a:ea typeface="华文细黑" panose="02010600040101010101" pitchFamily="2" charset="-122"/>
              </a:rPr>
              <a:t>衰：为了押韵，这里可以按古音读作。 </a:t>
            </a:r>
          </a:p>
          <a:p>
            <a:pPr eaLnBrk="1" hangingPunct="1"/>
            <a:r>
              <a:rPr lang="zh-CN" altLang="en-US" sz="2100" b="1">
                <a:solidFill>
                  <a:srgbClr val="008000"/>
                </a:solidFill>
                <a:ea typeface="华文细黑" panose="02010600040101010101" pitchFamily="2" charset="-122"/>
              </a:rPr>
              <a:t>百川：无数条江河。川，河流。</a:t>
            </a:r>
          </a:p>
          <a:p>
            <a:pPr eaLnBrk="1" hangingPunct="1"/>
            <a:r>
              <a:rPr lang="zh-CN" altLang="en-US" sz="2100" b="1">
                <a:solidFill>
                  <a:srgbClr val="800000"/>
                </a:solidFill>
                <a:ea typeface="华文细黑" panose="02010600040101010101" pitchFamily="2" charset="-122"/>
              </a:rPr>
              <a:t>徒：徒然，白白地。 </a:t>
            </a:r>
          </a:p>
        </p:txBody>
      </p:sp>
    </p:spTree>
    <p:extLst>
      <p:ext uri="{BB962C8B-B14F-4D97-AF65-F5344CB8AC3E}">
        <p14:creationId xmlns:p14="http://schemas.microsoft.com/office/powerpoint/2010/main" val="213290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20859" y="484550"/>
            <a:ext cx="5128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青青园中葵，朝露待日晞。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55576" y="1310671"/>
            <a:ext cx="8064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/>
              <a:t>园；园圃，种蔬菜、花果、树木的场所。葵：我国古代重要蔬菜之一。有紫茎、白茎二种，以白茎为胜。大叶小花，花紫黄色。朝露：清晨的露水．待：动词，等待。日：太阳。晞：晒干。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331640" y="3147814"/>
            <a:ext cx="650676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/>
              <a:t>园中有碧绿的葵菜，</a:t>
            </a:r>
            <a:br>
              <a:rPr lang="zh-CN" altLang="en-US" sz="2700" b="1" dirty="0"/>
            </a:br>
            <a:r>
              <a:rPr lang="zh-CN" altLang="en-US" sz="2700" b="1" dirty="0"/>
              <a:t>露水将要被早晨的阳光晒干。</a:t>
            </a:r>
          </a:p>
          <a:p>
            <a:pPr eaLnBrk="1" hangingPunct="1"/>
            <a:r>
              <a:rPr lang="zh-CN" altLang="en-US" sz="4050" b="1" dirty="0"/>
              <a:t>描绘葵的形象。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644055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165543" y="588810"/>
            <a:ext cx="5128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阳春布德泽，万物生光辉。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43000" y="1326875"/>
            <a:ext cx="71734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/>
              <a:t>阳春：温暖的春天。布：动词，这里是散布的意思。德泽：恩惠。春天把阳光、雨露带给万物，因而说是一种恩惠。万物：大地上的各种生物。生光辉：形容万物生机盎然、欣欣向荣的样子 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74947" y="3651870"/>
            <a:ext cx="810952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 dirty="0"/>
              <a:t>春天的阳光把温暖布满大地，万物都焕发出勃勃生机。</a:t>
            </a:r>
            <a:r>
              <a:rPr lang="zh-CN" altLang="en-US" sz="4050" b="1" dirty="0"/>
              <a:t>比喻人的青春年华。</a:t>
            </a:r>
            <a:r>
              <a:rPr lang="zh-CN" altLang="en-US" sz="2700" b="1" dirty="0"/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143000" y="3052480"/>
            <a:ext cx="26084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dirty="0"/>
              <a:t>用了什么修辞？</a:t>
            </a:r>
          </a:p>
        </p:txBody>
      </p:sp>
    </p:spTree>
    <p:extLst>
      <p:ext uri="{BB962C8B-B14F-4D97-AF65-F5344CB8AC3E}">
        <p14:creationId xmlns:p14="http://schemas.microsoft.com/office/powerpoint/2010/main" val="3705110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846131" y="544757"/>
            <a:ext cx="5128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常恐秋节至，焜黄华叶衰。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83568" y="1362916"/>
            <a:ext cx="784887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/>
              <a:t>常：副词，时常。恐：动词，担心。秋节：秋季。至：动词，到。秋气肃杀，万物多因长成而趋于衰败、死亡，故担心。焜黄：颜色衰败的样子。华：同“花”。衰：衰败。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15802" y="3219822"/>
            <a:ext cx="740061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黑体" panose="02010609060101010101" pitchFamily="49" charset="-122"/>
              </a:rPr>
              <a:t>只担心瑟瑟的秋天来到，树叶儿枯黄而漂落百草凋零衰亡。由春而秋，植物完成一次生命过程</a:t>
            </a:r>
            <a:r>
              <a:rPr lang="zh-CN" altLang="en-US" b="1" dirty="0" smtClean="0">
                <a:latin typeface="黑体" panose="02010609060101010101" pitchFamily="49" charset="-122"/>
              </a:rPr>
              <a:t>。</a:t>
            </a:r>
            <a:endParaRPr lang="en-US" altLang="zh-CN" b="1" dirty="0" smtClean="0">
              <a:latin typeface="黑体" panose="02010609060101010101" pitchFamily="49" charset="-122"/>
            </a:endParaRPr>
          </a:p>
          <a:p>
            <a:pPr eaLnBrk="1" hangingPunct="1"/>
            <a:r>
              <a:rPr lang="zh-CN" altLang="en-US" sz="3000" b="1" dirty="0" smtClean="0">
                <a:latin typeface="黑体" panose="02010609060101010101" pitchFamily="49" charset="-122"/>
              </a:rPr>
              <a:t>比喻</a:t>
            </a:r>
            <a:r>
              <a:rPr lang="zh-CN" altLang="en-US" sz="3000" b="1" dirty="0">
                <a:latin typeface="黑体" panose="02010609060101010101" pitchFamily="49" charset="-122"/>
              </a:rPr>
              <a:t>人年老体衰。</a:t>
            </a:r>
            <a:r>
              <a:rPr lang="zh-CN" altLang="en-US" b="1" dirty="0">
                <a:latin typeface="黑体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064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411760" y="574068"/>
            <a:ext cx="5128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百川东到海，何时复西归。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399170" y="3075806"/>
            <a:ext cx="657944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/>
              <a:t>无数条江河奔腾着向东流入大海，什么时候才能够重新返回西方？</a:t>
            </a:r>
          </a:p>
          <a:p>
            <a:pPr eaLnBrk="1" hangingPunct="1"/>
            <a:r>
              <a:rPr lang="zh-CN" altLang="en-US" sz="3000" b="1" dirty="0"/>
              <a:t>由季节转换联想到时间飞逝。</a:t>
            </a:r>
            <a:r>
              <a:rPr lang="zh-CN" altLang="en-US" b="1" dirty="0"/>
              <a:t> 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55576" y="1347614"/>
            <a:ext cx="78666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/>
              <a:t>百川：泛指所有的河流。东：方位名词用作动词，表示向东。海：大海。何：疑问代词，什么。时：名词，时候。复：副词，可译作“重新”“又”。西：方位名词用作动词，向西。归：回。这句意思是光阴像流水一样一去不复返。</a:t>
            </a:r>
          </a:p>
        </p:txBody>
      </p:sp>
    </p:spTree>
    <p:extLst>
      <p:ext uri="{BB962C8B-B14F-4D97-AF65-F5344CB8AC3E}">
        <p14:creationId xmlns:p14="http://schemas.microsoft.com/office/powerpoint/2010/main" val="3000856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123728" y="667077"/>
            <a:ext cx="5128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少壮不努力，老大徒伤悲。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805272" y="1491630"/>
            <a:ext cx="753345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/>
              <a:t>少：少年时期。壮：成年时期。合起来指人生命力旺盛的前半生。努力：把力量尽量使出来。意即勤奋。老大：指人生命力衰败的时期。徒：副词，可译为“空，白白地”。伤悲：悲伤。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5516" y="2931790"/>
            <a:ext cx="871296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/>
              <a:t>年少时如果不珍惜时间努力向上，到老只能白白地悔恨与悲伤</a:t>
            </a:r>
            <a:r>
              <a:rPr lang="zh-CN" altLang="en-US" sz="2100" b="1" dirty="0" smtClean="0"/>
              <a:t>。</a:t>
            </a:r>
            <a:endParaRPr lang="en-US" altLang="zh-CN" sz="2100" b="1" dirty="0" smtClean="0"/>
          </a:p>
          <a:p>
            <a:pPr eaLnBrk="1" hangingPunct="1"/>
            <a:r>
              <a:rPr lang="zh-CN" altLang="en-US" sz="3000" b="1" dirty="0" smtClean="0"/>
              <a:t>关于</a:t>
            </a:r>
            <a:r>
              <a:rPr lang="zh-CN" altLang="en-US" sz="3000" b="1" dirty="0"/>
              <a:t>生命价值的感悟。表达了诗人劝导世人要珍惜时光，努力向上，不要虚度光阴之情。</a:t>
            </a:r>
          </a:p>
        </p:txBody>
      </p:sp>
    </p:spTree>
    <p:extLst>
      <p:ext uri="{BB962C8B-B14F-4D97-AF65-F5344CB8AC3E}">
        <p14:creationId xmlns:p14="http://schemas.microsoft.com/office/powerpoint/2010/main" val="661594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3395" y="1500505"/>
            <a:ext cx="8157210" cy="310854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读文章常常发现有些内容写得很详细，有些内容写得很简略。如，《北京的春节》重点写了腊八、腊月二十三、除夕、正月初一、正月十五这几天，其他的日子则一笔带过。即使重点写腊八、初一，也不是铺开写，而是突出写最具特色的一两个民俗活动，给人印象颇深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为什么这样写呢？我们一起谈一谈。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交流平台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4825" y="933450"/>
            <a:ext cx="8133715" cy="3276600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ts val="276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园中的葵菜都郁郁葱葱，晶莹的朝露阳光下飞升。</a:t>
            </a:r>
          </a:p>
          <a:p>
            <a:pPr fontAlgn="auto">
              <a:lnSpc>
                <a:spcPts val="2760"/>
              </a:lnSpc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ts val="276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春天把希望洒满了大地，万物都呈现出一派繁荣。</a:t>
            </a:r>
          </a:p>
          <a:p>
            <a:pPr fontAlgn="auto">
              <a:lnSpc>
                <a:spcPts val="2760"/>
              </a:lnSpc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ts val="276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常恐那肃杀的秋天来到，树叶儿黄落百草也凋零。</a:t>
            </a:r>
          </a:p>
          <a:p>
            <a:pPr fontAlgn="auto">
              <a:lnSpc>
                <a:spcPts val="2760"/>
              </a:lnSpc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ts val="276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百川奔腾着东流到大海，何时才能重新返回西境？</a:t>
            </a:r>
          </a:p>
          <a:p>
            <a:pPr fontAlgn="auto">
              <a:lnSpc>
                <a:spcPts val="2760"/>
              </a:lnSpc>
            </a:pP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ts val="276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少年人如果不及时努力，到老来只能是悔恨一生。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7946" y="24069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诗歌大意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43000" y="971550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3333FF"/>
                </a:solidFill>
                <a:ea typeface="华文行楷" panose="02010800040101010101" pitchFamily="2" charset="-122"/>
              </a:rPr>
              <a:t>       读了这首诗，你认为作者所要表现的主题是什么？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31194" y="2859881"/>
            <a:ext cx="589776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950">
                <a:solidFill>
                  <a:srgbClr val="FF3300"/>
                </a:solidFill>
                <a:ea typeface="楷体_GB2312" pitchFamily="49" charset="-122"/>
              </a:rPr>
              <a:t>时光易逝，生命短暂</a:t>
            </a:r>
          </a:p>
        </p:txBody>
      </p:sp>
    </p:spTree>
    <p:extLst>
      <p:ext uri="{BB962C8B-B14F-4D97-AF65-F5344CB8AC3E}">
        <p14:creationId xmlns:p14="http://schemas.microsoft.com/office/powerpoint/2010/main" val="13126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1171575" y="1227197"/>
            <a:ext cx="3618865" cy="10577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/>
              <a:t>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从这首诗中你得到哪些启发呢？</a:t>
            </a:r>
            <a:endParaRPr kumimoji="0" lang="zh-CN" sz="2800" b="1" i="0" u="none" strike="noStrike" cap="none" normalizeH="0" baseline="0" dirty="0">
              <a:ln>
                <a:noFill/>
              </a:ln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89340"/>
            <a:ext cx="1415961" cy="191516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940935" y="1075690"/>
            <a:ext cx="2506345" cy="2687596"/>
            <a:chOff x="2864904" y="-1599292"/>
            <a:chExt cx="4032448" cy="2688069"/>
          </a:xfrm>
        </p:grpSpPr>
        <p:sp>
          <p:nvSpPr>
            <p:cNvPr id="6" name="矩形标注 5"/>
            <p:cNvSpPr/>
            <p:nvPr/>
          </p:nvSpPr>
          <p:spPr>
            <a:xfrm>
              <a:off x="2864904" y="-1599292"/>
              <a:ext cx="4032448" cy="1008112"/>
            </a:xfrm>
            <a:prstGeom prst="wedgeRectCallout">
              <a:avLst>
                <a:gd name="adj1" fmla="val 63782"/>
                <a:gd name="adj2" fmla="val 22209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64904" y="-1588219"/>
              <a:ext cx="4032448" cy="26769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“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少壮不努力，老大徒伤悲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”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说得多好，我们一定珍惜时间，好好读书学习，以免为老大时候碌碌无为而后悔。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98901" y="3390255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059582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61142" y="3191763"/>
            <a:ext cx="6318448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因此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文章主要写什么，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次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要写什么，是根据作者想要重点表达的意思决定的。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09041" y="820539"/>
            <a:ext cx="6696744" cy="1938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   《</a:t>
            </a:r>
            <a:r>
              <a:rPr lang="en-US" altLang="zh-CN" sz="2400" b="1" dirty="0" err="1">
                <a:latin typeface="楷体" pitchFamily="49" charset="-122"/>
                <a:ea typeface="楷体" pitchFamily="49" charset="-122"/>
              </a:rPr>
              <a:t>北京的春节》讲的是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当年</a:t>
            </a:r>
            <a:r>
              <a:rPr lang="en-US" altLang="zh-CN" sz="2400" b="1" dirty="0" err="1">
                <a:latin typeface="楷体" pitchFamily="49" charset="-122"/>
                <a:ea typeface="楷体" pitchFamily="49" charset="-122"/>
              </a:rPr>
              <a:t>北京地区过春节的独特习俗。而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最</a:t>
            </a:r>
            <a:r>
              <a:rPr lang="en-US" altLang="zh-CN" sz="2400" b="1" dirty="0" err="1">
                <a:latin typeface="楷体" pitchFamily="49" charset="-122"/>
                <a:ea typeface="楷体" pitchFamily="49" charset="-122"/>
              </a:rPr>
              <a:t>能表现北京独特习俗的莫过于这几天了。这几天可以说是春节的高潮，所以要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详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写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其他的日子大体相似，就没有必要一一详细描述啦。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80716" y="3551743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5696" y="987574"/>
            <a:ext cx="6408712" cy="829945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我们读文章的时候，分清文章的主次，就能领会作者要表达的主要意思。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059582"/>
            <a:ext cx="792088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9552" y="2643758"/>
            <a:ext cx="6318448" cy="1198880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我们习作的时候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先要想好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要表达哪些内容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把它们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具体详细一点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儿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其他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内容则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写得</a:t>
            </a:r>
            <a:r>
              <a:rPr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简略一点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儿</a:t>
            </a:r>
            <a:r>
              <a:rPr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3075806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4395" y="1509395"/>
            <a:ext cx="583565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写文章先想好文章的主次，才能安排好详略，这样中心才会突出，才能更好地让别人了解自己想表达的意思。这一妙招一定要记住哟！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8" y="2616205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8970" y="1652905"/>
            <a:ext cx="6462395" cy="1383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汉语言词汇丰富，请大家朗读下面的片段，一起来发现并体会语言表达的精妙吧！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627534"/>
            <a:ext cx="22365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/>
              <a:t>词句段运用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3" y="2592199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411510"/>
            <a:ext cx="746355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有名的老铺都要挂出几百盏灯来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一律</a:t>
            </a:r>
            <a:r>
              <a:rPr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是玻璃的，有的</a:t>
            </a:r>
            <a:r>
              <a:rPr sz="32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清一色</a:t>
            </a:r>
            <a:r>
              <a:rPr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是牛角的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  <a:r>
              <a:rPr sz="3200" b="1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都是</a:t>
            </a:r>
            <a:r>
              <a:rPr sz="32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纱灯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00526" y="154764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•  •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0" y="3367576"/>
            <a:ext cx="1104039" cy="1582166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558059" y="2959791"/>
            <a:ext cx="2341245" cy="1383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你从这几个带点的词语中发现了什么？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3750" y="2261264"/>
            <a:ext cx="3258185" cy="1839839"/>
          </a:xfrm>
          <a:prstGeom prst="cloudCallout">
            <a:avLst>
              <a:gd name="adj1" fmla="val 38618"/>
              <a:gd name="adj2" fmla="val 429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我发现这些词语都有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全部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55036" y="3738899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3"/>
          <p:cNvSpPr txBox="1"/>
          <p:nvPr/>
        </p:nvSpPr>
        <p:spPr>
          <a:xfrm>
            <a:off x="5490519" y="1565226"/>
            <a:ext cx="12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•  •  •</a:t>
            </a:r>
          </a:p>
        </p:txBody>
      </p:sp>
      <p:sp>
        <p:nvSpPr>
          <p:cNvPr id="20" name="文本框 3"/>
          <p:cNvSpPr txBox="1"/>
          <p:nvPr/>
        </p:nvSpPr>
        <p:spPr>
          <a:xfrm>
            <a:off x="2624448" y="2246728"/>
            <a:ext cx="12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</a:rPr>
              <a:t>•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685801" y="492760"/>
            <a:ext cx="6190456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下面句中带点的词语你又有什么发现？</a:t>
            </a:r>
          </a:p>
        </p:txBody>
      </p:sp>
      <p:sp>
        <p:nvSpPr>
          <p:cNvPr id="19" name="矩形 18"/>
          <p:cNvSpPr/>
          <p:nvPr/>
        </p:nvSpPr>
        <p:spPr>
          <a:xfrm>
            <a:off x="685800" y="1159510"/>
            <a:ext cx="7890510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全校运动会上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大山在短跑比赛中勇夺第一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志杰在跳高比赛中喜获金牌，思雨在跳远比赛中摘得桂冠，宁宁在游泳比赛中拔得头筹。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965" y="3529677"/>
            <a:ext cx="819150" cy="1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44115" y="3219822"/>
            <a:ext cx="3180080" cy="1394033"/>
          </a:xfrm>
          <a:prstGeom prst="cloudCallout">
            <a:avLst>
              <a:gd name="adj1" fmla="val -72584"/>
              <a:gd name="adj2" fmla="val 232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这些词语都表示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得了第一</a:t>
            </a:r>
            <a:r>
              <a:rPr lang="en-US" altLang="zh-CN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8" name="文本框 3"/>
          <p:cNvSpPr txBox="1"/>
          <p:nvPr/>
        </p:nvSpPr>
        <p:spPr>
          <a:xfrm>
            <a:off x="6930679" y="1537342"/>
            <a:ext cx="176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•  •  •  •</a:t>
            </a:r>
          </a:p>
        </p:txBody>
      </p:sp>
      <p:sp>
        <p:nvSpPr>
          <p:cNvPr id="39" name="文本框 3"/>
          <p:cNvSpPr txBox="1"/>
          <p:nvPr/>
        </p:nvSpPr>
        <p:spPr>
          <a:xfrm>
            <a:off x="3731789" y="2169249"/>
            <a:ext cx="176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•  •  •  •</a:t>
            </a:r>
          </a:p>
        </p:txBody>
      </p:sp>
      <p:sp>
        <p:nvSpPr>
          <p:cNvPr id="40" name="文本框 3"/>
          <p:cNvSpPr txBox="1"/>
          <p:nvPr/>
        </p:nvSpPr>
        <p:spPr>
          <a:xfrm>
            <a:off x="835604" y="2764849"/>
            <a:ext cx="176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•  •  •  •</a:t>
            </a:r>
          </a:p>
        </p:txBody>
      </p:sp>
      <p:sp>
        <p:nvSpPr>
          <p:cNvPr id="41" name="文本框 3"/>
          <p:cNvSpPr txBox="1"/>
          <p:nvPr/>
        </p:nvSpPr>
        <p:spPr>
          <a:xfrm>
            <a:off x="5477566" y="2797740"/>
            <a:ext cx="176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</a:rPr>
              <a:t>•  •  •  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7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1586</Words>
  <Application>Microsoft Office PowerPoint</Application>
  <PresentationFormat>全屏显示(16:9)</PresentationFormat>
  <Paragraphs>146</Paragraphs>
  <Slides>32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楷体</vt:lpstr>
      <vt:lpstr>楷体_GB2312</vt:lpstr>
      <vt:lpstr>隶书</vt:lpstr>
      <vt:lpstr>Impact</vt:lpstr>
      <vt:lpstr>微软雅黑</vt:lpstr>
      <vt:lpstr>华文细黑</vt:lpstr>
      <vt:lpstr>Calibri</vt:lpstr>
      <vt:lpstr>Heiti SC Light</vt:lpstr>
      <vt:lpstr>黑体</vt:lpstr>
      <vt:lpstr>Arial</vt:lpstr>
      <vt:lpstr>Kaiti SC</vt:lpstr>
      <vt:lpstr>Times New Roman</vt:lpstr>
      <vt:lpstr>华文行楷</vt:lpstr>
      <vt:lpstr>宋体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2017-03-17T02:28:00Z</dcterms:created>
  <dcterms:modified xsi:type="dcterms:W3CDTF">2021-03-10T00:52:43Z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