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3" r:id="rId1"/>
  </p:sldMasterIdLst>
  <p:notesMasterIdLst>
    <p:notesMasterId r:id="rId61"/>
  </p:notesMasterIdLst>
  <p:handoutMasterIdLst>
    <p:handoutMasterId r:id="rId62"/>
  </p:handoutMasterIdLst>
  <p:sldIdLst>
    <p:sldId id="580" r:id="rId2"/>
    <p:sldId id="1089" r:id="rId3"/>
    <p:sldId id="1084" r:id="rId4"/>
    <p:sldId id="1085" r:id="rId5"/>
    <p:sldId id="1120" r:id="rId6"/>
    <p:sldId id="1087" r:id="rId7"/>
    <p:sldId id="1091" r:id="rId8"/>
    <p:sldId id="1092" r:id="rId9"/>
    <p:sldId id="1019" r:id="rId10"/>
    <p:sldId id="1078" r:id="rId11"/>
    <p:sldId id="528" r:id="rId12"/>
    <p:sldId id="1079" r:id="rId13"/>
    <p:sldId id="1121" r:id="rId14"/>
    <p:sldId id="483" r:id="rId15"/>
    <p:sldId id="1009" r:id="rId16"/>
    <p:sldId id="1140" r:id="rId17"/>
    <p:sldId id="1141" r:id="rId18"/>
    <p:sldId id="1142" r:id="rId19"/>
    <p:sldId id="1139" r:id="rId20"/>
    <p:sldId id="1086" r:id="rId21"/>
    <p:sldId id="1093" r:id="rId22"/>
    <p:sldId id="1123" r:id="rId23"/>
    <p:sldId id="1109" r:id="rId24"/>
    <p:sldId id="1112" r:id="rId25"/>
    <p:sldId id="1110" r:id="rId26"/>
    <p:sldId id="1073" r:id="rId27"/>
    <p:sldId id="1113" r:id="rId28"/>
    <p:sldId id="1114" r:id="rId29"/>
    <p:sldId id="1117" r:id="rId30"/>
    <p:sldId id="1115" r:id="rId31"/>
    <p:sldId id="1116" r:id="rId32"/>
    <p:sldId id="1069" r:id="rId33"/>
    <p:sldId id="1097" r:id="rId34"/>
    <p:sldId id="1070" r:id="rId35"/>
    <p:sldId id="1099" r:id="rId36"/>
    <p:sldId id="1101" r:id="rId37"/>
    <p:sldId id="1102" r:id="rId38"/>
    <p:sldId id="1127" r:id="rId39"/>
    <p:sldId id="1128" r:id="rId40"/>
    <p:sldId id="1125" r:id="rId41"/>
    <p:sldId id="1012" r:id="rId42"/>
    <p:sldId id="1037" r:id="rId43"/>
    <p:sldId id="1124" r:id="rId44"/>
    <p:sldId id="1133" r:id="rId45"/>
    <p:sldId id="1126" r:id="rId46"/>
    <p:sldId id="1129" r:id="rId47"/>
    <p:sldId id="1143" r:id="rId48"/>
    <p:sldId id="1130" r:id="rId49"/>
    <p:sldId id="1131" r:id="rId50"/>
    <p:sldId id="1132" r:id="rId51"/>
    <p:sldId id="682" r:id="rId52"/>
    <p:sldId id="795" r:id="rId53"/>
    <p:sldId id="1119" r:id="rId54"/>
    <p:sldId id="1118" r:id="rId55"/>
    <p:sldId id="530" r:id="rId56"/>
    <p:sldId id="1135" r:id="rId57"/>
    <p:sldId id="1137" r:id="rId58"/>
    <p:sldId id="1138" r:id="rId59"/>
    <p:sldId id="374" r:id="rId60"/>
  </p:sldIdLst>
  <p:sldSz cx="9144000" cy="5143500" type="screen16x9"/>
  <p:notesSz cx="6858000" cy="9144000"/>
  <p:embeddedFontLst>
    <p:embeddedFont>
      <p:font typeface="Calibri" panose="020F0502020204030204" pitchFamily="34" charset="0"/>
      <p:regular r:id="rId63"/>
      <p:bold r:id="rId64"/>
      <p:italic r:id="rId65"/>
      <p:boldItalic r:id="rId66"/>
    </p:embeddedFont>
    <p:embeddedFont>
      <p:font typeface="汉语拼音" panose="02010600030101010101" charset="0"/>
      <p:regular r:id="rId67"/>
    </p:embeddedFont>
    <p:embeddedFont>
      <p:font typeface="黑体" panose="02010609060101010101" pitchFamily="49" charset="-122"/>
      <p:regular r:id="rId68"/>
    </p:embeddedFont>
    <p:embeddedFont>
      <p:font typeface="华文楷体" panose="02010600040101010101" pitchFamily="2" charset="-122"/>
      <p:regular r:id="rId69"/>
    </p:embeddedFont>
    <p:embeddedFont>
      <p:font typeface="楷体" panose="02010609060101010101" pitchFamily="49" charset="-122"/>
      <p:regular r:id="rId70"/>
    </p:embeddedFont>
    <p:embeddedFont>
      <p:font typeface="幼圆" panose="02010509060101010101" pitchFamily="49" charset="-122"/>
      <p:regular r:id="rId71"/>
    </p:embeddedFont>
    <p:embeddedFont>
      <p:font typeface="幼圆" panose="02010509060101010101" pitchFamily="49" charset="-122"/>
      <p:regular r:id="rId71"/>
    </p:embeddedFont>
  </p:embeddedFont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82">
          <p15:clr>
            <a:srgbClr val="A4A3A4"/>
          </p15:clr>
        </p15:guide>
        <p15:guide id="2" pos="5127">
          <p15:clr>
            <a:srgbClr val="A4A3A4"/>
          </p15:clr>
        </p15:guide>
      </p15:sldGuideLst>
    </p:ext>
    <p:ext uri="{2D200454-40CA-4A62-9FC3-DE9A4176ACB9}">
      <p15:notesGuideLst xmlns:p15="http://schemas.microsoft.com/office/powerpoint/2012/main">
        <p15:guide id="1" orient="horz" pos="2916">
          <p15:clr>
            <a:srgbClr val="A4A3A4"/>
          </p15:clr>
        </p15:guide>
        <p15:guide id="2" pos="22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A38302"/>
    <a:srgbClr val="008000"/>
    <a:srgbClr val="C503A9"/>
    <a:srgbClr val="FFFFFF"/>
    <a:srgbClr val="8B3D82"/>
    <a:srgbClr val="AD0FB9"/>
    <a:srgbClr val="FFFF66"/>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p:cViewPr>
        <p:scale>
          <a:sx n="125" d="100"/>
          <a:sy n="125" d="100"/>
        </p:scale>
        <p:origin x="1092" y="456"/>
      </p:cViewPr>
      <p:guideLst>
        <p:guide orient="horz" pos="2582"/>
        <p:guide pos="5127"/>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2502" y="-114"/>
      </p:cViewPr>
      <p:guideLst>
        <p:guide orient="horz" pos="2916"/>
        <p:guide pos="22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0C8EF0-063C-4EC8-822D-D4BEE606CB45}" type="datetimeFigureOut">
              <a:rPr lang="zh-CN" altLang="en-US" smtClean="0"/>
              <a:pPr/>
              <a:t>2020/2/1 Saturday</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F7337-2D4C-4836-9F96-E27918AAD3E1}" type="slidenum">
              <a:rPr lang="zh-CN" altLang="en-US" smtClean="0"/>
              <a:pPr/>
              <a:t>‹#›</a:t>
            </a:fld>
            <a:endParaRPr lang="zh-CN" altLang="en-US"/>
          </a:p>
        </p:txBody>
      </p:sp>
    </p:spTree>
    <p:extLst>
      <p:ext uri="{BB962C8B-B14F-4D97-AF65-F5344CB8AC3E}">
        <p14:creationId xmlns:p14="http://schemas.microsoft.com/office/powerpoint/2010/main" val="3881260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D2E35E-6DB1-4671-AA13-E9173BD066DF}" type="datetimeFigureOut">
              <a:rPr lang="zh-CN" altLang="en-US" smtClean="0"/>
              <a:pPr/>
              <a:t>2020/2/1 Saturday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CD010-A9A3-4117-BFBF-9C1583B3E142}" type="slidenum">
              <a:rPr lang="zh-CN" altLang="en-US" smtClean="0"/>
              <a:pPr/>
              <a:t>‹#›</a:t>
            </a:fld>
            <a:endParaRPr lang="zh-CN" altLang="en-US"/>
          </a:p>
        </p:txBody>
      </p:sp>
    </p:spTree>
    <p:extLst>
      <p:ext uri="{BB962C8B-B14F-4D97-AF65-F5344CB8AC3E}">
        <p14:creationId xmlns:p14="http://schemas.microsoft.com/office/powerpoint/2010/main" val="19927317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a:t>
            </a:fld>
            <a:endParaRPr lang="zh-CN" altLang="en-US"/>
          </a:p>
        </p:txBody>
      </p:sp>
    </p:spTree>
    <p:extLst>
      <p:ext uri="{BB962C8B-B14F-4D97-AF65-F5344CB8AC3E}">
        <p14:creationId xmlns:p14="http://schemas.microsoft.com/office/powerpoint/2010/main" val="409889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3304520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335414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25</a:t>
            </a:fld>
            <a:endParaRPr lang="zh-CN" altLang="en-US">
              <a:solidFill>
                <a:prstClr val="black"/>
              </a:solidFill>
            </a:endParaRPr>
          </a:p>
        </p:txBody>
      </p:sp>
    </p:spTree>
    <p:extLst>
      <p:ext uri="{BB962C8B-B14F-4D97-AF65-F5344CB8AC3E}">
        <p14:creationId xmlns:p14="http://schemas.microsoft.com/office/powerpoint/2010/main" val="3027401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26</a:t>
            </a:fld>
            <a:endParaRPr lang="zh-CN" altLang="en-US"/>
          </a:p>
        </p:txBody>
      </p:sp>
    </p:spTree>
    <p:extLst>
      <p:ext uri="{BB962C8B-B14F-4D97-AF65-F5344CB8AC3E}">
        <p14:creationId xmlns:p14="http://schemas.microsoft.com/office/powerpoint/2010/main" val="3983565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32</a:t>
            </a:fld>
            <a:endParaRPr lang="zh-CN" altLang="en-US"/>
          </a:p>
        </p:txBody>
      </p:sp>
    </p:spTree>
    <p:extLst>
      <p:ext uri="{BB962C8B-B14F-4D97-AF65-F5344CB8AC3E}">
        <p14:creationId xmlns:p14="http://schemas.microsoft.com/office/powerpoint/2010/main" val="2576796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33</a:t>
            </a:fld>
            <a:endParaRPr lang="zh-CN" altLang="en-US">
              <a:solidFill>
                <a:prstClr val="black"/>
              </a:solidFill>
            </a:endParaRPr>
          </a:p>
        </p:txBody>
      </p:sp>
    </p:spTree>
    <p:extLst>
      <p:ext uri="{BB962C8B-B14F-4D97-AF65-F5344CB8AC3E}">
        <p14:creationId xmlns:p14="http://schemas.microsoft.com/office/powerpoint/2010/main" val="2057751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34</a:t>
            </a:fld>
            <a:endParaRPr lang="zh-CN" altLang="en-US"/>
          </a:p>
        </p:txBody>
      </p:sp>
    </p:spTree>
    <p:extLst>
      <p:ext uri="{BB962C8B-B14F-4D97-AF65-F5344CB8AC3E}">
        <p14:creationId xmlns:p14="http://schemas.microsoft.com/office/powerpoint/2010/main" val="3628317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40</a:t>
            </a:fld>
            <a:endParaRPr lang="zh-CN" altLang="en-US">
              <a:solidFill>
                <a:prstClr val="black"/>
              </a:solidFill>
            </a:endParaRPr>
          </a:p>
        </p:txBody>
      </p:sp>
    </p:spTree>
    <p:extLst>
      <p:ext uri="{BB962C8B-B14F-4D97-AF65-F5344CB8AC3E}">
        <p14:creationId xmlns:p14="http://schemas.microsoft.com/office/powerpoint/2010/main" val="34176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41</a:t>
            </a:fld>
            <a:endParaRPr lang="zh-CN" altLang="en-US"/>
          </a:p>
        </p:txBody>
      </p:sp>
    </p:spTree>
    <p:extLst>
      <p:ext uri="{BB962C8B-B14F-4D97-AF65-F5344CB8AC3E}">
        <p14:creationId xmlns:p14="http://schemas.microsoft.com/office/powerpoint/2010/main" val="151922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42</a:t>
            </a:fld>
            <a:endParaRPr lang="zh-CN" altLang="en-US"/>
          </a:p>
        </p:txBody>
      </p:sp>
    </p:spTree>
    <p:extLst>
      <p:ext uri="{BB962C8B-B14F-4D97-AF65-F5344CB8AC3E}">
        <p14:creationId xmlns:p14="http://schemas.microsoft.com/office/powerpoint/2010/main" val="7326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235989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43</a:t>
            </a:fld>
            <a:endParaRPr lang="zh-CN" altLang="en-US">
              <a:solidFill>
                <a:prstClr val="black"/>
              </a:solidFill>
            </a:endParaRPr>
          </a:p>
        </p:txBody>
      </p:sp>
    </p:spTree>
    <p:extLst>
      <p:ext uri="{BB962C8B-B14F-4D97-AF65-F5344CB8AC3E}">
        <p14:creationId xmlns:p14="http://schemas.microsoft.com/office/powerpoint/2010/main" val="145978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solidFill>
                  <a:prstClr val="black"/>
                </a:solidFill>
              </a:rPr>
              <a:pPr/>
              <a:t>45</a:t>
            </a:fld>
            <a:endParaRPr lang="zh-CN" altLang="en-US">
              <a:solidFill>
                <a:prstClr val="black"/>
              </a:solidFill>
            </a:endParaRPr>
          </a:p>
        </p:txBody>
      </p:sp>
    </p:spTree>
    <p:extLst>
      <p:ext uri="{BB962C8B-B14F-4D97-AF65-F5344CB8AC3E}">
        <p14:creationId xmlns:p14="http://schemas.microsoft.com/office/powerpoint/2010/main" val="1375097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51</a:t>
            </a:fld>
            <a:endParaRPr lang="zh-CN" altLang="en-US"/>
          </a:p>
        </p:txBody>
      </p:sp>
    </p:spTree>
    <p:extLst>
      <p:ext uri="{BB962C8B-B14F-4D97-AF65-F5344CB8AC3E}">
        <p14:creationId xmlns:p14="http://schemas.microsoft.com/office/powerpoint/2010/main" val="2688712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52</a:t>
            </a:fld>
            <a:endParaRPr lang="zh-CN" altLang="en-US"/>
          </a:p>
        </p:txBody>
      </p:sp>
    </p:spTree>
    <p:extLst>
      <p:ext uri="{BB962C8B-B14F-4D97-AF65-F5344CB8AC3E}">
        <p14:creationId xmlns:p14="http://schemas.microsoft.com/office/powerpoint/2010/main" val="1921649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55</a:t>
            </a:fld>
            <a:endParaRPr lang="zh-CN" altLang="en-US"/>
          </a:p>
        </p:txBody>
      </p:sp>
    </p:spTree>
    <p:extLst>
      <p:ext uri="{BB962C8B-B14F-4D97-AF65-F5344CB8AC3E}">
        <p14:creationId xmlns:p14="http://schemas.microsoft.com/office/powerpoint/2010/main" val="97611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t>6</a:t>
            </a:fld>
            <a:endParaRPr lang="zh-CN" altLang="en-US"/>
          </a:p>
        </p:txBody>
      </p:sp>
    </p:spTree>
    <p:extLst>
      <p:ext uri="{BB962C8B-B14F-4D97-AF65-F5344CB8AC3E}">
        <p14:creationId xmlns:p14="http://schemas.microsoft.com/office/powerpoint/2010/main" val="385064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9</a:t>
            </a:fld>
            <a:endParaRPr lang="zh-CN" altLang="en-US"/>
          </a:p>
        </p:txBody>
      </p:sp>
    </p:spTree>
    <p:extLst>
      <p:ext uri="{BB962C8B-B14F-4D97-AF65-F5344CB8AC3E}">
        <p14:creationId xmlns:p14="http://schemas.microsoft.com/office/powerpoint/2010/main" val="91976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10</a:t>
            </a:fld>
            <a:endParaRPr lang="zh-CN" altLang="en-US"/>
          </a:p>
        </p:txBody>
      </p:sp>
    </p:spTree>
    <p:extLst>
      <p:ext uri="{BB962C8B-B14F-4D97-AF65-F5344CB8AC3E}">
        <p14:creationId xmlns:p14="http://schemas.microsoft.com/office/powerpoint/2010/main" val="341045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11</a:t>
            </a:fld>
            <a:endParaRPr lang="zh-CN" altLang="en-US"/>
          </a:p>
        </p:txBody>
      </p:sp>
    </p:spTree>
    <p:extLst>
      <p:ext uri="{BB962C8B-B14F-4D97-AF65-F5344CB8AC3E}">
        <p14:creationId xmlns:p14="http://schemas.microsoft.com/office/powerpoint/2010/main" val="247060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12</a:t>
            </a:fld>
            <a:endParaRPr lang="zh-CN" altLang="en-US"/>
          </a:p>
        </p:txBody>
      </p:sp>
    </p:spTree>
    <p:extLst>
      <p:ext uri="{BB962C8B-B14F-4D97-AF65-F5344CB8AC3E}">
        <p14:creationId xmlns:p14="http://schemas.microsoft.com/office/powerpoint/2010/main" val="219195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14</a:t>
            </a:fld>
            <a:endParaRPr lang="zh-CN" altLang="en-US"/>
          </a:p>
        </p:txBody>
      </p:sp>
    </p:spTree>
    <p:extLst>
      <p:ext uri="{BB962C8B-B14F-4D97-AF65-F5344CB8AC3E}">
        <p14:creationId xmlns:p14="http://schemas.microsoft.com/office/powerpoint/2010/main" val="313119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E1CD010-A9A3-4117-BFBF-9C1583B3E142}" type="slidenum">
              <a:rPr lang="zh-CN" altLang="en-US" smtClean="0"/>
              <a:pPr/>
              <a:t>15</a:t>
            </a:fld>
            <a:endParaRPr lang="zh-CN" altLang="en-US"/>
          </a:p>
        </p:txBody>
      </p:sp>
    </p:spTree>
    <p:extLst>
      <p:ext uri="{BB962C8B-B14F-4D97-AF65-F5344CB8AC3E}">
        <p14:creationId xmlns:p14="http://schemas.microsoft.com/office/powerpoint/2010/main" val="2028217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80022"/>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FDDFD90-1429-7244-B887-4B2B69E9159A}"/>
              </a:ext>
            </a:extLst>
          </p:cNvPr>
          <p:cNvSpPr/>
          <p:nvPr/>
        </p:nvSpPr>
        <p:spPr>
          <a:xfrm flipH="1">
            <a:off x="1" y="123478"/>
            <a:ext cx="2771800" cy="216000"/>
          </a:xfrm>
          <a:prstGeom prst="rect">
            <a:avLst/>
          </a:prstGeom>
          <a:gradFill flip="none" rotWithShape="1">
            <a:gsLst>
              <a:gs pos="40000">
                <a:schemeClr val="accent5">
                  <a:lumMod val="60000"/>
                  <a:lumOff val="40000"/>
                </a:schemeClr>
              </a:gs>
              <a:gs pos="97000">
                <a:schemeClr val="bg1">
                  <a:alpha val="0"/>
                </a:schemeClr>
              </a:gs>
              <a:gs pos="70000">
                <a:schemeClr val="accent5">
                  <a:lumMod val="40000"/>
                  <a:lumOff val="60000"/>
                  <a:alpha val="76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kumimoji="1" lang="zh-CN" altLang="en-US"/>
          </a:p>
        </p:txBody>
      </p:sp>
      <p:sp>
        <p:nvSpPr>
          <p:cNvPr id="6" name="文本框 10">
            <a:extLst>
              <a:ext uri="{FF2B5EF4-FFF2-40B4-BE49-F238E27FC236}">
                <a16:creationId xmlns:a16="http://schemas.microsoft.com/office/drawing/2014/main" id="{5362E6FF-7BB4-7848-B66B-4CD6CB94CD42}"/>
              </a:ext>
            </a:extLst>
          </p:cNvPr>
          <p:cNvSpPr txBox="1"/>
          <p:nvPr/>
        </p:nvSpPr>
        <p:spPr>
          <a:xfrm>
            <a:off x="193237" y="92978"/>
            <a:ext cx="1954363" cy="276991"/>
          </a:xfrm>
          <a:prstGeom prst="rect">
            <a:avLst/>
          </a:prstGeom>
          <a:noFill/>
        </p:spPr>
        <p:txBody>
          <a:bodyPr wrap="none" lIns="91431" tIns="45716" rIns="91431" bIns="45716" rtlCol="0">
            <a:spAutoFit/>
          </a:bodyPr>
          <a:lstStyle/>
          <a:p>
            <a:r>
              <a:rPr kumimoji="1" lang="en-US" altLang="zh-CN" sz="1200" b="0" dirty="0">
                <a:latin typeface="黑体" pitchFamily="49" charset="-122"/>
                <a:ea typeface="黑体" pitchFamily="49" charset="-122"/>
              </a:rPr>
              <a:t>5</a:t>
            </a:r>
            <a:r>
              <a:rPr kumimoji="1" lang="zh-CN" altLang="en-US" sz="1200" b="0" dirty="0">
                <a:latin typeface="黑体" pitchFamily="49" charset="-122"/>
                <a:ea typeface="黑体" pitchFamily="49" charset="-122"/>
              </a:rPr>
              <a:t>  鲁滨逊漂流记（节选）</a:t>
            </a:r>
          </a:p>
        </p:txBody>
      </p:sp>
      <p:sp>
        <p:nvSpPr>
          <p:cNvPr id="8" name="AutoShape 5" descr="http://img.chuansong.me/mmbiz_jpg/lcUVQD7J7fccoY3V603LibZQImJ6my1dxxF0p4a2l6qaUlGDWDbWcfNoDeqQ5dgJtosI1iaFbBoQvHrRziasn3Qfg/640?wx_fmt=jpeg"/>
          <p:cNvSpPr>
            <a:spLocks noChangeAspect="1" noChangeArrowheads="1"/>
          </p:cNvSpPr>
          <p:nvPr userDrawn="1"/>
        </p:nvSpPr>
        <p:spPr bwMode="auto">
          <a:xfrm>
            <a:off x="116696" y="-108347"/>
            <a:ext cx="228630" cy="228601"/>
          </a:xfrm>
          <a:prstGeom prst="rect">
            <a:avLst/>
          </a:prstGeom>
          <a:noFill/>
        </p:spPr>
        <p:txBody>
          <a:bodyPr vert="horz" wrap="square" lIns="68580" tIns="34290" rIns="68580" bIns="34290" numCol="1" anchor="t" anchorCtr="0" compatLnSpc="1"/>
          <a:lstStyle/>
          <a:p>
            <a:endParaRPr lang="zh-CN" altLang="en-US"/>
          </a:p>
        </p:txBody>
      </p:sp>
      <p:sp>
        <p:nvSpPr>
          <p:cNvPr id="9" name="AutoShape 13" descr="http://img3.imgtn.bdimg.com/it/u=1270035513,2457988618&amp;fm=214&amp;gp=0.jpg"/>
          <p:cNvSpPr>
            <a:spLocks noChangeAspect="1" noChangeArrowheads="1"/>
          </p:cNvSpPr>
          <p:nvPr userDrawn="1"/>
        </p:nvSpPr>
        <p:spPr bwMode="auto">
          <a:xfrm>
            <a:off x="116696" y="-108347"/>
            <a:ext cx="228630" cy="228601"/>
          </a:xfrm>
          <a:prstGeom prst="rect">
            <a:avLst/>
          </a:prstGeom>
          <a:noFill/>
        </p:spPr>
        <p:txBody>
          <a:bodyPr vert="horz" wrap="square" lIns="68580" tIns="34290" rIns="68580" bIns="34290" numCol="1" anchor="t" anchorCtr="0" compatLnSpc="1"/>
          <a:lstStyle/>
          <a:p>
            <a:endParaRPr lang="zh-CN" altLang="en-US"/>
          </a:p>
        </p:txBody>
      </p:sp>
      <p:sp>
        <p:nvSpPr>
          <p:cNvPr id="10" name="AutoShape 15" descr="http://img3.imgtn.bdimg.com/it/u=1270035513,2457988618&amp;fm=214&amp;gp=0.jpg"/>
          <p:cNvSpPr>
            <a:spLocks noChangeAspect="1" noChangeArrowheads="1"/>
          </p:cNvSpPr>
          <p:nvPr userDrawn="1"/>
        </p:nvSpPr>
        <p:spPr bwMode="auto">
          <a:xfrm>
            <a:off x="116696" y="-108347"/>
            <a:ext cx="228630" cy="228601"/>
          </a:xfrm>
          <a:prstGeom prst="rect">
            <a:avLst/>
          </a:prstGeom>
          <a:noFill/>
        </p:spPr>
        <p:txBody>
          <a:bodyPr vert="horz" wrap="square" lIns="68580" tIns="34290" rIns="68580" bIns="34290" numCol="1" anchor="t" anchorCtr="0" compatLnSpc="1"/>
          <a:lstStyle/>
          <a:p>
            <a:endParaRPr lang="zh-CN" altLang="en-US"/>
          </a:p>
        </p:txBody>
      </p:sp>
      <p:pic>
        <p:nvPicPr>
          <p:cNvPr id="11" name="Picture 3"/>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20000" contrast="-20000"/>
                    </a14:imgEffect>
                  </a14:imgLayer>
                </a14:imgProps>
              </a:ext>
            </a:extLst>
          </a:blip>
          <a:srcRect l="7160" r="3705" b="55553"/>
          <a:stretch>
            <a:fillRect/>
          </a:stretch>
        </p:blipFill>
        <p:spPr bwMode="auto">
          <a:xfrm>
            <a:off x="-8464" y="3911212"/>
            <a:ext cx="9144000" cy="1232288"/>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742"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85732" rtl="0" eaLnBrk="1" latinLnBrk="0" hangingPunct="1">
        <a:spcBef>
          <a:spcPct val="0"/>
        </a:spcBef>
        <a:buNone/>
        <a:defRPr sz="3300" kern="1200">
          <a:solidFill>
            <a:schemeClr val="tx1"/>
          </a:solidFill>
          <a:latin typeface="+mj-lt"/>
          <a:ea typeface="+mj-ea"/>
          <a:cs typeface="+mj-cs"/>
        </a:defRPr>
      </a:lvl1pPr>
    </p:titleStyle>
    <p:bodyStyle>
      <a:lvl1pPr marL="257150" indent="-257150" algn="l" defTabSz="68573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474" indent="-214609" algn="l" defTabSz="68573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165" indent="-171433" algn="l" defTabSz="68573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30"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896"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762"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627"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493"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358" indent="-171433" algn="l" defTabSz="685732"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732" rtl="0" eaLnBrk="1" latinLnBrk="0" hangingPunct="1">
        <a:defRPr sz="1400" kern="1200">
          <a:solidFill>
            <a:schemeClr val="tx1"/>
          </a:solidFill>
          <a:latin typeface="+mn-lt"/>
          <a:ea typeface="+mn-ea"/>
          <a:cs typeface="+mn-cs"/>
        </a:defRPr>
      </a:lvl1pPr>
      <a:lvl2pPr marL="342866" algn="l" defTabSz="685732" rtl="0" eaLnBrk="1" latinLnBrk="0" hangingPunct="1">
        <a:defRPr sz="1400" kern="1200">
          <a:solidFill>
            <a:schemeClr val="tx1"/>
          </a:solidFill>
          <a:latin typeface="+mn-lt"/>
          <a:ea typeface="+mn-ea"/>
          <a:cs typeface="+mn-cs"/>
        </a:defRPr>
      </a:lvl2pPr>
      <a:lvl3pPr marL="685732" algn="l" defTabSz="685732" rtl="0" eaLnBrk="1" latinLnBrk="0" hangingPunct="1">
        <a:defRPr sz="1400" kern="1200">
          <a:solidFill>
            <a:schemeClr val="tx1"/>
          </a:solidFill>
          <a:latin typeface="+mn-lt"/>
          <a:ea typeface="+mn-ea"/>
          <a:cs typeface="+mn-cs"/>
        </a:defRPr>
      </a:lvl3pPr>
      <a:lvl4pPr marL="1028597" algn="l" defTabSz="685732" rtl="0" eaLnBrk="1" latinLnBrk="0" hangingPunct="1">
        <a:defRPr sz="1400" kern="1200">
          <a:solidFill>
            <a:schemeClr val="tx1"/>
          </a:solidFill>
          <a:latin typeface="+mn-lt"/>
          <a:ea typeface="+mn-ea"/>
          <a:cs typeface="+mn-cs"/>
        </a:defRPr>
      </a:lvl4pPr>
      <a:lvl5pPr marL="1371463" algn="l" defTabSz="685732" rtl="0" eaLnBrk="1" latinLnBrk="0" hangingPunct="1">
        <a:defRPr sz="1400" kern="1200">
          <a:solidFill>
            <a:schemeClr val="tx1"/>
          </a:solidFill>
          <a:latin typeface="+mn-lt"/>
          <a:ea typeface="+mn-ea"/>
          <a:cs typeface="+mn-cs"/>
        </a:defRPr>
      </a:lvl5pPr>
      <a:lvl6pPr marL="1714328" algn="l" defTabSz="685732" rtl="0" eaLnBrk="1" latinLnBrk="0" hangingPunct="1">
        <a:defRPr sz="1400" kern="1200">
          <a:solidFill>
            <a:schemeClr val="tx1"/>
          </a:solidFill>
          <a:latin typeface="+mn-lt"/>
          <a:ea typeface="+mn-ea"/>
          <a:cs typeface="+mn-cs"/>
        </a:defRPr>
      </a:lvl6pPr>
      <a:lvl7pPr marL="2057195" algn="l" defTabSz="685732" rtl="0" eaLnBrk="1" latinLnBrk="0" hangingPunct="1">
        <a:defRPr sz="1400" kern="1200">
          <a:solidFill>
            <a:schemeClr val="tx1"/>
          </a:solidFill>
          <a:latin typeface="+mn-lt"/>
          <a:ea typeface="+mn-ea"/>
          <a:cs typeface="+mn-cs"/>
        </a:defRPr>
      </a:lvl7pPr>
      <a:lvl8pPr marL="2400060" algn="l" defTabSz="685732" rtl="0" eaLnBrk="1" latinLnBrk="0" hangingPunct="1">
        <a:defRPr sz="1400" kern="1200">
          <a:solidFill>
            <a:schemeClr val="tx1"/>
          </a:solidFill>
          <a:latin typeface="+mn-lt"/>
          <a:ea typeface="+mn-ea"/>
          <a:cs typeface="+mn-cs"/>
        </a:defRPr>
      </a:lvl8pPr>
      <a:lvl9pPr marL="2742926" algn="l" defTabSz="68573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22622;&#32705;&#22833;&#39532;.mp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38142;&#25509;1&#65306;&#20160;&#20040;&#26159;&#26775;&#27010;.pptx" TargetMode="External"/><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19971;&#24425;&#20845;&#19979;&#23383;&#35789;&#21548;&#20889;5&#40065;&#28392;&#36874;&#28418;&#27969;&#35760;&#65288;&#33410;&#36873;&#65289;.mp4" TargetMode="Externa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slide" Target="slide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40065;&#28392;&#36874;&#28418;&#27969;.mp4" TargetMode="External"/><Relationship Id="rId7" Type="http://schemas.openxmlformats.org/officeDocument/2006/relationships/hyperlink" Target="&#20845;&#19979;&#29983;&#23383;&#35270;&#39057;5&#40065;&#28392;&#36874;&#28418;&#27969;&#35760;&#65288;&#33410;&#36873;&#65289;.mp4"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6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123478"/>
            <a:ext cx="8640960" cy="561692"/>
          </a:xfrm>
          <a:prstGeom prst="rect">
            <a:avLst/>
          </a:prstGeom>
          <a:solidFill>
            <a:schemeClr val="accent3">
              <a:lumMod val="60000"/>
              <a:lumOff val="40000"/>
            </a:schemeClr>
          </a:solidFill>
        </p:spPr>
        <p:txBody>
          <a:bodyPr wrap="square" lIns="68580" tIns="34290" rIns="68580" bIns="34290" rtlCol="0">
            <a:spAutoFit/>
          </a:bodyPr>
          <a:lstStyle/>
          <a:p>
            <a:r>
              <a:rPr lang="zh-CN" altLang="en-US" sz="3200" b="1" dirty="0">
                <a:latin typeface="宋体" pitchFamily="2" charset="-122"/>
                <a:ea typeface="宋体" pitchFamily="2" charset="-122"/>
              </a:rPr>
              <a:t>仔细观察这个人物，他给你留下了怎样的印象</a:t>
            </a:r>
            <a:r>
              <a:rPr lang="en-US" altLang="zh-CN" sz="3200" b="1" dirty="0">
                <a:latin typeface="宋体" pitchFamily="2" charset="-122"/>
                <a:ea typeface="宋体" pitchFamily="2" charset="-122"/>
              </a:rPr>
              <a:t>?</a:t>
            </a:r>
          </a:p>
        </p:txBody>
      </p:sp>
      <p:grpSp>
        <p:nvGrpSpPr>
          <p:cNvPr id="5" name="组合 4"/>
          <p:cNvGrpSpPr/>
          <p:nvPr/>
        </p:nvGrpSpPr>
        <p:grpSpPr>
          <a:xfrm>
            <a:off x="666670" y="1026396"/>
            <a:ext cx="1944219" cy="715491"/>
            <a:chOff x="8100391" y="1962696"/>
            <a:chExt cx="1509738" cy="549508"/>
          </a:xfrm>
        </p:grpSpPr>
        <p:sp>
          <p:nvSpPr>
            <p:cNvPr id="7" name="云形 6"/>
            <p:cNvSpPr/>
            <p:nvPr/>
          </p:nvSpPr>
          <p:spPr>
            <a:xfrm>
              <a:off x="8100391" y="1962696"/>
              <a:ext cx="150973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221480" y="1995686"/>
              <a:ext cx="1263695" cy="401841"/>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衣衫褴褛</a:t>
              </a:r>
            </a:p>
          </p:txBody>
        </p:sp>
      </p:grpSp>
      <p:grpSp>
        <p:nvGrpSpPr>
          <p:cNvPr id="9" name="组合 8"/>
          <p:cNvGrpSpPr/>
          <p:nvPr/>
        </p:nvGrpSpPr>
        <p:grpSpPr>
          <a:xfrm>
            <a:off x="3755827" y="1156921"/>
            <a:ext cx="1944219" cy="715491"/>
            <a:chOff x="8100391" y="1962696"/>
            <a:chExt cx="1509738" cy="549508"/>
          </a:xfrm>
        </p:grpSpPr>
        <p:sp>
          <p:nvSpPr>
            <p:cNvPr id="10" name="云形 9"/>
            <p:cNvSpPr/>
            <p:nvPr/>
          </p:nvSpPr>
          <p:spPr>
            <a:xfrm>
              <a:off x="8100391" y="1962696"/>
              <a:ext cx="150973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8221480" y="1995686"/>
              <a:ext cx="1263696" cy="401841"/>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身体强健</a:t>
              </a:r>
            </a:p>
          </p:txBody>
        </p:sp>
      </p:grpSp>
      <p:grpSp>
        <p:nvGrpSpPr>
          <p:cNvPr id="12" name="组合 11"/>
          <p:cNvGrpSpPr/>
          <p:nvPr/>
        </p:nvGrpSpPr>
        <p:grpSpPr>
          <a:xfrm>
            <a:off x="4695570" y="2222680"/>
            <a:ext cx="1944219" cy="715491"/>
            <a:chOff x="8100391" y="1962696"/>
            <a:chExt cx="1509738" cy="549508"/>
          </a:xfrm>
        </p:grpSpPr>
        <p:sp>
          <p:nvSpPr>
            <p:cNvPr id="13" name="云形 12"/>
            <p:cNvSpPr/>
            <p:nvPr/>
          </p:nvSpPr>
          <p:spPr>
            <a:xfrm>
              <a:off x="8100391" y="1962696"/>
              <a:ext cx="150973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221480" y="1995686"/>
              <a:ext cx="1263696" cy="401841"/>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坚毅乐观</a:t>
              </a:r>
            </a:p>
          </p:txBody>
        </p:sp>
      </p:grpSp>
      <p:grpSp>
        <p:nvGrpSpPr>
          <p:cNvPr id="15" name="组合 14"/>
          <p:cNvGrpSpPr/>
          <p:nvPr/>
        </p:nvGrpSpPr>
        <p:grpSpPr>
          <a:xfrm>
            <a:off x="237095" y="2265635"/>
            <a:ext cx="1944219" cy="715491"/>
            <a:chOff x="8100391" y="1962696"/>
            <a:chExt cx="1509738" cy="549508"/>
          </a:xfrm>
        </p:grpSpPr>
        <p:sp>
          <p:nvSpPr>
            <p:cNvPr id="16" name="云形 15"/>
            <p:cNvSpPr/>
            <p:nvPr/>
          </p:nvSpPr>
          <p:spPr>
            <a:xfrm>
              <a:off x="8100391" y="1962696"/>
              <a:ext cx="1509738" cy="549508"/>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221480" y="1995686"/>
              <a:ext cx="1263696" cy="401841"/>
            </a:xfrm>
            <a:prstGeom prst="rect">
              <a:avLst/>
            </a:prstGeom>
            <a:noFill/>
          </p:spPr>
          <p:txBody>
            <a:bodyPr wrap="none" rtlCol="0">
              <a:spAutoFit/>
            </a:bodyPr>
            <a:lstStyle/>
            <a:p>
              <a:r>
                <a:rPr lang="zh-CN" altLang="en-US" sz="2800" b="1" dirty="0">
                  <a:latin typeface="黑体" panose="02010609060101010101" pitchFamily="49" charset="-122"/>
                  <a:ea typeface="黑体" panose="02010609060101010101" pitchFamily="49" charset="-122"/>
                </a:rPr>
                <a:t>置身荒岛</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1284734"/>
            <a:ext cx="7056784" cy="500137"/>
          </a:xfrm>
          <a:prstGeom prst="rect">
            <a:avLst/>
          </a:prstGeom>
          <a:noFill/>
        </p:spPr>
        <p:txBody>
          <a:bodyPr wrap="square" lIns="68580" tIns="34290" rIns="68580" bIns="34290" rtlCol="0">
            <a:spAutoFit/>
          </a:bodyPr>
          <a:lstStyle/>
          <a:p>
            <a:r>
              <a:rPr lang="zh-CN" altLang="en-US" sz="2800" b="1" dirty="0">
                <a:solidFill>
                  <a:srgbClr val="FF0000"/>
                </a:solidFill>
                <a:latin typeface="黑体" pitchFamily="49" charset="-122"/>
                <a:ea typeface="黑体" pitchFamily="49" charset="-122"/>
              </a:rPr>
              <a:t>不可思议：</a:t>
            </a:r>
            <a:r>
              <a:rPr lang="zh-CN" altLang="en-US" sz="2800" b="1" dirty="0">
                <a:latin typeface="楷体" pitchFamily="49" charset="-122"/>
                <a:ea typeface="楷体" pitchFamily="49" charset="-122"/>
              </a:rPr>
              <a:t>不可想象，不能理解。</a:t>
            </a:r>
            <a:endParaRPr lang="zh-CN" altLang="en-US" sz="2800" b="1" dirty="0">
              <a:solidFill>
                <a:srgbClr val="0066FF"/>
              </a:solidFill>
              <a:latin typeface="楷体" pitchFamily="49" charset="-122"/>
              <a:ea typeface="楷体" pitchFamily="49" charset="-122"/>
              <a:cs typeface="Times New Roman" panose="02020603050405020304" pitchFamily="18" charset="0"/>
            </a:endParaRPr>
          </a:p>
        </p:txBody>
      </p:sp>
      <p:sp>
        <p:nvSpPr>
          <p:cNvPr id="12" name="矩形 11"/>
          <p:cNvSpPr/>
          <p:nvPr/>
        </p:nvSpPr>
        <p:spPr>
          <a:xfrm>
            <a:off x="827584" y="2148830"/>
            <a:ext cx="5071590" cy="931024"/>
          </a:xfrm>
          <a:prstGeom prst="rect">
            <a:avLst/>
          </a:prstGeom>
        </p:spPr>
        <p:txBody>
          <a:bodyPr wrap="square" lIns="68580" tIns="34290" rIns="68580" bIns="34290">
            <a:spAutoFit/>
          </a:bodyPr>
          <a:lstStyle/>
          <a:p>
            <a:r>
              <a:rPr lang="zh-CN" altLang="en-US" sz="2800" b="1" dirty="0">
                <a:latin typeface="楷体" pitchFamily="49" charset="-122"/>
                <a:ea typeface="楷体" pitchFamily="49" charset="-122"/>
              </a:rPr>
              <a:t>这一事故发生得这么快，简直</a:t>
            </a:r>
            <a:r>
              <a:rPr lang="zh-CN" altLang="en-US" sz="2800" b="1" dirty="0">
                <a:solidFill>
                  <a:srgbClr val="FF0000"/>
                </a:solidFill>
                <a:latin typeface="楷体" pitchFamily="49" charset="-122"/>
                <a:ea typeface="楷体" pitchFamily="49" charset="-122"/>
              </a:rPr>
              <a:t>不可思议</a:t>
            </a:r>
            <a:r>
              <a:rPr lang="zh-CN" altLang="en-US" sz="2800" b="1" dirty="0">
                <a:latin typeface="楷体" pitchFamily="49" charset="-122"/>
                <a:ea typeface="楷体" pitchFamily="49" charset="-122"/>
              </a:rPr>
              <a:t>。</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005830"/>
            <a:ext cx="2286000"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67550" y="843558"/>
            <a:ext cx="6943738" cy="500137"/>
          </a:xfrm>
          <a:prstGeom prst="rect">
            <a:avLst/>
          </a:prstGeom>
          <a:noFill/>
        </p:spPr>
        <p:txBody>
          <a:bodyPr wrap="square" lIns="68580" tIns="34290" rIns="68580" bIns="34290" rtlCol="0">
            <a:spAutoFit/>
          </a:bodyPr>
          <a:lstStyle/>
          <a:p>
            <a:r>
              <a:rPr lang="zh-CN" altLang="en-US" sz="2800" b="1" dirty="0">
                <a:solidFill>
                  <a:srgbClr val="FF0000"/>
                </a:solidFill>
                <a:latin typeface="黑体" pitchFamily="49" charset="-122"/>
                <a:ea typeface="黑体" pitchFamily="49" charset="-122"/>
              </a:rPr>
              <a:t>宽慰：</a:t>
            </a:r>
            <a:r>
              <a:rPr lang="zh-CN" altLang="en-US" sz="2400" b="1" dirty="0">
                <a:latin typeface="楷体" pitchFamily="49" charset="-122"/>
                <a:ea typeface="楷体" pitchFamily="49" charset="-122"/>
              </a:rPr>
              <a:t>①动词，宽解安慰；②形容词，宽畅欣慰。</a:t>
            </a:r>
            <a:endParaRPr lang="zh-CN" altLang="en-US" sz="2400" b="1" dirty="0">
              <a:solidFill>
                <a:srgbClr val="0066FF"/>
              </a:solidFill>
              <a:latin typeface="楷体" pitchFamily="49" charset="-122"/>
              <a:ea typeface="楷体" pitchFamily="49" charset="-122"/>
              <a:cs typeface="Times New Roman" panose="02020603050405020304" pitchFamily="18" charset="0"/>
            </a:endParaRPr>
          </a:p>
        </p:txBody>
      </p:sp>
      <p:sp>
        <p:nvSpPr>
          <p:cNvPr id="21" name="矩形 20"/>
          <p:cNvSpPr/>
          <p:nvPr/>
        </p:nvSpPr>
        <p:spPr>
          <a:xfrm>
            <a:off x="827584" y="1851670"/>
            <a:ext cx="4929864" cy="438582"/>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他用温和的话语</a:t>
            </a:r>
            <a:r>
              <a:rPr lang="zh-CN" altLang="en-US" sz="2400" b="1" dirty="0">
                <a:solidFill>
                  <a:srgbClr val="FF0000"/>
                </a:solidFill>
                <a:latin typeface="楷体" pitchFamily="49" charset="-122"/>
                <a:ea typeface="楷体" pitchFamily="49" charset="-122"/>
              </a:rPr>
              <a:t>宽慰</a:t>
            </a:r>
            <a:r>
              <a:rPr lang="zh-CN" altLang="en-US" sz="2400" b="1" dirty="0">
                <a:latin typeface="楷体" pitchFamily="49" charset="-122"/>
                <a:ea typeface="楷体" pitchFamily="49" charset="-122"/>
              </a:rPr>
              <a:t>着女儿。</a:t>
            </a:r>
          </a:p>
        </p:txBody>
      </p:sp>
      <p:sp>
        <p:nvSpPr>
          <p:cNvPr id="11" name="矩形 10"/>
          <p:cNvSpPr/>
          <p:nvPr/>
        </p:nvSpPr>
        <p:spPr>
          <a:xfrm>
            <a:off x="827584" y="2442652"/>
            <a:ext cx="4176464" cy="807913"/>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女儿总算理解了自己的苦心，他感到很</a:t>
            </a:r>
            <a:r>
              <a:rPr lang="zh-CN" altLang="en-US" sz="2400" b="1" dirty="0">
                <a:solidFill>
                  <a:srgbClr val="FF0000"/>
                </a:solidFill>
                <a:latin typeface="楷体" pitchFamily="49" charset="-122"/>
                <a:ea typeface="楷体" pitchFamily="49" charset="-122"/>
              </a:rPr>
              <a:t>宽慰</a:t>
            </a:r>
            <a:r>
              <a:rPr lang="zh-CN" altLang="en-US" sz="2400" b="1" dirty="0">
                <a:latin typeface="楷体" pitchFamily="49" charset="-122"/>
                <a:ea typeface="楷体" pitchFamily="49" charset="-122"/>
              </a:rPr>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567018"/>
            <a:ext cx="2664296" cy="190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55576" y="827477"/>
            <a:ext cx="7344816" cy="1792798"/>
          </a:xfrm>
          <a:prstGeom prst="rect">
            <a:avLst/>
          </a:prstGeom>
          <a:noFill/>
        </p:spPr>
        <p:txBody>
          <a:bodyPr wrap="square" lIns="68580" tIns="34290" rIns="68580" bIns="34290" rtlCol="0">
            <a:spAutoFit/>
          </a:bodyPr>
          <a:lstStyle/>
          <a:p>
            <a:r>
              <a:rPr lang="zh-CN" altLang="en-US" sz="2800" b="1" dirty="0">
                <a:solidFill>
                  <a:srgbClr val="FF0000"/>
                </a:solidFill>
                <a:latin typeface="黑体" pitchFamily="49" charset="-122"/>
                <a:ea typeface="黑体" pitchFamily="49" charset="-122"/>
              </a:rPr>
              <a:t>焉知非福：</a:t>
            </a:r>
            <a:r>
              <a:rPr lang="zh-CN" altLang="en-US" sz="2800" b="1" dirty="0">
                <a:latin typeface="楷体" pitchFamily="49" charset="-122"/>
                <a:ea typeface="楷体" pitchFamily="49" charset="-122"/>
              </a:rPr>
              <a:t>比喻一时虽然受到损失，也许反而因此能得到好处。也指坏事在一定条件下可变为好事。</a:t>
            </a:r>
            <a:r>
              <a:rPr lang="zh-CN" altLang="en-US" sz="2800" b="1" dirty="0">
                <a:solidFill>
                  <a:srgbClr val="0066FF"/>
                </a:solidFill>
                <a:latin typeface="楷体" pitchFamily="49" charset="-122"/>
                <a:ea typeface="楷体" pitchFamily="49" charset="-122"/>
                <a:cs typeface="Times New Roman" panose="02020603050405020304" pitchFamily="18" charset="0"/>
              </a:rPr>
              <a:t>本文是说鲁滨逊乐观地面对困境，内心有了些许宽慰。</a:t>
            </a:r>
          </a:p>
        </p:txBody>
      </p:sp>
      <p:sp>
        <p:nvSpPr>
          <p:cNvPr id="12" name="矩形 11"/>
          <p:cNvSpPr/>
          <p:nvPr/>
        </p:nvSpPr>
        <p:spPr>
          <a:xfrm>
            <a:off x="827584" y="2931790"/>
            <a:ext cx="3672409" cy="500137"/>
          </a:xfrm>
          <a:prstGeom prst="rect">
            <a:avLst/>
          </a:prstGeom>
        </p:spPr>
        <p:txBody>
          <a:bodyPr wrap="square" lIns="68580" tIns="34290" rIns="68580" bIns="34290">
            <a:spAutoFit/>
          </a:bodyPr>
          <a:lstStyle/>
          <a:p>
            <a:r>
              <a:rPr lang="zh-CN" altLang="en-US" sz="2800" b="1" dirty="0">
                <a:latin typeface="楷体" pitchFamily="49" charset="-122"/>
                <a:ea typeface="楷体" pitchFamily="49" charset="-122"/>
              </a:rPr>
              <a:t>塞翁失马，</a:t>
            </a:r>
            <a:r>
              <a:rPr lang="zh-CN" altLang="en-US" sz="2800" b="1" dirty="0">
                <a:solidFill>
                  <a:srgbClr val="FF0000"/>
                </a:solidFill>
                <a:latin typeface="楷体" pitchFamily="49" charset="-122"/>
                <a:ea typeface="楷体" pitchFamily="49" charset="-122"/>
              </a:rPr>
              <a:t>焉知非福</a:t>
            </a:r>
            <a:r>
              <a:rPr lang="zh-CN" altLang="en-US" sz="2800" b="1" dirty="0">
                <a:latin typeface="楷体" pitchFamily="49" charset="-122"/>
                <a:ea typeface="楷体" pitchFamily="49" charset="-122"/>
              </a:rPr>
              <a:t>。</a:t>
            </a:r>
          </a:p>
        </p:txBody>
      </p:sp>
      <p:pic>
        <p:nvPicPr>
          <p:cNvPr id="5122" name="Picture 2">
            <a:hlinkClick r:id="rId3" action="ppaction://hlinkfile"/>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4491"/>
          <a:stretch/>
        </p:blipFill>
        <p:spPr bwMode="auto">
          <a:xfrm>
            <a:off x="5033297" y="2301843"/>
            <a:ext cx="2592288" cy="200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组合 1"/>
          <p:cNvGrpSpPr/>
          <p:nvPr/>
        </p:nvGrpSpPr>
        <p:grpSpPr>
          <a:xfrm>
            <a:off x="1131932" y="3588692"/>
            <a:ext cx="3883836" cy="500137"/>
            <a:chOff x="1131932" y="3588692"/>
            <a:chExt cx="3883836" cy="500137"/>
          </a:xfrm>
        </p:grpSpPr>
        <p:sp>
          <p:nvSpPr>
            <p:cNvPr id="5" name="矩形 4"/>
            <p:cNvSpPr/>
            <p:nvPr/>
          </p:nvSpPr>
          <p:spPr>
            <a:xfrm>
              <a:off x="1131932" y="3588692"/>
              <a:ext cx="3224044" cy="438582"/>
            </a:xfrm>
            <a:prstGeom prst="rect">
              <a:avLst/>
            </a:prstGeom>
          </p:spPr>
          <p:txBody>
            <a:bodyPr wrap="square" lIns="68580" tIns="34290" rIns="68580" bIns="34290">
              <a:spAutoFit/>
            </a:bodyPr>
            <a:lstStyle/>
            <a:p>
              <a:r>
                <a:rPr lang="zh-CN" altLang="en-US" sz="2400" b="1" dirty="0">
                  <a:solidFill>
                    <a:srgbClr val="0000FF"/>
                  </a:solidFill>
                  <a:latin typeface="黑体" pitchFamily="49" charset="-122"/>
                  <a:ea typeface="黑体" pitchFamily="49" charset="-122"/>
                </a:rPr>
                <a:t>点击图片观看成语故事</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2248" y="3645881"/>
              <a:ext cx="743520" cy="44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a:extLst>
              <a:ext uri="{FF2B5EF4-FFF2-40B4-BE49-F238E27FC236}">
                <a16:creationId xmlns:a16="http://schemas.microsoft.com/office/drawing/2014/main" id="{2CE03CEB-302D-7F49-91E3-27EDABCA2FA5}"/>
              </a:ext>
            </a:extLst>
          </p:cNvPr>
          <p:cNvSpPr txBox="1"/>
          <p:nvPr/>
        </p:nvSpPr>
        <p:spPr>
          <a:xfrm>
            <a:off x="536936" y="436158"/>
            <a:ext cx="2147372"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整体感知</a:t>
            </a:r>
          </a:p>
        </p:txBody>
      </p:sp>
      <p:pic>
        <p:nvPicPr>
          <p:cNvPr id="3" name="图片 2">
            <a:extLst>
              <a:ext uri="{FF2B5EF4-FFF2-40B4-BE49-F238E27FC236}">
                <a16:creationId xmlns:a16="http://schemas.microsoft.com/office/drawing/2014/main" id="{09C90686-15F3-D346-BEB7-8A3E8DB4E2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90" y="488835"/>
            <a:ext cx="366860" cy="456338"/>
          </a:xfrm>
          <a:prstGeom prst="rect">
            <a:avLst/>
          </a:prstGeom>
        </p:spPr>
      </p:pic>
      <p:sp>
        <p:nvSpPr>
          <p:cNvPr id="4" name="矩形 3"/>
          <p:cNvSpPr/>
          <p:nvPr/>
        </p:nvSpPr>
        <p:spPr>
          <a:xfrm>
            <a:off x="655055" y="1131590"/>
            <a:ext cx="7716308" cy="931024"/>
          </a:xfrm>
          <a:prstGeom prst="rect">
            <a:avLst/>
          </a:prstGeom>
        </p:spPr>
        <p:txBody>
          <a:bodyPr wrap="square" lIns="68580" tIns="34290" rIns="68580" bIns="34290">
            <a:spAutoFit/>
          </a:bodyPr>
          <a:lstStyle/>
          <a:p>
            <a:r>
              <a:rPr lang="zh-CN" altLang="en-US" sz="2800" b="1" dirty="0">
                <a:latin typeface="黑体" pitchFamily="49" charset="-122"/>
                <a:ea typeface="黑体" pitchFamily="49" charset="-122"/>
              </a:rPr>
              <a:t>    快速浏览课文，看课文是用几种方式来给我们介绍这部小说的？</a:t>
            </a:r>
            <a:endParaRPr lang="zh-CN" altLang="en-US" sz="2800" dirty="0">
              <a:latin typeface="黑体" pitchFamily="49" charset="-122"/>
              <a:ea typeface="黑体" pitchFamily="49" charset="-122"/>
            </a:endParaRPr>
          </a:p>
        </p:txBody>
      </p:sp>
      <p:sp>
        <p:nvSpPr>
          <p:cNvPr id="5" name="矩形 4"/>
          <p:cNvSpPr/>
          <p:nvPr/>
        </p:nvSpPr>
        <p:spPr>
          <a:xfrm>
            <a:off x="1355132" y="2499742"/>
            <a:ext cx="6869188" cy="523220"/>
          </a:xfrm>
          <a:prstGeom prst="rect">
            <a:avLst/>
          </a:prstGeom>
        </p:spPr>
        <p:txBody>
          <a:bodyPr wrap="none">
            <a:spAutoFit/>
          </a:bodyPr>
          <a:lstStyle/>
          <a:p>
            <a:r>
              <a:rPr lang="zh-CN" altLang="en-US" sz="2800" b="1" dirty="0">
                <a:latin typeface="楷体" pitchFamily="49" charset="-122"/>
                <a:ea typeface="楷体" pitchFamily="49" charset="-122"/>
              </a:rPr>
              <a:t>课文分成了</a:t>
            </a:r>
            <a:r>
              <a:rPr lang="zh-CN" altLang="en-US" sz="2800" b="1" u="sng" dirty="0">
                <a:latin typeface="楷体" pitchFamily="49" charset="-122"/>
                <a:ea typeface="楷体" pitchFamily="49" charset="-122"/>
              </a:rPr>
              <a:t>      </a:t>
            </a:r>
            <a:r>
              <a:rPr lang="zh-CN" altLang="en-US" sz="2800" b="1" dirty="0">
                <a:latin typeface="楷体" pitchFamily="49" charset="-122"/>
                <a:ea typeface="楷体" pitchFamily="49" charset="-122"/>
              </a:rPr>
              <a:t>和</a:t>
            </a:r>
            <a:r>
              <a:rPr lang="zh-CN" altLang="en-US" sz="2800" b="1" u="sng" dirty="0">
                <a:latin typeface="楷体" pitchFamily="49" charset="-122"/>
                <a:ea typeface="楷体" pitchFamily="49" charset="-122"/>
              </a:rPr>
              <a:t>         </a:t>
            </a:r>
            <a:r>
              <a:rPr lang="zh-CN" altLang="en-US" sz="2800" b="1" dirty="0">
                <a:latin typeface="楷体" pitchFamily="49" charset="-122"/>
                <a:ea typeface="楷体" pitchFamily="49" charset="-122"/>
              </a:rPr>
              <a:t>两种方式。</a:t>
            </a:r>
          </a:p>
        </p:txBody>
      </p:sp>
      <p:sp>
        <p:nvSpPr>
          <p:cNvPr id="6" name="矩形 5"/>
          <p:cNvSpPr/>
          <p:nvPr/>
        </p:nvSpPr>
        <p:spPr>
          <a:xfrm>
            <a:off x="3354681" y="2480212"/>
            <a:ext cx="906017" cy="523220"/>
          </a:xfrm>
          <a:prstGeom prst="rect">
            <a:avLst/>
          </a:prstGeom>
        </p:spPr>
        <p:txBody>
          <a:bodyPr wrap="none">
            <a:spAutoFit/>
          </a:bodyPr>
          <a:lstStyle/>
          <a:p>
            <a:r>
              <a:rPr lang="zh-CN" altLang="en-US" sz="2800" b="1" dirty="0">
                <a:solidFill>
                  <a:srgbClr val="FF0000"/>
                </a:solidFill>
                <a:latin typeface="楷体" pitchFamily="49" charset="-122"/>
                <a:ea typeface="楷体" pitchFamily="49" charset="-122"/>
                <a:hlinkClick r:id="rId3" action="ppaction://hlinkpres?slideindex=1&amp;slidetitle="/>
              </a:rPr>
              <a:t>梗概</a:t>
            </a:r>
            <a:endParaRPr lang="zh-CN" altLang="en-US" dirty="0">
              <a:solidFill>
                <a:srgbClr val="FF0000"/>
              </a:solidFill>
            </a:endParaRPr>
          </a:p>
        </p:txBody>
      </p:sp>
      <p:sp>
        <p:nvSpPr>
          <p:cNvPr id="7" name="矩形 6"/>
          <p:cNvSpPr/>
          <p:nvPr/>
        </p:nvSpPr>
        <p:spPr>
          <a:xfrm>
            <a:off x="4716615" y="2488838"/>
            <a:ext cx="1627369" cy="523220"/>
          </a:xfrm>
          <a:prstGeom prst="rect">
            <a:avLst/>
          </a:prstGeom>
        </p:spPr>
        <p:txBody>
          <a:bodyPr wrap="none">
            <a:spAutoFit/>
          </a:bodyPr>
          <a:lstStyle/>
          <a:p>
            <a:r>
              <a:rPr lang="zh-CN" altLang="en-US" sz="2800" b="1" dirty="0">
                <a:solidFill>
                  <a:srgbClr val="FF0000"/>
                </a:solidFill>
                <a:latin typeface="楷体" pitchFamily="49" charset="-122"/>
                <a:ea typeface="楷体" pitchFamily="49" charset="-122"/>
              </a:rPr>
              <a:t>精彩片段</a:t>
            </a:r>
            <a:endParaRPr lang="zh-CN" altLang="en-US" dirty="0">
              <a:solidFill>
                <a:srgbClr val="FF0000"/>
              </a:solidFill>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57708">
            <a:off x="4183337" y="2767264"/>
            <a:ext cx="335134" cy="472337"/>
          </a:xfrm>
          <a:prstGeom prst="rect">
            <a:avLst/>
          </a:prstGeom>
        </p:spPr>
      </p:pic>
    </p:spTree>
    <p:extLst>
      <p:ext uri="{BB962C8B-B14F-4D97-AF65-F5344CB8AC3E}">
        <p14:creationId xmlns:p14="http://schemas.microsoft.com/office/powerpoint/2010/main" val="750159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96200" y="2427734"/>
            <a:ext cx="7716308" cy="1546577"/>
          </a:xfrm>
          <a:prstGeom prst="rect">
            <a:avLst/>
          </a:prstGeom>
          <a:noFill/>
        </p:spPr>
        <p:txBody>
          <a:bodyPr wrap="square" lIns="68580" tIns="34290" rIns="68580" bIns="34290" rtlCol="0">
            <a:spAutoFit/>
          </a:bodyPr>
          <a:lstStyle/>
          <a:p>
            <a:r>
              <a:rPr lang="zh-CN" altLang="en-US" sz="2400" b="1" dirty="0">
                <a:solidFill>
                  <a:srgbClr val="FF0000"/>
                </a:solidFill>
                <a:latin typeface="楷体" pitchFamily="49" charset="-122"/>
                <a:ea typeface="楷体" pitchFamily="49" charset="-122"/>
              </a:rPr>
              <a:t>    小说主要写了遇难荒岛的鲁滨逊与自然斗争，以顽强的意志生存了下来，还收留了一个野人，取名叫做星期五，把他训成了忠实的奴仆。</a:t>
            </a:r>
            <a:r>
              <a:rPr lang="en-US" altLang="zh-CN" sz="2400" b="1" dirty="0">
                <a:solidFill>
                  <a:srgbClr val="FF0000"/>
                </a:solidFill>
                <a:latin typeface="楷体" pitchFamily="49" charset="-122"/>
                <a:ea typeface="楷体" pitchFamily="49" charset="-122"/>
              </a:rPr>
              <a:t>28</a:t>
            </a:r>
            <a:r>
              <a:rPr lang="zh-CN" altLang="en-US" sz="2400" b="1" dirty="0">
                <a:solidFill>
                  <a:srgbClr val="FF0000"/>
                </a:solidFill>
                <a:latin typeface="楷体" pitchFamily="49" charset="-122"/>
                <a:ea typeface="楷体" pitchFamily="49" charset="-122"/>
              </a:rPr>
              <a:t>年后，他救了一艘叛变船只的船长，回到英国。</a:t>
            </a:r>
          </a:p>
        </p:txBody>
      </p:sp>
      <p:sp>
        <p:nvSpPr>
          <p:cNvPr id="6" name="矩形 5"/>
          <p:cNvSpPr/>
          <p:nvPr/>
        </p:nvSpPr>
        <p:spPr>
          <a:xfrm>
            <a:off x="685837" y="771550"/>
            <a:ext cx="7716308" cy="1110112"/>
          </a:xfrm>
          <a:prstGeom prst="rect">
            <a:avLst/>
          </a:prstGeom>
        </p:spPr>
        <p:txBody>
          <a:bodyPr wrap="square" lIns="68580" tIns="34290" rIns="68580" bIns="34290">
            <a:spAutoFit/>
          </a:bodyPr>
          <a:lstStyle/>
          <a:p>
            <a:pPr>
              <a:lnSpc>
                <a:spcPct val="130000"/>
              </a:lnSpc>
            </a:pPr>
            <a:r>
              <a:rPr lang="zh-CN" altLang="en-US" sz="2800" b="1" dirty="0">
                <a:latin typeface="楷体" pitchFamily="49" charset="-122"/>
                <a:ea typeface="楷体" pitchFamily="49" charset="-122"/>
              </a:rPr>
              <a:t>    </a:t>
            </a:r>
            <a:r>
              <a:rPr lang="zh-CN" altLang="en-US" sz="2800" dirty="0">
                <a:latin typeface="黑体" pitchFamily="49" charset="-122"/>
                <a:ea typeface="黑体" pitchFamily="49" charset="-122"/>
              </a:rPr>
              <a:t>快速默读梗概部分，了解这部世界名著的主要内容，并练习说说这部小说的大概内容。</a:t>
            </a: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7710"/>
          <a:stretch/>
        </p:blipFill>
        <p:spPr>
          <a:xfrm>
            <a:off x="1331640" y="870934"/>
            <a:ext cx="6912768" cy="548688"/>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867"/>
          <a:stretch/>
        </p:blipFill>
        <p:spPr>
          <a:xfrm>
            <a:off x="713409" y="1419622"/>
            <a:ext cx="7207847" cy="548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812750" y="1451273"/>
            <a:ext cx="2441275" cy="2285241"/>
          </a:xfrm>
          <a:prstGeom prst="rect">
            <a:avLst/>
          </a:prstGeom>
        </p:spPr>
        <p:txBody>
          <a:bodyPr wrap="square" lIns="68580" tIns="34290" rIns="68580" bIns="34290">
            <a:spAutoFit/>
          </a:bodyPr>
          <a:lstStyle/>
          <a:p>
            <a:pPr>
              <a:lnSpc>
                <a:spcPct val="150000"/>
              </a:lnSpc>
            </a:pP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1</a:t>
            </a:r>
            <a:r>
              <a:rPr lang="zh-CN" altLang="en-US" sz="2400" b="1" dirty="0">
                <a:latin typeface="楷体" pitchFamily="49" charset="-122"/>
                <a:ea typeface="楷体" pitchFamily="49" charset="-122"/>
              </a:rPr>
              <a:t>）住──</a:t>
            </a:r>
            <a:endParaRPr lang="en-US" altLang="zh-CN" sz="2400" b="1" dirty="0">
              <a:latin typeface="楷体" pitchFamily="49" charset="-122"/>
              <a:ea typeface="楷体" pitchFamily="49" charset="-122"/>
            </a:endParaRPr>
          </a:p>
          <a:p>
            <a:pPr>
              <a:lnSpc>
                <a:spcPct val="150000"/>
              </a:lnSpc>
            </a:pP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2</a:t>
            </a:r>
            <a:r>
              <a:rPr lang="zh-CN" altLang="en-US" sz="2400" b="1" dirty="0">
                <a:latin typeface="楷体" pitchFamily="49" charset="-122"/>
                <a:ea typeface="楷体" pitchFamily="49" charset="-122"/>
              </a:rPr>
              <a:t>）吃──</a:t>
            </a:r>
          </a:p>
          <a:p>
            <a:pPr>
              <a:lnSpc>
                <a:spcPct val="150000"/>
              </a:lnSpc>
            </a:pP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3</a:t>
            </a:r>
            <a:r>
              <a:rPr lang="zh-CN" altLang="en-US" sz="2400" b="1" dirty="0">
                <a:latin typeface="楷体" pitchFamily="49" charset="-122"/>
                <a:ea typeface="楷体" pitchFamily="49" charset="-122"/>
              </a:rPr>
              <a:t>）安全</a:t>
            </a:r>
            <a:r>
              <a:rPr lang="en-US" altLang="zh-CN" sz="2400" b="1" dirty="0">
                <a:latin typeface="楷体" pitchFamily="49" charset="-122"/>
                <a:ea typeface="楷体" pitchFamily="49" charset="-122"/>
              </a:rPr>
              <a:t>——</a:t>
            </a:r>
            <a:endParaRPr lang="zh-CN" altLang="en-US" sz="2400" b="1" dirty="0">
              <a:latin typeface="楷体" pitchFamily="49" charset="-122"/>
              <a:ea typeface="楷体" pitchFamily="49" charset="-122"/>
            </a:endParaRPr>
          </a:p>
          <a:p>
            <a:pPr>
              <a:lnSpc>
                <a:spcPct val="150000"/>
              </a:lnSpc>
            </a:pP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4</a:t>
            </a:r>
            <a:r>
              <a:rPr lang="zh-CN" altLang="en-US" sz="2400" b="1" dirty="0">
                <a:latin typeface="楷体" pitchFamily="49" charset="-122"/>
                <a:ea typeface="楷体" pitchFamily="49" charset="-122"/>
              </a:rPr>
              <a:t>）孤独</a:t>
            </a:r>
            <a:r>
              <a:rPr lang="en-US" altLang="zh-CN" sz="2400" b="1" dirty="0">
                <a:latin typeface="楷体" pitchFamily="49" charset="-122"/>
                <a:ea typeface="楷体" pitchFamily="49" charset="-122"/>
              </a:rPr>
              <a:t>——</a:t>
            </a:r>
            <a:endParaRPr lang="zh-CN" altLang="en-US" sz="2400" b="1" dirty="0">
              <a:latin typeface="楷体" pitchFamily="49" charset="-122"/>
              <a:ea typeface="楷体" pitchFamily="49" charset="-122"/>
            </a:endParaRPr>
          </a:p>
        </p:txBody>
      </p:sp>
      <p:sp>
        <p:nvSpPr>
          <p:cNvPr id="45058" name="AutoShape 2" descr="http://img1.imgtn.bdimg.com/it/u=3156288111,3046060536&amp;fm=214&amp;gp=0.jpg"/>
          <p:cNvSpPr>
            <a:spLocks noChangeAspect="1" noChangeArrowheads="1"/>
          </p:cNvSpPr>
          <p:nvPr/>
        </p:nvSpPr>
        <p:spPr bwMode="auto">
          <a:xfrm>
            <a:off x="116696" y="-108347"/>
            <a:ext cx="228630" cy="228601"/>
          </a:xfrm>
          <a:prstGeom prst="rect">
            <a:avLst/>
          </a:prstGeom>
          <a:noFill/>
        </p:spPr>
        <p:txBody>
          <a:bodyPr vert="horz" wrap="square" lIns="68580" tIns="34290" rIns="68580" bIns="34290" numCol="1" anchor="t" anchorCtr="0" compatLnSpc="1"/>
          <a:lstStyle/>
          <a:p>
            <a:endParaRPr lang="zh-CN" altLang="en-US"/>
          </a:p>
        </p:txBody>
      </p:sp>
      <p:sp>
        <p:nvSpPr>
          <p:cNvPr id="45060" name="AutoShape 4" descr="http://img1.imgtn.bdimg.com/it/u=3156288111,3046060536&amp;fm=214&amp;gp=0.jpg"/>
          <p:cNvSpPr>
            <a:spLocks noChangeAspect="1" noChangeArrowheads="1"/>
          </p:cNvSpPr>
          <p:nvPr/>
        </p:nvSpPr>
        <p:spPr bwMode="auto">
          <a:xfrm>
            <a:off x="116696" y="-108347"/>
            <a:ext cx="228630" cy="228601"/>
          </a:xfrm>
          <a:prstGeom prst="rect">
            <a:avLst/>
          </a:prstGeom>
          <a:noFill/>
        </p:spPr>
        <p:txBody>
          <a:bodyPr vert="horz" wrap="square" lIns="68580" tIns="34290" rIns="68580" bIns="34290" numCol="1" anchor="t" anchorCtr="0" compatLnSpc="1"/>
          <a:lstStyle/>
          <a:p>
            <a:endParaRPr lang="zh-CN" altLang="en-US"/>
          </a:p>
        </p:txBody>
      </p:sp>
      <p:sp>
        <p:nvSpPr>
          <p:cNvPr id="3" name="矩形 2"/>
          <p:cNvSpPr/>
          <p:nvPr/>
        </p:nvSpPr>
        <p:spPr>
          <a:xfrm>
            <a:off x="683062" y="699542"/>
            <a:ext cx="7705362" cy="807914"/>
          </a:xfrm>
          <a:prstGeom prst="rect">
            <a:avLst/>
          </a:prstGeom>
        </p:spPr>
        <p:txBody>
          <a:bodyPr wrap="square" lIns="68580" tIns="34290" rIns="68580" bIns="34290">
            <a:spAutoFit/>
          </a:bodyPr>
          <a:lstStyle/>
          <a:p>
            <a:r>
              <a:rPr lang="zh-CN" altLang="en-US" sz="2400" b="1" dirty="0">
                <a:latin typeface="宋体" pitchFamily="2" charset="-122"/>
                <a:ea typeface="宋体" pitchFamily="2" charset="-122"/>
              </a:rPr>
              <a:t>    </a:t>
            </a:r>
            <a:r>
              <a:rPr lang="zh-CN" altLang="en-US" sz="2400" dirty="0">
                <a:latin typeface="黑体" pitchFamily="49" charset="-122"/>
                <a:ea typeface="黑体" pitchFamily="49" charset="-122"/>
              </a:rPr>
              <a:t>再次默读梗概，概括一下鲁滨逊在荒岛上都遇到了哪些困难，又是怎样解决的？</a:t>
            </a:r>
          </a:p>
        </p:txBody>
      </p:sp>
      <p:sp>
        <p:nvSpPr>
          <p:cNvPr id="4" name="矩形 3"/>
          <p:cNvSpPr/>
          <p:nvPr/>
        </p:nvSpPr>
        <p:spPr>
          <a:xfrm>
            <a:off x="2631165" y="1569741"/>
            <a:ext cx="5063584" cy="438581"/>
          </a:xfrm>
          <a:prstGeom prst="rect">
            <a:avLst/>
          </a:prstGeom>
        </p:spPr>
        <p:txBody>
          <a:bodyPr wrap="none" lIns="68580" tIns="34290" rIns="68580" bIns="34290">
            <a:spAutoFit/>
          </a:bodyPr>
          <a:lstStyle/>
          <a:p>
            <a:r>
              <a:rPr lang="zh-CN" altLang="en-US" sz="2400" b="1" dirty="0">
                <a:solidFill>
                  <a:srgbClr val="FF0000"/>
                </a:solidFill>
                <a:latin typeface="楷体" pitchFamily="49" charset="-122"/>
                <a:ea typeface="楷体" pitchFamily="49" charset="-122"/>
              </a:rPr>
              <a:t>用木头和船帆搭了一个简易的帐蓬。</a:t>
            </a:r>
          </a:p>
        </p:txBody>
      </p:sp>
      <p:sp>
        <p:nvSpPr>
          <p:cNvPr id="5" name="矩形 4"/>
          <p:cNvSpPr/>
          <p:nvPr/>
        </p:nvSpPr>
        <p:spPr>
          <a:xfrm>
            <a:off x="2633089" y="2084946"/>
            <a:ext cx="4773804" cy="438581"/>
          </a:xfrm>
          <a:prstGeom prst="rect">
            <a:avLst/>
          </a:prstGeom>
        </p:spPr>
        <p:txBody>
          <a:bodyPr wrap="none" lIns="68580" tIns="34290" rIns="68580" bIns="34290">
            <a:spAutoFit/>
          </a:bodyPr>
          <a:lstStyle/>
          <a:p>
            <a:r>
              <a:rPr lang="zh-CN" altLang="en-US" sz="2400" b="1" dirty="0">
                <a:solidFill>
                  <a:srgbClr val="FF0000"/>
                </a:solidFill>
                <a:latin typeface="楷体" pitchFamily="49" charset="-122"/>
                <a:ea typeface="楷体" pitchFamily="49" charset="-122"/>
              </a:rPr>
              <a:t>打猎、捕鱼，畜养山羊，种粮食。</a:t>
            </a:r>
          </a:p>
        </p:txBody>
      </p:sp>
      <p:sp>
        <p:nvSpPr>
          <p:cNvPr id="6" name="矩形 5"/>
          <p:cNvSpPr/>
          <p:nvPr/>
        </p:nvSpPr>
        <p:spPr>
          <a:xfrm>
            <a:off x="2991425" y="2649861"/>
            <a:ext cx="4160434" cy="438582"/>
          </a:xfrm>
          <a:prstGeom prst="rect">
            <a:avLst/>
          </a:prstGeom>
        </p:spPr>
        <p:txBody>
          <a:bodyPr wrap="none" lIns="68580" tIns="34290" rIns="68580" bIns="34290">
            <a:spAutoFit/>
          </a:bodyPr>
          <a:lstStyle/>
          <a:p>
            <a:r>
              <a:rPr lang="zh-CN" altLang="en-US" sz="2400" b="1" dirty="0">
                <a:solidFill>
                  <a:srgbClr val="FF0000"/>
                </a:solidFill>
                <a:latin typeface="楷体" pitchFamily="49" charset="-122"/>
                <a:ea typeface="楷体" pitchFamily="49" charset="-122"/>
              </a:rPr>
              <a:t>密密麻麻地插上树枝作防御。</a:t>
            </a:r>
          </a:p>
        </p:txBody>
      </p:sp>
      <p:sp>
        <p:nvSpPr>
          <p:cNvPr id="14" name="矩形 13"/>
          <p:cNvSpPr/>
          <p:nvPr/>
        </p:nvSpPr>
        <p:spPr>
          <a:xfrm>
            <a:off x="3005622" y="3149710"/>
            <a:ext cx="2707235" cy="484748"/>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救助“星期五”</a:t>
            </a:r>
            <a:r>
              <a:rPr lang="zh-CN" altLang="en-US" sz="2700" dirty="0">
                <a:solidFill>
                  <a:srgbClr val="FF0000"/>
                </a:solidFill>
                <a:latin typeface="黑体" pitchFamily="49" charset="-122"/>
                <a:ea typeface="黑体" pitchFamily="49" charset="-122"/>
              </a:rPr>
              <a:t>。</a:t>
            </a:r>
          </a:p>
        </p:txBody>
      </p:sp>
      <p:sp>
        <p:nvSpPr>
          <p:cNvPr id="15" name="矩形 14"/>
          <p:cNvSpPr/>
          <p:nvPr/>
        </p:nvSpPr>
        <p:spPr>
          <a:xfrm>
            <a:off x="103129" y="3867894"/>
            <a:ext cx="7705362" cy="438582"/>
          </a:xfrm>
          <a:prstGeom prst="rect">
            <a:avLst/>
          </a:prstGeom>
        </p:spPr>
        <p:txBody>
          <a:bodyPr wrap="square" lIns="68580" tIns="34290" rIns="68580" bIns="34290">
            <a:spAutoFit/>
          </a:bodyPr>
          <a:lstStyle/>
          <a:p>
            <a:r>
              <a:rPr lang="zh-CN" altLang="en-US" sz="2400" dirty="0">
                <a:latin typeface="黑体" pitchFamily="49" charset="-122"/>
                <a:ea typeface="黑体" pitchFamily="49" charset="-122"/>
              </a:rPr>
              <a:t>       下节课我们来仔细读一读这部名著。</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ox(i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ox(i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ox(i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p:cNvSpPr txBox="1"/>
          <p:nvPr/>
        </p:nvSpPr>
        <p:spPr>
          <a:xfrm>
            <a:off x="624428" y="411510"/>
            <a:ext cx="2003356"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课堂演练</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20" y="464186"/>
            <a:ext cx="366860" cy="456339"/>
          </a:xfrm>
          <a:prstGeom prst="rect">
            <a:avLst/>
          </a:prstGeom>
        </p:spPr>
      </p:pic>
      <p:sp>
        <p:nvSpPr>
          <p:cNvPr id="4" name="矩形 3"/>
          <p:cNvSpPr/>
          <p:nvPr/>
        </p:nvSpPr>
        <p:spPr>
          <a:xfrm>
            <a:off x="618174" y="1076464"/>
            <a:ext cx="7914266" cy="2031325"/>
          </a:xfrm>
          <a:prstGeom prst="rect">
            <a:avLst/>
          </a:prstGeom>
        </p:spPr>
        <p:txBody>
          <a:bodyPr wrap="square">
            <a:spAutoFit/>
          </a:bodyPr>
          <a:lstStyle/>
          <a:p>
            <a:pPr>
              <a:lnSpc>
                <a:spcPct val="150000"/>
              </a:lnSpc>
            </a:pPr>
            <a:r>
              <a:rPr lang="zh-CN" altLang="en-US" sz="2800" dirty="0">
                <a:latin typeface="黑体" pitchFamily="49" charset="-122"/>
                <a:ea typeface="黑体" pitchFamily="49" charset="-122"/>
              </a:rPr>
              <a:t>一、从下面几组字中，选择合适的字。</a:t>
            </a:r>
          </a:p>
          <a:p>
            <a:pPr>
              <a:lnSpc>
                <a:spcPct val="150000"/>
              </a:lnSpc>
            </a:pPr>
            <a:r>
              <a:rPr lang="zh-CN" altLang="en-US" sz="2800" dirty="0"/>
              <a:t>　</a:t>
            </a:r>
            <a:r>
              <a:rPr lang="zh-CN" altLang="en-US" sz="2800" b="1" dirty="0">
                <a:latin typeface="楷体" pitchFamily="49" charset="-122"/>
                <a:ea typeface="楷体" pitchFamily="49" charset="-122"/>
              </a:rPr>
              <a:t>　  （妻  凄）凉　　  　（宰  寄）杀</a:t>
            </a:r>
          </a:p>
          <a:p>
            <a:pPr>
              <a:lnSpc>
                <a:spcPct val="150000"/>
              </a:lnSpc>
            </a:pPr>
            <a:r>
              <a:rPr lang="zh-CN" altLang="en-US" sz="2800" b="1" dirty="0">
                <a:latin typeface="楷体" pitchFamily="49" charset="-122"/>
                <a:ea typeface="楷体" pitchFamily="49" charset="-122"/>
              </a:rPr>
              <a:t>　　  （叛  判）乱　　　  （荒  芜）岛</a:t>
            </a:r>
          </a:p>
        </p:txBody>
      </p:sp>
      <p:sp>
        <p:nvSpPr>
          <p:cNvPr id="6" name="矩形 5"/>
          <p:cNvSpPr/>
          <p:nvPr/>
        </p:nvSpPr>
        <p:spPr>
          <a:xfrm>
            <a:off x="2771800" y="1923678"/>
            <a:ext cx="653064" cy="684803"/>
          </a:xfrm>
          <a:prstGeom prst="rect">
            <a:avLst/>
          </a:prstGeom>
        </p:spPr>
        <p:txBody>
          <a:bodyPr wrap="none" lIns="68580" tIns="34290" rIns="68580" bIns="34290">
            <a:spAutoFit/>
          </a:bodyPr>
          <a:lstStyle/>
          <a:p>
            <a:r>
              <a:rPr lang="zh-CN" altLang="en-US" sz="4000" b="1" dirty="0">
                <a:solidFill>
                  <a:srgbClr val="FF0000"/>
                </a:solidFill>
                <a:latin typeface="黑体" pitchFamily="49" charset="-122"/>
                <a:ea typeface="黑体" pitchFamily="49" charset="-122"/>
              </a:rPr>
              <a:t>√</a:t>
            </a:r>
            <a:endParaRPr lang="zh-CN" altLang="en-US" sz="2400" b="1" dirty="0"/>
          </a:p>
        </p:txBody>
      </p:sp>
      <p:sp>
        <p:nvSpPr>
          <p:cNvPr id="7" name="矩形 6"/>
          <p:cNvSpPr/>
          <p:nvPr/>
        </p:nvSpPr>
        <p:spPr>
          <a:xfrm>
            <a:off x="5652120" y="1919585"/>
            <a:ext cx="653064" cy="684803"/>
          </a:xfrm>
          <a:prstGeom prst="rect">
            <a:avLst/>
          </a:prstGeom>
        </p:spPr>
        <p:txBody>
          <a:bodyPr wrap="none" lIns="68580" tIns="34290" rIns="68580" bIns="34290">
            <a:spAutoFit/>
          </a:bodyPr>
          <a:lstStyle/>
          <a:p>
            <a:r>
              <a:rPr lang="zh-CN" altLang="en-US" sz="4000" b="1" dirty="0">
                <a:solidFill>
                  <a:srgbClr val="FF0000"/>
                </a:solidFill>
                <a:latin typeface="黑体" pitchFamily="49" charset="-122"/>
                <a:ea typeface="黑体" pitchFamily="49" charset="-122"/>
              </a:rPr>
              <a:t>√</a:t>
            </a:r>
            <a:endParaRPr lang="zh-CN" altLang="en-US" sz="2400" b="1" dirty="0"/>
          </a:p>
        </p:txBody>
      </p:sp>
      <p:sp>
        <p:nvSpPr>
          <p:cNvPr id="8" name="矩形 7"/>
          <p:cNvSpPr/>
          <p:nvPr/>
        </p:nvSpPr>
        <p:spPr>
          <a:xfrm>
            <a:off x="2118736" y="2535019"/>
            <a:ext cx="653064" cy="684803"/>
          </a:xfrm>
          <a:prstGeom prst="rect">
            <a:avLst/>
          </a:prstGeom>
        </p:spPr>
        <p:txBody>
          <a:bodyPr wrap="none" lIns="68580" tIns="34290" rIns="68580" bIns="34290">
            <a:spAutoFit/>
          </a:bodyPr>
          <a:lstStyle/>
          <a:p>
            <a:r>
              <a:rPr lang="zh-CN" altLang="en-US" sz="4000" b="1" dirty="0">
                <a:solidFill>
                  <a:srgbClr val="FF0000"/>
                </a:solidFill>
                <a:latin typeface="黑体" pitchFamily="49" charset="-122"/>
                <a:ea typeface="黑体" pitchFamily="49" charset="-122"/>
              </a:rPr>
              <a:t>√</a:t>
            </a:r>
            <a:endParaRPr lang="zh-CN" altLang="en-US" sz="2400" b="1" dirty="0"/>
          </a:p>
        </p:txBody>
      </p:sp>
      <p:sp>
        <p:nvSpPr>
          <p:cNvPr id="9" name="矩形 8"/>
          <p:cNvSpPr/>
          <p:nvPr/>
        </p:nvSpPr>
        <p:spPr>
          <a:xfrm>
            <a:off x="5719136" y="2571750"/>
            <a:ext cx="653064" cy="684803"/>
          </a:xfrm>
          <a:prstGeom prst="rect">
            <a:avLst/>
          </a:prstGeom>
        </p:spPr>
        <p:txBody>
          <a:bodyPr wrap="none" lIns="68580" tIns="34290" rIns="68580" bIns="34290">
            <a:spAutoFit/>
          </a:bodyPr>
          <a:lstStyle/>
          <a:p>
            <a:r>
              <a:rPr lang="zh-CN" altLang="en-US" sz="4000" b="1" dirty="0">
                <a:solidFill>
                  <a:srgbClr val="FF0000"/>
                </a:solidFill>
                <a:latin typeface="黑体" pitchFamily="49" charset="-122"/>
                <a:ea typeface="黑体" pitchFamily="49" charset="-122"/>
              </a:rPr>
              <a:t>√</a:t>
            </a:r>
            <a:endParaRPr lang="zh-CN" altLang="en-US" sz="2400" b="1" dirty="0"/>
          </a:p>
        </p:txBody>
      </p:sp>
    </p:spTree>
    <p:extLst>
      <p:ext uri="{BB962C8B-B14F-4D97-AF65-F5344CB8AC3E}">
        <p14:creationId xmlns:p14="http://schemas.microsoft.com/office/powerpoint/2010/main" val="4200760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5"/>
          <p:cNvSpPr txBox="1">
            <a:spLocks noChangeArrowheads="1"/>
          </p:cNvSpPr>
          <p:nvPr/>
        </p:nvSpPr>
        <p:spPr bwMode="auto">
          <a:xfrm>
            <a:off x="412996" y="771550"/>
            <a:ext cx="8263460" cy="2439129"/>
          </a:xfrm>
          <a:prstGeom prst="rect">
            <a:avLst/>
          </a:prstGeom>
          <a:noFill/>
          <a:ln w="9525">
            <a:noFill/>
            <a:miter lim="800000"/>
          </a:ln>
        </p:spPr>
        <p:txBody>
          <a:bodyPr wrap="square" lIns="68580" tIns="34290" rIns="68580" bIns="34290">
            <a:spAutoFit/>
          </a:bodyPr>
          <a:lstStyle/>
          <a:p>
            <a:pPr>
              <a:lnSpc>
                <a:spcPct val="150000"/>
              </a:lnSpc>
            </a:pPr>
            <a:r>
              <a:rPr kumimoji="1" lang="zh-CN" altLang="en-US" sz="2800" b="1" dirty="0">
                <a:latin typeface="宋体" pitchFamily="2" charset="-122"/>
                <a:ea typeface="宋体" pitchFamily="2" charset="-122"/>
              </a:rPr>
              <a:t>二、</a:t>
            </a:r>
            <a:r>
              <a:rPr lang="zh-CN" altLang="en-US" sz="2800" b="1" dirty="0">
                <a:latin typeface="宋体" pitchFamily="2" charset="-122"/>
                <a:ea typeface="宋体" pitchFamily="2" charset="-122"/>
              </a:rPr>
              <a:t>按要求改写句子。</a:t>
            </a:r>
          </a:p>
          <a:p>
            <a:pPr>
              <a:lnSpc>
                <a:spcPct val="150000"/>
              </a:lnSpc>
            </a:pPr>
            <a:r>
              <a:rPr lang="en-US" altLang="zh-CN" sz="2800" b="1" dirty="0">
                <a:latin typeface="楷体" pitchFamily="49" charset="-122"/>
                <a:ea typeface="楷体" pitchFamily="49" charset="-122"/>
              </a:rPr>
              <a:t>    1.</a:t>
            </a:r>
            <a:r>
              <a:rPr lang="zh-CN" altLang="en-US" sz="2800" b="1" dirty="0">
                <a:latin typeface="楷体" pitchFamily="49" charset="-122"/>
                <a:ea typeface="楷体" pitchFamily="49" charset="-122"/>
              </a:rPr>
              <a:t>鲁滨逊再一次看到野人留下的生火的痕迹和满地的人骨。</a:t>
            </a:r>
          </a:p>
          <a:p>
            <a:r>
              <a:rPr lang="zh-CN" altLang="en-US" sz="2800" b="1" dirty="0">
                <a:latin typeface="楷体" pitchFamily="49" charset="-122"/>
                <a:ea typeface="楷体" pitchFamily="49" charset="-122"/>
              </a:rPr>
              <a:t>　　缩句：</a:t>
            </a:r>
            <a:r>
              <a:rPr lang="en-US" altLang="zh-CN" sz="2800" b="1" dirty="0">
                <a:latin typeface="楷体" pitchFamily="49" charset="-122"/>
                <a:ea typeface="楷体" pitchFamily="49" charset="-122"/>
              </a:rPr>
              <a:t>_________________________</a:t>
            </a:r>
            <a:endParaRPr lang="zh-CN" altLang="en-US" sz="2800" b="1" dirty="0">
              <a:latin typeface="楷体" pitchFamily="49" charset="-122"/>
              <a:ea typeface="楷体" pitchFamily="49" charset="-122"/>
            </a:endParaRPr>
          </a:p>
        </p:txBody>
      </p:sp>
      <p:sp>
        <p:nvSpPr>
          <p:cNvPr id="12" name="矩形 11"/>
          <p:cNvSpPr/>
          <p:nvPr/>
        </p:nvSpPr>
        <p:spPr>
          <a:xfrm>
            <a:off x="2411760" y="2643758"/>
            <a:ext cx="3911740" cy="500137"/>
          </a:xfrm>
          <a:prstGeom prst="rect">
            <a:avLst/>
          </a:prstGeom>
        </p:spPr>
        <p:txBody>
          <a:bodyPr wrap="square" lIns="68580" tIns="34290" rIns="68580" bIns="34290">
            <a:spAutoFit/>
          </a:bodyPr>
          <a:lstStyle/>
          <a:p>
            <a:r>
              <a:rPr lang="zh-CN" altLang="en-US" sz="2800" b="1" dirty="0">
                <a:solidFill>
                  <a:srgbClr val="FF0000"/>
                </a:solidFill>
                <a:latin typeface="楷体" pitchFamily="49" charset="-122"/>
                <a:ea typeface="楷体" pitchFamily="49" charset="-122"/>
              </a:rPr>
              <a:t>鲁滨逊看到痕迹和人骨。</a:t>
            </a:r>
          </a:p>
        </p:txBody>
      </p:sp>
    </p:spTree>
    <p:extLst>
      <p:ext uri="{BB962C8B-B14F-4D97-AF65-F5344CB8AC3E}">
        <p14:creationId xmlns:p14="http://schemas.microsoft.com/office/powerpoint/2010/main" val="63300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39552" y="1059582"/>
            <a:ext cx="8122441" cy="2654573"/>
          </a:xfrm>
          <a:prstGeom prst="rect">
            <a:avLst/>
          </a:prstGeom>
          <a:noFill/>
          <a:ln w="9525">
            <a:noFill/>
            <a:miter lim="800000"/>
          </a:ln>
        </p:spPr>
        <p:txBody>
          <a:bodyPr wrap="square" lIns="68580" tIns="34290" rIns="68580" bIns="34290">
            <a:spAutoFit/>
          </a:bodyPr>
          <a:lstStyle/>
          <a:p>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他恐惧万分，猜想这一定是附近陆地上的野人留下来的。</a:t>
            </a:r>
          </a:p>
          <a:p>
            <a:r>
              <a:rPr lang="zh-CN" altLang="en-US" sz="2800" b="1" dirty="0">
                <a:latin typeface="楷体" pitchFamily="49" charset="-122"/>
                <a:ea typeface="楷体" pitchFamily="49" charset="-122"/>
              </a:rPr>
              <a:t>    改为反问句：</a:t>
            </a:r>
            <a:r>
              <a:rPr lang="en-US" altLang="zh-CN" sz="2800" dirty="0">
                <a:latin typeface="黑体" pitchFamily="49" charset="-122"/>
                <a:ea typeface="黑体" pitchFamily="49" charset="-122"/>
              </a:rPr>
              <a:t>___________________________________________</a:t>
            </a:r>
          </a:p>
          <a:p>
            <a:r>
              <a:rPr lang="en-US" altLang="zh-CN" sz="2800" b="1" dirty="0">
                <a:latin typeface="楷体" pitchFamily="49" charset="-122"/>
                <a:ea typeface="楷体" pitchFamily="49" charset="-122"/>
              </a:rPr>
              <a:t>___________</a:t>
            </a:r>
            <a:endParaRPr lang="zh-CN" altLang="en-US" sz="2800" b="1" dirty="0">
              <a:latin typeface="楷体" pitchFamily="49" charset="-122"/>
              <a:ea typeface="楷体" pitchFamily="49" charset="-122"/>
            </a:endParaRPr>
          </a:p>
          <a:p>
            <a:endParaRPr kumimoji="1" lang="zh-CN" altLang="en-US" sz="2800" dirty="0">
              <a:latin typeface="黑体" panose="02010600030101010101" pitchFamily="49" charset="-122"/>
              <a:ea typeface="黑体" panose="02010600030101010101" pitchFamily="49" charset="-122"/>
            </a:endParaRPr>
          </a:p>
        </p:txBody>
      </p:sp>
      <p:sp>
        <p:nvSpPr>
          <p:cNvPr id="5" name="矩形 4"/>
          <p:cNvSpPr/>
          <p:nvPr/>
        </p:nvSpPr>
        <p:spPr>
          <a:xfrm>
            <a:off x="549357" y="2386868"/>
            <a:ext cx="7990412" cy="931024"/>
          </a:xfrm>
          <a:prstGeom prst="rect">
            <a:avLst/>
          </a:prstGeom>
        </p:spPr>
        <p:txBody>
          <a:bodyPr wrap="square" lIns="68580" tIns="34290" rIns="68580" bIns="34290">
            <a:spAutoFit/>
          </a:bodyPr>
          <a:lstStyle/>
          <a:p>
            <a:pPr lvl="0"/>
            <a:r>
              <a:rPr lang="zh-CN" altLang="en-US" sz="2800" b="1" dirty="0">
                <a:solidFill>
                  <a:srgbClr val="FF0000"/>
                </a:solidFill>
                <a:latin typeface="楷体" pitchFamily="49" charset="-122"/>
                <a:ea typeface="楷体" pitchFamily="49" charset="-122"/>
              </a:rPr>
              <a:t>他恐惧万分，猜想这难道不是附近陆地上的野人留下来的</a:t>
            </a:r>
            <a:r>
              <a:rPr lang="en-US" altLang="zh-CN" sz="2800" b="1" dirty="0">
                <a:solidFill>
                  <a:srgbClr val="FF0000"/>
                </a:solidFill>
                <a:latin typeface="楷体" pitchFamily="49" charset="-122"/>
                <a:ea typeface="楷体" pitchFamily="49" charset="-122"/>
              </a:rPr>
              <a:t>?</a:t>
            </a:r>
          </a:p>
        </p:txBody>
      </p:sp>
    </p:spTree>
    <p:extLst>
      <p:ext uri="{BB962C8B-B14F-4D97-AF65-F5344CB8AC3E}">
        <p14:creationId xmlns:p14="http://schemas.microsoft.com/office/powerpoint/2010/main" val="84889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92332" y="803660"/>
            <a:ext cx="8198578" cy="1938992"/>
          </a:xfrm>
          <a:prstGeom prst="rect">
            <a:avLst/>
          </a:prstGeom>
          <a:noFill/>
          <a:ln w="9525">
            <a:noFill/>
            <a:miter lim="800000"/>
          </a:ln>
        </p:spPr>
        <p:txBody>
          <a:bodyPr wrap="square" lIns="68580" tIns="34290" rIns="68580" bIns="34290">
            <a:spAutoFit/>
          </a:bodyPr>
          <a:lstStyle/>
          <a:p>
            <a:pPr>
              <a:lnSpc>
                <a:spcPct val="150000"/>
              </a:lnSpc>
            </a:pPr>
            <a:r>
              <a:rPr kumimoji="1" lang="zh-CN" altLang="en-US" sz="2700" dirty="0">
                <a:latin typeface="黑体" pitchFamily="49" charset="-122"/>
                <a:ea typeface="黑体" pitchFamily="49" charset="-122"/>
              </a:rPr>
              <a:t>三、填空。</a:t>
            </a:r>
            <a:endParaRPr kumimoji="1" lang="en-US" altLang="zh-CN" sz="2700" dirty="0">
              <a:latin typeface="黑体" pitchFamily="49" charset="-122"/>
              <a:ea typeface="黑体" pitchFamily="49" charset="-122"/>
            </a:endParaRPr>
          </a:p>
          <a:p>
            <a:pPr>
              <a:lnSpc>
                <a:spcPct val="150000"/>
              </a:lnSpc>
            </a:pPr>
            <a:r>
              <a:rPr kumimoji="1" lang="zh-CN" altLang="en-US" sz="2700" dirty="0">
                <a:latin typeface="黑体" pitchFamily="49" charset="-122"/>
                <a:ea typeface="黑体" pitchFamily="49" charset="-122"/>
              </a:rPr>
              <a:t>     </a:t>
            </a:r>
            <a:r>
              <a:rPr lang="en-US" altLang="zh-CN" sz="2700" b="1" dirty="0">
                <a:latin typeface="楷体" pitchFamily="49" charset="-122"/>
                <a:ea typeface="楷体" pitchFamily="49" charset="-122"/>
              </a:rPr>
              <a:t>《</a:t>
            </a:r>
            <a:r>
              <a:rPr lang="zh-CN" altLang="en-US" sz="2700" b="1" dirty="0">
                <a:latin typeface="楷体" pitchFamily="49" charset="-122"/>
                <a:ea typeface="楷体" pitchFamily="49" charset="-122"/>
              </a:rPr>
              <a:t>鲁滨逊漂流记</a:t>
            </a:r>
            <a:r>
              <a:rPr lang="en-US" altLang="zh-CN" sz="2700" b="1" dirty="0">
                <a:latin typeface="楷体" pitchFamily="49" charset="-122"/>
                <a:ea typeface="楷体" pitchFamily="49" charset="-122"/>
              </a:rPr>
              <a:t>》</a:t>
            </a:r>
            <a:r>
              <a:rPr lang="zh-CN" altLang="en-US" sz="2700" b="1" dirty="0">
                <a:latin typeface="楷体" pitchFamily="49" charset="-122"/>
                <a:ea typeface="楷体" pitchFamily="49" charset="-122"/>
              </a:rPr>
              <a:t>的作者是（     ）国小说家（       ），是作者用第（   ）人称写的长篇小说。</a:t>
            </a:r>
            <a:endParaRPr kumimoji="1" lang="zh-CN" altLang="en-US" sz="2700" b="1" dirty="0">
              <a:latin typeface="楷体" pitchFamily="49" charset="-122"/>
              <a:ea typeface="楷体" pitchFamily="49" charset="-122"/>
            </a:endParaRPr>
          </a:p>
        </p:txBody>
      </p:sp>
      <p:sp>
        <p:nvSpPr>
          <p:cNvPr id="6" name="矩形 5"/>
          <p:cNvSpPr/>
          <p:nvPr/>
        </p:nvSpPr>
        <p:spPr>
          <a:xfrm>
            <a:off x="6030352" y="1500181"/>
            <a:ext cx="484811" cy="484748"/>
          </a:xfrm>
          <a:prstGeom prst="rect">
            <a:avLst/>
          </a:prstGeom>
        </p:spPr>
        <p:txBody>
          <a:bodyPr wrap="none" lIns="68580" tIns="34290" rIns="68580" bIns="34290">
            <a:spAutoFit/>
          </a:bodyPr>
          <a:lstStyle/>
          <a:p>
            <a:r>
              <a:rPr lang="zh-CN" altLang="en-US" sz="2700" dirty="0">
                <a:solidFill>
                  <a:srgbClr val="FF0000"/>
                </a:solidFill>
                <a:latin typeface="黑体" pitchFamily="49" charset="-122"/>
                <a:ea typeface="黑体" pitchFamily="49" charset="-122"/>
              </a:rPr>
              <a:t>英</a:t>
            </a:r>
            <a:endParaRPr lang="zh-CN" altLang="en-US" dirty="0"/>
          </a:p>
        </p:txBody>
      </p:sp>
      <p:sp>
        <p:nvSpPr>
          <p:cNvPr id="7" name="矩形 6"/>
          <p:cNvSpPr/>
          <p:nvPr/>
        </p:nvSpPr>
        <p:spPr>
          <a:xfrm>
            <a:off x="1043608" y="2143123"/>
            <a:ext cx="831105" cy="484748"/>
          </a:xfrm>
          <a:prstGeom prst="rect">
            <a:avLst/>
          </a:prstGeom>
        </p:spPr>
        <p:txBody>
          <a:bodyPr wrap="none" lIns="68580" tIns="34290" rIns="68580" bIns="34290">
            <a:spAutoFit/>
          </a:bodyPr>
          <a:lstStyle/>
          <a:p>
            <a:r>
              <a:rPr lang="zh-CN" altLang="en-US" sz="2700" dirty="0">
                <a:solidFill>
                  <a:srgbClr val="FF0000"/>
                </a:solidFill>
                <a:latin typeface="黑体" pitchFamily="49" charset="-122"/>
                <a:ea typeface="黑体" pitchFamily="49" charset="-122"/>
              </a:rPr>
              <a:t>笛福</a:t>
            </a:r>
            <a:endParaRPr lang="zh-CN" altLang="en-US" dirty="0"/>
          </a:p>
        </p:txBody>
      </p:sp>
      <p:sp>
        <p:nvSpPr>
          <p:cNvPr id="8" name="矩形 7"/>
          <p:cNvSpPr/>
          <p:nvPr/>
        </p:nvSpPr>
        <p:spPr>
          <a:xfrm>
            <a:off x="4788024" y="2143123"/>
            <a:ext cx="484811" cy="484748"/>
          </a:xfrm>
          <a:prstGeom prst="rect">
            <a:avLst/>
          </a:prstGeom>
        </p:spPr>
        <p:txBody>
          <a:bodyPr wrap="none" lIns="68580" tIns="34290" rIns="68580" bIns="34290">
            <a:spAutoFit/>
          </a:bodyPr>
          <a:lstStyle/>
          <a:p>
            <a:r>
              <a:rPr lang="zh-CN" altLang="en-US" sz="2700" dirty="0">
                <a:solidFill>
                  <a:srgbClr val="FF0000"/>
                </a:solidFill>
                <a:latin typeface="黑体" pitchFamily="49" charset="-122"/>
                <a:ea typeface="黑体" pitchFamily="49" charset="-122"/>
              </a:rPr>
              <a:t>一</a:t>
            </a:r>
            <a:endParaRPr lang="zh-CN" altLang="en-US" dirty="0"/>
          </a:p>
        </p:txBody>
      </p:sp>
      <p:grpSp>
        <p:nvGrpSpPr>
          <p:cNvPr id="9" name="组合 8"/>
          <p:cNvGrpSpPr/>
          <p:nvPr/>
        </p:nvGrpSpPr>
        <p:grpSpPr>
          <a:xfrm>
            <a:off x="6228184" y="3435846"/>
            <a:ext cx="2338070" cy="472440"/>
            <a:chOff x="9981" y="5834"/>
            <a:chExt cx="3682" cy="744"/>
          </a:xfrm>
        </p:grpSpPr>
        <p:sp>
          <p:nvSpPr>
            <p:cNvPr id="10" name="TextBox 11">
              <a:hlinkClick r:id="rId2" action="ppaction://hlinkfile"/>
            </p:cNvPr>
            <p:cNvSpPr txBox="1">
              <a:spLocks noChangeArrowheads="1"/>
            </p:cNvSpPr>
            <p:nvPr/>
          </p:nvSpPr>
          <p:spPr bwMode="auto">
            <a:xfrm>
              <a:off x="9981" y="5860"/>
              <a:ext cx="220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400" b="1" dirty="0">
                  <a:latin typeface="Kaiti SC" panose="02010600040101010101" pitchFamily="2" charset="-122"/>
                  <a:ea typeface="Kaiti SC" panose="02010600040101010101" pitchFamily="2" charset="-122"/>
                </a:rPr>
                <a:t>字词听写</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11" y="5938"/>
              <a:ext cx="553" cy="599"/>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057708">
              <a:off x="12364" y="5834"/>
              <a:ext cx="528" cy="744"/>
            </a:xfrm>
            <a:prstGeom prst="rect">
              <a:avLst/>
            </a:prstGeom>
          </p:spPr>
        </p:pic>
      </p:grpSp>
    </p:spTree>
    <p:extLst>
      <p:ext uri="{BB962C8B-B14F-4D97-AF65-F5344CB8AC3E}">
        <p14:creationId xmlns:p14="http://schemas.microsoft.com/office/powerpoint/2010/main" val="3971073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378" y="1131590"/>
            <a:ext cx="8136904" cy="1930337"/>
          </a:xfrm>
          <a:prstGeom prst="rect">
            <a:avLst/>
          </a:prstGeom>
        </p:spPr>
        <p:txBody>
          <a:bodyPr wrap="square">
            <a:spAutoFit/>
          </a:bodyPr>
          <a:lstStyle/>
          <a:p>
            <a:pPr>
              <a:lnSpc>
                <a:spcPct val="150000"/>
              </a:lnSpc>
            </a:pPr>
            <a:r>
              <a:rPr lang="zh-CN" altLang="en-US" sz="2800" b="1" dirty="0">
                <a:latin typeface="楷体" pitchFamily="49" charset="-122"/>
                <a:ea typeface="楷体" pitchFamily="49" charset="-122"/>
              </a:rPr>
              <a:t>    他就是</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鲁滨逊漂流记</a:t>
            </a:r>
            <a:r>
              <a:rPr lang="en-US" altLang="zh-CN" sz="2800" b="1" dirty="0">
                <a:latin typeface="楷体" pitchFamily="49" charset="-122"/>
                <a:ea typeface="楷体" pitchFamily="49" charset="-122"/>
              </a:rPr>
              <a:t>》</a:t>
            </a:r>
            <a:r>
              <a:rPr lang="zh-CN" altLang="en-US" sz="2800" b="1" dirty="0">
                <a:latin typeface="楷体" pitchFamily="49" charset="-122"/>
                <a:ea typeface="楷体" pitchFamily="49" charset="-122"/>
              </a:rPr>
              <a:t>中的主人公。我们就和作家笛福一起，走进荒岛，去认识一下这位独自置身荒岛生活</a:t>
            </a:r>
            <a:r>
              <a:rPr lang="en-US" altLang="zh-CN" sz="2800" b="1" dirty="0">
                <a:latin typeface="楷体" pitchFamily="49" charset="-122"/>
                <a:ea typeface="楷体" pitchFamily="49" charset="-122"/>
              </a:rPr>
              <a:t>28</a:t>
            </a:r>
            <a:r>
              <a:rPr lang="zh-CN" altLang="en-US" sz="2800" b="1" dirty="0">
                <a:latin typeface="楷体" pitchFamily="49" charset="-122"/>
                <a:ea typeface="楷体" pitchFamily="49" charset="-122"/>
              </a:rPr>
              <a:t>年的鲁滨逊。</a:t>
            </a:r>
          </a:p>
        </p:txBody>
      </p:sp>
    </p:spTree>
    <p:extLst>
      <p:ext uri="{BB962C8B-B14F-4D97-AF65-F5344CB8AC3E}">
        <p14:creationId xmlns:p14="http://schemas.microsoft.com/office/powerpoint/2010/main" val="1753558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83518"/>
            <a:ext cx="1629583" cy="378638"/>
          </a:xfrm>
          <a:prstGeom prst="rect">
            <a:avLst/>
          </a:prstGeom>
          <a:ln>
            <a:noFill/>
          </a:ln>
          <a:effectLst>
            <a:outerShdw blurRad="292100" dist="139700" dir="2700000" algn="tl" rotWithShape="0">
              <a:srgbClr val="333333">
                <a:alpha val="65000"/>
              </a:srgbClr>
            </a:outerShdw>
          </a:effectLst>
        </p:spPr>
      </p:pic>
      <p:sp>
        <p:nvSpPr>
          <p:cNvPr id="3" name="文本框 14">
            <a:hlinkClick r:id="rId3" action="ppaction://hlinksldjump"/>
          </p:cNvPr>
          <p:cNvSpPr txBox="1"/>
          <p:nvPr/>
        </p:nvSpPr>
        <p:spPr>
          <a:xfrm>
            <a:off x="335641" y="472782"/>
            <a:ext cx="1231486" cy="400110"/>
          </a:xfrm>
          <a:prstGeom prst="rect">
            <a:avLst/>
          </a:prstGeom>
          <a:noFill/>
        </p:spPr>
        <p:txBody>
          <a:bodyPr wrap="square" rtlCol="0">
            <a:spAutoFit/>
          </a:bodyPr>
          <a:lstStyle/>
          <a:p>
            <a:pPr algn="ctr"/>
            <a:r>
              <a:rPr kumimoji="1" lang="zh-CN" altLang="en-US" sz="2000" dirty="0">
                <a:solidFill>
                  <a:schemeClr val="bg1"/>
                </a:solidFill>
              </a:rPr>
              <a:t>第二课时</a:t>
            </a:r>
          </a:p>
        </p:txBody>
      </p:sp>
      <p:sp>
        <p:nvSpPr>
          <p:cNvPr id="4" name="矩形 3"/>
          <p:cNvSpPr/>
          <p:nvPr/>
        </p:nvSpPr>
        <p:spPr>
          <a:xfrm>
            <a:off x="1141228" y="1347614"/>
            <a:ext cx="7056784" cy="1938992"/>
          </a:xfrm>
          <a:prstGeom prst="rect">
            <a:avLst/>
          </a:prstGeom>
        </p:spPr>
        <p:txBody>
          <a:bodyPr wrap="square">
            <a:spAutoFit/>
          </a:bodyPr>
          <a:lstStyle/>
          <a:p>
            <a:r>
              <a:rPr lang="zh-CN" altLang="en-US" sz="2400" b="1" dirty="0">
                <a:latin typeface="楷体" pitchFamily="49" charset="-122"/>
                <a:ea typeface="楷体" pitchFamily="49" charset="-122"/>
              </a:rPr>
              <a:t>    上一节课，我们学习了生字词，并跟随作者笛福一道来到了荒岛，认识了一位有着顽强生命力的鲁滨逊，了解了他</a:t>
            </a:r>
            <a:r>
              <a:rPr lang="en-US" altLang="zh-CN" sz="2400" b="1" dirty="0">
                <a:latin typeface="楷体" pitchFamily="49" charset="-122"/>
                <a:ea typeface="楷体" pitchFamily="49" charset="-122"/>
              </a:rPr>
              <a:t>28</a:t>
            </a:r>
            <a:r>
              <a:rPr lang="zh-CN" altLang="en-US" sz="2400" b="1" dirty="0">
                <a:latin typeface="楷体" pitchFamily="49" charset="-122"/>
                <a:ea typeface="楷体" pitchFamily="49" charset="-122"/>
              </a:rPr>
              <a:t>年来遇到的各种各样的困难。他在岛上还发生了哪些有意思的事情呢？他究竟是个怎样的人呢？我们这节课继续走近他！</a:t>
            </a:r>
          </a:p>
        </p:txBody>
      </p:sp>
    </p:spTree>
    <p:extLst>
      <p:ext uri="{BB962C8B-B14F-4D97-AF65-F5344CB8AC3E}">
        <p14:creationId xmlns:p14="http://schemas.microsoft.com/office/powerpoint/2010/main" val="349764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27584" y="3027605"/>
            <a:ext cx="7938392" cy="1200329"/>
          </a:xfrm>
          <a:prstGeom prst="rect">
            <a:avLst/>
          </a:prstGeom>
        </p:spPr>
        <p:txBody>
          <a:bodyPr wrap="none">
            <a:spAutoFit/>
          </a:bodyPr>
          <a:lstStyle/>
          <a:p>
            <a:pPr>
              <a:lnSpc>
                <a:spcPct val="150000"/>
              </a:lnSpc>
            </a:pPr>
            <a:r>
              <a:rPr lang="zh-CN" altLang="en-US" sz="2400" b="1" dirty="0">
                <a:solidFill>
                  <a:prstClr val="black"/>
                </a:solidFill>
                <a:latin typeface="楷体" pitchFamily="49" charset="-122"/>
                <a:ea typeface="楷体" pitchFamily="49" charset="-122"/>
              </a:rPr>
              <a:t>流落荒岛→（        ）→（        ）→（        ）</a:t>
            </a:r>
            <a:endParaRPr lang="en-US" altLang="zh-CN" sz="2400" b="1" dirty="0">
              <a:solidFill>
                <a:prstClr val="black"/>
              </a:solidFill>
              <a:latin typeface="楷体" pitchFamily="49" charset="-122"/>
              <a:ea typeface="楷体" pitchFamily="49" charset="-122"/>
            </a:endParaRPr>
          </a:p>
          <a:p>
            <a:pPr>
              <a:lnSpc>
                <a:spcPct val="150000"/>
              </a:lnSpc>
            </a:pPr>
            <a:r>
              <a:rPr lang="zh-CN" altLang="en-US" sz="2400" b="1" dirty="0">
                <a:solidFill>
                  <a:prstClr val="black"/>
                </a:solidFill>
                <a:latin typeface="楷体" pitchFamily="49" charset="-122"/>
                <a:ea typeface="楷体" pitchFamily="49" charset="-122"/>
              </a:rPr>
              <a:t>→（        ）→（         ）</a:t>
            </a:r>
            <a:endParaRPr lang="zh-CN" altLang="en-US" sz="2400" dirty="0"/>
          </a:p>
        </p:txBody>
      </p:sp>
      <p:sp>
        <p:nvSpPr>
          <p:cNvPr id="25" name="TextBox 24"/>
          <p:cNvSpPr txBox="1"/>
          <p:nvPr/>
        </p:nvSpPr>
        <p:spPr>
          <a:xfrm>
            <a:off x="1475656" y="3581480"/>
            <a:ext cx="1477022" cy="536685"/>
          </a:xfrm>
          <a:prstGeom prst="rect">
            <a:avLst/>
          </a:prstGeom>
          <a:noFill/>
        </p:spPr>
        <p:txBody>
          <a:bodyPr wrap="square" lIns="68580" tIns="34290" rIns="68580" bIns="34290" rtlCol="0">
            <a:spAutoFit/>
          </a:bodyPr>
          <a:lstStyle/>
          <a:p>
            <a:pPr>
              <a:lnSpc>
                <a:spcPct val="150000"/>
              </a:lnSpc>
            </a:pPr>
            <a:r>
              <a:rPr lang="zh-CN" altLang="en-US" sz="2400" b="1" dirty="0">
                <a:solidFill>
                  <a:srgbClr val="FF0000"/>
                </a:solidFill>
                <a:latin typeface="楷体" pitchFamily="49" charset="-122"/>
                <a:ea typeface="楷体" pitchFamily="49" charset="-122"/>
              </a:rPr>
              <a:t>救星期五</a:t>
            </a:r>
          </a:p>
        </p:txBody>
      </p:sp>
      <p:sp>
        <p:nvSpPr>
          <p:cNvPr id="2" name="TextBox 24"/>
          <p:cNvSpPr txBox="1"/>
          <p:nvPr/>
        </p:nvSpPr>
        <p:spPr>
          <a:xfrm>
            <a:off x="2699792" y="3139755"/>
            <a:ext cx="1368152" cy="438582"/>
          </a:xfrm>
          <a:prstGeom prst="rect">
            <a:avLst/>
          </a:prstGeom>
          <a:noFill/>
        </p:spPr>
        <p:txBody>
          <a:bodyPr wrap="square" lIns="68580" tIns="34290" rIns="68580" bIns="34290" rtlCol="0">
            <a:spAutoFit/>
          </a:bodyPr>
          <a:lstStyle/>
          <a:p>
            <a:r>
              <a:rPr lang="zh-CN" altLang="en-US" sz="2400" b="1" dirty="0">
                <a:solidFill>
                  <a:srgbClr val="FF0000"/>
                </a:solidFill>
                <a:latin typeface="楷体" pitchFamily="49" charset="-122"/>
                <a:ea typeface="楷体" pitchFamily="49" charset="-122"/>
              </a:rPr>
              <a:t>搭盖住所</a:t>
            </a:r>
          </a:p>
        </p:txBody>
      </p:sp>
      <p:sp>
        <p:nvSpPr>
          <p:cNvPr id="6" name="矩形 5"/>
          <p:cNvSpPr/>
          <p:nvPr/>
        </p:nvSpPr>
        <p:spPr>
          <a:xfrm>
            <a:off x="932426" y="1283064"/>
            <a:ext cx="7716308" cy="1258806"/>
          </a:xfrm>
          <a:prstGeom prst="rect">
            <a:avLst/>
          </a:prstGeom>
        </p:spPr>
        <p:txBody>
          <a:bodyPr wrap="square" lIns="68580" tIns="34290" rIns="68580" bIns="34290">
            <a:spAutoFit/>
          </a:bodyPr>
          <a:lstStyle/>
          <a:p>
            <a:pPr>
              <a:lnSpc>
                <a:spcPct val="130000"/>
              </a:lnSpc>
            </a:pPr>
            <a:r>
              <a:rPr lang="zh-CN" altLang="en-US" sz="3200" dirty="0">
                <a:solidFill>
                  <a:prstClr val="black"/>
                </a:solidFill>
                <a:latin typeface="黑体" pitchFamily="49" charset="-122"/>
                <a:ea typeface="黑体" pitchFamily="49" charset="-122"/>
              </a:rPr>
              <a:t>    回忆梗概，尝试用小标题梳理出鲁滨逊流落荒岛后的事情，小组交流。</a:t>
            </a:r>
          </a:p>
        </p:txBody>
      </p:sp>
      <p:sp>
        <p:nvSpPr>
          <p:cNvPr id="7" name="矩形 6"/>
          <p:cNvSpPr/>
          <p:nvPr/>
        </p:nvSpPr>
        <p:spPr>
          <a:xfrm>
            <a:off x="4796780" y="3139755"/>
            <a:ext cx="1662532"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驯养野羊</a:t>
            </a:r>
          </a:p>
        </p:txBody>
      </p:sp>
      <p:sp>
        <p:nvSpPr>
          <p:cNvPr id="8" name="矩形 7"/>
          <p:cNvSpPr/>
          <p:nvPr/>
        </p:nvSpPr>
        <p:spPr>
          <a:xfrm>
            <a:off x="7009876" y="3131696"/>
            <a:ext cx="1376018" cy="438582"/>
          </a:xfrm>
          <a:prstGeom prst="rect">
            <a:avLst/>
          </a:prstGeom>
        </p:spPr>
        <p:txBody>
          <a:bodyPr wrap="none" lIns="68580" tIns="34290" rIns="68580" bIns="34290">
            <a:spAutoFit/>
          </a:bodyPr>
          <a:lstStyle/>
          <a:p>
            <a:r>
              <a:rPr lang="zh-CN" altLang="en-US" sz="2400" b="1" dirty="0">
                <a:solidFill>
                  <a:srgbClr val="FF0000"/>
                </a:solidFill>
                <a:latin typeface="楷体" pitchFamily="49" charset="-122"/>
                <a:ea typeface="楷体" pitchFamily="49" charset="-122"/>
              </a:rPr>
              <a:t>播种粮食</a:t>
            </a:r>
          </a:p>
        </p:txBody>
      </p:sp>
      <p:sp>
        <p:nvSpPr>
          <p:cNvPr id="13" name="矩形 12"/>
          <p:cNvSpPr/>
          <p:nvPr/>
        </p:nvSpPr>
        <p:spPr>
          <a:xfrm>
            <a:off x="6061569" y="4250680"/>
            <a:ext cx="2324325"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（课后第一题）</a:t>
            </a:r>
          </a:p>
        </p:txBody>
      </p:sp>
      <p:sp>
        <p:nvSpPr>
          <p:cNvPr id="17" name="TextBox 24"/>
          <p:cNvSpPr txBox="1"/>
          <p:nvPr/>
        </p:nvSpPr>
        <p:spPr>
          <a:xfrm>
            <a:off x="3720849" y="3698567"/>
            <a:ext cx="1553979" cy="438582"/>
          </a:xfrm>
          <a:prstGeom prst="rect">
            <a:avLst/>
          </a:prstGeom>
          <a:noFill/>
        </p:spPr>
        <p:txBody>
          <a:bodyPr wrap="square" lIns="68580" tIns="34290" rIns="68580" bIns="34290" rtlCol="0">
            <a:spAutoFit/>
          </a:bodyPr>
          <a:lstStyle/>
          <a:p>
            <a:r>
              <a:rPr lang="zh-CN" altLang="en-US" sz="2400" b="1" dirty="0">
                <a:solidFill>
                  <a:srgbClr val="FF0000"/>
                </a:solidFill>
                <a:latin typeface="楷体" pitchFamily="49" charset="-122"/>
                <a:ea typeface="楷体" pitchFamily="49" charset="-122"/>
              </a:rPr>
              <a:t>夺船回国</a:t>
            </a:r>
          </a:p>
        </p:txBody>
      </p:sp>
      <p:sp>
        <p:nvSpPr>
          <p:cNvPr id="22" name="文本框 14">
            <a:extLst>
              <a:ext uri="{FF2B5EF4-FFF2-40B4-BE49-F238E27FC236}">
                <a16:creationId xmlns:a16="http://schemas.microsoft.com/office/drawing/2014/main" id="{5484379D-3776-7748-BF08-F82CF795CA5C}"/>
              </a:ext>
            </a:extLst>
          </p:cNvPr>
          <p:cNvSpPr txBox="1"/>
          <p:nvPr/>
        </p:nvSpPr>
        <p:spPr>
          <a:xfrm>
            <a:off x="624428" y="351128"/>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互动课堂</a:t>
            </a:r>
          </a:p>
        </p:txBody>
      </p:sp>
      <p:pic>
        <p:nvPicPr>
          <p:cNvPr id="23" name="图片 22">
            <a:extLst>
              <a:ext uri="{FF2B5EF4-FFF2-40B4-BE49-F238E27FC236}">
                <a16:creationId xmlns:a16="http://schemas.microsoft.com/office/drawing/2014/main" id="{0E56DA78-629F-0143-BFBE-341A78A97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94" y="403804"/>
            <a:ext cx="366861" cy="456339"/>
          </a:xfrm>
          <a:prstGeom prst="rect">
            <a:avLst/>
          </a:prstGeom>
        </p:spPr>
      </p:pic>
      <p:pic>
        <p:nvPicPr>
          <p:cNvPr id="24" name="图片 23">
            <a:extLst>
              <a:ext uri="{FF2B5EF4-FFF2-40B4-BE49-F238E27FC236}">
                <a16:creationId xmlns:a16="http://schemas.microsoft.com/office/drawing/2014/main" id="{C061C24E-8F5B-344B-B0B0-700FB18A0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037469"/>
            <a:ext cx="1104039" cy="1582166"/>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r="7710"/>
          <a:stretch/>
        </p:blipFill>
        <p:spPr>
          <a:xfrm>
            <a:off x="1475656" y="1474374"/>
            <a:ext cx="6912768" cy="548688"/>
          </a:xfrm>
          <a:prstGeom prst="rect">
            <a:avLst/>
          </a:prstGeom>
        </p:spPr>
      </p:pic>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r="-867"/>
          <a:stretch/>
        </p:blipFill>
        <p:spPr>
          <a:xfrm>
            <a:off x="840149" y="2095070"/>
            <a:ext cx="6756187" cy="548688"/>
          </a:xfrm>
          <a:prstGeom prst="rect">
            <a:avLst/>
          </a:prstGeom>
        </p:spPr>
      </p:pic>
    </p:spTree>
    <p:extLst>
      <p:ext uri="{BB962C8B-B14F-4D97-AF65-F5344CB8AC3E}">
        <p14:creationId xmlns:p14="http://schemas.microsoft.com/office/powerpoint/2010/main" val="120008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amond(in)">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 grpId="0"/>
      <p:bldP spid="7" grpId="0"/>
      <p:bldP spid="8"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409587" y="1070035"/>
            <a:ext cx="7128792" cy="1054135"/>
          </a:xfrm>
          <a:prstGeom prst="rect">
            <a:avLst/>
          </a:prstGeom>
          <a:noFill/>
          <a:ln>
            <a:noFill/>
          </a:ln>
        </p:spPr>
        <p:txBody>
          <a:bodyPr wrap="square" lIns="68580" tIns="34290" rIns="68580" bIns="34290" rtlCol="0" anchor="t">
            <a:spAutoFit/>
          </a:bodyPr>
          <a:lstStyle/>
          <a:p>
            <a:r>
              <a:rPr lang="zh-CN" altLang="en-US" sz="3200" dirty="0">
                <a:solidFill>
                  <a:prstClr val="black"/>
                </a:solidFill>
                <a:latin typeface="黑体" pitchFamily="49" charset="-122"/>
                <a:ea typeface="黑体" pitchFamily="49" charset="-122"/>
                <a:sym typeface="+mn-ea"/>
              </a:rPr>
              <a:t>    浏览精彩片段，对照梗概，</a:t>
            </a:r>
            <a:r>
              <a:rPr lang="zh-CN" altLang="en-US" sz="3200" dirty="0">
                <a:solidFill>
                  <a:prstClr val="black"/>
                </a:solidFill>
                <a:latin typeface="黑体" pitchFamily="49" charset="-122"/>
                <a:ea typeface="黑体" pitchFamily="49" charset="-122"/>
              </a:rPr>
              <a:t>你能判断出精彩片段在小说的哪个部分吗</a:t>
            </a:r>
            <a:r>
              <a:rPr lang="zh-CN" altLang="en-US" sz="2800" dirty="0">
                <a:solidFill>
                  <a:prstClr val="black"/>
                </a:solidFill>
                <a:latin typeface="黑体" pitchFamily="49" charset="-122"/>
                <a:ea typeface="黑体" pitchFamily="49" charset="-122"/>
              </a:rPr>
              <a:t>？</a:t>
            </a:r>
          </a:p>
        </p:txBody>
      </p:sp>
      <p:pic>
        <p:nvPicPr>
          <p:cNvPr id="3" name="图片 2">
            <a:extLst>
              <a:ext uri="{FF2B5EF4-FFF2-40B4-BE49-F238E27FC236}">
                <a16:creationId xmlns:a16="http://schemas.microsoft.com/office/drawing/2014/main" id="{C061C24E-8F5B-344B-B0B0-700FB18A0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15566"/>
            <a:ext cx="1104039" cy="1582166"/>
          </a:xfrm>
          <a:prstGeom prst="rect">
            <a:avLst/>
          </a:prstGeom>
        </p:spPr>
      </p:pic>
      <p:sp>
        <p:nvSpPr>
          <p:cNvPr id="4" name="TextBox 24"/>
          <p:cNvSpPr txBox="1"/>
          <p:nvPr/>
        </p:nvSpPr>
        <p:spPr>
          <a:xfrm>
            <a:off x="2483768" y="2859782"/>
            <a:ext cx="2880320" cy="746358"/>
          </a:xfrm>
          <a:prstGeom prst="rect">
            <a:avLst/>
          </a:prstGeom>
          <a:noFill/>
        </p:spPr>
        <p:txBody>
          <a:bodyPr wrap="square" lIns="68580" tIns="34290" rIns="68580" bIns="34290" rtlCol="0">
            <a:spAutoFit/>
          </a:bodyPr>
          <a:lstStyle/>
          <a:p>
            <a:r>
              <a:rPr lang="zh-CN" altLang="en-US" sz="4400" b="1" dirty="0">
                <a:solidFill>
                  <a:srgbClr val="FF0000"/>
                </a:solidFill>
                <a:latin typeface="楷体" pitchFamily="49" charset="-122"/>
                <a:ea typeface="楷体" pitchFamily="49" charset="-122"/>
              </a:rPr>
              <a:t>流落荒岛</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860032" y="2499742"/>
            <a:ext cx="2762250" cy="19050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030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36212" y="1483223"/>
            <a:ext cx="6780204" cy="1177245"/>
          </a:xfrm>
          <a:prstGeom prst="rect">
            <a:avLst/>
          </a:prstGeom>
          <a:noFill/>
          <a:ln>
            <a:noFill/>
          </a:ln>
        </p:spPr>
        <p:txBody>
          <a:bodyPr wrap="square" lIns="68580" tIns="34290" rIns="68580" bIns="34290" rtlCol="0" anchor="t">
            <a:spAutoFit/>
          </a:bodyPr>
          <a:lstStyle/>
          <a:p>
            <a:r>
              <a:rPr lang="zh-CN" altLang="en-US" sz="3600" dirty="0">
                <a:solidFill>
                  <a:prstClr val="black"/>
                </a:solidFill>
                <a:latin typeface="黑体" pitchFamily="49" charset="-122"/>
                <a:ea typeface="黑体" pitchFamily="49" charset="-122"/>
              </a:rPr>
              <a:t>    你发现精彩片段在表达上与梗概相比有什么不同吗？</a:t>
            </a:r>
          </a:p>
        </p:txBody>
      </p:sp>
      <p:pic>
        <p:nvPicPr>
          <p:cNvPr id="4" name="图片 3">
            <a:extLst>
              <a:ext uri="{FF2B5EF4-FFF2-40B4-BE49-F238E27FC236}">
                <a16:creationId xmlns:a16="http://schemas.microsoft.com/office/drawing/2014/main" id="{C061C24E-8F5B-344B-B0B0-700FB18A0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09" y="1275606"/>
            <a:ext cx="1104039" cy="1582166"/>
          </a:xfrm>
          <a:prstGeom prst="rect">
            <a:avLst/>
          </a:prstGeom>
        </p:spPr>
      </p:pic>
    </p:spTree>
    <p:extLst>
      <p:ext uri="{BB962C8B-B14F-4D97-AF65-F5344CB8AC3E}">
        <p14:creationId xmlns:p14="http://schemas.microsoft.com/office/powerpoint/2010/main" val="2201931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71600" y="915566"/>
            <a:ext cx="7032723" cy="2654573"/>
          </a:xfrm>
          <a:prstGeom prst="rect">
            <a:avLst/>
          </a:prstGeom>
        </p:spPr>
        <p:txBody>
          <a:bodyPr wrap="square" lIns="68580" tIns="34290" rIns="68580" bIns="34290">
            <a:spAutoFit/>
          </a:bodyPr>
          <a:lstStyle/>
          <a:p>
            <a:r>
              <a:rPr lang="zh-CN" altLang="en-US" sz="2700" dirty="0">
                <a:solidFill>
                  <a:srgbClr val="FF0000"/>
                </a:solidFill>
                <a:latin typeface="黑体" pitchFamily="49" charset="-122"/>
                <a:ea typeface="黑体" pitchFamily="49" charset="-122"/>
              </a:rPr>
              <a:t>    </a:t>
            </a:r>
            <a:r>
              <a:rPr lang="zh-CN" altLang="en-US" sz="2700" b="1" dirty="0">
                <a:solidFill>
                  <a:srgbClr val="FF0000"/>
                </a:solidFill>
                <a:latin typeface="楷体" pitchFamily="49" charset="-122"/>
                <a:ea typeface="楷体" pitchFamily="49" charset="-122"/>
              </a:rPr>
              <a:t>梗概是用第三人称来叙述的，而</a:t>
            </a:r>
            <a:r>
              <a:rPr lang="zh-CN" altLang="en-US" sz="2800" b="1" dirty="0">
                <a:solidFill>
                  <a:srgbClr val="FF0000"/>
                </a:solidFill>
                <a:latin typeface="楷体" pitchFamily="49" charset="-122"/>
                <a:ea typeface="楷体" pitchFamily="49" charset="-122"/>
              </a:rPr>
              <a:t>精彩片段用第一人称描写“我”遇难荒岛后的所见所闻所想所做。</a:t>
            </a:r>
            <a:endParaRPr lang="en-US" altLang="zh-CN" sz="2800" b="1" dirty="0">
              <a:solidFill>
                <a:srgbClr val="FF0000"/>
              </a:solidFill>
              <a:latin typeface="楷体" pitchFamily="49" charset="-122"/>
              <a:ea typeface="楷体" pitchFamily="49" charset="-122"/>
            </a:endParaRPr>
          </a:p>
          <a:p>
            <a:r>
              <a:rPr lang="en-US" altLang="zh-CN" sz="2800" b="1" dirty="0">
                <a:solidFill>
                  <a:srgbClr val="FF0000"/>
                </a:solidFill>
                <a:latin typeface="楷体" pitchFamily="49" charset="-122"/>
                <a:ea typeface="楷体" pitchFamily="49" charset="-122"/>
              </a:rPr>
              <a:t>    </a:t>
            </a:r>
            <a:r>
              <a:rPr lang="zh-CN" altLang="en-US" sz="2800" b="1" dirty="0">
                <a:solidFill>
                  <a:srgbClr val="FF0000"/>
                </a:solidFill>
                <a:latin typeface="楷体" pitchFamily="49" charset="-122"/>
                <a:ea typeface="楷体" pitchFamily="49" charset="-122"/>
              </a:rPr>
              <a:t>梗概只保留了小说起因、经过、结果的大概内容，而精彩片段中含有大量细腻逼真的心理活动描写，增强了小说的真实性。</a:t>
            </a:r>
          </a:p>
        </p:txBody>
      </p:sp>
    </p:spTree>
    <p:extLst>
      <p:ext uri="{BB962C8B-B14F-4D97-AF65-F5344CB8AC3E}">
        <p14:creationId xmlns:p14="http://schemas.microsoft.com/office/powerpoint/2010/main" val="1147034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832302" y="1419622"/>
            <a:ext cx="7021694" cy="2063642"/>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anose="02010600030101010101" pitchFamily="49" charset="-122"/>
                <a:ea typeface="黑体" panose="02010600030101010101" pitchFamily="49" charset="-122"/>
              </a:rPr>
              <a:t>第一人称  </a:t>
            </a:r>
            <a:r>
              <a:rPr lang="zh-CN" altLang="en-US" sz="2700" b="1" dirty="0">
                <a:solidFill>
                  <a:prstClr val="black"/>
                </a:solidFill>
                <a:latin typeface="楷体" pitchFamily="49" charset="-122"/>
                <a:ea typeface="楷体" pitchFamily="49" charset="-122"/>
              </a:rPr>
              <a:t>叙述人以作品中人物的身份出现</a:t>
            </a:r>
            <a:r>
              <a:rPr lang="en-US" altLang="zh-CN" sz="2700" b="1" dirty="0">
                <a:solidFill>
                  <a:prstClr val="black"/>
                </a:solidFill>
                <a:latin typeface="楷体" pitchFamily="49" charset="-122"/>
                <a:ea typeface="楷体" pitchFamily="49" charset="-122"/>
              </a:rPr>
              <a:t>,</a:t>
            </a:r>
            <a:r>
              <a:rPr lang="zh-CN" altLang="en-US" sz="2700" b="1" dirty="0">
                <a:solidFill>
                  <a:prstClr val="black"/>
                </a:solidFill>
                <a:latin typeface="楷体" pitchFamily="49" charset="-122"/>
                <a:ea typeface="楷体" pitchFamily="49" charset="-122"/>
              </a:rPr>
              <a:t>以“我”自称。</a:t>
            </a:r>
            <a:endParaRPr lang="en-US" altLang="zh-CN" sz="2700" dirty="0">
              <a:solidFill>
                <a:prstClr val="black"/>
              </a:solidFill>
              <a:latin typeface="楷体" pitchFamily="49" charset="-122"/>
              <a:ea typeface="楷体" pitchFamily="49" charset="-122"/>
            </a:endParaRPr>
          </a:p>
          <a:p>
            <a:pPr algn="just">
              <a:lnSpc>
                <a:spcPct val="120000"/>
              </a:lnSpc>
            </a:pPr>
            <a:r>
              <a:rPr lang="zh-CN" altLang="en-US" sz="2700" b="1" dirty="0">
                <a:solidFill>
                  <a:srgbClr val="FF0000"/>
                </a:solidFill>
                <a:latin typeface="黑体" panose="02010600030101010101" pitchFamily="49" charset="-122"/>
                <a:ea typeface="黑体" panose="02010600030101010101" pitchFamily="49" charset="-122"/>
              </a:rPr>
              <a:t>好处  </a:t>
            </a:r>
            <a:r>
              <a:rPr lang="zh-CN" altLang="en-US" sz="2700" b="1" dirty="0">
                <a:solidFill>
                  <a:prstClr val="black"/>
                </a:solidFill>
                <a:latin typeface="楷体" pitchFamily="49" charset="-122"/>
                <a:ea typeface="楷体" pitchFamily="49" charset="-122"/>
              </a:rPr>
              <a:t>情境更为真切，缩小了作者与读者的距离，读来兴味盎然。</a:t>
            </a:r>
          </a:p>
        </p:txBody>
      </p:sp>
      <p:sp>
        <p:nvSpPr>
          <p:cNvPr id="9" name="文本框 9"/>
          <p:cNvSpPr txBox="1"/>
          <p:nvPr/>
        </p:nvSpPr>
        <p:spPr>
          <a:xfrm>
            <a:off x="832302" y="758981"/>
            <a:ext cx="7217594" cy="500137"/>
          </a:xfrm>
          <a:prstGeom prst="rect">
            <a:avLst/>
          </a:prstGeom>
          <a:noFill/>
        </p:spPr>
        <p:txBody>
          <a:bodyPr wrap="square" lIns="68580" tIns="34290" rIns="68580" bIns="34290" rtlCol="0">
            <a:spAutoFit/>
          </a:bodyPr>
          <a:lstStyle/>
          <a:p>
            <a:r>
              <a:rPr lang="zh-CN" altLang="en-US" sz="2800" dirty="0">
                <a:solidFill>
                  <a:prstClr val="black"/>
                </a:solidFill>
                <a:latin typeface="黑体" pitchFamily="49" charset="-122"/>
                <a:ea typeface="黑体" pitchFamily="49" charset="-122"/>
              </a:rPr>
              <a:t>什么是第一人称？运用第一人称有什么好处？</a:t>
            </a:r>
          </a:p>
        </p:txBody>
      </p:sp>
    </p:spTree>
    <p:extLst>
      <p:ext uri="{BB962C8B-B14F-4D97-AF65-F5344CB8AC3E}">
        <p14:creationId xmlns:p14="http://schemas.microsoft.com/office/powerpoint/2010/main" val="276867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355977" y="1347614"/>
            <a:ext cx="7320479" cy="1546577"/>
          </a:xfrm>
          <a:prstGeom prst="rect">
            <a:avLst/>
          </a:prstGeom>
          <a:noFill/>
          <a:ln>
            <a:noFill/>
          </a:ln>
        </p:spPr>
        <p:txBody>
          <a:bodyPr wrap="square" lIns="68580" tIns="34290" rIns="68580" bIns="34290" rtlCol="0" anchor="t">
            <a:spAutoFit/>
          </a:bodyPr>
          <a:lstStyle/>
          <a:p>
            <a:pPr>
              <a:lnSpc>
                <a:spcPct val="150000"/>
              </a:lnSpc>
            </a:pPr>
            <a:r>
              <a:rPr lang="zh-CN" altLang="en-US" sz="3200" dirty="0">
                <a:latin typeface="黑体" pitchFamily="49" charset="-122"/>
                <a:ea typeface="黑体" pitchFamily="49" charset="-122"/>
              </a:rPr>
              <a:t>    读精彩片段，小组交流：鲁滨逊遇到了哪些困难？他是怎样克服的？</a:t>
            </a:r>
          </a:p>
        </p:txBody>
      </p:sp>
      <p:pic>
        <p:nvPicPr>
          <p:cNvPr id="4" name="图片 3">
            <a:extLst>
              <a:ext uri="{FF2B5EF4-FFF2-40B4-BE49-F238E27FC236}">
                <a16:creationId xmlns:a16="http://schemas.microsoft.com/office/drawing/2014/main" id="{C061C24E-8F5B-344B-B0B0-700FB18A0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347614"/>
            <a:ext cx="1104039" cy="1582166"/>
          </a:xfrm>
          <a:prstGeom prst="rect">
            <a:avLst/>
          </a:prstGeom>
        </p:spPr>
      </p:pic>
      <p:sp>
        <p:nvSpPr>
          <p:cNvPr id="7" name="矩形 6"/>
          <p:cNvSpPr/>
          <p:nvPr/>
        </p:nvSpPr>
        <p:spPr>
          <a:xfrm>
            <a:off x="3293472" y="3075806"/>
            <a:ext cx="2324325"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（课后第二题）</a:t>
            </a:r>
          </a:p>
        </p:txBody>
      </p:sp>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r="7710"/>
          <a:stretch/>
        </p:blipFill>
        <p:spPr>
          <a:xfrm>
            <a:off x="1691680" y="1635646"/>
            <a:ext cx="6912768" cy="518906"/>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r="-867"/>
          <a:stretch/>
        </p:blipFill>
        <p:spPr>
          <a:xfrm>
            <a:off x="1180577" y="2239087"/>
            <a:ext cx="7207847" cy="655104"/>
          </a:xfrm>
          <a:prstGeom prst="rect">
            <a:avLst/>
          </a:prstGeom>
        </p:spPr>
      </p:pic>
    </p:spTree>
    <p:extLst>
      <p:ext uri="{BB962C8B-B14F-4D97-AF65-F5344CB8AC3E}">
        <p14:creationId xmlns:p14="http://schemas.microsoft.com/office/powerpoint/2010/main" val="1673355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555526"/>
            <a:ext cx="4152099" cy="523220"/>
          </a:xfrm>
          <a:prstGeom prst="rect">
            <a:avLst/>
          </a:prstGeom>
        </p:spPr>
        <p:txBody>
          <a:bodyPr wrap="none">
            <a:spAutoFit/>
          </a:bodyPr>
          <a:lstStyle/>
          <a:p>
            <a:r>
              <a:rPr lang="zh-CN" altLang="en-US" sz="2800" b="1" dirty="0">
                <a:solidFill>
                  <a:srgbClr val="FF0000"/>
                </a:solidFill>
                <a:latin typeface="黑体" pitchFamily="49" charset="-122"/>
                <a:ea typeface="黑体" pitchFamily="49" charset="-122"/>
              </a:rPr>
              <a:t>缺乏纸笔，没法估算日子</a:t>
            </a:r>
            <a:endParaRPr lang="zh-CN" altLang="en-US" dirty="0"/>
          </a:p>
        </p:txBody>
      </p:sp>
      <p:sp>
        <p:nvSpPr>
          <p:cNvPr id="3" name="矩形 2"/>
          <p:cNvSpPr/>
          <p:nvPr/>
        </p:nvSpPr>
        <p:spPr>
          <a:xfrm>
            <a:off x="539552" y="1203598"/>
            <a:ext cx="6840760" cy="2308324"/>
          </a:xfrm>
          <a:prstGeom prst="rect">
            <a:avLst/>
          </a:prstGeom>
        </p:spPr>
        <p:txBody>
          <a:bodyPr wrap="square">
            <a:spAutoFit/>
          </a:bodyPr>
          <a:lstStyle/>
          <a:p>
            <a:r>
              <a:rPr lang="zh-CN" altLang="en-US" sz="2400" b="1" dirty="0">
                <a:latin typeface="楷体" pitchFamily="49" charset="-122"/>
                <a:ea typeface="楷体" pitchFamily="49" charset="-122"/>
              </a:rPr>
              <a:t>    我用刀子在一根大木杆上刻了一些字，并把它做成一个大十字架，竖在我第一次上岸的地方，上面刻着：“</a:t>
            </a:r>
            <a:r>
              <a:rPr lang="en-US" altLang="zh-CN" sz="2400" b="1" dirty="0">
                <a:latin typeface="楷体" pitchFamily="49" charset="-122"/>
                <a:ea typeface="楷体" pitchFamily="49" charset="-122"/>
              </a:rPr>
              <a:t>1659</a:t>
            </a:r>
            <a:r>
              <a:rPr lang="zh-CN" altLang="en-US" sz="2400" b="1" dirty="0">
                <a:latin typeface="楷体" pitchFamily="49" charset="-122"/>
                <a:ea typeface="楷体" pitchFamily="49" charset="-122"/>
              </a:rPr>
              <a:t>年</a:t>
            </a:r>
            <a:r>
              <a:rPr lang="en-US" altLang="zh-CN" sz="2400" b="1" dirty="0">
                <a:latin typeface="楷体" pitchFamily="49" charset="-122"/>
                <a:ea typeface="楷体" pitchFamily="49" charset="-122"/>
              </a:rPr>
              <a:t>9</a:t>
            </a:r>
            <a:r>
              <a:rPr lang="zh-CN" altLang="en-US" sz="2400" b="1" dirty="0">
                <a:latin typeface="楷体" pitchFamily="49" charset="-122"/>
                <a:ea typeface="楷体" pitchFamily="49" charset="-122"/>
              </a:rPr>
              <a:t>月</a:t>
            </a:r>
            <a:r>
              <a:rPr lang="en-US" altLang="zh-CN" sz="2400" b="1" dirty="0">
                <a:latin typeface="楷体" pitchFamily="49" charset="-122"/>
                <a:ea typeface="楷体" pitchFamily="49" charset="-122"/>
              </a:rPr>
              <a:t>30</a:t>
            </a:r>
            <a:r>
              <a:rPr lang="zh-CN" altLang="en-US" sz="2400" b="1" dirty="0">
                <a:latin typeface="楷体" pitchFamily="49" charset="-122"/>
                <a:ea typeface="楷体" pitchFamily="49" charset="-122"/>
              </a:rPr>
              <a:t>日，我在这里登岸。”在这根方木杆的侧面，我每天用刀子刻一道痕，每第七道刻痕比其他的长一倍，每月第一天的刻痕再长一倍，这样，我就有了日历。</a:t>
            </a:r>
          </a:p>
        </p:txBody>
      </p:sp>
      <p:sp>
        <p:nvSpPr>
          <p:cNvPr id="4" name="矩形 3"/>
          <p:cNvSpPr/>
          <p:nvPr/>
        </p:nvSpPr>
        <p:spPr>
          <a:xfrm>
            <a:off x="3275856" y="3720103"/>
            <a:ext cx="3993401" cy="507831"/>
          </a:xfrm>
          <a:prstGeom prst="rect">
            <a:avLst/>
          </a:prstGeom>
        </p:spPr>
        <p:txBody>
          <a:bodyPr wrap="none">
            <a:spAutoFit/>
          </a:bodyPr>
          <a:lstStyle/>
          <a:p>
            <a:r>
              <a:rPr lang="zh-CN" altLang="en-US" sz="2700" dirty="0">
                <a:solidFill>
                  <a:srgbClr val="0000FF"/>
                </a:solidFill>
                <a:latin typeface="黑体" pitchFamily="49" charset="-122"/>
                <a:ea typeface="黑体" pitchFamily="49" charset="-122"/>
              </a:rPr>
              <a:t>用刀子刻杆留痕记录时间</a:t>
            </a:r>
            <a:endParaRPr lang="zh-CN" altLang="en-US" dirty="0">
              <a:solidFill>
                <a:srgbClr val="0000FF"/>
              </a:solidFill>
            </a:endParaRPr>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997" b="100000" l="3077" r="76462"/>
                    </a14:imgEffect>
                  </a14:imgLayer>
                </a14:imgProps>
              </a:ext>
              <a:ext uri="{28A0092B-C50C-407E-A947-70E740481C1C}">
                <a14:useLocalDpi xmlns:a14="http://schemas.microsoft.com/office/drawing/2010/main" val="0"/>
              </a:ext>
            </a:extLst>
          </a:blip>
          <a:srcRect/>
          <a:stretch>
            <a:fillRect/>
          </a:stretch>
        </p:blipFill>
        <p:spPr bwMode="auto">
          <a:xfrm>
            <a:off x="7228221" y="636443"/>
            <a:ext cx="2519561" cy="252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093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555526"/>
            <a:ext cx="2348720" cy="523220"/>
          </a:xfrm>
          <a:prstGeom prst="rect">
            <a:avLst/>
          </a:prstGeom>
        </p:spPr>
        <p:txBody>
          <a:bodyPr wrap="none">
            <a:spAutoFit/>
          </a:bodyPr>
          <a:lstStyle/>
          <a:p>
            <a:r>
              <a:rPr lang="zh-CN" altLang="en-US" sz="2800" b="1" dirty="0">
                <a:solidFill>
                  <a:srgbClr val="FF0000"/>
                </a:solidFill>
                <a:latin typeface="黑体" pitchFamily="49" charset="-122"/>
                <a:ea typeface="黑体" pitchFamily="49" charset="-122"/>
              </a:rPr>
              <a:t>缺乏生活用品</a:t>
            </a:r>
            <a:endParaRPr lang="zh-CN" altLang="en-US" dirty="0"/>
          </a:p>
        </p:txBody>
      </p:sp>
      <p:sp>
        <p:nvSpPr>
          <p:cNvPr id="3" name="矩形 2"/>
          <p:cNvSpPr/>
          <p:nvPr/>
        </p:nvSpPr>
        <p:spPr>
          <a:xfrm>
            <a:off x="611560" y="1203598"/>
            <a:ext cx="7488832" cy="1754326"/>
          </a:xfrm>
          <a:prstGeom prst="rect">
            <a:avLst/>
          </a:prstGeom>
        </p:spPr>
        <p:txBody>
          <a:bodyPr wrap="square">
            <a:spAutoFit/>
          </a:bodyPr>
          <a:lstStyle/>
          <a:p>
            <a:pPr>
              <a:lnSpc>
                <a:spcPct val="150000"/>
              </a:lnSpc>
            </a:pPr>
            <a:r>
              <a:rPr lang="zh-CN" altLang="en-US" sz="2400" b="1" dirty="0">
                <a:latin typeface="楷体" pitchFamily="49" charset="-122"/>
                <a:ea typeface="楷体" pitchFamily="49" charset="-122"/>
              </a:rPr>
              <a:t>    我几次到船上去，取出了许多东西。有几件虽然不值什么钱，对我来说却很有用。</a:t>
            </a:r>
            <a:endParaRPr lang="en-US" altLang="zh-CN" sz="2400" b="1" dirty="0">
              <a:latin typeface="楷体" pitchFamily="49" charset="-122"/>
              <a:ea typeface="楷体" pitchFamily="49" charset="-122"/>
            </a:endParaRPr>
          </a:p>
          <a:p>
            <a:pPr>
              <a:lnSpc>
                <a:spcPct val="150000"/>
              </a:lnSpc>
            </a:pPr>
            <a:r>
              <a:rPr lang="en-US" altLang="zh-CN" sz="2400" b="1" dirty="0">
                <a:latin typeface="楷体" pitchFamily="49" charset="-122"/>
                <a:ea typeface="楷体" pitchFamily="49" charset="-122"/>
              </a:rPr>
              <a:t>    </a:t>
            </a:r>
            <a:r>
              <a:rPr lang="zh-CN" altLang="en-US" sz="2400" b="1" dirty="0">
                <a:latin typeface="楷体" pitchFamily="49" charset="-122"/>
                <a:ea typeface="楷体" pitchFamily="49" charset="-122"/>
              </a:rPr>
              <a:t>尽管我收罗了这么多东西，还是缺少许多</a:t>
            </a:r>
            <a:r>
              <a:rPr lang="en-US" altLang="zh-CN" sz="2400" b="1" dirty="0">
                <a:latin typeface="楷体" pitchFamily="49" charset="-122"/>
                <a:ea typeface="楷体" pitchFamily="49" charset="-122"/>
              </a:rPr>
              <a:t>……</a:t>
            </a:r>
            <a:endParaRPr lang="zh-CN" altLang="en-US" sz="2400" b="1" dirty="0">
              <a:latin typeface="楷体" pitchFamily="49" charset="-122"/>
              <a:ea typeface="楷体" pitchFamily="49" charset="-122"/>
            </a:endParaRPr>
          </a:p>
        </p:txBody>
      </p:sp>
      <p:sp>
        <p:nvSpPr>
          <p:cNvPr id="4" name="矩形 3"/>
          <p:cNvSpPr/>
          <p:nvPr/>
        </p:nvSpPr>
        <p:spPr>
          <a:xfrm>
            <a:off x="2771800" y="3219822"/>
            <a:ext cx="3647152" cy="507831"/>
          </a:xfrm>
          <a:prstGeom prst="rect">
            <a:avLst/>
          </a:prstGeom>
        </p:spPr>
        <p:txBody>
          <a:bodyPr wrap="none">
            <a:spAutoFit/>
          </a:bodyPr>
          <a:lstStyle/>
          <a:p>
            <a:r>
              <a:rPr lang="zh-CN" altLang="en-US" sz="2700" dirty="0">
                <a:solidFill>
                  <a:srgbClr val="0000FF"/>
                </a:solidFill>
                <a:latin typeface="黑体" pitchFamily="49" charset="-122"/>
                <a:ea typeface="黑体" pitchFamily="49" charset="-122"/>
              </a:rPr>
              <a:t>从船上得到了不少东西</a:t>
            </a:r>
            <a:endParaRPr lang="zh-CN" altLang="en-US" dirty="0">
              <a:solidFill>
                <a:srgbClr val="0000FF"/>
              </a:solidFill>
            </a:endParaRPr>
          </a:p>
        </p:txBody>
      </p:sp>
    </p:spTree>
    <p:extLst>
      <p:ext uri="{BB962C8B-B14F-4D97-AF65-F5344CB8AC3E}">
        <p14:creationId xmlns:p14="http://schemas.microsoft.com/office/powerpoint/2010/main" val="1074956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963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537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354"/>
            <a:ext cx="9144000" cy="516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a:extLst>
              <a:ext uri="{FF2B5EF4-FFF2-40B4-BE49-F238E27FC236}">
                <a16:creationId xmlns:a16="http://schemas.microsoft.com/office/drawing/2014/main" id="{CD184A55-3423-F349-98B8-52F211EB9433}"/>
              </a:ext>
            </a:extLst>
          </p:cNvPr>
          <p:cNvSpPr/>
          <p:nvPr/>
        </p:nvSpPr>
        <p:spPr>
          <a:xfrm flipH="1">
            <a:off x="-36512" y="159510"/>
            <a:ext cx="2771800" cy="252000"/>
          </a:xfrm>
          <a:prstGeom prst="rect">
            <a:avLst/>
          </a:prstGeom>
          <a:gradFill flip="none" rotWithShape="1">
            <a:gsLst>
              <a:gs pos="40000">
                <a:schemeClr val="bg1"/>
              </a:gs>
              <a:gs pos="99000">
                <a:schemeClr val="bg1">
                  <a:alpha val="0"/>
                </a:schemeClr>
              </a:gs>
              <a:gs pos="77000">
                <a:schemeClr val="bg1">
                  <a:alpha val="59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1">
            <a:extLst>
              <a:ext uri="{FF2B5EF4-FFF2-40B4-BE49-F238E27FC236}">
                <a16:creationId xmlns:a16="http://schemas.microsoft.com/office/drawing/2014/main" id="{06E88223-4167-0746-8818-C83637374A72}"/>
              </a:ext>
            </a:extLst>
          </p:cNvPr>
          <p:cNvSpPr txBox="1"/>
          <p:nvPr/>
        </p:nvSpPr>
        <p:spPr>
          <a:xfrm>
            <a:off x="35496" y="134511"/>
            <a:ext cx="1800493" cy="276999"/>
          </a:xfrm>
          <a:prstGeom prst="rect">
            <a:avLst/>
          </a:prstGeom>
          <a:noFill/>
        </p:spPr>
        <p:txBody>
          <a:bodyPr wrap="none" rtlCol="0">
            <a:spAutoFit/>
          </a:bodyPr>
          <a:lstStyle/>
          <a:p>
            <a:r>
              <a:rPr kumimoji="1" lang="zh-CN" altLang="en-US" sz="1200" dirty="0">
                <a:latin typeface="黑体" pitchFamily="49" charset="-122"/>
                <a:ea typeface="黑体" pitchFamily="49" charset="-122"/>
              </a:rPr>
              <a:t>   语文  六年级  下册</a:t>
            </a:r>
          </a:p>
        </p:txBody>
      </p:sp>
      <p:sp>
        <p:nvSpPr>
          <p:cNvPr id="7" name="TextBox 48"/>
          <p:cNvSpPr txBox="1"/>
          <p:nvPr/>
        </p:nvSpPr>
        <p:spPr>
          <a:xfrm>
            <a:off x="1084318" y="915566"/>
            <a:ext cx="7327067" cy="854080"/>
          </a:xfrm>
          <a:prstGeom prst="rect">
            <a:avLst/>
          </a:prstGeom>
          <a:solidFill>
            <a:schemeClr val="bg1"/>
          </a:solidFill>
          <a:ln w="19050">
            <a:solidFill>
              <a:schemeClr val="tx1"/>
            </a:solidFill>
          </a:ln>
          <a:effectLst>
            <a:softEdge rad="31750"/>
          </a:effectLst>
        </p:spPr>
        <p:txBody>
          <a:bodyPr wrap="square" lIns="68580" tIns="34290" rIns="68580" bIns="34290" rtlCol="0">
            <a:spAutoFit/>
          </a:bodyPr>
          <a:lstStyle/>
          <a:p>
            <a:r>
              <a:rPr lang="en-US" altLang="zh-CN" sz="5100" b="1" dirty="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5  </a:t>
            </a:r>
            <a:r>
              <a:rPr lang="zh-CN" altLang="en-US" sz="5100" b="1" dirty="0">
                <a:ln w="0"/>
                <a:solidFill>
                  <a:srgbClr val="FF0000"/>
                </a:solidFill>
                <a:effectLst>
                  <a:outerShdw blurRad="38100" dist="19050" dir="2700000" algn="tl" rotWithShape="0">
                    <a:schemeClr val="dk1">
                      <a:alpha val="40000"/>
                    </a:schemeClr>
                  </a:outerShdw>
                </a:effectLst>
                <a:latin typeface="Kaiti SC" panose="02010600040101010101" pitchFamily="2" charset="-122"/>
                <a:ea typeface="Kaiti SC" panose="02010600040101010101" pitchFamily="2" charset="-122"/>
              </a:rPr>
              <a:t>鲁滨逊漂流记（节选）</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897" y="4238670"/>
            <a:ext cx="1629583" cy="378638"/>
          </a:xfrm>
          <a:prstGeom prst="rect">
            <a:avLst/>
          </a:prstGeom>
          <a:ln>
            <a:noFill/>
          </a:ln>
          <a:effectLst>
            <a:outerShdw blurRad="292100" dist="139700" dir="2700000" algn="tl" rotWithShape="0">
              <a:srgbClr val="333333">
                <a:alpha val="65000"/>
              </a:srgbClr>
            </a:outerShdw>
          </a:effectLst>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2897" y="4630648"/>
            <a:ext cx="1629583" cy="378638"/>
          </a:xfrm>
          <a:prstGeom prst="rect">
            <a:avLst/>
          </a:prstGeom>
          <a:ln>
            <a:noFill/>
          </a:ln>
          <a:effectLst>
            <a:outerShdw blurRad="292100" dist="139700" dir="2700000" algn="tl" rotWithShape="0">
              <a:srgbClr val="333333">
                <a:alpha val="65000"/>
              </a:srgbClr>
            </a:outerShdw>
          </a:effectLst>
        </p:spPr>
      </p:pic>
      <p:sp>
        <p:nvSpPr>
          <p:cNvPr id="12" name="文本框 15">
            <a:hlinkClick r:id="" action="ppaction://hlinkshowjump?jump=nextslide"/>
          </p:cNvPr>
          <p:cNvSpPr txBox="1"/>
          <p:nvPr/>
        </p:nvSpPr>
        <p:spPr>
          <a:xfrm>
            <a:off x="7275010" y="4227934"/>
            <a:ext cx="1231486" cy="400110"/>
          </a:xfrm>
          <a:prstGeom prst="rect">
            <a:avLst/>
          </a:prstGeom>
          <a:noFill/>
        </p:spPr>
        <p:txBody>
          <a:bodyPr wrap="square" rtlCol="0">
            <a:spAutoFit/>
          </a:bodyPr>
          <a:lstStyle/>
          <a:p>
            <a:pPr algn="ctr"/>
            <a:r>
              <a:rPr kumimoji="1" lang="zh-CN" altLang="en-US" sz="2000" dirty="0">
                <a:solidFill>
                  <a:schemeClr val="bg1"/>
                </a:solidFill>
              </a:rPr>
              <a:t>第一课时</a:t>
            </a:r>
          </a:p>
        </p:txBody>
      </p:sp>
      <p:sp>
        <p:nvSpPr>
          <p:cNvPr id="13" name="文本框 14">
            <a:hlinkClick r:id="rId4" action="ppaction://hlinksldjump"/>
          </p:cNvPr>
          <p:cNvSpPr txBox="1"/>
          <p:nvPr/>
        </p:nvSpPr>
        <p:spPr>
          <a:xfrm>
            <a:off x="7275010" y="4619912"/>
            <a:ext cx="1231486" cy="400110"/>
          </a:xfrm>
          <a:prstGeom prst="rect">
            <a:avLst/>
          </a:prstGeom>
          <a:noFill/>
        </p:spPr>
        <p:txBody>
          <a:bodyPr wrap="square" rtlCol="0">
            <a:spAutoFit/>
          </a:bodyPr>
          <a:lstStyle/>
          <a:p>
            <a:pPr algn="ctr"/>
            <a:r>
              <a:rPr kumimoji="1" lang="zh-CN" altLang="en-US" sz="2000" dirty="0">
                <a:solidFill>
                  <a:schemeClr val="bg1"/>
                </a:solidFill>
              </a:rPr>
              <a:t>第二课时</a:t>
            </a:r>
          </a:p>
        </p:txBody>
      </p:sp>
    </p:spTree>
    <p:extLst>
      <p:ext uri="{BB962C8B-B14F-4D97-AF65-F5344CB8AC3E}">
        <p14:creationId xmlns:p14="http://schemas.microsoft.com/office/powerpoint/2010/main" val="3504231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555526"/>
            <a:ext cx="1627369" cy="523220"/>
          </a:xfrm>
          <a:prstGeom prst="rect">
            <a:avLst/>
          </a:prstGeom>
        </p:spPr>
        <p:txBody>
          <a:bodyPr wrap="none">
            <a:spAutoFit/>
          </a:bodyPr>
          <a:lstStyle/>
          <a:p>
            <a:r>
              <a:rPr lang="zh-CN" altLang="en-US" sz="2800" b="1" dirty="0">
                <a:solidFill>
                  <a:srgbClr val="FF0000"/>
                </a:solidFill>
                <a:latin typeface="黑体" pitchFamily="49" charset="-122"/>
                <a:ea typeface="黑体" pitchFamily="49" charset="-122"/>
              </a:rPr>
              <a:t>缺乏工具</a:t>
            </a:r>
            <a:endParaRPr lang="zh-CN" altLang="en-US" dirty="0">
              <a:solidFill>
                <a:prstClr val="black"/>
              </a:solidFill>
            </a:endParaRPr>
          </a:p>
        </p:txBody>
      </p:sp>
      <p:sp>
        <p:nvSpPr>
          <p:cNvPr id="3" name="矩形 2"/>
          <p:cNvSpPr/>
          <p:nvPr/>
        </p:nvSpPr>
        <p:spPr>
          <a:xfrm>
            <a:off x="467544" y="1059582"/>
            <a:ext cx="8136904" cy="2246769"/>
          </a:xfrm>
          <a:prstGeom prst="rect">
            <a:avLst/>
          </a:prstGeom>
        </p:spPr>
        <p:txBody>
          <a:bodyPr wrap="square">
            <a:spAutoFit/>
          </a:bodyPr>
          <a:lstStyle/>
          <a:p>
            <a:r>
              <a:rPr lang="zh-CN" altLang="en-US" sz="2800" b="1" dirty="0">
                <a:solidFill>
                  <a:prstClr val="black"/>
                </a:solidFill>
                <a:latin typeface="楷体" pitchFamily="49" charset="-122"/>
                <a:ea typeface="楷体" pitchFamily="49" charset="-122"/>
              </a:rPr>
              <a:t>    没有工具，干什么都困难重重。我几乎花了一年工夫才完全布置好我那个用栅栏围起来的小小的住所。那些尖桩或者圆桩沉得很，我要使出全力才举得起来。我花了好长的时间才砍下</a:t>
            </a:r>
            <a:r>
              <a:rPr lang="en-US" altLang="zh-CN" sz="2800" b="1" dirty="0">
                <a:solidFill>
                  <a:prstClr val="black"/>
                </a:solidFill>
                <a:latin typeface="楷体" pitchFamily="49" charset="-122"/>
                <a:ea typeface="楷体" pitchFamily="49" charset="-122"/>
              </a:rPr>
              <a:t>……</a:t>
            </a:r>
            <a:r>
              <a:rPr lang="zh-CN" altLang="en-US" sz="2800" b="1" dirty="0">
                <a:solidFill>
                  <a:prstClr val="black"/>
                </a:solidFill>
                <a:latin typeface="楷体" pitchFamily="49" charset="-122"/>
                <a:ea typeface="楷体" pitchFamily="49" charset="-122"/>
              </a:rPr>
              <a:t>尽管如此，打起桩来还是很费劲，而且非常麻烦。</a:t>
            </a:r>
          </a:p>
        </p:txBody>
      </p:sp>
      <p:sp>
        <p:nvSpPr>
          <p:cNvPr id="4" name="矩形 3"/>
          <p:cNvSpPr/>
          <p:nvPr/>
        </p:nvSpPr>
        <p:spPr>
          <a:xfrm>
            <a:off x="2483768" y="3504079"/>
            <a:ext cx="5378395" cy="507831"/>
          </a:xfrm>
          <a:prstGeom prst="rect">
            <a:avLst/>
          </a:prstGeom>
        </p:spPr>
        <p:txBody>
          <a:bodyPr wrap="none">
            <a:spAutoFit/>
          </a:bodyPr>
          <a:lstStyle/>
          <a:p>
            <a:r>
              <a:rPr lang="zh-CN" altLang="en-US" sz="2700" dirty="0">
                <a:solidFill>
                  <a:srgbClr val="0000FF"/>
                </a:solidFill>
                <a:latin typeface="黑体" pitchFamily="49" charset="-122"/>
                <a:ea typeface="黑体" pitchFamily="49" charset="-122"/>
              </a:rPr>
              <a:t>有的是时间，有什么必要介意呢？</a:t>
            </a:r>
            <a:endParaRPr lang="zh-CN" altLang="en-US" dirty="0">
              <a:solidFill>
                <a:srgbClr val="0000FF"/>
              </a:solidFill>
            </a:endParaRPr>
          </a:p>
        </p:txBody>
      </p:sp>
    </p:spTree>
    <p:extLst>
      <p:ext uri="{BB962C8B-B14F-4D97-AF65-F5344CB8AC3E}">
        <p14:creationId xmlns:p14="http://schemas.microsoft.com/office/powerpoint/2010/main" val="3646566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2534" y="627534"/>
            <a:ext cx="1627369" cy="523220"/>
          </a:xfrm>
          <a:prstGeom prst="rect">
            <a:avLst/>
          </a:prstGeom>
        </p:spPr>
        <p:txBody>
          <a:bodyPr wrap="none">
            <a:spAutoFit/>
          </a:bodyPr>
          <a:lstStyle/>
          <a:p>
            <a:r>
              <a:rPr lang="zh-CN" altLang="en-US" sz="2800" b="1" dirty="0">
                <a:solidFill>
                  <a:srgbClr val="FF0000"/>
                </a:solidFill>
                <a:latin typeface="黑体" pitchFamily="49" charset="-122"/>
                <a:ea typeface="黑体" pitchFamily="49" charset="-122"/>
              </a:rPr>
              <a:t>缺乏食物</a:t>
            </a:r>
            <a:endParaRPr lang="zh-CN" altLang="en-US" dirty="0">
              <a:solidFill>
                <a:prstClr val="black"/>
              </a:solidFill>
            </a:endParaRPr>
          </a:p>
        </p:txBody>
      </p:sp>
      <p:sp>
        <p:nvSpPr>
          <p:cNvPr id="4" name="矩形 3"/>
          <p:cNvSpPr/>
          <p:nvPr/>
        </p:nvSpPr>
        <p:spPr>
          <a:xfrm>
            <a:off x="992560" y="3089234"/>
            <a:ext cx="7109639" cy="507831"/>
          </a:xfrm>
          <a:prstGeom prst="rect">
            <a:avLst/>
          </a:prstGeom>
        </p:spPr>
        <p:txBody>
          <a:bodyPr wrap="none">
            <a:spAutoFit/>
          </a:bodyPr>
          <a:lstStyle/>
          <a:p>
            <a:r>
              <a:rPr lang="zh-CN" altLang="en-US" sz="2700" dirty="0">
                <a:solidFill>
                  <a:srgbClr val="0000FF"/>
                </a:solidFill>
                <a:latin typeface="黑体" pitchFamily="49" charset="-122"/>
                <a:ea typeface="黑体" pitchFamily="49" charset="-122"/>
              </a:rPr>
              <a:t>船上有一条狗和两只猫，但它们不能同我聊天</a:t>
            </a:r>
            <a:endParaRPr lang="zh-CN" altLang="en-US" dirty="0">
              <a:solidFill>
                <a:srgbClr val="0000FF"/>
              </a:solidFill>
            </a:endParaRPr>
          </a:p>
        </p:txBody>
      </p:sp>
      <p:sp>
        <p:nvSpPr>
          <p:cNvPr id="5" name="矩形 4"/>
          <p:cNvSpPr/>
          <p:nvPr/>
        </p:nvSpPr>
        <p:spPr>
          <a:xfrm>
            <a:off x="539552" y="2355726"/>
            <a:ext cx="906017" cy="523220"/>
          </a:xfrm>
          <a:prstGeom prst="rect">
            <a:avLst/>
          </a:prstGeom>
        </p:spPr>
        <p:txBody>
          <a:bodyPr wrap="none">
            <a:spAutoFit/>
          </a:bodyPr>
          <a:lstStyle/>
          <a:p>
            <a:r>
              <a:rPr lang="zh-CN" altLang="en-US" sz="2800" b="1" dirty="0">
                <a:solidFill>
                  <a:srgbClr val="FF0000"/>
                </a:solidFill>
                <a:latin typeface="黑体" pitchFamily="49" charset="-122"/>
                <a:ea typeface="黑体" pitchFamily="49" charset="-122"/>
              </a:rPr>
              <a:t>孤独</a:t>
            </a:r>
            <a:endParaRPr lang="zh-CN" altLang="en-US" dirty="0">
              <a:solidFill>
                <a:prstClr val="black"/>
              </a:solidFill>
            </a:endParaRPr>
          </a:p>
        </p:txBody>
      </p:sp>
      <p:sp>
        <p:nvSpPr>
          <p:cNvPr id="6" name="矩形 5"/>
          <p:cNvSpPr/>
          <p:nvPr/>
        </p:nvSpPr>
        <p:spPr>
          <a:xfrm>
            <a:off x="1475656" y="1419622"/>
            <a:ext cx="3647152" cy="507831"/>
          </a:xfrm>
          <a:prstGeom prst="rect">
            <a:avLst/>
          </a:prstGeom>
        </p:spPr>
        <p:txBody>
          <a:bodyPr wrap="none">
            <a:spAutoFit/>
          </a:bodyPr>
          <a:lstStyle/>
          <a:p>
            <a:r>
              <a:rPr lang="zh-CN" altLang="en-US" sz="2700" dirty="0">
                <a:solidFill>
                  <a:srgbClr val="0000FF"/>
                </a:solidFill>
                <a:latin typeface="黑体" pitchFamily="49" charset="-122"/>
                <a:ea typeface="黑体" pitchFamily="49" charset="-122"/>
              </a:rPr>
              <a:t>在岛上转悠，寻找吃的</a:t>
            </a:r>
            <a:endParaRPr lang="zh-CN" altLang="en-US" dirty="0">
              <a:solidFill>
                <a:srgbClr val="0000FF"/>
              </a:solidFill>
            </a:endParaRPr>
          </a:p>
        </p:txBody>
      </p:sp>
    </p:spTree>
    <p:extLst>
      <p:ext uri="{BB962C8B-B14F-4D97-AF65-F5344CB8AC3E}">
        <p14:creationId xmlns:p14="http://schemas.microsoft.com/office/powerpoint/2010/main" val="72853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95536" y="875403"/>
            <a:ext cx="2088232" cy="500137"/>
          </a:xfrm>
          <a:prstGeom prst="rect">
            <a:avLst/>
          </a:prstGeom>
          <a:noFill/>
          <a:ln>
            <a:noFill/>
          </a:ln>
        </p:spPr>
        <p:txBody>
          <a:bodyPr wrap="square" lIns="68580" tIns="34290" rIns="68580" bIns="34290" rtlCol="0" anchor="t">
            <a:spAutoFit/>
          </a:bodyPr>
          <a:lstStyle/>
          <a:p>
            <a:r>
              <a:rPr lang="zh-CN" altLang="en-US" sz="2800" dirty="0">
                <a:latin typeface="黑体" pitchFamily="49" charset="-122"/>
                <a:ea typeface="黑体" pitchFamily="49" charset="-122"/>
              </a:rPr>
              <a:t>遇到的困难</a:t>
            </a:r>
          </a:p>
        </p:txBody>
      </p:sp>
      <p:sp>
        <p:nvSpPr>
          <p:cNvPr id="3" name="矩形 2"/>
          <p:cNvSpPr/>
          <p:nvPr/>
        </p:nvSpPr>
        <p:spPr>
          <a:xfrm>
            <a:off x="1187624" y="1724531"/>
            <a:ext cx="5704430" cy="1315745"/>
          </a:xfrm>
          <a:prstGeom prst="rect">
            <a:avLst/>
          </a:prstGeom>
        </p:spPr>
        <p:txBody>
          <a:bodyPr wrap="square" lIns="68580" tIns="34290" rIns="68580" bIns="34290">
            <a:spAutoFit/>
          </a:bodyPr>
          <a:lstStyle/>
          <a:p>
            <a:r>
              <a:rPr lang="en-US" altLang="zh-CN" sz="2700" dirty="0">
                <a:solidFill>
                  <a:srgbClr val="FF0000"/>
                </a:solidFill>
                <a:latin typeface="黑体" pitchFamily="49" charset="-122"/>
                <a:ea typeface="黑体" pitchFamily="49" charset="-122"/>
              </a:rPr>
              <a:t>1.</a:t>
            </a:r>
            <a:r>
              <a:rPr lang="zh-CN" altLang="en-US" sz="2700" dirty="0">
                <a:solidFill>
                  <a:srgbClr val="FF0000"/>
                </a:solidFill>
                <a:latin typeface="黑体" pitchFamily="49" charset="-122"/>
                <a:ea typeface="黑体" pitchFamily="49" charset="-122"/>
              </a:rPr>
              <a:t>生存：陷入荒岛，与世隔绝</a:t>
            </a:r>
          </a:p>
          <a:p>
            <a:r>
              <a:rPr lang="en-US" altLang="zh-CN" sz="2700" dirty="0">
                <a:solidFill>
                  <a:srgbClr val="FF0000"/>
                </a:solidFill>
                <a:latin typeface="黑体" pitchFamily="49" charset="-122"/>
                <a:ea typeface="黑体" pitchFamily="49" charset="-122"/>
              </a:rPr>
              <a:t>2.</a:t>
            </a:r>
            <a:r>
              <a:rPr lang="zh-CN" altLang="en-US" sz="2700" dirty="0">
                <a:solidFill>
                  <a:srgbClr val="FF0000"/>
                </a:solidFill>
                <a:latin typeface="黑体" pitchFamily="49" charset="-122"/>
                <a:ea typeface="黑体" pitchFamily="49" charset="-122"/>
              </a:rPr>
              <a:t>生活：缺乏必备的工具和生活用品</a:t>
            </a:r>
          </a:p>
          <a:p>
            <a:r>
              <a:rPr lang="en-US" altLang="zh-CN" sz="2700" dirty="0">
                <a:solidFill>
                  <a:srgbClr val="FF0000"/>
                </a:solidFill>
                <a:latin typeface="黑体" pitchFamily="49" charset="-122"/>
                <a:ea typeface="黑体" pitchFamily="49" charset="-122"/>
              </a:rPr>
              <a:t>3.</a:t>
            </a:r>
            <a:r>
              <a:rPr lang="zh-CN" altLang="en-US" sz="2700" dirty="0">
                <a:solidFill>
                  <a:srgbClr val="FF0000"/>
                </a:solidFill>
                <a:latin typeface="黑体" pitchFamily="49" charset="-122"/>
                <a:ea typeface="黑体" pitchFamily="49" charset="-122"/>
              </a:rPr>
              <a:t>生命意义：活下去的价值与意义</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395536" y="875403"/>
            <a:ext cx="2088232" cy="500137"/>
          </a:xfrm>
          <a:prstGeom prst="rect">
            <a:avLst/>
          </a:prstGeom>
          <a:noFill/>
          <a:ln>
            <a:noFill/>
          </a:ln>
        </p:spPr>
        <p:txBody>
          <a:bodyPr wrap="square" lIns="68580" tIns="34290" rIns="68580" bIns="34290" rtlCol="0" anchor="t">
            <a:spAutoFit/>
          </a:bodyPr>
          <a:lstStyle/>
          <a:p>
            <a:r>
              <a:rPr lang="zh-CN" altLang="en-US" sz="2800" dirty="0">
                <a:solidFill>
                  <a:prstClr val="black"/>
                </a:solidFill>
                <a:latin typeface="黑体" pitchFamily="49" charset="-122"/>
                <a:ea typeface="黑体" pitchFamily="49" charset="-122"/>
              </a:rPr>
              <a:t>解决的方法</a:t>
            </a:r>
          </a:p>
        </p:txBody>
      </p:sp>
      <p:sp>
        <p:nvSpPr>
          <p:cNvPr id="3" name="矩形 2"/>
          <p:cNvSpPr/>
          <p:nvPr/>
        </p:nvSpPr>
        <p:spPr>
          <a:xfrm>
            <a:off x="683568" y="1724531"/>
            <a:ext cx="7920880" cy="1315745"/>
          </a:xfrm>
          <a:prstGeom prst="rect">
            <a:avLst/>
          </a:prstGeom>
        </p:spPr>
        <p:txBody>
          <a:bodyPr wrap="square" lIns="68580" tIns="34290" rIns="68580" bIns="34290">
            <a:spAutoFit/>
          </a:bodyPr>
          <a:lstStyle/>
          <a:p>
            <a:r>
              <a:rPr lang="en-US" altLang="zh-CN" sz="2700" dirty="0">
                <a:solidFill>
                  <a:srgbClr val="FF0000"/>
                </a:solidFill>
                <a:latin typeface="黑体" pitchFamily="49" charset="-122"/>
                <a:ea typeface="黑体" pitchFamily="49" charset="-122"/>
              </a:rPr>
              <a:t>1.</a:t>
            </a:r>
            <a:r>
              <a:rPr lang="zh-CN" altLang="en-US" sz="2700" dirty="0">
                <a:solidFill>
                  <a:srgbClr val="FF0000"/>
                </a:solidFill>
                <a:latin typeface="黑体" pitchFamily="49" charset="-122"/>
                <a:ea typeface="黑体" pitchFamily="49" charset="-122"/>
              </a:rPr>
              <a:t>用刻痕记录时间，进行记录</a:t>
            </a:r>
          </a:p>
          <a:p>
            <a:r>
              <a:rPr lang="en-US" altLang="zh-CN" sz="2700" dirty="0">
                <a:solidFill>
                  <a:srgbClr val="FF0000"/>
                </a:solidFill>
                <a:latin typeface="黑体" pitchFamily="49" charset="-122"/>
                <a:ea typeface="黑体" pitchFamily="49" charset="-122"/>
              </a:rPr>
              <a:t>2.</a:t>
            </a:r>
            <a:r>
              <a:rPr lang="zh-CN" altLang="en-US" sz="2700" dirty="0">
                <a:solidFill>
                  <a:srgbClr val="FF0000"/>
                </a:solidFill>
                <a:latin typeface="黑体" pitchFamily="49" charset="-122"/>
                <a:ea typeface="黑体" pitchFamily="49" charset="-122"/>
              </a:rPr>
              <a:t>节约现有的工具和用品、靠自身智慧来创造工具</a:t>
            </a:r>
          </a:p>
          <a:p>
            <a:r>
              <a:rPr lang="en-US" altLang="zh-CN" sz="2700" dirty="0">
                <a:solidFill>
                  <a:srgbClr val="FF0000"/>
                </a:solidFill>
                <a:latin typeface="黑体" pitchFamily="49" charset="-122"/>
                <a:ea typeface="黑体" pitchFamily="49" charset="-122"/>
              </a:rPr>
              <a:t>3.</a:t>
            </a:r>
            <a:r>
              <a:rPr lang="zh-CN" altLang="en-US" sz="2700" dirty="0">
                <a:solidFill>
                  <a:srgbClr val="FF0000"/>
                </a:solidFill>
                <a:latin typeface="黑体" pitchFamily="49" charset="-122"/>
                <a:ea typeface="黑体" pitchFamily="49" charset="-122"/>
              </a:rPr>
              <a:t>分析目前处境，排列自己的幸与不幸</a:t>
            </a:r>
          </a:p>
        </p:txBody>
      </p:sp>
    </p:spTree>
    <p:extLst>
      <p:ext uri="{BB962C8B-B14F-4D97-AF65-F5344CB8AC3E}">
        <p14:creationId xmlns:p14="http://schemas.microsoft.com/office/powerpoint/2010/main" val="3933889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514247" y="1275606"/>
            <a:ext cx="7090199" cy="1546577"/>
          </a:xfrm>
          <a:prstGeom prst="rect">
            <a:avLst/>
          </a:prstGeom>
          <a:noFill/>
          <a:ln>
            <a:noFill/>
          </a:ln>
        </p:spPr>
        <p:txBody>
          <a:bodyPr wrap="square" lIns="68580" tIns="34290" rIns="68580" bIns="34290" rtlCol="0" anchor="t">
            <a:spAutoFit/>
          </a:bodyPr>
          <a:lstStyle/>
          <a:p>
            <a:r>
              <a:rPr lang="zh-CN" altLang="en-US" sz="2800" b="1" dirty="0">
                <a:latin typeface="宋体" pitchFamily="2" charset="-122"/>
                <a:ea typeface="宋体" pitchFamily="2" charset="-122"/>
              </a:rPr>
              <a:t>     </a:t>
            </a:r>
            <a:r>
              <a:rPr lang="zh-CN" altLang="en-US" sz="3200" dirty="0">
                <a:latin typeface="黑体" pitchFamily="49" charset="-122"/>
                <a:ea typeface="黑体" pitchFamily="49" charset="-122"/>
              </a:rPr>
              <a:t>让我们把鲁滨逊列出的“好处”和“坏处”，对照着读一读。边读边想：这样一个表格，给鲁滨逊带来了什么？</a:t>
            </a:r>
          </a:p>
        </p:txBody>
      </p:sp>
      <p:pic>
        <p:nvPicPr>
          <p:cNvPr id="3" name="图片 2">
            <a:extLst>
              <a:ext uri="{FF2B5EF4-FFF2-40B4-BE49-F238E27FC236}">
                <a16:creationId xmlns:a16="http://schemas.microsoft.com/office/drawing/2014/main" id="{C061C24E-8F5B-344B-B0B0-700FB18A0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209" y="1332340"/>
            <a:ext cx="1104039" cy="1582166"/>
          </a:xfrm>
          <a:prstGeom prst="rect">
            <a:avLst/>
          </a:prstGeom>
        </p:spPr>
      </p:pic>
    </p:spTree>
    <p:extLst>
      <p:ext uri="{BB962C8B-B14F-4D97-AF65-F5344CB8AC3E}">
        <p14:creationId xmlns:p14="http://schemas.microsoft.com/office/powerpoint/2010/main" val="1622031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11560" y="1059582"/>
            <a:ext cx="7632848"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24"/>
          <p:cNvSpPr txBox="1"/>
          <p:nvPr/>
        </p:nvSpPr>
        <p:spPr>
          <a:xfrm>
            <a:off x="1691680" y="49789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坏处</a:t>
            </a:r>
          </a:p>
        </p:txBody>
      </p:sp>
      <p:sp>
        <p:nvSpPr>
          <p:cNvPr id="5" name="TextBox 24"/>
          <p:cNvSpPr txBox="1"/>
          <p:nvPr/>
        </p:nvSpPr>
        <p:spPr>
          <a:xfrm>
            <a:off x="5580112" y="47532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好处</a:t>
            </a:r>
          </a:p>
        </p:txBody>
      </p:sp>
      <p:sp>
        <p:nvSpPr>
          <p:cNvPr id="7" name="矩形 6"/>
          <p:cNvSpPr/>
          <p:nvPr/>
        </p:nvSpPr>
        <p:spPr>
          <a:xfrm>
            <a:off x="735507" y="1491630"/>
            <a:ext cx="3404445" cy="1177245"/>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    我被抛弃在一座可怕的荒岛上，没有重见天日的希望。</a:t>
            </a:r>
          </a:p>
        </p:txBody>
      </p:sp>
      <p:sp>
        <p:nvSpPr>
          <p:cNvPr id="8" name="矩形 7"/>
          <p:cNvSpPr/>
          <p:nvPr/>
        </p:nvSpPr>
        <p:spPr>
          <a:xfrm>
            <a:off x="4716016" y="1491629"/>
            <a:ext cx="3600399" cy="807913"/>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    但是我还活着，没有像我的伙伴们一样被淹死。</a:t>
            </a:r>
          </a:p>
        </p:txBody>
      </p:sp>
      <p:sp>
        <p:nvSpPr>
          <p:cNvPr id="9" name="矩形 8"/>
          <p:cNvSpPr/>
          <p:nvPr/>
        </p:nvSpPr>
        <p:spPr>
          <a:xfrm>
            <a:off x="756208" y="2843539"/>
            <a:ext cx="3404445" cy="807913"/>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    我被单独剔出来，与世隔绝，受尽苦难。</a:t>
            </a:r>
          </a:p>
        </p:txBody>
      </p:sp>
      <p:sp>
        <p:nvSpPr>
          <p:cNvPr id="10" name="矩形 9"/>
          <p:cNvSpPr/>
          <p:nvPr/>
        </p:nvSpPr>
        <p:spPr>
          <a:xfrm>
            <a:off x="4716016" y="2787774"/>
            <a:ext cx="3672408" cy="807913"/>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    但是，我也免于死亡，而船上其他人员都已丧命。</a:t>
            </a:r>
          </a:p>
        </p:txBody>
      </p:sp>
    </p:spTree>
    <p:extLst>
      <p:ext uri="{BB962C8B-B14F-4D97-AF65-F5344CB8AC3E}">
        <p14:creationId xmlns:p14="http://schemas.microsoft.com/office/powerpoint/2010/main" val="3828421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11560" y="1059582"/>
            <a:ext cx="7632848"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24"/>
          <p:cNvSpPr txBox="1"/>
          <p:nvPr/>
        </p:nvSpPr>
        <p:spPr>
          <a:xfrm>
            <a:off x="1691680" y="49789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坏处</a:t>
            </a:r>
          </a:p>
        </p:txBody>
      </p:sp>
      <p:sp>
        <p:nvSpPr>
          <p:cNvPr id="5" name="TextBox 24"/>
          <p:cNvSpPr txBox="1"/>
          <p:nvPr/>
        </p:nvSpPr>
        <p:spPr>
          <a:xfrm>
            <a:off x="5580112" y="47532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好处</a:t>
            </a:r>
          </a:p>
        </p:txBody>
      </p:sp>
      <p:sp>
        <p:nvSpPr>
          <p:cNvPr id="7" name="矩形 6"/>
          <p:cNvSpPr/>
          <p:nvPr/>
        </p:nvSpPr>
        <p:spPr>
          <a:xfrm>
            <a:off x="735507" y="1491630"/>
            <a:ext cx="3404445" cy="1177245"/>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我被从人类中分离出来，成为一个孤独的人。</a:t>
            </a:r>
          </a:p>
        </p:txBody>
      </p:sp>
      <p:sp>
        <p:nvSpPr>
          <p:cNvPr id="8" name="矩形 7"/>
          <p:cNvSpPr/>
          <p:nvPr/>
        </p:nvSpPr>
        <p:spPr>
          <a:xfrm>
            <a:off x="4716016" y="1491629"/>
            <a:ext cx="3600399" cy="1177245"/>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但是，我在这片荒芜的土地上既没有挨饿，也没有奄奄待毙。</a:t>
            </a:r>
          </a:p>
        </p:txBody>
      </p:sp>
      <p:sp>
        <p:nvSpPr>
          <p:cNvPr id="9" name="矩形 8"/>
          <p:cNvSpPr/>
          <p:nvPr/>
        </p:nvSpPr>
        <p:spPr>
          <a:xfrm>
            <a:off x="741676" y="2972439"/>
            <a:ext cx="3404445" cy="438582"/>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我没有衣服穿。</a:t>
            </a:r>
          </a:p>
        </p:txBody>
      </p:sp>
      <p:sp>
        <p:nvSpPr>
          <p:cNvPr id="10" name="矩形 9"/>
          <p:cNvSpPr/>
          <p:nvPr/>
        </p:nvSpPr>
        <p:spPr>
          <a:xfrm>
            <a:off x="4716016" y="2787774"/>
            <a:ext cx="3672408" cy="807913"/>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但是，我身在热带，即使有衣服也不用穿。</a:t>
            </a:r>
          </a:p>
        </p:txBody>
      </p:sp>
    </p:spTree>
    <p:extLst>
      <p:ext uri="{BB962C8B-B14F-4D97-AF65-F5344CB8AC3E}">
        <p14:creationId xmlns:p14="http://schemas.microsoft.com/office/powerpoint/2010/main" val="361766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611560" y="1059582"/>
            <a:ext cx="7632848" cy="7200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TextBox 24"/>
          <p:cNvSpPr txBox="1"/>
          <p:nvPr/>
        </p:nvSpPr>
        <p:spPr>
          <a:xfrm>
            <a:off x="1691680" y="49789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坏处</a:t>
            </a:r>
          </a:p>
        </p:txBody>
      </p:sp>
      <p:sp>
        <p:nvSpPr>
          <p:cNvPr id="5" name="TextBox 24"/>
          <p:cNvSpPr txBox="1"/>
          <p:nvPr/>
        </p:nvSpPr>
        <p:spPr>
          <a:xfrm>
            <a:off x="5580112" y="475320"/>
            <a:ext cx="1368152" cy="561692"/>
          </a:xfrm>
          <a:prstGeom prst="rect">
            <a:avLst/>
          </a:prstGeom>
          <a:noFill/>
        </p:spPr>
        <p:txBody>
          <a:bodyPr wrap="square" lIns="68580" tIns="34290" rIns="68580" bIns="34290" rtlCol="0">
            <a:spAutoFit/>
          </a:bodyPr>
          <a:lstStyle/>
          <a:p>
            <a:r>
              <a:rPr lang="zh-CN" altLang="en-US" sz="3200" b="1" dirty="0">
                <a:solidFill>
                  <a:srgbClr val="FF0000"/>
                </a:solidFill>
                <a:latin typeface="楷体" pitchFamily="49" charset="-122"/>
                <a:ea typeface="楷体" pitchFamily="49" charset="-122"/>
              </a:rPr>
              <a:t>好处</a:t>
            </a:r>
          </a:p>
        </p:txBody>
      </p:sp>
      <p:sp>
        <p:nvSpPr>
          <p:cNvPr id="7" name="矩形 6"/>
          <p:cNvSpPr/>
          <p:nvPr/>
        </p:nvSpPr>
        <p:spPr>
          <a:xfrm>
            <a:off x="735507" y="1491630"/>
            <a:ext cx="3404445" cy="1177245"/>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我没有任何防御力量或者手段来抵抗人或野兽的侵袭。</a:t>
            </a:r>
          </a:p>
        </p:txBody>
      </p:sp>
      <p:sp>
        <p:nvSpPr>
          <p:cNvPr id="8" name="矩形 7"/>
          <p:cNvSpPr/>
          <p:nvPr/>
        </p:nvSpPr>
        <p:spPr>
          <a:xfrm>
            <a:off x="4355976" y="1203598"/>
            <a:ext cx="4176465" cy="1546577"/>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但是，在这里我看不见会伤害我的野兽，在非洲海岸上，我却看见过。要是我的船在那儿倾覆，那怎么办呢？</a:t>
            </a:r>
          </a:p>
        </p:txBody>
      </p:sp>
      <p:sp>
        <p:nvSpPr>
          <p:cNvPr id="9" name="矩形 8"/>
          <p:cNvSpPr/>
          <p:nvPr/>
        </p:nvSpPr>
        <p:spPr>
          <a:xfrm>
            <a:off x="756208" y="2987973"/>
            <a:ext cx="3404445" cy="807913"/>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没有人可以同我说话，或者宽慰我。</a:t>
            </a:r>
          </a:p>
        </p:txBody>
      </p:sp>
      <p:sp>
        <p:nvSpPr>
          <p:cNvPr id="10" name="矩形 9"/>
          <p:cNvSpPr/>
          <p:nvPr/>
        </p:nvSpPr>
        <p:spPr>
          <a:xfrm>
            <a:off x="4355975" y="2834665"/>
            <a:ext cx="4176465" cy="1177245"/>
          </a:xfrm>
          <a:prstGeom prst="rect">
            <a:avLst/>
          </a:prstGeom>
        </p:spPr>
        <p:txBody>
          <a:bodyPr wrap="square" lIns="68580" tIns="34290" rIns="68580" bIns="34290">
            <a:spAutoFit/>
          </a:bodyPr>
          <a:lstStyle/>
          <a:p>
            <a:r>
              <a:rPr lang="zh-CN" altLang="en-US" sz="2400" b="1" dirty="0">
                <a:solidFill>
                  <a:prstClr val="black"/>
                </a:solidFill>
                <a:latin typeface="楷体" pitchFamily="49" charset="-122"/>
                <a:ea typeface="楷体" pitchFamily="49" charset="-122"/>
              </a:rPr>
              <a:t>    但是，船漂到了离岸很近的地方，我取出了很多必需品，有些甚至够我用一辈子。</a:t>
            </a:r>
          </a:p>
        </p:txBody>
      </p:sp>
    </p:spTree>
    <p:extLst>
      <p:ext uri="{BB962C8B-B14F-4D97-AF65-F5344CB8AC3E}">
        <p14:creationId xmlns:p14="http://schemas.microsoft.com/office/powerpoint/2010/main" val="3617666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70490" y="1851670"/>
            <a:ext cx="7128792" cy="1815882"/>
          </a:xfrm>
          <a:prstGeom prst="rect">
            <a:avLst/>
          </a:prstGeom>
        </p:spPr>
        <p:txBody>
          <a:bodyPr wrap="square">
            <a:spAutoFit/>
          </a:bodyPr>
          <a:lstStyle/>
          <a:p>
            <a:r>
              <a:rPr lang="zh-CN" altLang="en-US" sz="2800" b="1" dirty="0">
                <a:solidFill>
                  <a:prstClr val="black"/>
                </a:solidFill>
                <a:latin typeface="黑体" pitchFamily="49" charset="-122"/>
                <a:ea typeface="黑体" pitchFamily="49" charset="-122"/>
              </a:rPr>
              <a:t>    鲁滨逊的这种做法对我们每个人都有用。人生不可能一帆风顺，当我们遇上不利环境的时候，就要像他一样，直面现实，在绝望中寻找希望，增强跟困难作斗争的信心。</a:t>
            </a:r>
          </a:p>
        </p:txBody>
      </p:sp>
      <p:grpSp>
        <p:nvGrpSpPr>
          <p:cNvPr id="3" name="组合 2"/>
          <p:cNvGrpSpPr/>
          <p:nvPr/>
        </p:nvGrpSpPr>
        <p:grpSpPr>
          <a:xfrm>
            <a:off x="1701854" y="911651"/>
            <a:ext cx="1215350" cy="649380"/>
            <a:chOff x="4193311" y="4287558"/>
            <a:chExt cx="1215350" cy="649380"/>
          </a:xfrm>
        </p:grpSpPr>
        <p:sp>
          <p:nvSpPr>
            <p:cNvPr id="4" name="云形 3"/>
            <p:cNvSpPr/>
            <p:nvPr/>
          </p:nvSpPr>
          <p:spPr>
            <a:xfrm>
              <a:off x="4193311" y="4287558"/>
              <a:ext cx="1215350" cy="6493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4399273" y="4349364"/>
              <a:ext cx="803425" cy="461665"/>
            </a:xfrm>
            <a:prstGeom prst="rect">
              <a:avLst/>
            </a:prstGeom>
            <a:noFill/>
          </p:spPr>
          <p:txBody>
            <a:bodyPr wrap="non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勇气</a:t>
              </a:r>
            </a:p>
          </p:txBody>
        </p:sp>
      </p:grpSp>
      <p:grpSp>
        <p:nvGrpSpPr>
          <p:cNvPr id="6" name="组合 5"/>
          <p:cNvGrpSpPr/>
          <p:nvPr/>
        </p:nvGrpSpPr>
        <p:grpSpPr>
          <a:xfrm>
            <a:off x="3064426" y="739361"/>
            <a:ext cx="1733772" cy="649380"/>
            <a:chOff x="4193311" y="4287558"/>
            <a:chExt cx="1733772" cy="649380"/>
          </a:xfrm>
        </p:grpSpPr>
        <p:sp>
          <p:nvSpPr>
            <p:cNvPr id="7" name="云形 6"/>
            <p:cNvSpPr/>
            <p:nvPr/>
          </p:nvSpPr>
          <p:spPr>
            <a:xfrm>
              <a:off x="4193311" y="4287558"/>
              <a:ext cx="1733772" cy="6493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399273" y="4349364"/>
              <a:ext cx="1422184" cy="461665"/>
            </a:xfrm>
            <a:prstGeom prst="rect">
              <a:avLst/>
            </a:prstGeom>
            <a:noFill/>
          </p:spPr>
          <p:txBody>
            <a:bodyPr wrap="non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接受现实</a:t>
              </a:r>
            </a:p>
          </p:txBody>
        </p:sp>
      </p:grpSp>
      <p:grpSp>
        <p:nvGrpSpPr>
          <p:cNvPr id="9" name="组合 8"/>
          <p:cNvGrpSpPr/>
          <p:nvPr/>
        </p:nvGrpSpPr>
        <p:grpSpPr>
          <a:xfrm>
            <a:off x="5014222" y="973457"/>
            <a:ext cx="2376264" cy="649380"/>
            <a:chOff x="4193311" y="4287558"/>
            <a:chExt cx="2376264" cy="649380"/>
          </a:xfrm>
        </p:grpSpPr>
        <p:sp>
          <p:nvSpPr>
            <p:cNvPr id="10" name="云形 9"/>
            <p:cNvSpPr/>
            <p:nvPr/>
          </p:nvSpPr>
          <p:spPr>
            <a:xfrm>
              <a:off x="4193311" y="4287558"/>
              <a:ext cx="2376264" cy="649380"/>
            </a:xfrm>
            <a:prstGeom prst="cloud">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4399273" y="4349364"/>
              <a:ext cx="2040943" cy="461665"/>
            </a:xfrm>
            <a:prstGeom prst="rect">
              <a:avLst/>
            </a:prstGeom>
            <a:noFill/>
          </p:spPr>
          <p:txBody>
            <a:bodyPr wrap="none" rtlCol="0">
              <a:spAutoFit/>
            </a:bodyPr>
            <a:lstStyle/>
            <a:p>
              <a:r>
                <a:rPr lang="zh-CN" altLang="en-US" sz="2400" b="1" dirty="0">
                  <a:solidFill>
                    <a:srgbClr val="FF0000"/>
                  </a:solidFill>
                  <a:latin typeface="黑体" panose="02010609060101010101" pitchFamily="49" charset="-122"/>
                  <a:ea typeface="黑体" panose="02010609060101010101" pitchFamily="49" charset="-122"/>
                </a:rPr>
                <a:t>活下去的理由</a:t>
              </a:r>
            </a:p>
          </p:txBody>
        </p:sp>
      </p:grpSp>
    </p:spTree>
    <p:extLst>
      <p:ext uri="{BB962C8B-B14F-4D97-AF65-F5344CB8AC3E}">
        <p14:creationId xmlns:p14="http://schemas.microsoft.com/office/powerpoint/2010/main" val="170045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 y="0"/>
            <a:ext cx="9142822" cy="5163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本框 3"/>
          <p:cNvSpPr txBox="1"/>
          <p:nvPr/>
        </p:nvSpPr>
        <p:spPr>
          <a:xfrm>
            <a:off x="1187624" y="1419622"/>
            <a:ext cx="7128793" cy="1915909"/>
          </a:xfrm>
          <a:prstGeom prst="rect">
            <a:avLst/>
          </a:prstGeom>
          <a:noFill/>
          <a:ln>
            <a:noFill/>
          </a:ln>
        </p:spPr>
        <p:txBody>
          <a:bodyPr wrap="square" lIns="68580" tIns="34290" rIns="68580" bIns="34290" rtlCol="0" anchor="t">
            <a:spAutoFit/>
          </a:bodyPr>
          <a:lstStyle/>
          <a:p>
            <a:r>
              <a:rPr lang="zh-CN" altLang="en-US" sz="4000" b="1" dirty="0">
                <a:solidFill>
                  <a:prstClr val="black"/>
                </a:solidFill>
                <a:latin typeface="黑体" pitchFamily="49" charset="-122"/>
                <a:ea typeface="黑体" pitchFamily="49" charset="-122"/>
              </a:rPr>
              <a:t>    最近你遇到什么困难和烦恼了吗？像鲁滨逊一样把坏处与好处列出来吧。</a:t>
            </a:r>
          </a:p>
        </p:txBody>
      </p:sp>
    </p:spTree>
    <p:extLst>
      <p:ext uri="{BB962C8B-B14F-4D97-AF65-F5344CB8AC3E}">
        <p14:creationId xmlns:p14="http://schemas.microsoft.com/office/powerpoint/2010/main" val="257726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807171" y="1069305"/>
            <a:ext cx="5976889" cy="2654573"/>
          </a:xfrm>
          <a:prstGeom prst="rect">
            <a:avLst/>
          </a:prstGeom>
        </p:spPr>
        <p:txBody>
          <a:bodyPr wrap="square" lIns="68580" tIns="34290" rIns="68580" bIns="34290">
            <a:spAutoFit/>
          </a:bodyPr>
          <a:lstStyle/>
          <a:p>
            <a:pPr algn="just">
              <a:lnSpc>
                <a:spcPct val="120000"/>
              </a:lnSpc>
            </a:pPr>
            <a:r>
              <a:rPr kumimoji="1" lang="zh-CN" altLang="en-US" sz="2800" b="1" dirty="0">
                <a:solidFill>
                  <a:srgbClr val="0000FF"/>
                </a:solidFill>
                <a:latin typeface="楷体" panose="02010609060101010101" pitchFamily="49" charset="-122"/>
                <a:ea typeface="楷体" panose="02010609060101010101" pitchFamily="49" charset="-122"/>
              </a:rPr>
              <a:t>    </a:t>
            </a:r>
            <a:r>
              <a:rPr kumimoji="1" lang="zh-CN" altLang="en-US" sz="2800" b="1" u="sng" dirty="0">
                <a:solidFill>
                  <a:srgbClr val="0000FF"/>
                </a:solidFill>
                <a:latin typeface="楷体" panose="02010609060101010101" pitchFamily="49" charset="-122"/>
                <a:ea typeface="楷体" panose="02010609060101010101" pitchFamily="49" charset="-122"/>
              </a:rPr>
              <a:t>丹尼尔</a:t>
            </a:r>
            <a:r>
              <a:rPr kumimoji="1" lang="en-US" altLang="zh-CN" sz="2800" b="1" u="sng" dirty="0">
                <a:solidFill>
                  <a:srgbClr val="0000FF"/>
                </a:solidFill>
                <a:latin typeface="楷体" panose="02010609060101010101" pitchFamily="49" charset="-122"/>
                <a:ea typeface="楷体" panose="02010609060101010101" pitchFamily="49" charset="-122"/>
              </a:rPr>
              <a:t>·</a:t>
            </a:r>
            <a:r>
              <a:rPr kumimoji="1" lang="zh-CN" altLang="en-US" sz="2800" b="1" u="sng" dirty="0">
                <a:solidFill>
                  <a:srgbClr val="0000FF"/>
                </a:solidFill>
                <a:latin typeface="楷体" panose="02010609060101010101" pitchFamily="49" charset="-122"/>
                <a:ea typeface="楷体" panose="02010609060101010101" pitchFamily="49" charset="-122"/>
              </a:rPr>
              <a:t>笛福</a:t>
            </a:r>
            <a:r>
              <a:rPr kumimoji="1" lang="zh-CN" altLang="en-US" sz="2800" b="1" dirty="0">
                <a:solidFill>
                  <a:prstClr val="black"/>
                </a:solidFill>
                <a:latin typeface="楷体" panose="02010609060101010101" pitchFamily="49" charset="-122"/>
                <a:ea typeface="楷体" panose="02010609060101010101" pitchFamily="49" charset="-122"/>
              </a:rPr>
              <a:t>（</a:t>
            </a:r>
            <a:r>
              <a:rPr kumimoji="1" lang="en-US" altLang="zh-CN" sz="2800" b="1" dirty="0">
                <a:solidFill>
                  <a:prstClr val="black"/>
                </a:solidFill>
                <a:latin typeface="楷体" panose="02010609060101010101" pitchFamily="49" charset="-122"/>
                <a:ea typeface="楷体" panose="02010609060101010101" pitchFamily="49" charset="-122"/>
              </a:rPr>
              <a:t>1660-1731</a:t>
            </a:r>
            <a:r>
              <a:rPr kumimoji="1" lang="zh-CN" altLang="en-US" sz="2800" b="1" dirty="0">
                <a:solidFill>
                  <a:prstClr val="black"/>
                </a:solidFill>
                <a:latin typeface="楷体" panose="02010609060101010101" pitchFamily="49" charset="-122"/>
                <a:ea typeface="楷体" panose="02010609060101010101" pitchFamily="49" charset="-122"/>
              </a:rPr>
              <a:t>），</a:t>
            </a:r>
            <a:r>
              <a:rPr kumimoji="1" lang="zh-CN" altLang="en-US" sz="2800" b="1" dirty="0">
                <a:solidFill>
                  <a:srgbClr val="FF0000"/>
                </a:solidFill>
                <a:latin typeface="楷体" panose="02010609060101010101" pitchFamily="49" charset="-122"/>
                <a:ea typeface="楷体" panose="02010609060101010101" pitchFamily="49" charset="-122"/>
              </a:rPr>
              <a:t>英国</a:t>
            </a:r>
            <a:r>
              <a:rPr kumimoji="1" lang="zh-CN" altLang="en-US" sz="2800" b="1" dirty="0">
                <a:solidFill>
                  <a:prstClr val="black"/>
                </a:solidFill>
                <a:latin typeface="楷体" panose="02010609060101010101" pitchFamily="49" charset="-122"/>
                <a:ea typeface="楷体" panose="02010609060101010101" pitchFamily="49" charset="-122"/>
              </a:rPr>
              <a:t>小说家。生于商人家庭。晚年发表海上冒险小说、流浪汉体小说和历史小说。代表作有长篇小说</a:t>
            </a:r>
            <a:r>
              <a:rPr kumimoji="1" lang="en-US" altLang="zh-CN" sz="2800" b="1" dirty="0">
                <a:solidFill>
                  <a:srgbClr val="FF0000"/>
                </a:solidFill>
                <a:latin typeface="楷体" panose="02010609060101010101" pitchFamily="49" charset="-122"/>
                <a:ea typeface="楷体" panose="02010609060101010101" pitchFamily="49" charset="-122"/>
              </a:rPr>
              <a:t>《</a:t>
            </a:r>
            <a:r>
              <a:rPr kumimoji="1" lang="zh-CN" altLang="en-US" sz="2800" b="1" dirty="0">
                <a:solidFill>
                  <a:srgbClr val="FF0000"/>
                </a:solidFill>
                <a:latin typeface="楷体" panose="02010609060101010101" pitchFamily="49" charset="-122"/>
                <a:ea typeface="楷体" panose="02010609060101010101" pitchFamily="49" charset="-122"/>
              </a:rPr>
              <a:t>鲁滨逊漂流记</a:t>
            </a:r>
            <a:r>
              <a:rPr kumimoji="1" lang="en-US" altLang="zh-CN" sz="2800" b="1" dirty="0">
                <a:solidFill>
                  <a:srgbClr val="FF0000"/>
                </a:solidFill>
                <a:latin typeface="楷体" panose="02010609060101010101" pitchFamily="49" charset="-122"/>
                <a:ea typeface="楷体" panose="02010609060101010101" pitchFamily="49" charset="-122"/>
              </a:rPr>
              <a:t>》</a:t>
            </a:r>
            <a:r>
              <a:rPr kumimoji="1" lang="zh-CN" altLang="en-US" sz="2800" b="1" dirty="0">
                <a:solidFill>
                  <a:prstClr val="black"/>
                </a:solidFill>
                <a:latin typeface="楷体" panose="02010609060101010101" pitchFamily="49" charset="-122"/>
                <a:ea typeface="楷体" panose="02010609060101010101" pitchFamily="49" charset="-122"/>
              </a:rPr>
              <a:t>。</a:t>
            </a:r>
          </a:p>
        </p:txBody>
      </p:sp>
      <p:pic>
        <p:nvPicPr>
          <p:cNvPr id="107522" name="Picture 2" descr="https://timgsa.baidu.com/timg?image&amp;quality=80&amp;size=b9999_10000&amp;sec=1534681330720&amp;di=ed5f96b1af24643e8dc76505a99bf284&amp;imgtype=0&amp;src=http%3A%2F%2Fimgsrc.baidu.com%2Fimgad%2Fpic%2Fitem%2F622762d0f703918f287d94005b3d269758eec448.jpg"/>
          <p:cNvPicPr>
            <a:picLocks noChangeAspect="1" noChangeArrowheads="1"/>
          </p:cNvPicPr>
          <p:nvPr/>
        </p:nvPicPr>
        <p:blipFill>
          <a:blip r:embed="rId3" cstate="print">
            <a:lum contrast="40000"/>
          </a:blip>
          <a:srcRect r="2759" b="6249"/>
          <a:stretch>
            <a:fillRect/>
          </a:stretch>
        </p:blipFill>
        <p:spPr bwMode="auto">
          <a:xfrm flipH="1">
            <a:off x="412996" y="1131590"/>
            <a:ext cx="2116719" cy="2430270"/>
          </a:xfrm>
          <a:prstGeom prst="rect">
            <a:avLst/>
          </a:prstGeom>
          <a:noFill/>
          <a:scene3d>
            <a:camera prst="obliqueBottomRight"/>
            <a:lightRig rig="threePt" dir="t"/>
          </a:scene3d>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528" y="483518"/>
            <a:ext cx="1629583" cy="378638"/>
          </a:xfrm>
          <a:prstGeom prst="rect">
            <a:avLst/>
          </a:prstGeom>
          <a:ln>
            <a:noFill/>
          </a:ln>
          <a:effectLst>
            <a:outerShdw blurRad="292100" dist="139700" dir="2700000" algn="tl" rotWithShape="0">
              <a:srgbClr val="333333">
                <a:alpha val="65000"/>
              </a:srgbClr>
            </a:outerShdw>
          </a:effectLst>
        </p:spPr>
      </p:pic>
      <p:sp>
        <p:nvSpPr>
          <p:cNvPr id="5" name="文本框 15">
            <a:hlinkClick r:id="" action="ppaction://hlinkshowjump?jump=nextslide"/>
          </p:cNvPr>
          <p:cNvSpPr txBox="1"/>
          <p:nvPr/>
        </p:nvSpPr>
        <p:spPr>
          <a:xfrm>
            <a:off x="335641" y="472782"/>
            <a:ext cx="1231486" cy="400110"/>
          </a:xfrm>
          <a:prstGeom prst="rect">
            <a:avLst/>
          </a:prstGeom>
          <a:noFill/>
        </p:spPr>
        <p:txBody>
          <a:bodyPr wrap="square" rtlCol="0">
            <a:spAutoFit/>
          </a:bodyPr>
          <a:lstStyle/>
          <a:p>
            <a:pPr algn="ctr"/>
            <a:r>
              <a:rPr kumimoji="1" lang="zh-CN" altLang="en-US" sz="2000" dirty="0">
                <a:solidFill>
                  <a:schemeClr val="bg1"/>
                </a:solidFill>
              </a:rPr>
              <a:t>第一课时</a:t>
            </a:r>
          </a:p>
        </p:txBody>
      </p:sp>
    </p:spTree>
    <p:extLst>
      <p:ext uri="{BB962C8B-B14F-4D97-AF65-F5344CB8AC3E}">
        <p14:creationId xmlns:p14="http://schemas.microsoft.com/office/powerpoint/2010/main" val="4247677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448995" y="1416969"/>
            <a:ext cx="7176793" cy="1546577"/>
          </a:xfrm>
          <a:prstGeom prst="rect">
            <a:avLst/>
          </a:prstGeom>
          <a:noFill/>
          <a:ln>
            <a:noFill/>
          </a:ln>
        </p:spPr>
        <p:txBody>
          <a:bodyPr wrap="square" lIns="68580" tIns="34290" rIns="68580" bIns="34290" rtlCol="0" anchor="t">
            <a:spAutoFit/>
          </a:bodyPr>
          <a:lstStyle/>
          <a:p>
            <a:r>
              <a:rPr lang="zh-CN" altLang="en-US" sz="3200" b="1" dirty="0">
                <a:solidFill>
                  <a:prstClr val="black"/>
                </a:solidFill>
                <a:latin typeface="黑体" pitchFamily="49" charset="-122"/>
                <a:ea typeface="黑体" pitchFamily="49" charset="-122"/>
              </a:rPr>
              <a:t>    在这种情况下，能知足安命是很重要的，能让自己冷静理智下来。鲁滨逊是怎样认为的呢？</a:t>
            </a:r>
          </a:p>
        </p:txBody>
      </p:sp>
      <p:pic>
        <p:nvPicPr>
          <p:cNvPr id="3" name="图片 2">
            <a:extLst>
              <a:ext uri="{FF2B5EF4-FFF2-40B4-BE49-F238E27FC236}">
                <a16:creationId xmlns:a16="http://schemas.microsoft.com/office/drawing/2014/main" id="{C061C24E-8F5B-344B-B0B0-700FB18A0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419622"/>
            <a:ext cx="1104039" cy="1582166"/>
          </a:xfrm>
          <a:prstGeom prst="rect">
            <a:avLst/>
          </a:prstGeom>
        </p:spPr>
      </p:pic>
    </p:spTree>
    <p:extLst>
      <p:ext uri="{BB962C8B-B14F-4D97-AF65-F5344CB8AC3E}">
        <p14:creationId xmlns:p14="http://schemas.microsoft.com/office/powerpoint/2010/main" val="2299726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3"/>
          <p:cNvSpPr txBox="1"/>
          <p:nvPr/>
        </p:nvSpPr>
        <p:spPr>
          <a:xfrm>
            <a:off x="304971" y="1167594"/>
            <a:ext cx="4352742" cy="1731243"/>
          </a:xfrm>
          <a:prstGeom prst="rect">
            <a:avLst/>
          </a:prstGeom>
          <a:solidFill>
            <a:schemeClr val="tx2">
              <a:lumMod val="20000"/>
              <a:lumOff val="80000"/>
            </a:schemeClr>
          </a:solidFill>
          <a:ln>
            <a:noFill/>
          </a:ln>
        </p:spPr>
        <p:txBody>
          <a:bodyPr wrap="square" lIns="68580" tIns="34290" rIns="68580" bIns="34290" rtlCol="0" anchor="t">
            <a:spAutoFit/>
          </a:bodyPr>
          <a:lstStyle/>
          <a:p>
            <a:r>
              <a:rPr lang="zh-CN" altLang="en-US" sz="2700" dirty="0">
                <a:latin typeface="楷体" panose="02010609060101010101" pitchFamily="49" charset="-122"/>
                <a:ea typeface="楷体" panose="02010609060101010101" pitchFamily="49" charset="-122"/>
              </a:rPr>
              <a:t>    </a:t>
            </a:r>
            <a:r>
              <a:rPr lang="zh-CN" altLang="en-US" sz="2700" b="1" dirty="0">
                <a:latin typeface="楷体" panose="02010609060101010101" pitchFamily="49" charset="-122"/>
                <a:ea typeface="楷体" panose="02010609060101010101" pitchFamily="49" charset="-122"/>
              </a:rPr>
              <a:t>总的来说，这是世界上少有的叫人受尽折磨的处境，但是其中也有一些值得宽慰的东西。</a:t>
            </a:r>
            <a:endParaRPr lang="zh-CN" altLang="en-US" sz="2700" b="1" dirty="0">
              <a:solidFill>
                <a:srgbClr val="FF0000"/>
              </a:solidFill>
              <a:latin typeface="楷体" panose="02010609060101010101" pitchFamily="49" charset="-122"/>
              <a:ea typeface="楷体" panose="02010609060101010101" pitchFamily="49" charset="-122"/>
            </a:endParaRPr>
          </a:p>
        </p:txBody>
      </p:sp>
      <p:sp>
        <p:nvSpPr>
          <p:cNvPr id="17" name="线形标注 1 16"/>
          <p:cNvSpPr/>
          <p:nvPr/>
        </p:nvSpPr>
        <p:spPr>
          <a:xfrm>
            <a:off x="4893271" y="1563638"/>
            <a:ext cx="3762758" cy="1658923"/>
          </a:xfrm>
          <a:prstGeom prst="borderCallout1">
            <a:avLst>
              <a:gd name="adj1" fmla="val 66898"/>
              <a:gd name="adj2" fmla="val -29"/>
              <a:gd name="adj3" fmla="val 57561"/>
              <a:gd name="adj4" fmla="val -15642"/>
            </a:avLst>
          </a:prstGeom>
          <a:grpFill/>
          <a:ln>
            <a:solidFill>
              <a:schemeClr val="accent2">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700" dirty="0">
                <a:solidFill>
                  <a:srgbClr val="FF0000"/>
                </a:solidFill>
                <a:latin typeface="黑体" panose="02010600030101010101" pitchFamily="49" charset="-122"/>
                <a:ea typeface="黑体" panose="02010600030101010101" pitchFamily="49" charset="-122"/>
              </a:rPr>
              <a:t>    </a:t>
            </a:r>
            <a:r>
              <a:rPr lang="zh-CN" altLang="en-US" sz="2700" b="1" dirty="0">
                <a:solidFill>
                  <a:schemeClr val="tx1"/>
                </a:solidFill>
                <a:latin typeface="楷体" pitchFamily="49" charset="-122"/>
                <a:ea typeface="楷体" pitchFamily="49" charset="-122"/>
              </a:rPr>
              <a:t>这是鲁滨逊对自己处境分析后得出的结论。         表明鲁滨逊的</a:t>
            </a:r>
            <a:r>
              <a:rPr lang="zh-CN" altLang="en-US" sz="2700" b="1" dirty="0">
                <a:solidFill>
                  <a:srgbClr val="FF0000"/>
                </a:solidFill>
                <a:latin typeface="楷体" pitchFamily="49" charset="-122"/>
                <a:ea typeface="楷体" pitchFamily="49" charset="-122"/>
              </a:rPr>
              <a:t>知足安命</a:t>
            </a:r>
            <a:r>
              <a:rPr lang="zh-CN" altLang="en-US" sz="2700" b="1" dirty="0">
                <a:solidFill>
                  <a:schemeClr val="tx1"/>
                </a:solidFill>
                <a:latin typeface="楷体" pitchFamily="49" charset="-122"/>
                <a:ea typeface="楷体" pitchFamily="49" charset="-122"/>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467544" y="1124795"/>
            <a:ext cx="4032448" cy="1731243"/>
          </a:xfrm>
          <a:prstGeom prst="rect">
            <a:avLst/>
          </a:prstGeom>
          <a:solidFill>
            <a:schemeClr val="tx2">
              <a:lumMod val="20000"/>
              <a:lumOff val="80000"/>
            </a:schemeClr>
          </a:solidFill>
          <a:ln>
            <a:noFill/>
          </a:ln>
        </p:spPr>
        <p:txBody>
          <a:bodyPr wrap="square" lIns="68580" tIns="34290" rIns="68580" bIns="34290" rtlCol="0" anchor="t">
            <a:spAutoFit/>
          </a:bodyPr>
          <a:lstStyle/>
          <a:p>
            <a:r>
              <a:rPr lang="zh-CN" altLang="en-US" sz="2700" b="1" dirty="0">
                <a:latin typeface="楷体" panose="02010609060101010101" pitchFamily="49" charset="-122"/>
                <a:ea typeface="楷体" panose="02010609060101010101" pitchFamily="49" charset="-122"/>
              </a:rPr>
              <a:t>    在困境中，我们可以把好处和坏处对照起来看，并且从中找到一些东西来宽慰自己。</a:t>
            </a:r>
          </a:p>
        </p:txBody>
      </p:sp>
      <p:sp>
        <p:nvSpPr>
          <p:cNvPr id="15" name="线形标注 1 14"/>
          <p:cNvSpPr/>
          <p:nvPr/>
        </p:nvSpPr>
        <p:spPr>
          <a:xfrm>
            <a:off x="5076056" y="1419621"/>
            <a:ext cx="3766242" cy="1512169"/>
          </a:xfrm>
          <a:prstGeom prst="borderCallout1">
            <a:avLst>
              <a:gd name="adj1" fmla="val 61999"/>
              <a:gd name="adj2" fmla="val 1042"/>
              <a:gd name="adj3" fmla="val 45995"/>
              <a:gd name="adj4" fmla="val -20865"/>
            </a:avLst>
          </a:prstGeom>
          <a:grpFill/>
          <a:ln>
            <a:solidFill>
              <a:schemeClr val="accent2">
                <a:lumMod val="50000"/>
              </a:schemeClr>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400" b="1" dirty="0">
                <a:solidFill>
                  <a:schemeClr val="tx1"/>
                </a:solidFill>
                <a:latin typeface="楷体" pitchFamily="49" charset="-122"/>
                <a:ea typeface="楷体" pitchFamily="49" charset="-122"/>
              </a:rPr>
              <a:t>    这是鲁滨逊</a:t>
            </a:r>
            <a:r>
              <a:rPr lang="zh-CN" altLang="en-US" sz="2400" b="1" dirty="0">
                <a:solidFill>
                  <a:srgbClr val="FF0000"/>
                </a:solidFill>
                <a:latin typeface="楷体" pitchFamily="49" charset="-122"/>
                <a:ea typeface="楷体" pitchFamily="49" charset="-122"/>
              </a:rPr>
              <a:t>积极乐观的人生态度</a:t>
            </a:r>
            <a:r>
              <a:rPr lang="zh-CN" altLang="en-US" sz="2400" b="1" dirty="0">
                <a:solidFill>
                  <a:schemeClr val="tx1"/>
                </a:solidFill>
                <a:latin typeface="楷体" pitchFamily="49" charset="-122"/>
                <a:ea typeface="楷体" pitchFamily="49" charset="-122"/>
              </a:rPr>
              <a:t>的集中体现，也是鲁滨逊能孤身在荒岛待了二十八年的主要原因。</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907704" y="2931790"/>
            <a:ext cx="5400600" cy="567848"/>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anose="02010600030101010101" pitchFamily="49" charset="-122"/>
                <a:ea typeface="黑体" panose="02010600030101010101" pitchFamily="49" charset="-122"/>
              </a:rPr>
              <a:t>苦闷失望</a:t>
            </a:r>
            <a:r>
              <a:rPr lang="en-US" altLang="zh-CN" sz="2700" b="1" dirty="0">
                <a:solidFill>
                  <a:srgbClr val="FF0000"/>
                </a:solidFill>
                <a:latin typeface="黑体" panose="02010600030101010101" pitchFamily="49" charset="-122"/>
                <a:ea typeface="黑体" panose="02010600030101010101" pitchFamily="49" charset="-122"/>
              </a:rPr>
              <a:t>---</a:t>
            </a:r>
            <a:r>
              <a:rPr lang="zh-CN" altLang="en-US" sz="2700" b="1" dirty="0">
                <a:solidFill>
                  <a:srgbClr val="FF0000"/>
                </a:solidFill>
                <a:latin typeface="黑体" panose="02010600030101010101" pitchFamily="49" charset="-122"/>
                <a:ea typeface="黑体" panose="02010600030101010101" pitchFamily="49" charset="-122"/>
              </a:rPr>
              <a:t>智慧应对</a:t>
            </a:r>
            <a:r>
              <a:rPr lang="en-US" altLang="zh-CN" sz="2700" b="1" dirty="0">
                <a:solidFill>
                  <a:srgbClr val="FF0000"/>
                </a:solidFill>
                <a:latin typeface="黑体" panose="02010600030101010101" pitchFamily="49" charset="-122"/>
                <a:ea typeface="黑体" panose="02010600030101010101" pitchFamily="49" charset="-122"/>
              </a:rPr>
              <a:t>---</a:t>
            </a:r>
            <a:r>
              <a:rPr lang="zh-CN" altLang="en-US" sz="2700" b="1" dirty="0">
                <a:solidFill>
                  <a:srgbClr val="FF0000"/>
                </a:solidFill>
                <a:latin typeface="黑体" panose="02010600030101010101" pitchFamily="49" charset="-122"/>
                <a:ea typeface="黑体" panose="02010600030101010101" pitchFamily="49" charset="-122"/>
              </a:rPr>
              <a:t>积极乐观</a:t>
            </a:r>
            <a:endParaRPr lang="zh-CN" altLang="en-US" sz="2700" b="1" dirty="0">
              <a:solidFill>
                <a:prstClr val="black"/>
              </a:solidFill>
              <a:latin typeface="楷体" pitchFamily="49" charset="-122"/>
              <a:ea typeface="楷体" pitchFamily="49" charset="-122"/>
            </a:endParaRPr>
          </a:p>
        </p:txBody>
      </p:sp>
      <p:sp>
        <p:nvSpPr>
          <p:cNvPr id="9" name="文本框 9"/>
          <p:cNvSpPr txBox="1"/>
          <p:nvPr/>
        </p:nvSpPr>
        <p:spPr>
          <a:xfrm>
            <a:off x="1110899" y="1240669"/>
            <a:ext cx="7217594" cy="1054135"/>
          </a:xfrm>
          <a:prstGeom prst="rect">
            <a:avLst/>
          </a:prstGeom>
          <a:noFill/>
        </p:spPr>
        <p:txBody>
          <a:bodyPr wrap="square" lIns="68580" tIns="34290" rIns="68580" bIns="34290" rtlCol="0">
            <a:spAutoFit/>
          </a:bodyPr>
          <a:lstStyle/>
          <a:p>
            <a:r>
              <a:rPr lang="zh-CN" altLang="en-US" sz="3200" dirty="0">
                <a:solidFill>
                  <a:prstClr val="black"/>
                </a:solidFill>
                <a:latin typeface="黑体" pitchFamily="49" charset="-122"/>
                <a:ea typeface="黑体" pitchFamily="49" charset="-122"/>
              </a:rPr>
              <a:t>    流落荒岛后，鲁滨逊的心态发生了什么变化？你从哪里看出来的？</a:t>
            </a:r>
          </a:p>
        </p:txBody>
      </p:sp>
      <p:pic>
        <p:nvPicPr>
          <p:cNvPr id="4" name="图片 3">
            <a:extLst>
              <a:ext uri="{FF2B5EF4-FFF2-40B4-BE49-F238E27FC236}">
                <a16:creationId xmlns:a16="http://schemas.microsoft.com/office/drawing/2014/main" id="{C061C24E-8F5B-344B-B0B0-700FB18A0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82" y="976655"/>
            <a:ext cx="1104039" cy="1582166"/>
          </a:xfrm>
          <a:prstGeom prst="rect">
            <a:avLst/>
          </a:prstGeom>
        </p:spPr>
      </p:pic>
      <p:sp>
        <p:nvSpPr>
          <p:cNvPr id="5" name="矩形 4"/>
          <p:cNvSpPr/>
          <p:nvPr/>
        </p:nvSpPr>
        <p:spPr>
          <a:xfrm>
            <a:off x="6495964" y="1847596"/>
            <a:ext cx="2324325"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（课后第二题）</a:t>
            </a:r>
          </a:p>
        </p:txBody>
      </p:sp>
    </p:spTree>
    <p:extLst>
      <p:ext uri="{BB962C8B-B14F-4D97-AF65-F5344CB8AC3E}">
        <p14:creationId xmlns:p14="http://schemas.microsoft.com/office/powerpoint/2010/main" val="2975026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611473" y="1923678"/>
            <a:ext cx="6840847" cy="484748"/>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solidFill>
                  <a:prstClr val="black"/>
                </a:solidFill>
                <a:latin typeface="楷体" pitchFamily="49" charset="-122"/>
                <a:ea typeface="楷体" pitchFamily="49" charset="-122"/>
              </a:rPr>
              <a:t>我只需要它同我聊聊天，但是它却办不到。</a:t>
            </a:r>
          </a:p>
        </p:txBody>
      </p:sp>
      <p:sp>
        <p:nvSpPr>
          <p:cNvPr id="3" name="TextBox 2"/>
          <p:cNvSpPr txBox="1"/>
          <p:nvPr/>
        </p:nvSpPr>
        <p:spPr>
          <a:xfrm>
            <a:off x="568486" y="411510"/>
            <a:ext cx="1589007" cy="567848"/>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anose="02010600030101010101" pitchFamily="49" charset="-122"/>
                <a:ea typeface="黑体" panose="02010600030101010101" pitchFamily="49" charset="-122"/>
              </a:rPr>
              <a:t>苦闷失望</a:t>
            </a:r>
            <a:endParaRPr lang="zh-CN" altLang="en-US" sz="2700" b="1" dirty="0">
              <a:solidFill>
                <a:prstClr val="black"/>
              </a:solidFill>
              <a:latin typeface="楷体" pitchFamily="49" charset="-122"/>
              <a:ea typeface="楷体" pitchFamily="49" charset="-122"/>
            </a:endParaRPr>
          </a:p>
        </p:txBody>
      </p:sp>
      <p:sp>
        <p:nvSpPr>
          <p:cNvPr id="4" name="文本框 3"/>
          <p:cNvSpPr txBox="1"/>
          <p:nvPr/>
        </p:nvSpPr>
        <p:spPr>
          <a:xfrm>
            <a:off x="568485" y="1167594"/>
            <a:ext cx="7027851" cy="484748"/>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latin typeface="楷体" panose="02010609060101010101" pitchFamily="49" charset="-122"/>
                <a:ea typeface="楷体" panose="02010609060101010101" pitchFamily="49" charset="-122"/>
              </a:rPr>
              <a:t>我必须接受这种生活，并且一天一天过下去。</a:t>
            </a:r>
            <a:endParaRPr lang="zh-CN" altLang="en-US" sz="2700" b="1" dirty="0">
              <a:solidFill>
                <a:srgbClr val="FF0000"/>
              </a:solidFill>
              <a:latin typeface="楷体" panose="02010609060101010101" pitchFamily="49" charset="-122"/>
              <a:ea typeface="楷体" panose="02010609060101010101" pitchFamily="49" charset="-122"/>
            </a:endParaRPr>
          </a:p>
        </p:txBody>
      </p:sp>
      <p:sp>
        <p:nvSpPr>
          <p:cNvPr id="5" name="文本框 3"/>
          <p:cNvSpPr txBox="1"/>
          <p:nvPr/>
        </p:nvSpPr>
        <p:spPr>
          <a:xfrm>
            <a:off x="641527" y="2643758"/>
            <a:ext cx="7170833" cy="484748"/>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solidFill>
                  <a:prstClr val="black"/>
                </a:solidFill>
                <a:latin typeface="楷体" pitchFamily="49" charset="-122"/>
                <a:ea typeface="楷体" pitchFamily="49" charset="-122"/>
              </a:rPr>
              <a:t>尽管我收罗了这么多东西，还是缺少许多</a:t>
            </a:r>
            <a:r>
              <a:rPr lang="en-US" altLang="zh-CN" sz="2700" b="1" dirty="0">
                <a:solidFill>
                  <a:prstClr val="black"/>
                </a:solidFill>
                <a:latin typeface="楷体" pitchFamily="49" charset="-122"/>
                <a:ea typeface="楷体" pitchFamily="49" charset="-122"/>
              </a:rPr>
              <a:t>……</a:t>
            </a:r>
            <a:endParaRPr lang="zh-CN" altLang="en-US" sz="2700" b="1" dirty="0">
              <a:solidFill>
                <a:prstClr val="black"/>
              </a:solidFill>
              <a:latin typeface="楷体" pitchFamily="49" charset="-122"/>
              <a:ea typeface="楷体" pitchFamily="49" charset="-122"/>
            </a:endParaRPr>
          </a:p>
        </p:txBody>
      </p:sp>
      <p:sp>
        <p:nvSpPr>
          <p:cNvPr id="6" name="文本框 3"/>
          <p:cNvSpPr txBox="1"/>
          <p:nvPr/>
        </p:nvSpPr>
        <p:spPr>
          <a:xfrm>
            <a:off x="645251" y="3435846"/>
            <a:ext cx="4934861" cy="484748"/>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solidFill>
                  <a:prstClr val="black"/>
                </a:solidFill>
                <a:latin typeface="楷体" pitchFamily="49" charset="-122"/>
                <a:ea typeface="楷体" pitchFamily="49" charset="-122"/>
              </a:rPr>
              <a:t>没有工具，干什么都困难重重。</a:t>
            </a:r>
          </a:p>
        </p:txBody>
      </p:sp>
    </p:spTree>
    <p:extLst>
      <p:ext uri="{BB962C8B-B14F-4D97-AF65-F5344CB8AC3E}">
        <p14:creationId xmlns:p14="http://schemas.microsoft.com/office/powerpoint/2010/main" val="1112622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415721" y="2191570"/>
            <a:ext cx="7887238" cy="1315745"/>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dirty="0">
                <a:solidFill>
                  <a:prstClr val="black"/>
                </a:solidFill>
                <a:latin typeface="楷体" pitchFamily="49" charset="-122"/>
                <a:ea typeface="楷体" pitchFamily="49" charset="-122"/>
              </a:rPr>
              <a:t>    </a:t>
            </a:r>
            <a:r>
              <a:rPr lang="zh-CN" altLang="en-US" sz="2700" b="1" dirty="0">
                <a:solidFill>
                  <a:prstClr val="black"/>
                </a:solidFill>
                <a:latin typeface="楷体" pitchFamily="49" charset="-122"/>
                <a:ea typeface="楷体" pitchFamily="49" charset="-122"/>
              </a:rPr>
              <a:t>我的理智现在已经逐渐能够控制我的沮丧心情，我开始</a:t>
            </a:r>
            <a:r>
              <a:rPr lang="zh-CN" altLang="en-US" sz="2700" b="1" dirty="0">
                <a:solidFill>
                  <a:srgbClr val="0000FF"/>
                </a:solidFill>
                <a:latin typeface="楷体" pitchFamily="49" charset="-122"/>
                <a:ea typeface="楷体" pitchFamily="49" charset="-122"/>
              </a:rPr>
              <a:t>尽可能地安慰自己，把我遇到的凶险和幸运作个对比</a:t>
            </a:r>
            <a:r>
              <a:rPr lang="zh-CN" altLang="en-US" sz="2700" b="1" dirty="0">
                <a:solidFill>
                  <a:prstClr val="black"/>
                </a:solidFill>
                <a:latin typeface="楷体" pitchFamily="49" charset="-122"/>
                <a:ea typeface="楷体" pitchFamily="49" charset="-122"/>
              </a:rPr>
              <a:t>，使自己能够</a:t>
            </a:r>
            <a:r>
              <a:rPr lang="zh-CN" altLang="en-US" sz="2700" b="1" dirty="0">
                <a:solidFill>
                  <a:srgbClr val="FF0000"/>
                </a:solidFill>
                <a:latin typeface="楷体" pitchFamily="49" charset="-122"/>
                <a:ea typeface="楷体" pitchFamily="49" charset="-122"/>
              </a:rPr>
              <a:t>心平气和</a:t>
            </a:r>
            <a:r>
              <a:rPr lang="zh-CN" altLang="en-US" sz="2700" b="1" dirty="0">
                <a:solidFill>
                  <a:prstClr val="black"/>
                </a:solidFill>
                <a:latin typeface="楷体" pitchFamily="49" charset="-122"/>
                <a:ea typeface="楷体" pitchFamily="49" charset="-122"/>
              </a:rPr>
              <a:t>。</a:t>
            </a:r>
          </a:p>
        </p:txBody>
      </p:sp>
      <p:sp>
        <p:nvSpPr>
          <p:cNvPr id="4" name="线形标注 3 3"/>
          <p:cNvSpPr/>
          <p:nvPr/>
        </p:nvSpPr>
        <p:spPr>
          <a:xfrm>
            <a:off x="5926695" y="3559722"/>
            <a:ext cx="2461729" cy="1028252"/>
          </a:xfrm>
          <a:prstGeom prst="borderCallout3">
            <a:avLst>
              <a:gd name="adj1" fmla="val 100149"/>
              <a:gd name="adj2" fmla="val -624"/>
              <a:gd name="adj3" fmla="val 61003"/>
              <a:gd name="adj4" fmla="val 503"/>
              <a:gd name="adj5" fmla="val 44698"/>
              <a:gd name="adj6" fmla="val -14214"/>
              <a:gd name="adj7" fmla="val -10874"/>
              <a:gd name="adj8" fmla="val -47852"/>
            </a:avLst>
          </a:prstGeom>
          <a:grpFill/>
          <a:ln>
            <a:solidFill>
              <a:srgbClr val="FF0000"/>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b="1" dirty="0">
                <a:solidFill>
                  <a:srgbClr val="C00000"/>
                </a:solidFill>
                <a:latin typeface="楷体" pitchFamily="49" charset="-122"/>
                <a:ea typeface="楷体" pitchFamily="49" charset="-122"/>
              </a:rPr>
              <a:t>心里平和，不急躁，不生气。</a:t>
            </a:r>
          </a:p>
        </p:txBody>
      </p:sp>
      <p:cxnSp>
        <p:nvCxnSpPr>
          <p:cNvPr id="7" name="直接连接符 6"/>
          <p:cNvCxnSpPr/>
          <p:nvPr/>
        </p:nvCxnSpPr>
        <p:spPr>
          <a:xfrm>
            <a:off x="3982479" y="3415706"/>
            <a:ext cx="1336273" cy="11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85162" y="411510"/>
            <a:ext cx="1589007" cy="567848"/>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itchFamily="49" charset="-122"/>
                <a:ea typeface="黑体" pitchFamily="49" charset="-122"/>
              </a:rPr>
              <a:t>智慧应对</a:t>
            </a:r>
          </a:p>
        </p:txBody>
      </p:sp>
      <p:sp>
        <p:nvSpPr>
          <p:cNvPr id="8" name="文本框 3"/>
          <p:cNvSpPr txBox="1"/>
          <p:nvPr/>
        </p:nvSpPr>
        <p:spPr>
          <a:xfrm>
            <a:off x="415721" y="1167594"/>
            <a:ext cx="7887237" cy="900246"/>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en-US" altLang="zh-CN" sz="2700" b="1" dirty="0">
                <a:latin typeface="楷体" panose="02010609060101010101" pitchFamily="49" charset="-122"/>
                <a:ea typeface="楷体" panose="02010609060101010101" pitchFamily="49" charset="-122"/>
              </a:rPr>
              <a:t>    ……</a:t>
            </a:r>
            <a:r>
              <a:rPr lang="zh-CN" altLang="en-US" sz="2700" b="1" dirty="0">
                <a:latin typeface="楷体" panose="02010609060101010101" pitchFamily="49" charset="-122"/>
                <a:ea typeface="楷体" panose="02010609060101010101" pitchFamily="49" charset="-122"/>
              </a:rPr>
              <a:t>每月第一天的刻痕再长一倍，这样，我就有了日历。</a:t>
            </a:r>
            <a:endParaRPr lang="zh-CN" altLang="en-US" sz="2700" b="1" dirty="0">
              <a:solidFill>
                <a:srgbClr val="FF0000"/>
              </a:solidFill>
              <a:latin typeface="楷体" panose="02010609060101010101" pitchFamily="49" charset="-122"/>
              <a:ea typeface="楷体" panose="02010609060101010101" pitchFamily="49" charset="-122"/>
            </a:endParaRPr>
          </a:p>
        </p:txBody>
      </p:sp>
      <p:sp>
        <p:nvSpPr>
          <p:cNvPr id="9" name="TextBox 8"/>
          <p:cNvSpPr txBox="1"/>
          <p:nvPr/>
        </p:nvSpPr>
        <p:spPr>
          <a:xfrm>
            <a:off x="3711267" y="3729001"/>
            <a:ext cx="1296144" cy="389530"/>
          </a:xfrm>
          <a:prstGeom prst="rect">
            <a:avLst/>
          </a:prstGeom>
          <a:noFill/>
        </p:spPr>
        <p:txBody>
          <a:bodyPr wrap="square" lIns="68580" tIns="34290" rIns="68580" bIns="34290" rtlCol="0">
            <a:spAutoFit/>
          </a:bodyPr>
          <a:lstStyle/>
          <a:p>
            <a:pPr algn="just">
              <a:lnSpc>
                <a:spcPct val="120000"/>
              </a:lnSpc>
            </a:pPr>
            <a:r>
              <a:rPr lang="zh-CN" altLang="en-US" sz="2000" b="1" dirty="0">
                <a:latin typeface="黑体" pitchFamily="49" charset="-122"/>
                <a:ea typeface="黑体" pitchFamily="49" charset="-122"/>
              </a:rPr>
              <a:t>反义词</a:t>
            </a:r>
          </a:p>
        </p:txBody>
      </p:sp>
      <p:sp>
        <p:nvSpPr>
          <p:cNvPr id="3" name="左箭头 2"/>
          <p:cNvSpPr/>
          <p:nvPr/>
        </p:nvSpPr>
        <p:spPr>
          <a:xfrm>
            <a:off x="3334528" y="4052112"/>
            <a:ext cx="1754864" cy="154086"/>
          </a:xfrm>
          <a:prstGeom prst="leftArrow">
            <a:avLst/>
          </a:prstGeom>
          <a:grp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1763688" y="3768188"/>
            <a:ext cx="1570840" cy="567848"/>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itchFamily="49" charset="-122"/>
                <a:ea typeface="黑体" pitchFamily="49" charset="-122"/>
              </a:rPr>
              <a:t>暴跳如雷</a:t>
            </a:r>
          </a:p>
        </p:txBody>
      </p:sp>
    </p:spTree>
    <p:extLst>
      <p:ext uri="{BB962C8B-B14F-4D97-AF65-F5344CB8AC3E}">
        <p14:creationId xmlns:p14="http://schemas.microsoft.com/office/powerpoint/2010/main" val="225736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3" grpId="0" animBg="1"/>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641527" y="2283718"/>
            <a:ext cx="7920880" cy="1315745"/>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solidFill>
                  <a:prstClr val="black"/>
                </a:solidFill>
                <a:latin typeface="楷体" pitchFamily="49" charset="-122"/>
                <a:ea typeface="楷体" pitchFamily="49" charset="-122"/>
              </a:rPr>
              <a:t>我对自己的处境</a:t>
            </a:r>
            <a:r>
              <a:rPr lang="zh-CN" altLang="en-US" sz="2700" b="1" dirty="0">
                <a:solidFill>
                  <a:srgbClr val="FF0000"/>
                </a:solidFill>
                <a:latin typeface="楷体" pitchFamily="49" charset="-122"/>
                <a:ea typeface="楷体" pitchFamily="49" charset="-122"/>
              </a:rPr>
              <a:t>稍稍有了一点儿焉知非福的想法</a:t>
            </a:r>
            <a:r>
              <a:rPr lang="zh-CN" altLang="en-US" sz="2700" b="1" dirty="0">
                <a:solidFill>
                  <a:prstClr val="black"/>
                </a:solidFill>
                <a:latin typeface="楷体" pitchFamily="49" charset="-122"/>
                <a:ea typeface="楷体" pitchFamily="49" charset="-122"/>
              </a:rPr>
              <a:t>，我不再远眺大海</a:t>
            </a:r>
            <a:r>
              <a:rPr lang="en-US" altLang="zh-CN" sz="2700" b="1" dirty="0">
                <a:solidFill>
                  <a:prstClr val="black"/>
                </a:solidFill>
                <a:latin typeface="楷体" pitchFamily="49" charset="-122"/>
                <a:ea typeface="楷体" pitchFamily="49" charset="-122"/>
              </a:rPr>
              <a:t>……</a:t>
            </a:r>
            <a:r>
              <a:rPr lang="zh-CN" altLang="en-US" sz="2700" b="1" dirty="0">
                <a:solidFill>
                  <a:prstClr val="black"/>
                </a:solidFill>
                <a:latin typeface="楷体" pitchFamily="49" charset="-122"/>
                <a:ea typeface="楷体" pitchFamily="49" charset="-122"/>
              </a:rPr>
              <a:t>我着手调整我的生活方式，尽我可能把一切安排得舒舒服服。</a:t>
            </a:r>
          </a:p>
        </p:txBody>
      </p:sp>
      <p:sp>
        <p:nvSpPr>
          <p:cNvPr id="3" name="TextBox 2"/>
          <p:cNvSpPr txBox="1"/>
          <p:nvPr/>
        </p:nvSpPr>
        <p:spPr>
          <a:xfrm>
            <a:off x="568486" y="411510"/>
            <a:ext cx="1589007" cy="567848"/>
          </a:xfrm>
          <a:prstGeom prst="rect">
            <a:avLst/>
          </a:prstGeom>
          <a:noFill/>
        </p:spPr>
        <p:txBody>
          <a:bodyPr wrap="square" lIns="68580" tIns="34290" rIns="68580" bIns="34290" rtlCol="0">
            <a:spAutoFit/>
          </a:bodyPr>
          <a:lstStyle/>
          <a:p>
            <a:pPr algn="just">
              <a:lnSpc>
                <a:spcPct val="120000"/>
              </a:lnSpc>
            </a:pPr>
            <a:r>
              <a:rPr lang="zh-CN" altLang="en-US" sz="2700" b="1" dirty="0">
                <a:solidFill>
                  <a:srgbClr val="FF0000"/>
                </a:solidFill>
                <a:latin typeface="黑体" panose="02010600030101010101" pitchFamily="49" charset="-122"/>
                <a:ea typeface="黑体" panose="02010600030101010101" pitchFamily="49" charset="-122"/>
              </a:rPr>
              <a:t>积极乐观</a:t>
            </a:r>
            <a:endParaRPr lang="zh-CN" altLang="en-US" sz="2700" b="1" dirty="0">
              <a:solidFill>
                <a:prstClr val="black"/>
              </a:solidFill>
              <a:latin typeface="楷体" pitchFamily="49" charset="-122"/>
              <a:ea typeface="楷体" pitchFamily="49" charset="-122"/>
            </a:endParaRPr>
          </a:p>
        </p:txBody>
      </p:sp>
      <p:sp>
        <p:nvSpPr>
          <p:cNvPr id="4" name="文本框 3"/>
          <p:cNvSpPr txBox="1"/>
          <p:nvPr/>
        </p:nvSpPr>
        <p:spPr>
          <a:xfrm>
            <a:off x="568485" y="1167594"/>
            <a:ext cx="7993921" cy="900246"/>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latin typeface="楷体" panose="02010609060101010101" pitchFamily="49" charset="-122"/>
                <a:ea typeface="楷体" panose="02010609060101010101" pitchFamily="49" charset="-122"/>
              </a:rPr>
              <a:t>这是世界上少有的叫人受尽折磨的处境，但是</a:t>
            </a:r>
            <a:r>
              <a:rPr lang="zh-CN" altLang="en-US" sz="2700" b="1" dirty="0">
                <a:solidFill>
                  <a:srgbClr val="FF0000"/>
                </a:solidFill>
                <a:latin typeface="楷体" panose="02010609060101010101" pitchFamily="49" charset="-122"/>
                <a:ea typeface="楷体" panose="02010609060101010101" pitchFamily="49" charset="-122"/>
              </a:rPr>
              <a:t>其中也有一些值得宽慰的东西</a:t>
            </a:r>
            <a:r>
              <a:rPr lang="zh-CN" altLang="en-US" sz="2700" b="1" dirty="0">
                <a:latin typeface="楷体" panose="02010609060101010101" pitchFamily="49" charset="-122"/>
                <a:ea typeface="楷体" panose="02010609060101010101" pitchFamily="49" charset="-122"/>
              </a:rPr>
              <a:t>。</a:t>
            </a:r>
            <a:endParaRPr lang="zh-CN" altLang="en-US" sz="2700" b="1"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066985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1"/>
          <p:cNvSpPr txBox="1"/>
          <p:nvPr/>
        </p:nvSpPr>
        <p:spPr>
          <a:xfrm>
            <a:off x="723037" y="488657"/>
            <a:ext cx="4266813" cy="492443"/>
          </a:xfrm>
          <a:prstGeom prst="rect">
            <a:avLst/>
          </a:prstGeom>
          <a:noFill/>
        </p:spPr>
        <p:txBody>
          <a:bodyPr wrap="square" rtlCol="0">
            <a:spAutoFit/>
          </a:bodyPr>
          <a:lstStyle/>
          <a:p>
            <a:r>
              <a:rPr lang="zh-CN" altLang="en-US" sz="2600" b="1" dirty="0">
                <a:latin typeface="宋体" panose="02010600030101010101" pitchFamily="2" charset="-122"/>
                <a:ea typeface="宋体" panose="02010600030101010101" pitchFamily="2" charset="-122"/>
              </a:rPr>
              <a:t>词语辨析</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65178"/>
            <a:ext cx="447979" cy="539400"/>
          </a:xfrm>
          <a:prstGeom prst="rect">
            <a:avLst/>
          </a:prstGeom>
        </p:spPr>
      </p:pic>
      <p:sp>
        <p:nvSpPr>
          <p:cNvPr id="4" name="文本框 3"/>
          <p:cNvSpPr txBox="1"/>
          <p:nvPr/>
        </p:nvSpPr>
        <p:spPr>
          <a:xfrm>
            <a:off x="1311390" y="1143073"/>
            <a:ext cx="7200800" cy="770404"/>
          </a:xfrm>
          <a:prstGeom prst="rect">
            <a:avLst/>
          </a:prstGeom>
          <a:noFill/>
          <a:ln>
            <a:noFill/>
          </a:ln>
        </p:spPr>
        <p:txBody>
          <a:bodyPr wrap="square" lIns="68580" tIns="34290" rIns="68580" bIns="34290" rtlCol="0" anchor="t">
            <a:spAutoFit/>
          </a:bodyPr>
          <a:lstStyle/>
          <a:p>
            <a:pPr>
              <a:lnSpc>
                <a:spcPct val="150000"/>
              </a:lnSpc>
            </a:pPr>
            <a:r>
              <a:rPr lang="zh-CN" altLang="en-US" sz="3600" dirty="0">
                <a:solidFill>
                  <a:srgbClr val="0000FF"/>
                </a:solidFill>
                <a:latin typeface="黑体" pitchFamily="49" charset="-122"/>
                <a:ea typeface="黑体" pitchFamily="49" charset="-122"/>
              </a:rPr>
              <a:t>    安慰          宽慰</a:t>
            </a:r>
            <a:endParaRPr lang="zh-CN" altLang="en-US" sz="3600" dirty="0">
              <a:solidFill>
                <a:prstClr val="black"/>
              </a:solidFill>
              <a:latin typeface="黑体" pitchFamily="49" charset="-122"/>
              <a:ea typeface="黑体" pitchFamily="49" charset="-122"/>
            </a:endParaRPr>
          </a:p>
        </p:txBody>
      </p:sp>
      <p:sp>
        <p:nvSpPr>
          <p:cNvPr id="5" name="文本框 3"/>
          <p:cNvSpPr txBox="1"/>
          <p:nvPr/>
        </p:nvSpPr>
        <p:spPr>
          <a:xfrm>
            <a:off x="1475656" y="2192109"/>
            <a:ext cx="2592287" cy="1315745"/>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latin typeface="楷体" panose="02010609060101010101" pitchFamily="49" charset="-122"/>
                <a:ea typeface="楷体" panose="02010609060101010101" pitchFamily="49" charset="-122"/>
              </a:rPr>
              <a:t>使心情安适；因精神上得到满足而心情安适。</a:t>
            </a:r>
            <a:endParaRPr lang="zh-CN" altLang="en-US" sz="2700" b="1" dirty="0">
              <a:solidFill>
                <a:srgbClr val="FF0000"/>
              </a:solidFill>
              <a:latin typeface="楷体" panose="02010609060101010101" pitchFamily="49" charset="-122"/>
              <a:ea typeface="楷体" panose="02010609060101010101" pitchFamily="49" charset="-122"/>
            </a:endParaRPr>
          </a:p>
        </p:txBody>
      </p:sp>
      <p:sp>
        <p:nvSpPr>
          <p:cNvPr id="6" name="文本框 3"/>
          <p:cNvSpPr txBox="1"/>
          <p:nvPr/>
        </p:nvSpPr>
        <p:spPr>
          <a:xfrm>
            <a:off x="4895354" y="2181662"/>
            <a:ext cx="2268934" cy="900246"/>
          </a:xfrm>
          <a:prstGeom prst="rect">
            <a:avLst/>
          </a:prstGeom>
          <a:solidFill>
            <a:schemeClr val="accent3">
              <a:lumMod val="20000"/>
              <a:lumOff val="80000"/>
            </a:schemeClr>
          </a:solidFill>
          <a:ln>
            <a:noFill/>
          </a:ln>
        </p:spPr>
        <p:txBody>
          <a:bodyPr wrap="square" lIns="68580" tIns="34290" rIns="68580" bIns="34290" rtlCol="0" anchor="t">
            <a:spAutoFit/>
          </a:bodyPr>
          <a:lstStyle/>
          <a:p>
            <a:r>
              <a:rPr lang="zh-CN" altLang="en-US" sz="2700" b="1" dirty="0">
                <a:latin typeface="楷体" panose="02010609060101010101" pitchFamily="49" charset="-122"/>
                <a:ea typeface="楷体" panose="02010609060101010101" pitchFamily="49" charset="-122"/>
              </a:rPr>
              <a:t>宽解安慰；宽畅欣慰。</a:t>
            </a:r>
            <a:endParaRPr lang="zh-CN" altLang="en-US" sz="2700" b="1" dirty="0">
              <a:solidFill>
                <a:srgbClr val="FF000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12454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nvSpPr>
        <p:spPr>
          <a:xfrm>
            <a:off x="1331640" y="1275606"/>
            <a:ext cx="7200800" cy="1731243"/>
          </a:xfrm>
          <a:prstGeom prst="rect">
            <a:avLst/>
          </a:prstGeom>
          <a:noFill/>
          <a:ln>
            <a:noFill/>
          </a:ln>
        </p:spPr>
        <p:txBody>
          <a:bodyPr wrap="square" lIns="68580" tIns="34290" rIns="68580" bIns="34290" rtlCol="0" anchor="t">
            <a:spAutoFit/>
          </a:bodyPr>
          <a:lstStyle/>
          <a:p>
            <a:pPr>
              <a:lnSpc>
                <a:spcPct val="150000"/>
              </a:lnSpc>
            </a:pPr>
            <a:r>
              <a:rPr lang="zh-CN" altLang="en-US" sz="3600" dirty="0">
                <a:solidFill>
                  <a:srgbClr val="0000FF"/>
                </a:solidFill>
                <a:latin typeface="黑体" pitchFamily="49" charset="-122"/>
                <a:ea typeface="黑体" pitchFamily="49" charset="-122"/>
              </a:rPr>
              <a:t>    说一说：</a:t>
            </a:r>
            <a:r>
              <a:rPr lang="zh-CN" altLang="en-US" sz="3600" dirty="0">
                <a:solidFill>
                  <a:prstClr val="black"/>
                </a:solidFill>
                <a:latin typeface="黑体" pitchFamily="49" charset="-122"/>
                <a:ea typeface="黑体" pitchFamily="49" charset="-122"/>
              </a:rPr>
              <a:t>你觉得鲁滨逊是一个什么样的人？</a:t>
            </a:r>
          </a:p>
        </p:txBody>
      </p:sp>
      <p:pic>
        <p:nvPicPr>
          <p:cNvPr id="4" name="图片 3">
            <a:extLst>
              <a:ext uri="{FF2B5EF4-FFF2-40B4-BE49-F238E27FC236}">
                <a16:creationId xmlns:a16="http://schemas.microsoft.com/office/drawing/2014/main" id="{C061C24E-8F5B-344B-B0B0-700FB18A08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07" y="1275606"/>
            <a:ext cx="1104039" cy="1582166"/>
          </a:xfrm>
          <a:prstGeom prst="rect">
            <a:avLst/>
          </a:prstGeom>
        </p:spPr>
      </p:pic>
      <p:sp>
        <p:nvSpPr>
          <p:cNvPr id="5" name="矩形 4"/>
          <p:cNvSpPr/>
          <p:nvPr/>
        </p:nvSpPr>
        <p:spPr>
          <a:xfrm>
            <a:off x="3923928" y="2355726"/>
            <a:ext cx="2324325" cy="438582"/>
          </a:xfrm>
          <a:prstGeom prst="rect">
            <a:avLst/>
          </a:prstGeom>
        </p:spPr>
        <p:txBody>
          <a:bodyPr wrap="square" lIns="68580" tIns="34290" rIns="68580" bIns="34290">
            <a:spAutoFit/>
          </a:bodyPr>
          <a:lstStyle/>
          <a:p>
            <a:r>
              <a:rPr lang="zh-CN" altLang="en-US" sz="2400" b="1" dirty="0">
                <a:solidFill>
                  <a:srgbClr val="FF0000"/>
                </a:solidFill>
                <a:latin typeface="楷体" pitchFamily="49" charset="-122"/>
                <a:ea typeface="楷体" pitchFamily="49" charset="-122"/>
              </a:rPr>
              <a:t>（课后第二题）</a:t>
            </a:r>
          </a:p>
        </p:txBody>
      </p:sp>
    </p:spTree>
    <p:extLst>
      <p:ext uri="{BB962C8B-B14F-4D97-AF65-F5344CB8AC3E}">
        <p14:creationId xmlns:p14="http://schemas.microsoft.com/office/powerpoint/2010/main" val="100100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71600" y="843558"/>
            <a:ext cx="7416824" cy="954107"/>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一个不屈服命运的人</a:t>
            </a:r>
            <a:r>
              <a:rPr lang="zh-CN" altLang="en-US" sz="2800" b="1" dirty="0">
                <a:solidFill>
                  <a:prstClr val="black"/>
                </a:solidFill>
                <a:latin typeface="楷体" pitchFamily="49" charset="-122"/>
                <a:ea typeface="楷体" pitchFamily="49" charset="-122"/>
              </a:rPr>
              <a:t>，面对命运弃他于孤岛，能及时调整心态，努力改变不幸的命运；</a:t>
            </a:r>
          </a:p>
        </p:txBody>
      </p:sp>
      <p:sp>
        <p:nvSpPr>
          <p:cNvPr id="4" name="矩形 3"/>
          <p:cNvSpPr/>
          <p:nvPr/>
        </p:nvSpPr>
        <p:spPr>
          <a:xfrm>
            <a:off x="963414" y="2211710"/>
            <a:ext cx="7425010" cy="1384995"/>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一个善于调整心态的人</a:t>
            </a:r>
            <a:r>
              <a:rPr lang="zh-CN" altLang="en-US" sz="2800" b="1" dirty="0">
                <a:solidFill>
                  <a:prstClr val="black"/>
                </a:solidFill>
                <a:latin typeface="楷体" pitchFamily="49" charset="-122"/>
                <a:ea typeface="楷体" pitchFamily="49" charset="-122"/>
              </a:rPr>
              <a:t>，他经历了三次心态调整，逐步解决了生存问题、生活问题及如何获得有意义的问题；</a:t>
            </a:r>
            <a:endParaRPr lang="zh-CN" altLang="en-US" dirty="0">
              <a:solidFill>
                <a:prstClr val="black"/>
              </a:solidFill>
            </a:endParaRPr>
          </a:p>
        </p:txBody>
      </p:sp>
    </p:spTree>
    <p:extLst>
      <p:ext uri="{BB962C8B-B14F-4D97-AF65-F5344CB8AC3E}">
        <p14:creationId xmlns:p14="http://schemas.microsoft.com/office/powerpoint/2010/main" val="351087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1131590"/>
            <a:ext cx="7992888" cy="2677656"/>
          </a:xfrm>
          <a:prstGeom prst="rect">
            <a:avLst/>
          </a:prstGeom>
        </p:spPr>
        <p:txBody>
          <a:bodyPr wrap="square">
            <a:spAutoFit/>
          </a:bodyPr>
          <a:lstStyle/>
          <a:p>
            <a:r>
              <a:rPr lang="en-US" altLang="zh-CN" sz="2400" b="1" dirty="0">
                <a:latin typeface="楷体" pitchFamily="49" charset="-122"/>
                <a:ea typeface="楷体" pitchFamily="49" charset="-122"/>
              </a:rPr>
              <a:t>   《</a:t>
            </a:r>
            <a:r>
              <a:rPr lang="zh-CN" altLang="en-US" sz="2400" b="1" dirty="0">
                <a:latin typeface="楷体" pitchFamily="49" charset="-122"/>
                <a:ea typeface="楷体" pitchFamily="49" charset="-122"/>
              </a:rPr>
              <a:t>鲁滨逊漂流记</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是笛福受当时一个真实故事的启发而创作的。</a:t>
            </a:r>
            <a:r>
              <a:rPr lang="en-US" altLang="zh-CN" sz="2400" b="1" dirty="0">
                <a:latin typeface="楷体" pitchFamily="49" charset="-122"/>
                <a:ea typeface="楷体" pitchFamily="49" charset="-122"/>
              </a:rPr>
              <a:t>1704</a:t>
            </a:r>
            <a:r>
              <a:rPr lang="zh-CN" altLang="en-US" sz="2400" b="1" dirty="0">
                <a:latin typeface="楷体" pitchFamily="49" charset="-122"/>
                <a:ea typeface="楷体" pitchFamily="49" charset="-122"/>
              </a:rPr>
              <a:t>年苏格兰水手赛尔科克在海上与船长发生争吵，被船长遗弃在荒岛上，四年后被救回英国。赛尔科克在荒岛上并没有做出什么值得颂扬的英雄事迹。但笛福塑造的鲁滨逊却完全是个新人，成了当时人们心目中的英雄人物。小说一经发表，立即在全世界引起轰动，成为人们最喜爱的小说之一。</a:t>
            </a:r>
          </a:p>
        </p:txBody>
      </p:sp>
      <p:sp>
        <p:nvSpPr>
          <p:cNvPr id="3" name="矩形 2"/>
          <p:cNvSpPr/>
          <p:nvPr/>
        </p:nvSpPr>
        <p:spPr>
          <a:xfrm>
            <a:off x="539552" y="464354"/>
            <a:ext cx="1627369" cy="523220"/>
          </a:xfrm>
          <a:prstGeom prst="rect">
            <a:avLst/>
          </a:prstGeom>
        </p:spPr>
        <p:txBody>
          <a:bodyPr wrap="none">
            <a:spAutoFit/>
          </a:bodyPr>
          <a:lstStyle/>
          <a:p>
            <a:r>
              <a:rPr kumimoji="1" lang="zh-CN" altLang="en-US" sz="2800" b="1" u="sng" dirty="0">
                <a:solidFill>
                  <a:srgbClr val="0000FF"/>
                </a:solidFill>
                <a:latin typeface="楷体" panose="02010609060101010101" pitchFamily="49" charset="-122"/>
                <a:ea typeface="楷体" panose="02010609060101010101" pitchFamily="49" charset="-122"/>
              </a:rPr>
              <a:t>写作背景</a:t>
            </a:r>
            <a:endParaRPr lang="zh-CN" altLang="en-US" dirty="0"/>
          </a:p>
        </p:txBody>
      </p:sp>
    </p:spTree>
    <p:extLst>
      <p:ext uri="{BB962C8B-B14F-4D97-AF65-F5344CB8AC3E}">
        <p14:creationId xmlns:p14="http://schemas.microsoft.com/office/powerpoint/2010/main" val="2358759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3556" y="3075806"/>
            <a:ext cx="7488832" cy="954107"/>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一个热爱生活的人</a:t>
            </a:r>
            <a:r>
              <a:rPr lang="zh-CN" altLang="en-US" sz="2800" b="1" dirty="0">
                <a:solidFill>
                  <a:prstClr val="black"/>
                </a:solidFill>
                <a:latin typeface="楷体" pitchFamily="49" charset="-122"/>
                <a:ea typeface="楷体" pitchFamily="49" charset="-122"/>
              </a:rPr>
              <a:t>，面对不幸，他没有失去生活的信心，而热情地投入到实在的生活中去。</a:t>
            </a:r>
          </a:p>
        </p:txBody>
      </p:sp>
      <p:sp>
        <p:nvSpPr>
          <p:cNvPr id="3" name="矩形 2"/>
          <p:cNvSpPr/>
          <p:nvPr/>
        </p:nvSpPr>
        <p:spPr>
          <a:xfrm>
            <a:off x="755576" y="771550"/>
            <a:ext cx="7488832" cy="954107"/>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一个不怕孤独的人</a:t>
            </a:r>
            <a:r>
              <a:rPr lang="zh-CN" altLang="en-US" sz="2800" b="1" dirty="0">
                <a:solidFill>
                  <a:prstClr val="black"/>
                </a:solidFill>
                <a:latin typeface="楷体" pitchFamily="49" charset="-122"/>
                <a:ea typeface="楷体" pitchFamily="49" charset="-122"/>
              </a:rPr>
              <a:t>，他以猫狗为伴，以记日记来排遣寂寞，活得充实；</a:t>
            </a:r>
            <a:endParaRPr lang="zh-CN" altLang="en-US" dirty="0">
              <a:solidFill>
                <a:prstClr val="black"/>
              </a:solidFill>
            </a:endParaRPr>
          </a:p>
        </p:txBody>
      </p:sp>
      <p:sp>
        <p:nvSpPr>
          <p:cNvPr id="4" name="矩形 3"/>
          <p:cNvSpPr/>
          <p:nvPr/>
        </p:nvSpPr>
        <p:spPr>
          <a:xfrm>
            <a:off x="755576" y="1851670"/>
            <a:ext cx="7488832" cy="954107"/>
          </a:xfrm>
          <a:prstGeom prst="rect">
            <a:avLst/>
          </a:prstGeom>
        </p:spPr>
        <p:txBody>
          <a:bodyPr wrap="square">
            <a:spAutoFit/>
          </a:bodyPr>
          <a:lstStyle/>
          <a:p>
            <a:r>
              <a:rPr lang="zh-CN" altLang="en-US" sz="2800" b="1" dirty="0">
                <a:solidFill>
                  <a:srgbClr val="FF0000"/>
                </a:solidFill>
                <a:latin typeface="黑体" pitchFamily="49" charset="-122"/>
                <a:ea typeface="黑体" pitchFamily="49" charset="-122"/>
              </a:rPr>
              <a:t>一个以苦为乐的人</a:t>
            </a:r>
            <a:r>
              <a:rPr lang="zh-CN" altLang="en-US" sz="2800" b="1" dirty="0">
                <a:solidFill>
                  <a:prstClr val="black"/>
                </a:solidFill>
                <a:latin typeface="楷体" pitchFamily="49" charset="-122"/>
                <a:ea typeface="楷体" pitchFamily="49" charset="-122"/>
              </a:rPr>
              <a:t>，岛上物质贫乏，生活条件艰苦，他仍不断自我安慰，尽量改善生活；</a:t>
            </a:r>
            <a:endParaRPr lang="zh-CN" altLang="en-US" dirty="0">
              <a:solidFill>
                <a:prstClr val="black"/>
              </a:solidFill>
            </a:endParaRPr>
          </a:p>
        </p:txBody>
      </p:sp>
    </p:spTree>
    <p:extLst>
      <p:ext uri="{BB962C8B-B14F-4D97-AF65-F5344CB8AC3E}">
        <p14:creationId xmlns:p14="http://schemas.microsoft.com/office/powerpoint/2010/main" val="9313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6"/>
          <p:cNvSpPr txBox="1"/>
          <p:nvPr/>
        </p:nvSpPr>
        <p:spPr>
          <a:xfrm>
            <a:off x="2535751" y="1573011"/>
            <a:ext cx="964539" cy="484748"/>
          </a:xfrm>
          <a:prstGeom prst="rect">
            <a:avLst/>
          </a:prstGeom>
          <a:noFill/>
        </p:spPr>
        <p:txBody>
          <a:bodyPr wrap="square" lIns="68580" tIns="34290" rIns="68580" bIns="34290">
            <a:spAutoFit/>
          </a:bodyPr>
          <a:lstStyle/>
          <a:p>
            <a:pPr eaLnBrk="1" hangingPunct="1">
              <a:buFont typeface="Arial" panose="020B0604020202020204" pitchFamily="34" charset="0"/>
              <a:buNone/>
              <a:defRPr/>
            </a:pPr>
            <a:r>
              <a:rPr lang="zh-CN" altLang="en-US" sz="2700" b="1" noProof="1">
                <a:solidFill>
                  <a:srgbClr val="7030A0"/>
                </a:solidFill>
                <a:latin typeface="楷体" panose="02010609060101010101" pitchFamily="49" charset="-122"/>
                <a:ea typeface="楷体" panose="02010609060101010101" pitchFamily="49" charset="-122"/>
              </a:rPr>
              <a:t>梗概</a:t>
            </a:r>
          </a:p>
        </p:txBody>
      </p:sp>
      <p:sp>
        <p:nvSpPr>
          <p:cNvPr id="37" name="文本框 8"/>
          <p:cNvSpPr txBox="1">
            <a:spLocks noChangeArrowheads="1"/>
          </p:cNvSpPr>
          <p:nvPr/>
        </p:nvSpPr>
        <p:spPr bwMode="auto">
          <a:xfrm>
            <a:off x="2428581" y="3608543"/>
            <a:ext cx="1553979"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精彩片段</a:t>
            </a:r>
          </a:p>
        </p:txBody>
      </p:sp>
      <p:sp>
        <p:nvSpPr>
          <p:cNvPr id="38" name="文本框 9"/>
          <p:cNvSpPr txBox="1">
            <a:spLocks noChangeArrowheads="1"/>
          </p:cNvSpPr>
          <p:nvPr/>
        </p:nvSpPr>
        <p:spPr bwMode="auto">
          <a:xfrm>
            <a:off x="3553875" y="852931"/>
            <a:ext cx="267927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喜欢航海和冒险</a:t>
            </a:r>
          </a:p>
        </p:txBody>
      </p:sp>
      <p:sp>
        <p:nvSpPr>
          <p:cNvPr id="62" name="文本框 19"/>
          <p:cNvSpPr txBox="1">
            <a:spLocks noChangeArrowheads="1"/>
          </p:cNvSpPr>
          <p:nvPr/>
        </p:nvSpPr>
        <p:spPr bwMode="auto">
          <a:xfrm>
            <a:off x="4116523" y="3373211"/>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困难重重</a:t>
            </a:r>
          </a:p>
        </p:txBody>
      </p:sp>
      <p:sp>
        <p:nvSpPr>
          <p:cNvPr id="2" name="左大括号 1"/>
          <p:cNvSpPr/>
          <p:nvPr/>
        </p:nvSpPr>
        <p:spPr>
          <a:xfrm>
            <a:off x="2267824" y="1278519"/>
            <a:ext cx="214342" cy="2839661"/>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rgbClr val="FF0000"/>
              </a:solidFill>
            </a:endParaRPr>
          </a:p>
        </p:txBody>
      </p:sp>
      <p:sp>
        <p:nvSpPr>
          <p:cNvPr id="66" name="左大括号 65"/>
          <p:cNvSpPr/>
          <p:nvPr/>
        </p:nvSpPr>
        <p:spPr>
          <a:xfrm>
            <a:off x="3339534" y="1174401"/>
            <a:ext cx="160756" cy="1339463"/>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24" name="文本框 16"/>
          <p:cNvSpPr txBox="1">
            <a:spLocks noChangeArrowheads="1"/>
          </p:cNvSpPr>
          <p:nvPr/>
        </p:nvSpPr>
        <p:spPr bwMode="auto">
          <a:xfrm>
            <a:off x="3553875" y="1827931"/>
            <a:ext cx="857368"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荒岛历险</a:t>
            </a:r>
          </a:p>
        </p:txBody>
      </p:sp>
      <p:sp>
        <p:nvSpPr>
          <p:cNvPr id="13" name="文本框 6"/>
          <p:cNvSpPr txBox="1"/>
          <p:nvPr/>
        </p:nvSpPr>
        <p:spPr>
          <a:xfrm>
            <a:off x="1303286" y="1760726"/>
            <a:ext cx="1018124" cy="1315745"/>
          </a:xfrm>
          <a:prstGeom prst="rect">
            <a:avLst/>
          </a:prstGeom>
          <a:noFill/>
        </p:spPr>
        <p:txBody>
          <a:bodyPr wrap="square" lIns="68580" tIns="34290" rIns="68580" bIns="34290">
            <a:spAutoFit/>
          </a:bodyPr>
          <a:lstStyle/>
          <a:p>
            <a:pPr eaLnBrk="1" hangingPunct="1">
              <a:buFont typeface="Arial" panose="020B0604020202020204" pitchFamily="34" charset="0"/>
              <a:buNone/>
              <a:defRPr/>
            </a:pPr>
            <a:r>
              <a:rPr lang="zh-CN" altLang="en-US" sz="2700" b="1" noProof="1">
                <a:solidFill>
                  <a:srgbClr val="7030A0"/>
                </a:solidFill>
                <a:latin typeface="楷体" panose="02010609060101010101" pitchFamily="49" charset="-122"/>
                <a:ea typeface="楷体" panose="02010609060101010101" pitchFamily="49" charset="-122"/>
              </a:rPr>
              <a:t>鲁滨逊漂流记</a:t>
            </a:r>
          </a:p>
        </p:txBody>
      </p:sp>
      <p:sp>
        <p:nvSpPr>
          <p:cNvPr id="15" name="文本框 19"/>
          <p:cNvSpPr txBox="1">
            <a:spLocks noChangeArrowheads="1"/>
          </p:cNvSpPr>
          <p:nvPr/>
        </p:nvSpPr>
        <p:spPr bwMode="auto">
          <a:xfrm>
            <a:off x="4116523" y="3887202"/>
            <a:ext cx="1607564"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理性思考</a:t>
            </a:r>
          </a:p>
        </p:txBody>
      </p:sp>
      <p:sp>
        <p:nvSpPr>
          <p:cNvPr id="17" name="左大括号 16"/>
          <p:cNvSpPr/>
          <p:nvPr/>
        </p:nvSpPr>
        <p:spPr>
          <a:xfrm>
            <a:off x="3928974" y="3539132"/>
            <a:ext cx="187549" cy="72008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9" name="文本框 16"/>
          <p:cNvSpPr txBox="1">
            <a:spLocks noChangeArrowheads="1"/>
          </p:cNvSpPr>
          <p:nvPr/>
        </p:nvSpPr>
        <p:spPr bwMode="auto">
          <a:xfrm>
            <a:off x="4464829" y="1281559"/>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遇险上岛</a:t>
            </a:r>
          </a:p>
        </p:txBody>
      </p:sp>
      <p:sp>
        <p:nvSpPr>
          <p:cNvPr id="20" name="左大括号 19"/>
          <p:cNvSpPr/>
          <p:nvPr/>
        </p:nvSpPr>
        <p:spPr>
          <a:xfrm flipH="1">
            <a:off x="6393906" y="1171363"/>
            <a:ext cx="214342" cy="3087849"/>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rgbClr val="FF0000"/>
              </a:solidFill>
            </a:endParaRPr>
          </a:p>
        </p:txBody>
      </p:sp>
      <p:sp>
        <p:nvSpPr>
          <p:cNvPr id="21" name="文本框 19"/>
          <p:cNvSpPr txBox="1">
            <a:spLocks noChangeArrowheads="1"/>
          </p:cNvSpPr>
          <p:nvPr/>
        </p:nvSpPr>
        <p:spPr bwMode="auto">
          <a:xfrm>
            <a:off x="6608248" y="2467835"/>
            <a:ext cx="1661150"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不畏艰险乐观向上</a:t>
            </a:r>
          </a:p>
        </p:txBody>
      </p:sp>
      <p:sp>
        <p:nvSpPr>
          <p:cNvPr id="22" name="文本框 16"/>
          <p:cNvSpPr txBox="1">
            <a:spLocks noChangeArrowheads="1"/>
          </p:cNvSpPr>
          <p:nvPr/>
        </p:nvSpPr>
        <p:spPr bwMode="auto">
          <a:xfrm>
            <a:off x="4464829" y="1656607"/>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建房定居</a:t>
            </a:r>
          </a:p>
        </p:txBody>
      </p:sp>
      <p:sp>
        <p:nvSpPr>
          <p:cNvPr id="23" name="文本框 16"/>
          <p:cNvSpPr txBox="1">
            <a:spLocks noChangeArrowheads="1"/>
          </p:cNvSpPr>
          <p:nvPr/>
        </p:nvSpPr>
        <p:spPr bwMode="auto">
          <a:xfrm>
            <a:off x="4464829" y="2080632"/>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畜牧种植</a:t>
            </a:r>
          </a:p>
        </p:txBody>
      </p:sp>
      <p:sp>
        <p:nvSpPr>
          <p:cNvPr id="27" name="文本框 16"/>
          <p:cNvSpPr txBox="1">
            <a:spLocks noChangeArrowheads="1"/>
          </p:cNvSpPr>
          <p:nvPr/>
        </p:nvSpPr>
        <p:spPr bwMode="auto">
          <a:xfrm>
            <a:off x="4464829" y="2460286"/>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救星期五</a:t>
            </a:r>
          </a:p>
        </p:txBody>
      </p:sp>
      <p:sp>
        <p:nvSpPr>
          <p:cNvPr id="28" name="文本框 16"/>
          <p:cNvSpPr txBox="1">
            <a:spLocks noChangeArrowheads="1"/>
          </p:cNvSpPr>
          <p:nvPr/>
        </p:nvSpPr>
        <p:spPr bwMode="auto">
          <a:xfrm>
            <a:off x="4464829" y="2888914"/>
            <a:ext cx="16611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2700" b="1" dirty="0">
                <a:solidFill>
                  <a:srgbClr val="7030A0"/>
                </a:solidFill>
                <a:latin typeface="楷体" panose="02010609060101010101" pitchFamily="49" charset="-122"/>
                <a:ea typeface="楷体" panose="02010609060101010101" pitchFamily="49" charset="-122"/>
              </a:rPr>
              <a:t>回到英国</a:t>
            </a:r>
          </a:p>
        </p:txBody>
      </p:sp>
      <p:sp>
        <p:nvSpPr>
          <p:cNvPr id="29" name="左大括号 28"/>
          <p:cNvSpPr/>
          <p:nvPr/>
        </p:nvSpPr>
        <p:spPr>
          <a:xfrm>
            <a:off x="4357658" y="1442293"/>
            <a:ext cx="160756" cy="1875248"/>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25" name="Rectangle 3"/>
          <p:cNvSpPr>
            <a:spLocks noChangeArrowheads="1"/>
          </p:cNvSpPr>
          <p:nvPr/>
        </p:nvSpPr>
        <p:spPr bwMode="auto">
          <a:xfrm>
            <a:off x="0" y="572029"/>
            <a:ext cx="138564" cy="284693"/>
          </a:xfrm>
          <a:prstGeom prst="rect">
            <a:avLst/>
          </a:prstGeom>
          <a:noFill/>
          <a:ln w="9525">
            <a:noFill/>
            <a:miter lim="800000"/>
          </a:ln>
          <a:effectLst/>
        </p:spPr>
        <p:txBody>
          <a:bodyPr vert="horz" wrap="none" lIns="68580" tIns="34290" rIns="68580" bIns="34290" numCol="1" anchor="ctr" anchorCtr="0" compatLnSpc="1">
            <a:spAutoFit/>
          </a:bodyPr>
          <a:lstStyle/>
          <a:p>
            <a:pPr fontAlgn="base">
              <a:spcBef>
                <a:spcPct val="0"/>
              </a:spcBef>
              <a:spcAft>
                <a:spcPct val="0"/>
              </a:spcAft>
            </a:pPr>
            <a:endParaRPr lang="zh-CN" altLang="zh-CN">
              <a:latin typeface="Arial" panose="020B0604020202020204" pitchFamily="34" charset="0"/>
              <a:ea typeface="宋体" panose="02010600030101010101" pitchFamily="2" charset="-122"/>
              <a:cs typeface="宋体" panose="02010600030101010101" pitchFamily="2" charset="-122"/>
            </a:endParaRPr>
          </a:p>
        </p:txBody>
      </p:sp>
      <p:sp>
        <p:nvSpPr>
          <p:cNvPr id="26" name="文本框 14">
            <a:extLst>
              <a:ext uri="{FF2B5EF4-FFF2-40B4-BE49-F238E27FC236}">
                <a16:creationId xmlns:a16="http://schemas.microsoft.com/office/drawing/2014/main" id="{E83FD7BB-D7E3-EF4B-BEBB-9F1DFCF1B616}"/>
              </a:ext>
            </a:extLst>
          </p:cNvPr>
          <p:cNvSpPr txBox="1"/>
          <p:nvPr/>
        </p:nvSpPr>
        <p:spPr>
          <a:xfrm>
            <a:off x="811638" y="448692"/>
            <a:ext cx="2219380"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结构梳理</a:t>
            </a:r>
          </a:p>
        </p:txBody>
      </p:sp>
      <p:pic>
        <p:nvPicPr>
          <p:cNvPr id="32" name="图片 31">
            <a:extLst>
              <a:ext uri="{FF2B5EF4-FFF2-40B4-BE49-F238E27FC236}">
                <a16:creationId xmlns:a16="http://schemas.microsoft.com/office/drawing/2014/main" id="{4B718F5D-0AAE-104C-8DD5-C80D03BD0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13" y="487900"/>
            <a:ext cx="366860" cy="4563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1560" y="1325615"/>
            <a:ext cx="8247274" cy="2063642"/>
          </a:xfrm>
          <a:prstGeom prst="rect">
            <a:avLst/>
          </a:prstGeom>
          <a:noFill/>
          <a:ln>
            <a:noFill/>
          </a:ln>
        </p:spPr>
        <p:txBody>
          <a:bodyPr wrap="square" lIns="68580" tIns="34290" rIns="68580" bIns="34290" rtlCol="0" anchor="t">
            <a:spAutoFit/>
          </a:bodyPr>
          <a:lstStyle/>
          <a:p>
            <a:pPr fontAlgn="auto">
              <a:lnSpc>
                <a:spcPct val="120000"/>
              </a:lnSpc>
            </a:pPr>
            <a:r>
              <a:rPr lang="zh-CN" altLang="en-US" sz="2700" b="1" dirty="0">
                <a:latin typeface="楷体" pitchFamily="49" charset="-122"/>
                <a:ea typeface="楷体" pitchFamily="49" charset="-122"/>
              </a:rPr>
              <a:t>    这篇课文的梗概部分介绍了</a:t>
            </a:r>
            <a:r>
              <a:rPr lang="en-US" altLang="zh-CN" sz="2700" b="1" dirty="0">
                <a:latin typeface="楷体" pitchFamily="49" charset="-122"/>
                <a:ea typeface="楷体" pitchFamily="49" charset="-122"/>
              </a:rPr>
              <a:t>_________________</a:t>
            </a:r>
            <a:r>
              <a:rPr lang="zh-CN" altLang="en-US" sz="2700" b="1" dirty="0">
                <a:latin typeface="楷体" pitchFamily="49" charset="-122"/>
                <a:ea typeface="楷体" pitchFamily="49" charset="-122"/>
              </a:rPr>
              <a:t>；精彩片段主要写鲁滨逊初到荒岛上的</a:t>
            </a:r>
            <a:r>
              <a:rPr lang="en-US" altLang="zh-CN" sz="2700" b="1" dirty="0">
                <a:latin typeface="楷体" pitchFamily="49" charset="-122"/>
                <a:ea typeface="楷体" pitchFamily="49" charset="-122"/>
              </a:rPr>
              <a:t>___________</a:t>
            </a:r>
            <a:r>
              <a:rPr lang="zh-CN" altLang="en-US" sz="2700" b="1" dirty="0">
                <a:latin typeface="楷体" pitchFamily="49" charset="-122"/>
                <a:ea typeface="楷体" pitchFamily="49" charset="-122"/>
              </a:rPr>
              <a:t>和面对现实的</a:t>
            </a:r>
            <a:r>
              <a:rPr lang="en-US" altLang="zh-CN" sz="2700" b="1" dirty="0">
                <a:latin typeface="楷体" pitchFamily="49" charset="-122"/>
                <a:ea typeface="楷体" pitchFamily="49" charset="-122"/>
              </a:rPr>
              <a:t>_______</a:t>
            </a:r>
            <a:r>
              <a:rPr lang="zh-CN" altLang="en-US" sz="2700" b="1" dirty="0">
                <a:latin typeface="楷体" pitchFamily="49" charset="-122"/>
                <a:ea typeface="楷体" pitchFamily="49" charset="-122"/>
              </a:rPr>
              <a:t>。这两部分表现了鲁滨逊不畏艰险、正视现实、</a:t>
            </a:r>
            <a:r>
              <a:rPr lang="en-US" altLang="zh-CN" sz="2700" b="1" dirty="0">
                <a:latin typeface="楷体" pitchFamily="49" charset="-122"/>
                <a:ea typeface="楷体" pitchFamily="49" charset="-122"/>
              </a:rPr>
              <a:t>__________</a:t>
            </a:r>
            <a:r>
              <a:rPr lang="zh-CN" altLang="en-US" sz="2700" b="1" dirty="0">
                <a:latin typeface="楷体" pitchFamily="49" charset="-122"/>
                <a:ea typeface="楷体" pitchFamily="49" charset="-122"/>
              </a:rPr>
              <a:t>、</a:t>
            </a:r>
            <a:r>
              <a:rPr lang="en-US" altLang="zh-CN" sz="2700" b="1" dirty="0">
                <a:latin typeface="楷体" pitchFamily="49" charset="-122"/>
                <a:ea typeface="楷体" pitchFamily="49" charset="-122"/>
              </a:rPr>
              <a:t>___________</a:t>
            </a:r>
            <a:r>
              <a:rPr lang="zh-CN" altLang="en-US" sz="2700" b="1" dirty="0">
                <a:latin typeface="楷体" pitchFamily="49" charset="-122"/>
                <a:ea typeface="楷体" pitchFamily="49" charset="-122"/>
              </a:rPr>
              <a:t>的精神品质。</a:t>
            </a:r>
          </a:p>
        </p:txBody>
      </p:sp>
      <p:sp>
        <p:nvSpPr>
          <p:cNvPr id="4" name="矩形 3"/>
          <p:cNvSpPr/>
          <p:nvPr/>
        </p:nvSpPr>
        <p:spPr>
          <a:xfrm>
            <a:off x="5601979" y="1366922"/>
            <a:ext cx="2786445" cy="484748"/>
          </a:xfrm>
          <a:prstGeom prst="rect">
            <a:avLst/>
          </a:prstGeom>
        </p:spPr>
        <p:txBody>
          <a:bodyPr wrap="square" lIns="68580" tIns="34290" rIns="68580" bIns="34290">
            <a:spAutoFit/>
          </a:bodyPr>
          <a:lstStyle/>
          <a:p>
            <a:r>
              <a:rPr lang="zh-CN" altLang="en-US" sz="2700" b="1" dirty="0">
                <a:solidFill>
                  <a:srgbClr val="FF0000"/>
                </a:solidFill>
                <a:latin typeface="楷体" pitchFamily="49" charset="-122"/>
                <a:ea typeface="楷体" pitchFamily="49" charset="-122"/>
              </a:rPr>
              <a:t>小说的主要内容</a:t>
            </a:r>
          </a:p>
        </p:txBody>
      </p:sp>
      <p:sp>
        <p:nvSpPr>
          <p:cNvPr id="5" name="矩形 4"/>
          <p:cNvSpPr/>
          <p:nvPr/>
        </p:nvSpPr>
        <p:spPr>
          <a:xfrm>
            <a:off x="6330389" y="1798970"/>
            <a:ext cx="1553979" cy="484748"/>
          </a:xfrm>
          <a:prstGeom prst="rect">
            <a:avLst/>
          </a:prstGeom>
        </p:spPr>
        <p:txBody>
          <a:bodyPr wrap="square" lIns="68580" tIns="34290" rIns="68580" bIns="34290">
            <a:spAutoFit/>
          </a:bodyPr>
          <a:lstStyle/>
          <a:p>
            <a:r>
              <a:rPr lang="zh-CN" altLang="en-US" sz="2700" b="1" dirty="0">
                <a:solidFill>
                  <a:srgbClr val="FF0000"/>
                </a:solidFill>
                <a:latin typeface="楷体" pitchFamily="49" charset="-122"/>
                <a:ea typeface="楷体" pitchFamily="49" charset="-122"/>
              </a:rPr>
              <a:t>生活状态</a:t>
            </a:r>
          </a:p>
        </p:txBody>
      </p:sp>
      <p:sp>
        <p:nvSpPr>
          <p:cNvPr id="9" name="矩形 8"/>
          <p:cNvSpPr/>
          <p:nvPr/>
        </p:nvSpPr>
        <p:spPr>
          <a:xfrm>
            <a:off x="2160653" y="2303026"/>
            <a:ext cx="910953" cy="484748"/>
          </a:xfrm>
          <a:prstGeom prst="rect">
            <a:avLst/>
          </a:prstGeom>
        </p:spPr>
        <p:txBody>
          <a:bodyPr wrap="square" lIns="68580" tIns="34290" rIns="68580" bIns="34290">
            <a:spAutoFit/>
          </a:bodyPr>
          <a:lstStyle/>
          <a:p>
            <a:r>
              <a:rPr lang="zh-CN" altLang="en-US" sz="2700" b="1" dirty="0">
                <a:solidFill>
                  <a:srgbClr val="FF0000"/>
                </a:solidFill>
                <a:latin typeface="楷体" pitchFamily="49" charset="-122"/>
                <a:ea typeface="楷体" pitchFamily="49" charset="-122"/>
              </a:rPr>
              <a:t>思考</a:t>
            </a:r>
          </a:p>
        </p:txBody>
      </p:sp>
      <p:sp>
        <p:nvSpPr>
          <p:cNvPr id="10" name="矩形 9"/>
          <p:cNvSpPr/>
          <p:nvPr/>
        </p:nvSpPr>
        <p:spPr>
          <a:xfrm>
            <a:off x="2428580" y="2787774"/>
            <a:ext cx="1661150" cy="484748"/>
          </a:xfrm>
          <a:prstGeom prst="rect">
            <a:avLst/>
          </a:prstGeom>
        </p:spPr>
        <p:txBody>
          <a:bodyPr wrap="square" lIns="68580" tIns="34290" rIns="68580" bIns="34290">
            <a:spAutoFit/>
          </a:bodyPr>
          <a:lstStyle/>
          <a:p>
            <a:r>
              <a:rPr lang="zh-CN" altLang="en-US" sz="2700" b="1" dirty="0">
                <a:solidFill>
                  <a:srgbClr val="FF0000"/>
                </a:solidFill>
                <a:latin typeface="楷体" pitchFamily="49" charset="-122"/>
                <a:ea typeface="楷体" pitchFamily="49" charset="-122"/>
              </a:rPr>
              <a:t>乐观向上</a:t>
            </a:r>
          </a:p>
        </p:txBody>
      </p:sp>
      <p:sp>
        <p:nvSpPr>
          <p:cNvPr id="12" name="矩形 11"/>
          <p:cNvSpPr/>
          <p:nvPr/>
        </p:nvSpPr>
        <p:spPr>
          <a:xfrm>
            <a:off x="4558655" y="2787774"/>
            <a:ext cx="1607564" cy="484748"/>
          </a:xfrm>
          <a:prstGeom prst="rect">
            <a:avLst/>
          </a:prstGeom>
        </p:spPr>
        <p:txBody>
          <a:bodyPr wrap="square" lIns="68580" tIns="34290" rIns="68580" bIns="34290">
            <a:spAutoFit/>
          </a:bodyPr>
          <a:lstStyle/>
          <a:p>
            <a:r>
              <a:rPr lang="zh-CN" altLang="en-US" sz="2700" b="1" dirty="0">
                <a:solidFill>
                  <a:srgbClr val="FF0000"/>
                </a:solidFill>
                <a:latin typeface="楷体" pitchFamily="49" charset="-122"/>
                <a:ea typeface="楷体" pitchFamily="49" charset="-122"/>
              </a:rPr>
              <a:t>顽强生存</a:t>
            </a:r>
          </a:p>
        </p:txBody>
      </p:sp>
      <p:sp>
        <p:nvSpPr>
          <p:cNvPr id="11" name="文本框 14">
            <a:extLst>
              <a:ext uri="{FF2B5EF4-FFF2-40B4-BE49-F238E27FC236}">
                <a16:creationId xmlns:a16="http://schemas.microsoft.com/office/drawing/2014/main" id="{4A3C3B97-39E1-8A49-BBB7-0945BB059AA6}"/>
              </a:ext>
            </a:extLst>
          </p:cNvPr>
          <p:cNvSpPr txBox="1"/>
          <p:nvPr/>
        </p:nvSpPr>
        <p:spPr>
          <a:xfrm>
            <a:off x="624427" y="411510"/>
            <a:ext cx="2036757"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主题概括</a:t>
            </a:r>
          </a:p>
        </p:txBody>
      </p:sp>
      <p:pic>
        <p:nvPicPr>
          <p:cNvPr id="15" name="图片 14">
            <a:extLst>
              <a:ext uri="{FF2B5EF4-FFF2-40B4-BE49-F238E27FC236}">
                <a16:creationId xmlns:a16="http://schemas.microsoft.com/office/drawing/2014/main" id="{87D1F651-71EF-204B-84FC-94E7EED15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64187"/>
            <a:ext cx="366860" cy="4563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09341" y="1275606"/>
            <a:ext cx="8352928" cy="2677656"/>
          </a:xfrm>
          <a:prstGeom prst="rect">
            <a:avLst/>
          </a:prstGeom>
        </p:spPr>
        <p:txBody>
          <a:bodyPr wrap="square">
            <a:spAutoFit/>
          </a:bodyPr>
          <a:lstStyle/>
          <a:p>
            <a:r>
              <a:rPr lang="zh-CN" altLang="en-US" sz="2400" b="1" dirty="0">
                <a:latin typeface="楷体" pitchFamily="49" charset="-122"/>
                <a:ea typeface="楷体" pitchFamily="49" charset="-122"/>
              </a:rPr>
              <a:t>    我早就想用什么办法制造一些陶器</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我急需这类东西</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可就是不知怎么做。这里气候炎热</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因此</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我敢肯定</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只要能找到陶土</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就能做一些钵子或罐子</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然后放到太阳底下晒干</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炎热的太阳一定能把陶土晒得既坚硬又结实</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并能经久耐用</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可以用来装一些需要保存的干东西。要加工粮食</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制造面粉等工作</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就必需要有盛器贮藏。所以</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我决定尽量把容器做大一些</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可以着地放</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里面就可以装东西。要是读者知道我怎样制造这些</a:t>
            </a:r>
          </a:p>
        </p:txBody>
      </p:sp>
      <p:sp>
        <p:nvSpPr>
          <p:cNvPr id="3" name="文本框 14">
            <a:extLst>
              <a:ext uri="{FF2B5EF4-FFF2-40B4-BE49-F238E27FC236}">
                <a16:creationId xmlns:a16="http://schemas.microsoft.com/office/drawing/2014/main" id="{8C3BBCB5-2B2C-484A-A126-C71674BA7BCE}"/>
              </a:ext>
            </a:extLst>
          </p:cNvPr>
          <p:cNvSpPr txBox="1"/>
          <p:nvPr/>
        </p:nvSpPr>
        <p:spPr>
          <a:xfrm>
            <a:off x="624428" y="411510"/>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拓展延伸</a:t>
            </a:r>
          </a:p>
        </p:txBody>
      </p:sp>
      <p:pic>
        <p:nvPicPr>
          <p:cNvPr id="4" name="图片 3">
            <a:extLst>
              <a:ext uri="{FF2B5EF4-FFF2-40B4-BE49-F238E27FC236}">
                <a16:creationId xmlns:a16="http://schemas.microsoft.com/office/drawing/2014/main" id="{1E6CD915-17EA-1141-B92C-9C186F2A7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64187"/>
            <a:ext cx="366860" cy="456338"/>
          </a:xfrm>
          <a:prstGeom prst="rect">
            <a:avLst/>
          </a:prstGeom>
        </p:spPr>
      </p:pic>
      <p:sp>
        <p:nvSpPr>
          <p:cNvPr id="5" name="矩形 4"/>
          <p:cNvSpPr/>
          <p:nvPr/>
        </p:nvSpPr>
        <p:spPr>
          <a:xfrm>
            <a:off x="2987824" y="693568"/>
            <a:ext cx="3416320" cy="523220"/>
          </a:xfrm>
          <a:prstGeom prst="rect">
            <a:avLst/>
          </a:prstGeom>
        </p:spPr>
        <p:txBody>
          <a:bodyPr wrap="none">
            <a:spAutoFit/>
          </a:bodyPr>
          <a:lstStyle/>
          <a:p>
            <a:pPr lvl="0"/>
            <a:r>
              <a:rPr lang="zh-CN" altLang="en-US" sz="2800" dirty="0">
                <a:solidFill>
                  <a:srgbClr val="0000FF"/>
                </a:solidFill>
                <a:latin typeface="黑体" pitchFamily="49" charset="-122"/>
                <a:ea typeface="黑体" pitchFamily="49" charset="-122"/>
              </a:rPr>
              <a:t>鲁滨逊制陶罐子片段</a:t>
            </a:r>
          </a:p>
        </p:txBody>
      </p:sp>
    </p:spTree>
    <p:extLst>
      <p:ext uri="{BB962C8B-B14F-4D97-AF65-F5344CB8AC3E}">
        <p14:creationId xmlns:p14="http://schemas.microsoft.com/office/powerpoint/2010/main" val="330658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7544" y="699542"/>
            <a:ext cx="8352928" cy="3046988"/>
          </a:xfrm>
          <a:prstGeom prst="rect">
            <a:avLst/>
          </a:prstGeom>
        </p:spPr>
        <p:txBody>
          <a:bodyPr wrap="square">
            <a:spAutoFit/>
          </a:bodyPr>
          <a:lstStyle/>
          <a:p>
            <a:r>
              <a:rPr lang="zh-CN" altLang="en-US" sz="2400" b="1" dirty="0">
                <a:latin typeface="楷体" pitchFamily="49" charset="-122"/>
                <a:ea typeface="楷体" pitchFamily="49" charset="-122"/>
              </a:rPr>
              <a:t>陶器</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一定会为我感到又可怜又可笑。我不知用了多少笨拙的方法去调合陶土</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也不知做出了多少奇形怪状的丑陋的家伙</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有多少因为陶土太软</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吃不住本身的重量</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不是凹进去</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就是凸出来</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根本不合用</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又有多少因为晒得太早</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太阳热力过猛而晒裂了</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也有多少在晒干后一搬动就碎裂了。一句话</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我费了很大的力气去找陶土</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找到后把土挖出来</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调合好</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运回家</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再做成泥瓮。结果</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我工作了差不多两个月的时间</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才做成两只大瓦罐</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样子非常难看</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简直无法把它们叫作缸。</a:t>
            </a:r>
          </a:p>
        </p:txBody>
      </p:sp>
    </p:spTree>
    <p:extLst>
      <p:ext uri="{BB962C8B-B14F-4D97-AF65-F5344CB8AC3E}">
        <p14:creationId xmlns:p14="http://schemas.microsoft.com/office/powerpoint/2010/main" val="399387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
          <p:cNvSpPr>
            <a:spLocks noChangeArrowheads="1"/>
          </p:cNvSpPr>
          <p:nvPr/>
        </p:nvSpPr>
        <p:spPr bwMode="auto">
          <a:xfrm>
            <a:off x="606675" y="411510"/>
            <a:ext cx="8037822" cy="3470179"/>
          </a:xfrm>
          <a:prstGeom prst="rect">
            <a:avLst/>
          </a:prstGeom>
          <a:solidFill>
            <a:srgbClr val="FFFFFF"/>
          </a:solidFill>
          <a:ln w="9525">
            <a:noFill/>
            <a:miter lim="800000"/>
          </a:ln>
          <a:effectLst/>
        </p:spPr>
        <p:txBody>
          <a:bodyPr wrap="square" lIns="68579" tIns="34289" rIns="68579" bIns="34289">
            <a:spAutoFit/>
          </a:bodyPr>
          <a:lstStyle/>
          <a:p>
            <a:r>
              <a:rPr lang="zh-CN" altLang="en-US" sz="2700" b="1" dirty="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         </a:t>
            </a:r>
            <a:endParaRPr lang="en-US" altLang="zh-CN" sz="2700" b="1" dirty="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endParaRPr>
          </a:p>
          <a:p>
            <a:r>
              <a:rPr lang="en-US" altLang="zh-CN" sz="2700" b="1" dirty="0">
                <a:effectLst>
                  <a:outerShdw blurRad="50800" dist="38100" dir="2700000" algn="tl" rotWithShape="0">
                    <a:prstClr val="black">
                      <a:alpha val="40000"/>
                    </a:prstClr>
                  </a:outerShdw>
                </a:effectLst>
                <a:latin typeface="楷体" panose="02010609060101010101" pitchFamily="49" charset="-122"/>
                <a:ea typeface="楷体" panose="02010609060101010101" pitchFamily="49" charset="-122"/>
              </a:rPr>
              <a:t>        </a:t>
            </a:r>
            <a:r>
              <a:rPr lang="en-US" altLang="zh-CN" sz="3200" b="1" dirty="0">
                <a:solidFill>
                  <a:srgbClr val="0000FF"/>
                </a:solidFill>
                <a:latin typeface="宋体" pitchFamily="2" charset="-122"/>
                <a:ea typeface="宋体" pitchFamily="2" charset="-122"/>
              </a:rPr>
              <a:t>《</a:t>
            </a:r>
            <a:r>
              <a:rPr lang="zh-CN" altLang="en-US" sz="3200" b="1" dirty="0">
                <a:solidFill>
                  <a:srgbClr val="0000FF"/>
                </a:solidFill>
                <a:latin typeface="宋体" pitchFamily="2" charset="-122"/>
                <a:ea typeface="宋体" pitchFamily="2" charset="-122"/>
              </a:rPr>
              <a:t>鲁滨逊漂流记</a:t>
            </a:r>
            <a:r>
              <a:rPr lang="en-US" altLang="zh-CN" sz="3200" b="1" dirty="0">
                <a:solidFill>
                  <a:srgbClr val="0000FF"/>
                </a:solidFill>
                <a:latin typeface="宋体" pitchFamily="2" charset="-122"/>
                <a:ea typeface="宋体" pitchFamily="2" charset="-122"/>
              </a:rPr>
              <a:t>》</a:t>
            </a:r>
            <a:r>
              <a:rPr lang="zh-CN" altLang="en-US" sz="3200" b="1" dirty="0">
                <a:solidFill>
                  <a:srgbClr val="0000FF"/>
                </a:solidFill>
                <a:latin typeface="宋体" pitchFamily="2" charset="-122"/>
                <a:ea typeface="宋体" pitchFamily="2" charset="-122"/>
              </a:rPr>
              <a:t>中的名言</a:t>
            </a:r>
          </a:p>
          <a:p>
            <a:r>
              <a:rPr lang="en-US" altLang="zh-CN" sz="2700" b="1" dirty="0">
                <a:latin typeface="楷体" panose="02010609060101010101" pitchFamily="49" charset="-122"/>
                <a:ea typeface="楷体" panose="02010609060101010101" pitchFamily="49" charset="-122"/>
              </a:rPr>
              <a:t>    1.</a:t>
            </a:r>
            <a:r>
              <a:rPr lang="zh-CN" altLang="en-US" sz="2700" b="1" dirty="0">
                <a:latin typeface="楷体" panose="02010609060101010101" pitchFamily="49" charset="-122"/>
                <a:ea typeface="楷体" panose="02010609060101010101" pitchFamily="49" charset="-122"/>
              </a:rPr>
              <a:t>世间万物，只是有用处，才是最可宝贵的。任何东西，积攒多了，就应送给别人：我们能够享用的，至多不过是我们能够使用的部分，多了也没有用。</a:t>
            </a:r>
          </a:p>
          <a:p>
            <a:r>
              <a:rPr lang="en-US" altLang="zh-CN" sz="2700" b="1" dirty="0">
                <a:latin typeface="楷体" panose="02010609060101010101" pitchFamily="49" charset="-122"/>
                <a:ea typeface="楷体" panose="02010609060101010101" pitchFamily="49" charset="-122"/>
              </a:rPr>
              <a:t>    2.</a:t>
            </a:r>
            <a:r>
              <a:rPr lang="zh-CN" altLang="en-US" sz="2700" b="1" dirty="0">
                <a:latin typeface="楷体" panose="02010609060101010101" pitchFamily="49" charset="-122"/>
                <a:ea typeface="楷体" panose="02010609060101010101" pitchFamily="49" charset="-122"/>
              </a:rPr>
              <a:t>一个人只是呆呆地坐着空想着自己所得不到的东西，是没有用的。</a:t>
            </a:r>
          </a:p>
        </p:txBody>
      </p:sp>
      <p:sp>
        <p:nvSpPr>
          <p:cNvPr id="6" name="矩形 5"/>
          <p:cNvSpPr/>
          <p:nvPr/>
        </p:nvSpPr>
        <p:spPr>
          <a:xfrm>
            <a:off x="3340486" y="1533992"/>
            <a:ext cx="407723" cy="175049"/>
          </a:xfrm>
          <a:prstGeom prst="rect">
            <a:avLst/>
          </a:prstGeom>
        </p:spPr>
        <p:txBody>
          <a:bodyPr wrap="square" lIns="51435" tIns="25718" rIns="51435" bIns="25718">
            <a:spAutoFit/>
          </a:bodyPr>
          <a:lstStyle/>
          <a:p>
            <a:r>
              <a:rPr lang="zh-CN" altLang="en-US" sz="800" dirty="0">
                <a:latin typeface="楷体" panose="02010609060101010101" pitchFamily="49" charset="-122"/>
                <a:ea typeface="楷体" panose="02010609060101010101" pitchFamily="49" charset="-122"/>
              </a:rPr>
              <a:t>我</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4">
            <a:extLst>
              <a:ext uri="{FF2B5EF4-FFF2-40B4-BE49-F238E27FC236}">
                <a16:creationId xmlns:a16="http://schemas.microsoft.com/office/drawing/2014/main" id="{B7099FF6-6DDB-CC4C-A617-4444CB80ED25}"/>
              </a:ext>
            </a:extLst>
          </p:cNvPr>
          <p:cNvSpPr txBox="1"/>
          <p:nvPr/>
        </p:nvSpPr>
        <p:spPr>
          <a:xfrm>
            <a:off x="530749" y="359754"/>
            <a:ext cx="1931348" cy="561692"/>
          </a:xfrm>
          <a:prstGeom prst="rect">
            <a:avLst/>
          </a:prstGeom>
          <a:noFill/>
        </p:spPr>
        <p:txBody>
          <a:bodyPr wrap="square" lIns="68580" tIns="34290" rIns="68580" bIns="34290" rtlCol="0">
            <a:spAutoFit/>
          </a:bodyPr>
          <a:lstStyle/>
          <a:p>
            <a:r>
              <a:rPr lang="zh-CN" altLang="en-US" sz="3200" b="1" dirty="0">
                <a:solidFill>
                  <a:srgbClr val="875000"/>
                </a:solidFill>
                <a:latin typeface="YouYuan" panose="02010509060101010101" pitchFamily="49" charset="-122"/>
                <a:ea typeface="YouYuan" panose="02010509060101010101" pitchFamily="49" charset="-122"/>
              </a:rPr>
              <a:t>课堂演练</a:t>
            </a:r>
          </a:p>
        </p:txBody>
      </p:sp>
      <p:pic>
        <p:nvPicPr>
          <p:cNvPr id="14" name="图片 13">
            <a:extLst>
              <a:ext uri="{FF2B5EF4-FFF2-40B4-BE49-F238E27FC236}">
                <a16:creationId xmlns:a16="http://schemas.microsoft.com/office/drawing/2014/main" id="{A7CF4334-30B1-7C4E-80D8-34C846334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11510"/>
            <a:ext cx="366860" cy="456339"/>
          </a:xfrm>
          <a:prstGeom prst="rect">
            <a:avLst/>
          </a:prstGeom>
        </p:spPr>
      </p:pic>
      <p:sp>
        <p:nvSpPr>
          <p:cNvPr id="11" name="Text Box 5"/>
          <p:cNvSpPr txBox="1">
            <a:spLocks noChangeArrowheads="1"/>
          </p:cNvSpPr>
          <p:nvPr/>
        </p:nvSpPr>
        <p:spPr bwMode="auto">
          <a:xfrm>
            <a:off x="412996" y="948855"/>
            <a:ext cx="8263460" cy="2870016"/>
          </a:xfrm>
          <a:prstGeom prst="rect">
            <a:avLst/>
          </a:prstGeom>
          <a:noFill/>
          <a:ln w="9525">
            <a:noFill/>
            <a:miter lim="800000"/>
          </a:ln>
        </p:spPr>
        <p:txBody>
          <a:bodyPr wrap="square" lIns="68580" tIns="34290" rIns="68580" bIns="34290">
            <a:spAutoFit/>
          </a:bodyPr>
          <a:lstStyle/>
          <a:p>
            <a:pPr>
              <a:lnSpc>
                <a:spcPct val="150000"/>
              </a:lnSpc>
            </a:pPr>
            <a:r>
              <a:rPr kumimoji="1" lang="zh-CN" altLang="en-US" sz="2800" b="1" dirty="0">
                <a:latin typeface="宋体" pitchFamily="2" charset="-122"/>
                <a:ea typeface="宋体" pitchFamily="2" charset="-122"/>
              </a:rPr>
              <a:t>一、填写合适的关联词语</a:t>
            </a:r>
            <a:r>
              <a:rPr lang="zh-CN" altLang="en-US" sz="2800" b="1" dirty="0">
                <a:latin typeface="宋体" pitchFamily="2" charset="-122"/>
                <a:ea typeface="宋体" pitchFamily="2" charset="-122"/>
              </a:rPr>
              <a:t>。</a:t>
            </a:r>
          </a:p>
          <a:p>
            <a:pPr>
              <a:lnSpc>
                <a:spcPct val="150000"/>
              </a:lnSpc>
            </a:pPr>
            <a:r>
              <a:rPr lang="en-US" altLang="zh-CN" sz="2800" b="1" dirty="0">
                <a:latin typeface="楷体" pitchFamily="49" charset="-122"/>
                <a:ea typeface="楷体" pitchFamily="49" charset="-122"/>
              </a:rPr>
              <a:t>    1.</a:t>
            </a:r>
            <a:r>
              <a:rPr lang="zh-CN" altLang="en-US" sz="2800" b="1" dirty="0">
                <a:latin typeface="楷体" pitchFamily="49" charset="-122"/>
                <a:ea typeface="楷体" pitchFamily="49" charset="-122"/>
              </a:rPr>
              <a:t>（    ）我还有墨水，（    ）能把事情记得非常准确。</a:t>
            </a:r>
          </a:p>
          <a:p>
            <a:r>
              <a:rPr lang="zh-CN" altLang="en-US" sz="2800" b="1" dirty="0">
                <a:latin typeface="楷体" pitchFamily="49" charset="-122"/>
                <a:ea typeface="楷体" pitchFamily="49" charset="-122"/>
              </a:rPr>
              <a:t>　　</a:t>
            </a:r>
            <a:r>
              <a:rPr lang="en-US" altLang="zh-CN" sz="2800" b="1" dirty="0">
                <a:latin typeface="楷体" pitchFamily="49" charset="-122"/>
                <a:ea typeface="楷体" pitchFamily="49" charset="-122"/>
              </a:rPr>
              <a:t>2.</a:t>
            </a:r>
            <a:r>
              <a:rPr lang="zh-CN" altLang="en-US" sz="2800" b="1" dirty="0">
                <a:latin typeface="楷体" pitchFamily="49" charset="-122"/>
                <a:ea typeface="楷体" pitchFamily="49" charset="-122"/>
              </a:rPr>
              <a:t>（    ）我收罗了这么多东西，（    ）缺少很多。</a:t>
            </a:r>
          </a:p>
        </p:txBody>
      </p:sp>
      <p:sp>
        <p:nvSpPr>
          <p:cNvPr id="12" name="矩形 11"/>
          <p:cNvSpPr/>
          <p:nvPr/>
        </p:nvSpPr>
        <p:spPr>
          <a:xfrm>
            <a:off x="1835696" y="1678714"/>
            <a:ext cx="936104" cy="500137"/>
          </a:xfrm>
          <a:prstGeom prst="rect">
            <a:avLst/>
          </a:prstGeom>
        </p:spPr>
        <p:txBody>
          <a:bodyPr wrap="square" lIns="68580" tIns="34290" rIns="68580" bIns="34290">
            <a:spAutoFit/>
          </a:bodyPr>
          <a:lstStyle/>
          <a:p>
            <a:r>
              <a:rPr lang="zh-CN" altLang="en-US" sz="2800" b="1" dirty="0">
                <a:solidFill>
                  <a:srgbClr val="FF0000"/>
                </a:solidFill>
                <a:latin typeface="楷体" pitchFamily="49" charset="-122"/>
                <a:ea typeface="楷体" pitchFamily="49" charset="-122"/>
              </a:rPr>
              <a:t>只要</a:t>
            </a:r>
          </a:p>
        </p:txBody>
      </p:sp>
      <p:sp>
        <p:nvSpPr>
          <p:cNvPr id="6" name="矩形 5"/>
          <p:cNvSpPr/>
          <p:nvPr/>
        </p:nvSpPr>
        <p:spPr>
          <a:xfrm>
            <a:off x="5652803" y="1694844"/>
            <a:ext cx="504056" cy="500137"/>
          </a:xfrm>
          <a:prstGeom prst="rect">
            <a:avLst/>
          </a:prstGeom>
        </p:spPr>
        <p:txBody>
          <a:bodyPr wrap="square" lIns="68580" tIns="34290" rIns="68580" bIns="34290">
            <a:spAutoFit/>
          </a:bodyPr>
          <a:lstStyle/>
          <a:p>
            <a:r>
              <a:rPr lang="zh-CN" altLang="en-US" sz="2800" b="1" dirty="0">
                <a:solidFill>
                  <a:srgbClr val="FF0000"/>
                </a:solidFill>
                <a:latin typeface="楷体" pitchFamily="49" charset="-122"/>
                <a:ea typeface="楷体" pitchFamily="49" charset="-122"/>
              </a:rPr>
              <a:t>就</a:t>
            </a:r>
          </a:p>
        </p:txBody>
      </p:sp>
      <p:sp>
        <p:nvSpPr>
          <p:cNvPr id="7" name="矩形 6"/>
          <p:cNvSpPr/>
          <p:nvPr/>
        </p:nvSpPr>
        <p:spPr>
          <a:xfrm>
            <a:off x="1835696" y="2859782"/>
            <a:ext cx="936104" cy="500137"/>
          </a:xfrm>
          <a:prstGeom prst="rect">
            <a:avLst/>
          </a:prstGeom>
        </p:spPr>
        <p:txBody>
          <a:bodyPr wrap="square" lIns="68580" tIns="34290" rIns="68580" bIns="34290">
            <a:spAutoFit/>
          </a:bodyPr>
          <a:lstStyle/>
          <a:p>
            <a:r>
              <a:rPr lang="zh-CN" altLang="en-US" sz="2800" b="1" dirty="0">
                <a:solidFill>
                  <a:srgbClr val="FF0000"/>
                </a:solidFill>
                <a:latin typeface="楷体" pitchFamily="49" charset="-122"/>
                <a:ea typeface="楷体" pitchFamily="49" charset="-122"/>
              </a:rPr>
              <a:t>尽管</a:t>
            </a:r>
          </a:p>
        </p:txBody>
      </p:sp>
      <p:sp>
        <p:nvSpPr>
          <p:cNvPr id="8" name="矩形 7"/>
          <p:cNvSpPr/>
          <p:nvPr/>
        </p:nvSpPr>
        <p:spPr>
          <a:xfrm>
            <a:off x="6804248" y="2859782"/>
            <a:ext cx="936104" cy="500137"/>
          </a:xfrm>
          <a:prstGeom prst="rect">
            <a:avLst/>
          </a:prstGeom>
        </p:spPr>
        <p:txBody>
          <a:bodyPr wrap="square" lIns="68580" tIns="34290" rIns="68580" bIns="34290">
            <a:spAutoFit/>
          </a:bodyPr>
          <a:lstStyle/>
          <a:p>
            <a:r>
              <a:rPr lang="zh-CN" altLang="en-US" sz="2800" b="1" dirty="0">
                <a:solidFill>
                  <a:srgbClr val="FF0000"/>
                </a:solidFill>
                <a:latin typeface="楷体" pitchFamily="49" charset="-122"/>
                <a:ea typeface="楷体" pitchFamily="49" charset="-122"/>
              </a:rPr>
              <a:t>还是</a:t>
            </a:r>
          </a:p>
        </p:txBody>
      </p:sp>
    </p:spTree>
    <p:extLst>
      <p:ext uri="{BB962C8B-B14F-4D97-AF65-F5344CB8AC3E}">
        <p14:creationId xmlns:p14="http://schemas.microsoft.com/office/powerpoint/2010/main" val="508821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539552" y="1059582"/>
            <a:ext cx="8122441" cy="2654573"/>
          </a:xfrm>
          <a:prstGeom prst="rect">
            <a:avLst/>
          </a:prstGeom>
          <a:noFill/>
          <a:ln w="9525">
            <a:noFill/>
            <a:miter lim="800000"/>
          </a:ln>
        </p:spPr>
        <p:txBody>
          <a:bodyPr wrap="square" lIns="68580" tIns="34290" rIns="68580" bIns="34290">
            <a:spAutoFit/>
          </a:bodyPr>
          <a:lstStyle/>
          <a:p>
            <a:r>
              <a:rPr lang="en-US" altLang="zh-CN" sz="2800" b="1" dirty="0">
                <a:latin typeface="楷体" pitchFamily="49" charset="-122"/>
                <a:ea typeface="楷体" pitchFamily="49" charset="-122"/>
              </a:rPr>
              <a:t>    3.</a:t>
            </a:r>
            <a:r>
              <a:rPr lang="zh-CN" altLang="en-US" sz="2800" b="1" dirty="0">
                <a:latin typeface="楷体" pitchFamily="49" charset="-122"/>
                <a:ea typeface="楷体" pitchFamily="49" charset="-122"/>
              </a:rPr>
              <a:t>至于内衣之类，（    ）缺乏，（    ）我很快就习惯了。</a:t>
            </a:r>
          </a:p>
          <a:p>
            <a:r>
              <a:rPr lang="zh-CN" altLang="en-US" sz="2800" b="1" dirty="0">
                <a:latin typeface="楷体" pitchFamily="49" charset="-122"/>
                <a:ea typeface="楷体" pitchFamily="49" charset="-122"/>
              </a:rPr>
              <a:t>    </a:t>
            </a:r>
            <a:r>
              <a:rPr lang="en-US" altLang="zh-CN" sz="2800" b="1" dirty="0">
                <a:latin typeface="楷体" pitchFamily="49" charset="-122"/>
                <a:ea typeface="楷体" pitchFamily="49" charset="-122"/>
              </a:rPr>
              <a:t>4.</a:t>
            </a:r>
            <a:r>
              <a:rPr lang="zh-CN" altLang="en-US" sz="2800" b="1" dirty="0">
                <a:latin typeface="楷体" pitchFamily="49" charset="-122"/>
                <a:ea typeface="楷体" pitchFamily="49" charset="-122"/>
              </a:rPr>
              <a:t>我一一记下我的经历，（    ）想把自身的遭遇传给后人看，（    ）要把一直萦系在我心头、不断折磨着我的想法吐露出来。</a:t>
            </a:r>
          </a:p>
          <a:p>
            <a:endParaRPr kumimoji="1" lang="zh-CN" altLang="en-US" sz="2800" dirty="0">
              <a:latin typeface="黑体" panose="02010600030101010101" pitchFamily="49" charset="-122"/>
              <a:ea typeface="黑体" panose="02010600030101010101" pitchFamily="49" charset="-122"/>
            </a:endParaRPr>
          </a:p>
        </p:txBody>
      </p:sp>
      <p:sp>
        <p:nvSpPr>
          <p:cNvPr id="5" name="矩形 4"/>
          <p:cNvSpPr/>
          <p:nvPr/>
        </p:nvSpPr>
        <p:spPr>
          <a:xfrm>
            <a:off x="4427984" y="1059582"/>
            <a:ext cx="945458" cy="500137"/>
          </a:xfrm>
          <a:prstGeom prst="rect">
            <a:avLst/>
          </a:prstGeom>
        </p:spPr>
        <p:txBody>
          <a:bodyPr wrap="square" lIns="68580" tIns="34290" rIns="68580" bIns="34290">
            <a:spAutoFit/>
          </a:bodyPr>
          <a:lstStyle/>
          <a:p>
            <a:pPr lvl="0"/>
            <a:r>
              <a:rPr lang="zh-CN" altLang="en-US" sz="2800" b="1" dirty="0">
                <a:solidFill>
                  <a:srgbClr val="FF0000"/>
                </a:solidFill>
                <a:latin typeface="楷体" pitchFamily="49" charset="-122"/>
                <a:ea typeface="楷体" pitchFamily="49" charset="-122"/>
              </a:rPr>
              <a:t>虽然</a:t>
            </a:r>
            <a:endParaRPr lang="en-US" altLang="zh-CN" sz="2800" b="1" dirty="0">
              <a:solidFill>
                <a:srgbClr val="FF0000"/>
              </a:solidFill>
              <a:latin typeface="楷体" pitchFamily="49" charset="-122"/>
              <a:ea typeface="楷体" pitchFamily="49" charset="-122"/>
            </a:endParaRPr>
          </a:p>
        </p:txBody>
      </p:sp>
      <p:sp>
        <p:nvSpPr>
          <p:cNvPr id="4" name="矩形 3"/>
          <p:cNvSpPr/>
          <p:nvPr/>
        </p:nvSpPr>
        <p:spPr>
          <a:xfrm>
            <a:off x="7103364" y="1072492"/>
            <a:ext cx="945458" cy="500137"/>
          </a:xfrm>
          <a:prstGeom prst="rect">
            <a:avLst/>
          </a:prstGeom>
        </p:spPr>
        <p:txBody>
          <a:bodyPr wrap="square" lIns="68580" tIns="34290" rIns="68580" bIns="34290">
            <a:spAutoFit/>
          </a:bodyPr>
          <a:lstStyle/>
          <a:p>
            <a:pPr lvl="0"/>
            <a:r>
              <a:rPr lang="zh-CN" altLang="en-US" sz="2800" b="1" dirty="0">
                <a:solidFill>
                  <a:srgbClr val="FF0000"/>
                </a:solidFill>
                <a:latin typeface="楷体" pitchFamily="49" charset="-122"/>
                <a:ea typeface="楷体" pitchFamily="49" charset="-122"/>
              </a:rPr>
              <a:t>但</a:t>
            </a:r>
            <a:endParaRPr lang="en-US" altLang="zh-CN" sz="2800" b="1" dirty="0">
              <a:solidFill>
                <a:srgbClr val="FF0000"/>
              </a:solidFill>
              <a:latin typeface="楷体" pitchFamily="49" charset="-122"/>
              <a:ea typeface="楷体" pitchFamily="49" charset="-122"/>
            </a:endParaRPr>
          </a:p>
        </p:txBody>
      </p:sp>
      <p:sp>
        <p:nvSpPr>
          <p:cNvPr id="6" name="矩形 5"/>
          <p:cNvSpPr/>
          <p:nvPr/>
        </p:nvSpPr>
        <p:spPr>
          <a:xfrm>
            <a:off x="5516643" y="1921355"/>
            <a:ext cx="945458" cy="500137"/>
          </a:xfrm>
          <a:prstGeom prst="rect">
            <a:avLst/>
          </a:prstGeom>
        </p:spPr>
        <p:txBody>
          <a:bodyPr wrap="square" lIns="68580" tIns="34290" rIns="68580" bIns="34290">
            <a:spAutoFit/>
          </a:bodyPr>
          <a:lstStyle/>
          <a:p>
            <a:pPr lvl="0"/>
            <a:r>
              <a:rPr lang="zh-CN" altLang="en-US" sz="2800" b="1" dirty="0">
                <a:solidFill>
                  <a:srgbClr val="FF0000"/>
                </a:solidFill>
                <a:latin typeface="楷体" pitchFamily="49" charset="-122"/>
                <a:ea typeface="楷体" pitchFamily="49" charset="-122"/>
              </a:rPr>
              <a:t>不是</a:t>
            </a:r>
            <a:endParaRPr lang="en-US" altLang="zh-CN" sz="2800" b="1" dirty="0">
              <a:solidFill>
                <a:srgbClr val="FF0000"/>
              </a:solidFill>
              <a:latin typeface="楷体" pitchFamily="49" charset="-122"/>
              <a:ea typeface="楷体" pitchFamily="49" charset="-122"/>
            </a:endParaRPr>
          </a:p>
        </p:txBody>
      </p:sp>
      <p:sp>
        <p:nvSpPr>
          <p:cNvPr id="7" name="矩形 6"/>
          <p:cNvSpPr/>
          <p:nvPr/>
        </p:nvSpPr>
        <p:spPr>
          <a:xfrm>
            <a:off x="3779912" y="2353118"/>
            <a:ext cx="945458" cy="500137"/>
          </a:xfrm>
          <a:prstGeom prst="rect">
            <a:avLst/>
          </a:prstGeom>
        </p:spPr>
        <p:txBody>
          <a:bodyPr wrap="square" lIns="68580" tIns="34290" rIns="68580" bIns="34290">
            <a:spAutoFit/>
          </a:bodyPr>
          <a:lstStyle/>
          <a:p>
            <a:pPr lvl="0"/>
            <a:r>
              <a:rPr lang="zh-CN" altLang="en-US" sz="2800" b="1" dirty="0">
                <a:solidFill>
                  <a:srgbClr val="FF0000"/>
                </a:solidFill>
                <a:latin typeface="楷体" pitchFamily="49" charset="-122"/>
                <a:ea typeface="楷体" pitchFamily="49" charset="-122"/>
              </a:rPr>
              <a:t>而是</a:t>
            </a:r>
            <a:endParaRPr lang="en-US" altLang="zh-CN" sz="2800" b="1" dirty="0">
              <a:solidFill>
                <a:srgbClr val="FF0000"/>
              </a:solidFill>
              <a:latin typeface="楷体" pitchFamily="49" charset="-122"/>
              <a:ea typeface="楷体" pitchFamily="49" charset="-122"/>
            </a:endParaRPr>
          </a:p>
        </p:txBody>
      </p:sp>
    </p:spTree>
    <p:extLst>
      <p:ext uri="{BB962C8B-B14F-4D97-AF65-F5344CB8AC3E}">
        <p14:creationId xmlns:p14="http://schemas.microsoft.com/office/powerpoint/2010/main" val="14637929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95536" y="1563638"/>
            <a:ext cx="8540237" cy="2285241"/>
          </a:xfrm>
          <a:prstGeom prst="rect">
            <a:avLst/>
          </a:prstGeom>
          <a:noFill/>
        </p:spPr>
        <p:txBody>
          <a:bodyPr wrap="square" lIns="68580" tIns="34290" rIns="68580" bIns="34290" rtlCol="0">
            <a:spAutoFit/>
          </a:bodyPr>
          <a:lstStyle/>
          <a:p>
            <a:pPr>
              <a:lnSpc>
                <a:spcPct val="150000"/>
              </a:lnSpc>
            </a:pPr>
            <a:r>
              <a:rPr lang="zh-CN" altLang="en-US" sz="2400" b="1" dirty="0">
                <a:latin typeface="黑体" pitchFamily="49" charset="-122"/>
                <a:ea typeface="黑体" pitchFamily="49" charset="-122"/>
              </a:rPr>
              <a:t>   </a:t>
            </a:r>
            <a:r>
              <a:rPr lang="zh-CN" altLang="en-US" sz="2400" b="1" dirty="0">
                <a:latin typeface="楷体" pitchFamily="49" charset="-122"/>
                <a:ea typeface="楷体" pitchFamily="49" charset="-122"/>
              </a:rPr>
              <a:t>今天我向大家推荐的是</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鲁滨逊漂流记</a:t>
            </a:r>
            <a:r>
              <a:rPr lang="en-US" altLang="zh-CN" sz="2400" b="1" dirty="0">
                <a:latin typeface="楷体" pitchFamily="49" charset="-122"/>
                <a:ea typeface="楷体" pitchFamily="49" charset="-122"/>
              </a:rPr>
              <a:t>》</a:t>
            </a:r>
            <a:r>
              <a:rPr lang="zh-CN" altLang="en-US" sz="2400" b="1" dirty="0">
                <a:latin typeface="楷体" pitchFamily="49" charset="-122"/>
                <a:ea typeface="楷体" pitchFamily="49" charset="-122"/>
              </a:rPr>
              <a:t>，这是一部描写鲁滨逊凭着自己的</a:t>
            </a:r>
            <a:r>
              <a:rPr lang="en-US" altLang="zh-CN" sz="2400" b="1" dirty="0">
                <a:latin typeface="楷体" pitchFamily="49" charset="-122"/>
                <a:ea typeface="楷体" pitchFamily="49" charset="-122"/>
              </a:rPr>
              <a:t>___________</a:t>
            </a: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_________ </a:t>
            </a:r>
            <a:r>
              <a:rPr lang="zh-CN" altLang="en-US" sz="2400" b="1" dirty="0">
                <a:latin typeface="楷体" pitchFamily="49" charset="-122"/>
                <a:ea typeface="楷体" pitchFamily="49" charset="-122"/>
              </a:rPr>
              <a:t>的故事。他独自一人流落荒岛，却能</a:t>
            </a:r>
            <a:r>
              <a:rPr lang="en-US" altLang="zh-CN" sz="2400" b="1" dirty="0">
                <a:latin typeface="楷体" pitchFamily="49" charset="-122"/>
                <a:ea typeface="楷体" pitchFamily="49" charset="-122"/>
              </a:rPr>
              <a:t>____________</a:t>
            </a:r>
            <a:r>
              <a:rPr lang="zh-CN" altLang="en-US" sz="2400" b="1" dirty="0">
                <a:latin typeface="楷体" pitchFamily="49" charset="-122"/>
                <a:ea typeface="楷体" pitchFamily="49" charset="-122"/>
              </a:rPr>
              <a:t>，</a:t>
            </a:r>
            <a:r>
              <a:rPr lang="en-US" altLang="zh-CN" sz="2400" b="1" dirty="0">
                <a:latin typeface="楷体" pitchFamily="49" charset="-122"/>
                <a:ea typeface="楷体" pitchFamily="49" charset="-122"/>
              </a:rPr>
              <a:t>____________</a:t>
            </a:r>
            <a:r>
              <a:rPr lang="zh-CN" altLang="en-US" sz="2400" b="1" dirty="0">
                <a:latin typeface="楷体" pitchFamily="49" charset="-122"/>
                <a:ea typeface="楷体" pitchFamily="49" charset="-122"/>
              </a:rPr>
              <a:t>创造了野外生存的奇迹，充分表现了他</a:t>
            </a:r>
            <a:r>
              <a:rPr lang="en-US" altLang="zh-CN" sz="2400" b="1" dirty="0">
                <a:latin typeface="楷体" pitchFamily="49" charset="-122"/>
                <a:ea typeface="楷体" pitchFamily="49" charset="-122"/>
              </a:rPr>
              <a:t>___________</a:t>
            </a:r>
            <a:r>
              <a:rPr lang="zh-CN" altLang="en-US" sz="2400" b="1" dirty="0">
                <a:latin typeface="楷体" pitchFamily="49" charset="-122"/>
                <a:ea typeface="楷体" pitchFamily="49" charset="-122"/>
              </a:rPr>
              <a:t>的精神</a:t>
            </a:r>
            <a:r>
              <a:rPr lang="zh-CN" altLang="en-US" sz="2400" b="1" dirty="0">
                <a:latin typeface="黑体" pitchFamily="49" charset="-122"/>
                <a:ea typeface="黑体" pitchFamily="49" charset="-122"/>
              </a:rPr>
              <a:t>。</a:t>
            </a:r>
          </a:p>
        </p:txBody>
      </p:sp>
      <p:sp>
        <p:nvSpPr>
          <p:cNvPr id="14" name="Text Box 5"/>
          <p:cNvSpPr txBox="1">
            <a:spLocks noChangeArrowheads="1"/>
          </p:cNvSpPr>
          <p:nvPr/>
        </p:nvSpPr>
        <p:spPr bwMode="auto">
          <a:xfrm>
            <a:off x="395536" y="494777"/>
            <a:ext cx="8127691" cy="931024"/>
          </a:xfrm>
          <a:prstGeom prst="rect">
            <a:avLst/>
          </a:prstGeom>
          <a:noFill/>
          <a:ln w="9525">
            <a:noFill/>
            <a:miter lim="800000"/>
          </a:ln>
        </p:spPr>
        <p:txBody>
          <a:bodyPr wrap="square" lIns="68580" tIns="34290" rIns="68580" bIns="34290">
            <a:spAutoFit/>
          </a:bodyPr>
          <a:lstStyle/>
          <a:p>
            <a:r>
              <a:rPr kumimoji="1" lang="zh-CN" altLang="en-US" sz="2800" b="1" dirty="0">
                <a:latin typeface="宋体" pitchFamily="2" charset="-122"/>
                <a:ea typeface="宋体" pitchFamily="2" charset="-122"/>
              </a:rPr>
              <a:t>    二、假如让你向小朋友推荐</a:t>
            </a:r>
            <a:r>
              <a:rPr kumimoji="1" lang="en-US" altLang="zh-CN" sz="2800" b="1" dirty="0">
                <a:latin typeface="宋体" pitchFamily="2" charset="-122"/>
                <a:ea typeface="宋体" pitchFamily="2" charset="-122"/>
              </a:rPr>
              <a:t>《</a:t>
            </a:r>
            <a:r>
              <a:rPr kumimoji="1" lang="zh-CN" altLang="en-US" sz="2800" b="1" dirty="0">
                <a:latin typeface="宋体" pitchFamily="2" charset="-122"/>
                <a:ea typeface="宋体" pitchFamily="2" charset="-122"/>
              </a:rPr>
              <a:t>鲁滨逊漂流记</a:t>
            </a:r>
            <a:r>
              <a:rPr kumimoji="1" lang="en-US" altLang="zh-CN" sz="2800" b="1" dirty="0">
                <a:latin typeface="宋体" pitchFamily="2" charset="-122"/>
                <a:ea typeface="宋体" pitchFamily="2" charset="-122"/>
              </a:rPr>
              <a:t>》</a:t>
            </a:r>
            <a:r>
              <a:rPr kumimoji="1" lang="zh-CN" altLang="en-US" sz="2800" b="1" dirty="0">
                <a:latin typeface="宋体" pitchFamily="2" charset="-122"/>
                <a:ea typeface="宋体" pitchFamily="2" charset="-122"/>
              </a:rPr>
              <a:t>，你会怎么说？</a:t>
            </a:r>
          </a:p>
        </p:txBody>
      </p:sp>
      <p:sp>
        <p:nvSpPr>
          <p:cNvPr id="4" name="矩形 3"/>
          <p:cNvSpPr/>
          <p:nvPr/>
        </p:nvSpPr>
        <p:spPr>
          <a:xfrm>
            <a:off x="4754515" y="2114152"/>
            <a:ext cx="1590329" cy="438582"/>
          </a:xfrm>
          <a:prstGeom prst="rect">
            <a:avLst/>
          </a:prstGeom>
        </p:spPr>
        <p:txBody>
          <a:bodyPr wrap="square" lIns="68580" tIns="34290" rIns="68580" bIns="34290">
            <a:spAutoFit/>
          </a:bodyPr>
          <a:lstStyle/>
          <a:p>
            <a:r>
              <a:rPr lang="zh-CN" altLang="en-US" sz="2400" dirty="0">
                <a:solidFill>
                  <a:srgbClr val="FF0000"/>
                </a:solidFill>
                <a:latin typeface="黑体" panose="02010600030101010101" pitchFamily="49" charset="-122"/>
                <a:ea typeface="黑体" panose="02010600030101010101" pitchFamily="49" charset="-122"/>
              </a:rPr>
              <a:t>开发荒岛</a:t>
            </a:r>
          </a:p>
        </p:txBody>
      </p:sp>
      <p:sp>
        <p:nvSpPr>
          <p:cNvPr id="5" name="矩形 4"/>
          <p:cNvSpPr/>
          <p:nvPr/>
        </p:nvSpPr>
        <p:spPr>
          <a:xfrm>
            <a:off x="3432187" y="2709517"/>
            <a:ext cx="1661150" cy="438582"/>
          </a:xfrm>
          <a:prstGeom prst="rect">
            <a:avLst/>
          </a:prstGeom>
        </p:spPr>
        <p:txBody>
          <a:bodyPr wrap="square" lIns="68580" tIns="34290" rIns="68580" bIns="34290">
            <a:spAutoFit/>
          </a:bodyPr>
          <a:lstStyle/>
          <a:p>
            <a:r>
              <a:rPr lang="zh-CN" altLang="en-US" sz="2400" dirty="0">
                <a:solidFill>
                  <a:srgbClr val="FF0000"/>
                </a:solidFill>
                <a:latin typeface="黑体" panose="02010600030101010101" pitchFamily="49" charset="-122"/>
                <a:ea typeface="黑体" panose="02010600030101010101" pitchFamily="49" charset="-122"/>
              </a:rPr>
              <a:t>冒险进取</a:t>
            </a:r>
          </a:p>
        </p:txBody>
      </p:sp>
      <p:sp>
        <p:nvSpPr>
          <p:cNvPr id="7" name="矩形 6"/>
          <p:cNvSpPr/>
          <p:nvPr/>
        </p:nvSpPr>
        <p:spPr>
          <a:xfrm>
            <a:off x="5509586" y="2726074"/>
            <a:ext cx="1553979" cy="438582"/>
          </a:xfrm>
          <a:prstGeom prst="rect">
            <a:avLst/>
          </a:prstGeom>
        </p:spPr>
        <p:txBody>
          <a:bodyPr wrap="square" lIns="68580" tIns="34290" rIns="68580" bIns="34290">
            <a:spAutoFit/>
          </a:bodyPr>
          <a:lstStyle/>
          <a:p>
            <a:r>
              <a:rPr lang="zh-CN" altLang="en-US" sz="2400" dirty="0">
                <a:solidFill>
                  <a:srgbClr val="FF0000"/>
                </a:solidFill>
                <a:latin typeface="黑体" panose="02010600030101010101" pitchFamily="49" charset="-122"/>
                <a:ea typeface="黑体" panose="02010600030101010101" pitchFamily="49" charset="-122"/>
              </a:rPr>
              <a:t>克服困难</a:t>
            </a:r>
          </a:p>
        </p:txBody>
      </p:sp>
      <p:sp>
        <p:nvSpPr>
          <p:cNvPr id="8" name="矩形 7"/>
          <p:cNvSpPr/>
          <p:nvPr/>
        </p:nvSpPr>
        <p:spPr>
          <a:xfrm>
            <a:off x="3134124" y="2114153"/>
            <a:ext cx="1697500" cy="438582"/>
          </a:xfrm>
          <a:prstGeom prst="rect">
            <a:avLst/>
          </a:prstGeom>
        </p:spPr>
        <p:txBody>
          <a:bodyPr wrap="square" lIns="68580" tIns="34290" rIns="68580" bIns="34290">
            <a:spAutoFit/>
          </a:bodyPr>
          <a:lstStyle/>
          <a:p>
            <a:r>
              <a:rPr lang="zh-CN" altLang="en-US" sz="2400" dirty="0">
                <a:solidFill>
                  <a:srgbClr val="FF0000"/>
                </a:solidFill>
                <a:latin typeface="黑体" panose="02010600030101010101" pitchFamily="49" charset="-122"/>
                <a:ea typeface="黑体" panose="02010600030101010101" pitchFamily="49" charset="-122"/>
              </a:rPr>
              <a:t>聪明才智</a:t>
            </a:r>
          </a:p>
        </p:txBody>
      </p:sp>
      <p:sp>
        <p:nvSpPr>
          <p:cNvPr id="9" name="矩形 8"/>
          <p:cNvSpPr/>
          <p:nvPr/>
        </p:nvSpPr>
        <p:spPr>
          <a:xfrm>
            <a:off x="4253326" y="3266281"/>
            <a:ext cx="1618634" cy="438582"/>
          </a:xfrm>
          <a:prstGeom prst="rect">
            <a:avLst/>
          </a:prstGeom>
        </p:spPr>
        <p:txBody>
          <a:bodyPr wrap="square" lIns="68580" tIns="34290" rIns="68580" bIns="34290">
            <a:spAutoFit/>
          </a:bodyPr>
          <a:lstStyle/>
          <a:p>
            <a:r>
              <a:rPr lang="zh-CN" altLang="en-US" sz="2400" dirty="0">
                <a:solidFill>
                  <a:srgbClr val="FF0000"/>
                </a:solidFill>
                <a:latin typeface="黑体" panose="02010600030101010101" pitchFamily="49" charset="-122"/>
                <a:ea typeface="黑体" panose="02010600030101010101" pitchFamily="49" charset="-122"/>
              </a:rPr>
              <a:t>乐观向上</a:t>
            </a:r>
          </a:p>
        </p:txBody>
      </p:sp>
    </p:spTree>
    <p:extLst>
      <p:ext uri="{BB962C8B-B14F-4D97-AF65-F5344CB8AC3E}">
        <p14:creationId xmlns:p14="http://schemas.microsoft.com/office/powerpoint/2010/main" val="399977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3608" y="1203598"/>
            <a:ext cx="3960440" cy="1361911"/>
          </a:xfrm>
          <a:prstGeom prst="rect">
            <a:avLst/>
          </a:prstGeom>
        </p:spPr>
        <p:txBody>
          <a:bodyPr wrap="square" lIns="68580" tIns="34290" rIns="68580" bIns="34290">
            <a:spAutoFit/>
          </a:bodyPr>
          <a:lstStyle/>
          <a:p>
            <a:pPr>
              <a:lnSpc>
                <a:spcPct val="150000"/>
              </a:lnSpc>
            </a:pPr>
            <a:r>
              <a:rPr lang="zh-CN" altLang="en-US" sz="2800" b="1" dirty="0">
                <a:latin typeface="宋体" pitchFamily="2" charset="-122"/>
                <a:ea typeface="宋体" pitchFamily="2" charset="-122"/>
              </a:rPr>
              <a:t>三、课下找到</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鲁滨逊漂流记</a:t>
            </a:r>
            <a:r>
              <a:rPr lang="en-US" altLang="zh-CN" sz="2800" b="1" dirty="0">
                <a:latin typeface="宋体" pitchFamily="2" charset="-122"/>
                <a:ea typeface="宋体" pitchFamily="2" charset="-122"/>
              </a:rPr>
              <a:t>》</a:t>
            </a:r>
            <a:r>
              <a:rPr lang="zh-CN" altLang="en-US" sz="2800" b="1" dirty="0">
                <a:latin typeface="宋体" pitchFamily="2" charset="-122"/>
                <a:ea typeface="宋体" pitchFamily="2" charset="-122"/>
              </a:rPr>
              <a:t>原著，读一读。</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771550"/>
            <a:ext cx="24003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7"/>
          <p:cNvGrpSpPr/>
          <p:nvPr/>
        </p:nvGrpSpPr>
        <p:grpSpPr>
          <a:xfrm>
            <a:off x="755576" y="1780042"/>
            <a:ext cx="924051" cy="930257"/>
            <a:chOff x="2437" y="2032"/>
            <a:chExt cx="1244" cy="1264"/>
          </a:xfrm>
        </p:grpSpPr>
        <p:sp>
          <p:nvSpPr>
            <p:cNvPr id="12358"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12359"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2360"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2292" name="文本框 64"/>
          <p:cNvSpPr txBox="1"/>
          <p:nvPr/>
        </p:nvSpPr>
        <p:spPr>
          <a:xfrm>
            <a:off x="809161" y="1718242"/>
            <a:ext cx="803782" cy="900247"/>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惧</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35" name="组合 7"/>
          <p:cNvGrpSpPr/>
          <p:nvPr/>
        </p:nvGrpSpPr>
        <p:grpSpPr>
          <a:xfrm>
            <a:off x="1880871" y="1780043"/>
            <a:ext cx="924051" cy="916274"/>
            <a:chOff x="2437" y="2032"/>
            <a:chExt cx="1244" cy="1264"/>
          </a:xfrm>
        </p:grpSpPr>
        <p:sp>
          <p:nvSpPr>
            <p:cNvPr id="3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3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3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39" name="文本框 64"/>
          <p:cNvSpPr txBox="1"/>
          <p:nvPr/>
        </p:nvSpPr>
        <p:spPr>
          <a:xfrm>
            <a:off x="1934456" y="1718242"/>
            <a:ext cx="803782" cy="900247"/>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凄</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40" name="组合 7"/>
          <p:cNvGrpSpPr/>
          <p:nvPr/>
        </p:nvGrpSpPr>
        <p:grpSpPr>
          <a:xfrm>
            <a:off x="3006166" y="1780043"/>
            <a:ext cx="924051" cy="902502"/>
            <a:chOff x="2437" y="2032"/>
            <a:chExt cx="1244" cy="1264"/>
          </a:xfrm>
        </p:grpSpPr>
        <p:sp>
          <p:nvSpPr>
            <p:cNvPr id="4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4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4" name="文本框 64"/>
          <p:cNvSpPr txBox="1"/>
          <p:nvPr/>
        </p:nvSpPr>
        <p:spPr>
          <a:xfrm>
            <a:off x="3059751" y="1718242"/>
            <a:ext cx="803782" cy="900247"/>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寞</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45" name="组合 7"/>
          <p:cNvGrpSpPr/>
          <p:nvPr/>
        </p:nvGrpSpPr>
        <p:grpSpPr>
          <a:xfrm>
            <a:off x="4131461" y="1780043"/>
            <a:ext cx="924051" cy="902502"/>
            <a:chOff x="2437" y="2032"/>
            <a:chExt cx="1244" cy="1264"/>
          </a:xfrm>
        </p:grpSpPr>
        <p:sp>
          <p:nvSpPr>
            <p:cNvPr id="4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4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4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49" name="文本框 64"/>
          <p:cNvSpPr txBox="1"/>
          <p:nvPr/>
        </p:nvSpPr>
        <p:spPr>
          <a:xfrm>
            <a:off x="4194708" y="1718242"/>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宴</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50" name="组合 7"/>
          <p:cNvGrpSpPr/>
          <p:nvPr/>
        </p:nvGrpSpPr>
        <p:grpSpPr>
          <a:xfrm>
            <a:off x="61116" y="3162180"/>
            <a:ext cx="924051" cy="902502"/>
            <a:chOff x="2437" y="2032"/>
            <a:chExt cx="1244" cy="1264"/>
          </a:xfrm>
        </p:grpSpPr>
        <p:sp>
          <p:nvSpPr>
            <p:cNvPr id="51"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52"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3"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4" name="文本框 64"/>
          <p:cNvSpPr txBox="1"/>
          <p:nvPr/>
        </p:nvSpPr>
        <p:spPr>
          <a:xfrm>
            <a:off x="168287" y="3100379"/>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乏</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55" name="组合 7"/>
          <p:cNvGrpSpPr/>
          <p:nvPr/>
        </p:nvGrpSpPr>
        <p:grpSpPr>
          <a:xfrm>
            <a:off x="6328465" y="1780042"/>
            <a:ext cx="924051" cy="888937"/>
            <a:chOff x="2437" y="2032"/>
            <a:chExt cx="1244" cy="1264"/>
          </a:xfrm>
        </p:grpSpPr>
        <p:sp>
          <p:nvSpPr>
            <p:cNvPr id="56"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57"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58"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59" name="文本框 64"/>
          <p:cNvSpPr txBox="1"/>
          <p:nvPr/>
        </p:nvSpPr>
        <p:spPr>
          <a:xfrm>
            <a:off x="6389452" y="1726868"/>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籍</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60" name="组合 7"/>
          <p:cNvGrpSpPr/>
          <p:nvPr/>
        </p:nvGrpSpPr>
        <p:grpSpPr>
          <a:xfrm>
            <a:off x="7400175" y="1780043"/>
            <a:ext cx="924051" cy="889640"/>
            <a:chOff x="2437" y="2032"/>
            <a:chExt cx="1244" cy="1264"/>
          </a:xfrm>
        </p:grpSpPr>
        <p:sp>
          <p:nvSpPr>
            <p:cNvPr id="6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6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6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65" name="文本框 64"/>
          <p:cNvSpPr txBox="1"/>
          <p:nvPr/>
        </p:nvSpPr>
        <p:spPr>
          <a:xfrm>
            <a:off x="7453760" y="1707654"/>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聊</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71" name="组合 7"/>
          <p:cNvGrpSpPr/>
          <p:nvPr/>
        </p:nvGrpSpPr>
        <p:grpSpPr>
          <a:xfrm>
            <a:off x="1216578" y="3134616"/>
            <a:ext cx="924051" cy="964413"/>
            <a:chOff x="2437" y="2032"/>
            <a:chExt cx="1244" cy="1264"/>
          </a:xfrm>
        </p:grpSpPr>
        <p:sp>
          <p:nvSpPr>
            <p:cNvPr id="7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7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75" name="文本框 64"/>
          <p:cNvSpPr txBox="1"/>
          <p:nvPr/>
        </p:nvSpPr>
        <p:spPr>
          <a:xfrm>
            <a:off x="1243411" y="3162926"/>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栅</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76" name="组合 7"/>
          <p:cNvGrpSpPr/>
          <p:nvPr/>
        </p:nvGrpSpPr>
        <p:grpSpPr>
          <a:xfrm>
            <a:off x="2341873" y="3134616"/>
            <a:ext cx="924051" cy="964413"/>
            <a:chOff x="2437" y="2032"/>
            <a:chExt cx="1244" cy="1264"/>
          </a:xfrm>
        </p:grpSpPr>
        <p:sp>
          <p:nvSpPr>
            <p:cNvPr id="7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7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7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80" name="文本框 64"/>
          <p:cNvSpPr txBox="1"/>
          <p:nvPr/>
        </p:nvSpPr>
        <p:spPr>
          <a:xfrm>
            <a:off x="2395459" y="3162926"/>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控</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81" name="组合 7"/>
          <p:cNvGrpSpPr/>
          <p:nvPr/>
        </p:nvGrpSpPr>
        <p:grpSpPr>
          <a:xfrm>
            <a:off x="3467168" y="3134616"/>
            <a:ext cx="924051" cy="964413"/>
            <a:chOff x="2437" y="2032"/>
            <a:chExt cx="1244" cy="1264"/>
          </a:xfrm>
        </p:grpSpPr>
        <p:sp>
          <p:nvSpPr>
            <p:cNvPr id="8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8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85" name="文本框 64"/>
          <p:cNvSpPr txBox="1"/>
          <p:nvPr/>
        </p:nvSpPr>
        <p:spPr>
          <a:xfrm>
            <a:off x="3547667" y="3162926"/>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贷</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86" name="组合 7"/>
          <p:cNvGrpSpPr/>
          <p:nvPr/>
        </p:nvGrpSpPr>
        <p:grpSpPr>
          <a:xfrm>
            <a:off x="4592463" y="3134616"/>
            <a:ext cx="924051" cy="964413"/>
            <a:chOff x="2437" y="2032"/>
            <a:chExt cx="1244" cy="1264"/>
          </a:xfrm>
        </p:grpSpPr>
        <p:sp>
          <p:nvSpPr>
            <p:cNvPr id="8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8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8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90" name="文本框 64"/>
          <p:cNvSpPr txBox="1"/>
          <p:nvPr/>
        </p:nvSpPr>
        <p:spPr>
          <a:xfrm>
            <a:off x="4699634" y="3162926"/>
            <a:ext cx="803782" cy="900247"/>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剔</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91" name="组合 7"/>
          <p:cNvGrpSpPr/>
          <p:nvPr/>
        </p:nvGrpSpPr>
        <p:grpSpPr>
          <a:xfrm>
            <a:off x="5664173" y="3134616"/>
            <a:ext cx="924051" cy="964413"/>
            <a:chOff x="2437" y="2032"/>
            <a:chExt cx="1244" cy="1264"/>
          </a:xfrm>
        </p:grpSpPr>
        <p:sp>
          <p:nvSpPr>
            <p:cNvPr id="92"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93"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4"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95" name="文本框 64"/>
          <p:cNvSpPr txBox="1"/>
          <p:nvPr/>
        </p:nvSpPr>
        <p:spPr>
          <a:xfrm>
            <a:off x="5724128" y="3162926"/>
            <a:ext cx="803782" cy="900246"/>
          </a:xfrm>
          <a:prstGeom prst="rect">
            <a:avLst/>
          </a:prstGeom>
          <a:noFill/>
          <a:ln w="9525">
            <a:noFill/>
          </a:ln>
        </p:spPr>
        <p:txBody>
          <a:bodyPr wrap="square" lIns="68580" tIns="34290" rIns="68580" bIns="34290">
            <a:spAutoFit/>
          </a:bodyPr>
          <a:lstStyle/>
          <a:p>
            <a:pPr eaLnBrk="1" hangingPunct="1"/>
            <a:r>
              <a:rPr lang="zh-CN" altLang="en-US" sz="5400" b="1" dirty="0">
                <a:solidFill>
                  <a:srgbClr val="FF0000"/>
                </a:solidFill>
                <a:latin typeface="楷体" panose="02010609060101010101" pitchFamily="49" charset="-122"/>
                <a:ea typeface="楷体" panose="02010609060101010101" pitchFamily="49" charset="-122"/>
              </a:rPr>
              <a:t>毙</a:t>
            </a:r>
            <a:endParaRPr lang="en-US" altLang="zh-CN" sz="5400" b="1" dirty="0" err="1">
              <a:solidFill>
                <a:srgbClr val="FF0000"/>
              </a:solidFill>
              <a:latin typeface="楷体" panose="02010609060101010101" pitchFamily="49" charset="-122"/>
              <a:ea typeface="楷体" panose="02010609060101010101" pitchFamily="49" charset="-122"/>
            </a:endParaRPr>
          </a:p>
        </p:txBody>
      </p:sp>
      <p:grpSp>
        <p:nvGrpSpPr>
          <p:cNvPr id="96" name="组合 7"/>
          <p:cNvGrpSpPr/>
          <p:nvPr/>
        </p:nvGrpSpPr>
        <p:grpSpPr>
          <a:xfrm>
            <a:off x="7896421" y="3134617"/>
            <a:ext cx="924051" cy="964413"/>
            <a:chOff x="2437" y="2032"/>
            <a:chExt cx="1244" cy="1264"/>
          </a:xfrm>
        </p:grpSpPr>
        <p:sp>
          <p:nvSpPr>
            <p:cNvPr id="97"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98"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99"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0" name="文本框 64"/>
          <p:cNvSpPr txBox="1"/>
          <p:nvPr/>
        </p:nvSpPr>
        <p:spPr>
          <a:xfrm>
            <a:off x="7938312" y="3162926"/>
            <a:ext cx="803782" cy="900247"/>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覆</a:t>
            </a:r>
            <a:endParaRPr lang="en-US" altLang="zh-CN" sz="5400" b="1" dirty="0" err="1">
              <a:solidFill>
                <a:srgbClr val="FF0000"/>
              </a:solidFill>
              <a:latin typeface="楷体" panose="02010609060101010101" pitchFamily="49" charset="-122"/>
              <a:ea typeface="楷体" panose="02010609060101010101" pitchFamily="49" charset="-122"/>
            </a:endParaRPr>
          </a:p>
        </p:txBody>
      </p:sp>
      <p:sp>
        <p:nvSpPr>
          <p:cNvPr id="110" name="文本框 14">
            <a:hlinkClick r:id="rId3" action="ppaction://hlinkfile"/>
          </p:cNvPr>
          <p:cNvSpPr txBox="1"/>
          <p:nvPr/>
        </p:nvSpPr>
        <p:spPr>
          <a:xfrm>
            <a:off x="653667" y="404231"/>
            <a:ext cx="4033837" cy="561692"/>
          </a:xfrm>
          <a:prstGeom prst="rect">
            <a:avLst/>
          </a:prstGeom>
          <a:noFill/>
        </p:spPr>
        <p:txBody>
          <a:bodyPr wrap="square" lIns="68580" tIns="34290" rIns="68580" bIns="34290" rtlCol="0">
            <a:spAutoFit/>
          </a:bodyPr>
          <a:lstStyle/>
          <a:p>
            <a:r>
              <a:rPr lang="zh-CN" altLang="en-US" sz="3200" b="1" dirty="0">
                <a:solidFill>
                  <a:srgbClr val="875000"/>
                </a:solidFill>
                <a:latin typeface="幼圆" panose="02010509060101010101" pitchFamily="49" charset="-122"/>
                <a:ea typeface="幼圆" panose="02010509060101010101" pitchFamily="49" charset="-122"/>
              </a:rPr>
              <a:t>朗读课文 扫清障碍</a:t>
            </a:r>
          </a:p>
        </p:txBody>
      </p:sp>
      <p:pic>
        <p:nvPicPr>
          <p:cNvPr id="111" name="图片 1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018" y="585758"/>
            <a:ext cx="351070" cy="380165"/>
          </a:xfrm>
          <a:prstGeom prst="rect">
            <a:avLst/>
          </a:prstGeom>
        </p:spPr>
      </p:pic>
      <p:pic>
        <p:nvPicPr>
          <p:cNvPr id="112" name="图片 1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7708">
            <a:off x="4408959" y="531968"/>
            <a:ext cx="335134" cy="472337"/>
          </a:xfrm>
          <a:prstGeom prst="rect">
            <a:avLst/>
          </a:prstGeom>
        </p:spPr>
      </p:pic>
      <p:pic>
        <p:nvPicPr>
          <p:cNvPr id="113" name="图片 1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041" y="470987"/>
            <a:ext cx="366860" cy="456339"/>
          </a:xfrm>
          <a:prstGeom prst="rect">
            <a:avLst/>
          </a:prstGeom>
        </p:spPr>
      </p:pic>
      <p:grpSp>
        <p:nvGrpSpPr>
          <p:cNvPr id="114" name="组合 113"/>
          <p:cNvGrpSpPr/>
          <p:nvPr/>
        </p:nvGrpSpPr>
        <p:grpSpPr>
          <a:xfrm>
            <a:off x="467544" y="914725"/>
            <a:ext cx="1545870" cy="504897"/>
            <a:chOff x="467544" y="523551"/>
            <a:chExt cx="1545870" cy="504897"/>
          </a:xfrm>
        </p:grpSpPr>
        <p:sp>
          <p:nvSpPr>
            <p:cNvPr id="117" name="矩形 116"/>
            <p:cNvSpPr/>
            <p:nvPr/>
          </p:nvSpPr>
          <p:spPr>
            <a:xfrm>
              <a:off x="1504535" y="591566"/>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8" name="矩形 117"/>
            <p:cNvSpPr/>
            <p:nvPr/>
          </p:nvSpPr>
          <p:spPr>
            <a:xfrm>
              <a:off x="487913" y="591566"/>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5" name="TextBox 11">
              <a:hlinkClick r:id="rId7" action="ppaction://hlinkfile"/>
            </p:cNvPr>
            <p:cNvSpPr txBox="1">
              <a:spLocks noChangeArrowheads="1"/>
            </p:cNvSpPr>
            <p:nvPr/>
          </p:nvSpPr>
          <p:spPr bwMode="auto">
            <a:xfrm>
              <a:off x="467544" y="523551"/>
              <a:ext cx="112149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400" b="1" dirty="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我会写</a:t>
              </a:r>
            </a:p>
          </p:txBody>
        </p:sp>
        <p:pic>
          <p:nvPicPr>
            <p:cNvPr id="116" name="图片 1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057708">
              <a:off x="1678280" y="556111"/>
              <a:ext cx="335134" cy="472337"/>
            </a:xfrm>
            <a:prstGeom prst="rect">
              <a:avLst/>
            </a:prstGeom>
          </p:spPr>
        </p:pic>
      </p:grpSp>
      <p:grpSp>
        <p:nvGrpSpPr>
          <p:cNvPr id="102" name="组合 7"/>
          <p:cNvGrpSpPr/>
          <p:nvPr/>
        </p:nvGrpSpPr>
        <p:grpSpPr>
          <a:xfrm>
            <a:off x="5214382" y="1726868"/>
            <a:ext cx="924051" cy="964413"/>
            <a:chOff x="2437" y="2032"/>
            <a:chExt cx="1244" cy="1264"/>
          </a:xfrm>
        </p:grpSpPr>
        <p:sp>
          <p:nvSpPr>
            <p:cNvPr id="103"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104"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05"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06" name="文本框 64"/>
          <p:cNvSpPr txBox="1"/>
          <p:nvPr/>
        </p:nvSpPr>
        <p:spPr>
          <a:xfrm>
            <a:off x="5282895" y="1746551"/>
            <a:ext cx="803782" cy="900247"/>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霉</a:t>
            </a:r>
            <a:endParaRPr lang="en-US" altLang="zh-CN" sz="5400" b="1" dirty="0" err="1">
              <a:solidFill>
                <a:srgbClr val="FF0000"/>
              </a:solidFill>
              <a:latin typeface="楷体" panose="02010609060101010101" pitchFamily="49" charset="-122"/>
              <a:ea typeface="楷体" panose="02010609060101010101" pitchFamily="49" charset="-122"/>
            </a:endParaRPr>
          </a:p>
        </p:txBody>
      </p:sp>
      <p:sp>
        <p:nvSpPr>
          <p:cNvPr id="101" name="矩形 100"/>
          <p:cNvSpPr/>
          <p:nvPr/>
        </p:nvSpPr>
        <p:spPr>
          <a:xfrm>
            <a:off x="2118739" y="1345722"/>
            <a:ext cx="582247"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qī</a:t>
            </a:r>
            <a:endParaRPr lang="en-US" altLang="zh-CN" sz="2400" b="1" dirty="0">
              <a:latin typeface="黑体" panose="02010609060101010101" pitchFamily="49" charset="-122"/>
              <a:ea typeface="黑体" panose="02010609060101010101" pitchFamily="49" charset="-122"/>
            </a:endParaRPr>
          </a:p>
        </p:txBody>
      </p:sp>
      <p:sp>
        <p:nvSpPr>
          <p:cNvPr id="107" name="矩形 106"/>
          <p:cNvSpPr/>
          <p:nvPr/>
        </p:nvSpPr>
        <p:spPr>
          <a:xfrm>
            <a:off x="930288" y="1345722"/>
            <a:ext cx="1125743"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jù</a:t>
            </a:r>
            <a:endParaRPr lang="en-US" altLang="zh-CN" sz="2400" b="1" dirty="0">
              <a:latin typeface="黑体" panose="02010609060101010101" pitchFamily="49" charset="-122"/>
              <a:ea typeface="黑体" panose="02010609060101010101" pitchFamily="49" charset="-122"/>
            </a:endParaRPr>
          </a:p>
        </p:txBody>
      </p:sp>
      <p:sp>
        <p:nvSpPr>
          <p:cNvPr id="108" name="矩形 107"/>
          <p:cNvSpPr/>
          <p:nvPr/>
        </p:nvSpPr>
        <p:spPr>
          <a:xfrm>
            <a:off x="261246" y="2739924"/>
            <a:ext cx="562871"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fá</a:t>
            </a:r>
            <a:endParaRPr lang="en-US" altLang="zh-CN" sz="2400" b="1" dirty="0">
              <a:latin typeface="黑体" panose="02010609060101010101" pitchFamily="49" charset="-122"/>
              <a:ea typeface="黑体" panose="02010609060101010101" pitchFamily="49" charset="-122"/>
            </a:endParaRPr>
          </a:p>
        </p:txBody>
      </p:sp>
      <p:sp>
        <p:nvSpPr>
          <p:cNvPr id="109" name="矩形 108"/>
          <p:cNvSpPr/>
          <p:nvPr/>
        </p:nvSpPr>
        <p:spPr>
          <a:xfrm>
            <a:off x="4243669" y="1345722"/>
            <a:ext cx="688372"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yà</a:t>
            </a:r>
            <a:r>
              <a:rPr lang="en-US" altLang="zh-CN" sz="2400" b="1" dirty="0" err="1">
                <a:latin typeface="黑体" panose="02010609060101010101" pitchFamily="49" charset="-122"/>
                <a:ea typeface="黑体" panose="02010609060101010101" pitchFamily="49" charset="-122"/>
                <a:sym typeface="+mn-ea"/>
              </a:rPr>
              <a:t>n</a:t>
            </a:r>
            <a:endParaRPr lang="en-US" altLang="zh-CN" sz="2400" b="1" dirty="0">
              <a:latin typeface="黑体" panose="02010609060101010101" pitchFamily="49" charset="-122"/>
              <a:ea typeface="黑体" panose="02010609060101010101" pitchFamily="49" charset="-122"/>
            </a:endParaRPr>
          </a:p>
        </p:txBody>
      </p:sp>
      <p:sp>
        <p:nvSpPr>
          <p:cNvPr id="119" name="矩形 118"/>
          <p:cNvSpPr/>
          <p:nvPr/>
        </p:nvSpPr>
        <p:spPr>
          <a:xfrm>
            <a:off x="3117575" y="1345722"/>
            <a:ext cx="1125743"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mò</a:t>
            </a:r>
            <a:endParaRPr lang="en-US" altLang="zh-CN" sz="2400" b="1" dirty="0">
              <a:latin typeface="黑体" panose="02010609060101010101" pitchFamily="49" charset="-122"/>
              <a:ea typeface="黑体" panose="02010609060101010101" pitchFamily="49" charset="-122"/>
            </a:endParaRPr>
          </a:p>
        </p:txBody>
      </p:sp>
      <p:sp>
        <p:nvSpPr>
          <p:cNvPr id="120" name="矩形 119"/>
          <p:cNvSpPr/>
          <p:nvPr/>
        </p:nvSpPr>
        <p:spPr>
          <a:xfrm>
            <a:off x="6450232" y="1344655"/>
            <a:ext cx="789186" cy="438582"/>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jí</a:t>
            </a:r>
            <a:endParaRPr lang="en-US" altLang="zh-CN" sz="2400" b="1" dirty="0">
              <a:latin typeface="黑体" panose="02010609060101010101" pitchFamily="49" charset="-122"/>
              <a:ea typeface="黑体" panose="02010609060101010101" pitchFamily="49" charset="-122"/>
            </a:endParaRPr>
          </a:p>
        </p:txBody>
      </p:sp>
      <p:sp>
        <p:nvSpPr>
          <p:cNvPr id="121" name="矩形 120"/>
          <p:cNvSpPr/>
          <p:nvPr/>
        </p:nvSpPr>
        <p:spPr>
          <a:xfrm>
            <a:off x="1377846" y="2752156"/>
            <a:ext cx="1125743"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zhà</a:t>
            </a:r>
            <a:endParaRPr lang="en-US" altLang="zh-CN" sz="2400" b="1" dirty="0">
              <a:latin typeface="黑体" panose="02010609060101010101" pitchFamily="49" charset="-122"/>
              <a:ea typeface="黑体" panose="02010609060101010101" pitchFamily="49" charset="-122"/>
            </a:endParaRPr>
          </a:p>
        </p:txBody>
      </p:sp>
      <p:sp>
        <p:nvSpPr>
          <p:cNvPr id="123" name="矩形 122"/>
          <p:cNvSpPr/>
          <p:nvPr/>
        </p:nvSpPr>
        <p:spPr>
          <a:xfrm>
            <a:off x="4845931" y="2755022"/>
            <a:ext cx="474859"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tī</a:t>
            </a:r>
            <a:endParaRPr lang="en-US" altLang="zh-CN" sz="2400" b="1" dirty="0">
              <a:latin typeface="黑体" panose="02010609060101010101" pitchFamily="49" charset="-122"/>
              <a:ea typeface="黑体" panose="02010609060101010101" pitchFamily="49" charset="-122"/>
            </a:endParaRPr>
          </a:p>
        </p:txBody>
      </p:sp>
      <p:sp>
        <p:nvSpPr>
          <p:cNvPr id="124" name="矩形 123"/>
          <p:cNvSpPr/>
          <p:nvPr/>
        </p:nvSpPr>
        <p:spPr>
          <a:xfrm>
            <a:off x="3620687" y="2752156"/>
            <a:ext cx="1125743"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sym typeface="+mn-ea"/>
              </a:rPr>
              <a:t>d</a:t>
            </a:r>
            <a:r>
              <a:rPr lang="en-US" altLang="zh-CN" sz="2400" b="1" dirty="0" err="1">
                <a:latin typeface="黑体" panose="02010609060101010101" pitchFamily="49" charset="-122"/>
                <a:ea typeface="黑体" panose="02010609060101010101" pitchFamily="49" charset="-122"/>
              </a:rPr>
              <a:t>ài</a:t>
            </a:r>
            <a:endParaRPr lang="en-US" altLang="zh-CN" sz="2400" b="1" dirty="0">
              <a:latin typeface="黑体" panose="02010609060101010101" pitchFamily="49" charset="-122"/>
              <a:ea typeface="黑体" panose="02010609060101010101" pitchFamily="49" charset="-122"/>
            </a:endParaRPr>
          </a:p>
        </p:txBody>
      </p:sp>
      <p:sp>
        <p:nvSpPr>
          <p:cNvPr id="125" name="矩形 124"/>
          <p:cNvSpPr/>
          <p:nvPr/>
        </p:nvSpPr>
        <p:spPr>
          <a:xfrm>
            <a:off x="2494594" y="2752156"/>
            <a:ext cx="1125743"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kònɡ</a:t>
            </a:r>
            <a:endParaRPr lang="en-US" altLang="zh-CN" sz="2400" b="1" dirty="0">
              <a:latin typeface="黑体" panose="02010609060101010101" pitchFamily="49" charset="-122"/>
              <a:ea typeface="黑体" panose="02010609060101010101" pitchFamily="49" charset="-122"/>
            </a:endParaRPr>
          </a:p>
        </p:txBody>
      </p:sp>
      <p:sp>
        <p:nvSpPr>
          <p:cNvPr id="126" name="矩形 125"/>
          <p:cNvSpPr/>
          <p:nvPr/>
        </p:nvSpPr>
        <p:spPr>
          <a:xfrm>
            <a:off x="7074274" y="2706592"/>
            <a:ext cx="594070"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xí</a:t>
            </a:r>
            <a:endParaRPr lang="en-US" altLang="zh-CN" sz="2400" b="1" dirty="0">
              <a:latin typeface="黑体" panose="02010609060101010101" pitchFamily="49" charset="-122"/>
              <a:ea typeface="黑体" panose="02010609060101010101" pitchFamily="49" charset="-122"/>
            </a:endParaRPr>
          </a:p>
        </p:txBody>
      </p:sp>
      <p:sp>
        <p:nvSpPr>
          <p:cNvPr id="127" name="矩形 126"/>
          <p:cNvSpPr/>
          <p:nvPr/>
        </p:nvSpPr>
        <p:spPr>
          <a:xfrm>
            <a:off x="7453761" y="1345722"/>
            <a:ext cx="803782"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liáo</a:t>
            </a:r>
            <a:endParaRPr lang="en-US" altLang="zh-CN" sz="2400" b="1" dirty="0">
              <a:latin typeface="黑体" panose="02010609060101010101" pitchFamily="49" charset="-122"/>
              <a:ea typeface="黑体" panose="02010609060101010101" pitchFamily="49" charset="-122"/>
            </a:endParaRPr>
          </a:p>
        </p:txBody>
      </p:sp>
      <p:sp>
        <p:nvSpPr>
          <p:cNvPr id="128" name="矩形 127"/>
          <p:cNvSpPr/>
          <p:nvPr/>
        </p:nvSpPr>
        <p:spPr>
          <a:xfrm>
            <a:off x="8070079" y="2725411"/>
            <a:ext cx="663676"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fù</a:t>
            </a:r>
            <a:endParaRPr lang="en-US" altLang="zh-CN" sz="2400" b="1" dirty="0">
              <a:latin typeface="黑体" panose="02010609060101010101" pitchFamily="49" charset="-122"/>
              <a:ea typeface="黑体" panose="02010609060101010101" pitchFamily="49" charset="-122"/>
            </a:endParaRPr>
          </a:p>
        </p:txBody>
      </p:sp>
      <p:sp>
        <p:nvSpPr>
          <p:cNvPr id="129" name="矩形 128"/>
          <p:cNvSpPr/>
          <p:nvPr/>
        </p:nvSpPr>
        <p:spPr>
          <a:xfrm>
            <a:off x="5345910" y="1344655"/>
            <a:ext cx="659556" cy="438582"/>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méi</a:t>
            </a:r>
            <a:endParaRPr lang="en-US" altLang="zh-CN" sz="2400" b="1" dirty="0">
              <a:latin typeface="黑体" panose="02010609060101010101" pitchFamily="49" charset="-122"/>
              <a:ea typeface="黑体" panose="02010609060101010101" pitchFamily="49" charset="-122"/>
            </a:endParaRPr>
          </a:p>
        </p:txBody>
      </p:sp>
      <p:grpSp>
        <p:nvGrpSpPr>
          <p:cNvPr id="122" name="组合 7"/>
          <p:cNvGrpSpPr/>
          <p:nvPr/>
        </p:nvGrpSpPr>
        <p:grpSpPr>
          <a:xfrm>
            <a:off x="6804248" y="3124972"/>
            <a:ext cx="924051" cy="964413"/>
            <a:chOff x="2437" y="2032"/>
            <a:chExt cx="1244" cy="1264"/>
          </a:xfrm>
        </p:grpSpPr>
        <p:sp>
          <p:nvSpPr>
            <p:cNvPr id="130" name="矩形 1"/>
            <p:cNvSpPr/>
            <p:nvPr/>
          </p:nvSpPr>
          <p:spPr>
            <a:xfrm>
              <a:off x="2437" y="2032"/>
              <a:ext cx="1245" cy="1245"/>
            </a:xfrm>
            <a:prstGeom prst="rect">
              <a:avLst/>
            </a:prstGeom>
            <a:noFill/>
            <a:ln w="19050" cap="flat" cmpd="sng">
              <a:solidFill>
                <a:schemeClr val="tx1"/>
              </a:solidFill>
              <a:prstDash val="solid"/>
              <a:round/>
              <a:headEnd type="none" w="med" len="med"/>
              <a:tailEnd type="none" w="med" len="med"/>
            </a:ln>
          </p:spPr>
          <p:txBody>
            <a:bodyPr/>
            <a:lstStyle/>
            <a:p>
              <a:pPr eaLnBrk="1" hangingPunct="1"/>
              <a:endParaRPr lang="zh-CN" altLang="en-US" dirty="0">
                <a:solidFill>
                  <a:srgbClr val="FF0000"/>
                </a:solidFill>
                <a:latin typeface="楷体" panose="02010609060101010101" pitchFamily="49" charset="-122"/>
                <a:ea typeface="楷体" panose="02010609060101010101" pitchFamily="49" charset="-122"/>
              </a:endParaRPr>
            </a:p>
          </p:txBody>
        </p:sp>
        <p:cxnSp>
          <p:nvCxnSpPr>
            <p:cNvPr id="131" name="直接连接符 4"/>
            <p:cNvCxnSpPr/>
            <p:nvPr/>
          </p:nvCxnSpPr>
          <p:spPr>
            <a:xfrm>
              <a:off x="2437" y="2645"/>
              <a:ext cx="1245" cy="0"/>
            </a:xfrm>
            <a:prstGeom prst="line">
              <a:avLst/>
            </a:prstGeom>
            <a:ln w="12700" cap="flat" cmpd="sng">
              <a:solidFill>
                <a:schemeClr val="tx1"/>
              </a:solidFill>
              <a:prstDash val="dash"/>
              <a:headEnd type="none" w="med" len="med"/>
              <a:tailEnd type="none" w="med" len="med"/>
            </a:ln>
          </p:spPr>
        </p:cxnSp>
        <p:cxnSp>
          <p:nvCxnSpPr>
            <p:cNvPr id="132" name="直接连接符 6"/>
            <p:cNvCxnSpPr/>
            <p:nvPr/>
          </p:nvCxnSpPr>
          <p:spPr>
            <a:xfrm>
              <a:off x="3060" y="2052"/>
              <a:ext cx="0" cy="1245"/>
            </a:xfrm>
            <a:prstGeom prst="line">
              <a:avLst/>
            </a:prstGeom>
            <a:ln w="12700" cap="flat" cmpd="sng">
              <a:solidFill>
                <a:schemeClr val="tx1"/>
              </a:solidFill>
              <a:prstDash val="dash"/>
              <a:headEnd type="none" w="med" len="med"/>
              <a:tailEnd type="none" w="med" len="med"/>
            </a:ln>
          </p:spPr>
        </p:cxnSp>
      </p:grpSp>
      <p:sp>
        <p:nvSpPr>
          <p:cNvPr id="133" name="文本框 64"/>
          <p:cNvSpPr txBox="1"/>
          <p:nvPr/>
        </p:nvSpPr>
        <p:spPr>
          <a:xfrm>
            <a:off x="6846139" y="3153281"/>
            <a:ext cx="803782" cy="900246"/>
          </a:xfrm>
          <a:prstGeom prst="rect">
            <a:avLst/>
          </a:prstGeom>
          <a:noFill/>
          <a:ln w="9525">
            <a:noFill/>
          </a:ln>
        </p:spPr>
        <p:txBody>
          <a:bodyPr wrap="square" lIns="68580" tIns="34290" rIns="68580" bIns="34290">
            <a:spAutoFit/>
          </a:bodyPr>
          <a:lstStyle/>
          <a:p>
            <a:r>
              <a:rPr lang="zh-CN" altLang="en-US" sz="5400" b="1" dirty="0">
                <a:solidFill>
                  <a:srgbClr val="FF0000"/>
                </a:solidFill>
                <a:latin typeface="楷体" panose="02010609060101010101" pitchFamily="49" charset="-122"/>
                <a:ea typeface="楷体" panose="02010609060101010101" pitchFamily="49" charset="-122"/>
              </a:rPr>
              <a:t>袭</a:t>
            </a:r>
            <a:endParaRPr lang="en-US" altLang="zh-CN" sz="5400" b="1" dirty="0">
              <a:solidFill>
                <a:srgbClr val="FF0000"/>
              </a:solidFill>
              <a:latin typeface="楷体" panose="02010609060101010101" pitchFamily="49" charset="-122"/>
              <a:ea typeface="楷体" panose="02010609060101010101" pitchFamily="49" charset="-122"/>
            </a:endParaRPr>
          </a:p>
        </p:txBody>
      </p:sp>
      <p:sp>
        <p:nvSpPr>
          <p:cNvPr id="134" name="矩形 133"/>
          <p:cNvSpPr/>
          <p:nvPr/>
        </p:nvSpPr>
        <p:spPr>
          <a:xfrm>
            <a:off x="5868144" y="2738945"/>
            <a:ext cx="663676" cy="437515"/>
          </a:xfrm>
          <a:prstGeom prst="rect">
            <a:avLst/>
          </a:prstGeom>
        </p:spPr>
        <p:txBody>
          <a:bodyPr wrap="square" lIns="68580" tIns="34290" rIns="68580" bIns="34290">
            <a:spAutoFit/>
          </a:bodyPr>
          <a:lstStyle/>
          <a:p>
            <a:r>
              <a:rPr lang="en-US" altLang="zh-CN" sz="2400" b="1" dirty="0" err="1">
                <a:latin typeface="黑体" panose="02010609060101010101" pitchFamily="49" charset="-122"/>
                <a:ea typeface="黑体" panose="02010609060101010101" pitchFamily="49" charset="-122"/>
              </a:rPr>
              <a:t>bì</a:t>
            </a:r>
            <a:endParaRPr lang="en-US" altLang="zh-CN" sz="24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885851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0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0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0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20"/>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7"/>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2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2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2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2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28"/>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2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P spid="107" grpId="0"/>
      <p:bldP spid="107" grpId="1"/>
      <p:bldP spid="108" grpId="0"/>
      <p:bldP spid="108" grpId="1"/>
      <p:bldP spid="109" grpId="0"/>
      <p:bldP spid="109" grpId="1"/>
      <p:bldP spid="119" grpId="0"/>
      <p:bldP spid="119" grpId="1"/>
      <p:bldP spid="120" grpId="0"/>
      <p:bldP spid="120" grpId="1"/>
      <p:bldP spid="121" grpId="0"/>
      <p:bldP spid="121" grpId="1"/>
      <p:bldP spid="123" grpId="0"/>
      <p:bldP spid="123" grpId="1"/>
      <p:bldP spid="124" grpId="0"/>
      <p:bldP spid="124" grpId="1"/>
      <p:bldP spid="125" grpId="0"/>
      <p:bldP spid="125" grpId="1"/>
      <p:bldP spid="126" grpId="0"/>
      <p:bldP spid="126" grpId="1"/>
      <p:bldP spid="127" grpId="0"/>
      <p:bldP spid="127" grpId="1"/>
      <p:bldP spid="128" grpId="0"/>
      <p:bldP spid="128" grpId="1"/>
      <p:bldP spid="129" grpId="0"/>
      <p:bldP spid="129" grpId="1"/>
      <p:bldP spid="134" grpId="0"/>
      <p:bldP spid="13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noGrp="1"/>
          </p:cNvGraphicFramePr>
          <p:nvPr>
            <p:extLst>
              <p:ext uri="{D42A27DB-BD31-4B8C-83A1-F6EECF244321}">
                <p14:modId xmlns:p14="http://schemas.microsoft.com/office/powerpoint/2010/main" val="1717213069"/>
              </p:ext>
            </p:extLst>
          </p:nvPr>
        </p:nvGraphicFramePr>
        <p:xfrm>
          <a:off x="1331640" y="1995686"/>
          <a:ext cx="2160240" cy="2088232"/>
        </p:xfrm>
        <a:graphic>
          <a:graphicData uri="http://schemas.openxmlformats.org/drawingml/2006/table">
            <a:tbl>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1064219">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24013">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TextBox 24"/>
          <p:cNvSpPr txBox="1"/>
          <p:nvPr/>
        </p:nvSpPr>
        <p:spPr>
          <a:xfrm>
            <a:off x="1988122" y="1029068"/>
            <a:ext cx="1071710" cy="838691"/>
          </a:xfrm>
          <a:prstGeom prst="rect">
            <a:avLst/>
          </a:prstGeom>
          <a:noFill/>
        </p:spPr>
        <p:txBody>
          <a:bodyPr wrap="square" lIns="68580" tIns="34290" rIns="68580" bIns="34290" rtlCol="0">
            <a:spAutoFit/>
          </a:bodyPr>
          <a:lstStyle/>
          <a:p>
            <a:pPr lvl="0"/>
            <a:r>
              <a:rPr lang="en-US" altLang="zh-CN" sz="4800" dirty="0" err="1">
                <a:solidFill>
                  <a:prstClr val="black"/>
                </a:solidFill>
                <a:latin typeface="黑体" panose="02010609060101010101" pitchFamily="49" charset="-122"/>
                <a:ea typeface="黑体" panose="02010609060101010101" pitchFamily="49" charset="-122"/>
                <a:sym typeface="+mn-ea"/>
              </a:rPr>
              <a:t>d</a:t>
            </a:r>
            <a:r>
              <a:rPr lang="en-US" altLang="zh-CN" sz="4800" dirty="0" err="1">
                <a:solidFill>
                  <a:prstClr val="black"/>
                </a:solidFill>
                <a:latin typeface="黑体" panose="02010609060101010101" pitchFamily="49" charset="-122"/>
                <a:ea typeface="黑体" panose="02010609060101010101" pitchFamily="49" charset="-122"/>
              </a:rPr>
              <a:t>ài</a:t>
            </a:r>
            <a:r>
              <a:rPr lang="en-US" altLang="zh-CN" sz="5000" dirty="0">
                <a:solidFill>
                  <a:prstClr val="black"/>
                </a:solidFill>
                <a:latin typeface="汉语拼音" pitchFamily="34" charset="0"/>
                <a:ea typeface="GB Pinyinok-B" pitchFamily="2" charset="-122"/>
                <a:cs typeface="汉语拼音" pitchFamily="34" charset="0"/>
              </a:rPr>
              <a:t> </a:t>
            </a:r>
            <a:endParaRPr lang="zh-CN" altLang="en-US" sz="5000" dirty="0">
              <a:solidFill>
                <a:prstClr val="black"/>
              </a:solidFill>
              <a:latin typeface="汉语拼音" pitchFamily="34" charset="0"/>
              <a:ea typeface="GB Pinyinok-B" pitchFamily="2" charset="-122"/>
              <a:cs typeface="汉语拼音" pitchFamily="34" charset="0"/>
            </a:endParaRPr>
          </a:p>
        </p:txBody>
      </p:sp>
      <p:sp>
        <p:nvSpPr>
          <p:cNvPr id="5" name="TextBox 4"/>
          <p:cNvSpPr txBox="1"/>
          <p:nvPr/>
        </p:nvSpPr>
        <p:spPr>
          <a:xfrm>
            <a:off x="4968044" y="3075806"/>
            <a:ext cx="1728192" cy="807913"/>
          </a:xfrm>
          <a:prstGeom prst="rect">
            <a:avLst/>
          </a:prstGeom>
          <a:noFill/>
        </p:spPr>
        <p:txBody>
          <a:bodyPr wrap="square" lIns="68580" tIns="34290" rIns="68580" bIns="34290" rtlCol="0">
            <a:spAutoFit/>
          </a:bodyPr>
          <a:lstStyle/>
          <a:p>
            <a:pPr algn="just"/>
            <a:r>
              <a:rPr lang="zh-CN" altLang="en-US" sz="4800" dirty="0">
                <a:solidFill>
                  <a:srgbClr val="0000FF"/>
                </a:solidFill>
                <a:latin typeface="黑体" panose="02010600030101010101" pitchFamily="49" charset="-122"/>
                <a:ea typeface="黑体" panose="02010600030101010101" pitchFamily="49" charset="-122"/>
              </a:rPr>
              <a:t>贷款</a:t>
            </a:r>
          </a:p>
        </p:txBody>
      </p:sp>
      <p:sp>
        <p:nvSpPr>
          <p:cNvPr id="41" name="文本框 64"/>
          <p:cNvSpPr txBox="1"/>
          <p:nvPr/>
        </p:nvSpPr>
        <p:spPr>
          <a:xfrm>
            <a:off x="1475656" y="1835091"/>
            <a:ext cx="803782" cy="2192908"/>
          </a:xfrm>
          <a:prstGeom prst="rect">
            <a:avLst/>
          </a:prstGeom>
          <a:noFill/>
          <a:ln w="9525">
            <a:noFill/>
          </a:ln>
        </p:spPr>
        <p:txBody>
          <a:bodyPr wrap="square" lIns="68580" tIns="34290" rIns="68580" bIns="34290">
            <a:spAutoFit/>
          </a:bodyPr>
          <a:lstStyle/>
          <a:p>
            <a:pPr eaLnBrk="1" hangingPunct="1"/>
            <a:r>
              <a:rPr lang="zh-CN" altLang="en-US" sz="13800" dirty="0">
                <a:solidFill>
                  <a:srgbClr val="FF0000"/>
                </a:solidFill>
                <a:latin typeface="楷体" panose="02010609060101010101" pitchFamily="49" charset="-122"/>
                <a:ea typeface="楷体" panose="02010609060101010101" pitchFamily="49" charset="-122"/>
              </a:rPr>
              <a:t>贷</a:t>
            </a:r>
            <a:endParaRPr lang="en-US" altLang="zh-CN" sz="13800" dirty="0" err="1">
              <a:solidFill>
                <a:srgbClr val="FF0000"/>
              </a:solidFill>
              <a:latin typeface="楷体" panose="02010609060101010101" pitchFamily="49" charset="-122"/>
              <a:ea typeface="楷体" panose="02010609060101010101" pitchFamily="49" charset="-122"/>
            </a:endParaRPr>
          </a:p>
        </p:txBody>
      </p:sp>
      <p:sp>
        <p:nvSpPr>
          <p:cNvPr id="4" name="线形标注 2 3"/>
          <p:cNvSpPr/>
          <p:nvPr/>
        </p:nvSpPr>
        <p:spPr>
          <a:xfrm>
            <a:off x="4968044" y="1322990"/>
            <a:ext cx="3096344" cy="1320768"/>
          </a:xfrm>
          <a:prstGeom prst="borderCallout2">
            <a:avLst>
              <a:gd name="adj1" fmla="val 52440"/>
              <a:gd name="adj2" fmla="val -532"/>
              <a:gd name="adj3" fmla="val 53283"/>
              <a:gd name="adj4" fmla="val 49"/>
              <a:gd name="adj5" fmla="val 109221"/>
              <a:gd name="adj6" fmla="val -72406"/>
            </a:avLst>
          </a:prstGeom>
          <a:grpFill/>
          <a:ln w="31750">
            <a:solidFill>
              <a:srgbClr val="0000FF"/>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dirty="0">
                <a:solidFill>
                  <a:srgbClr val="FF0000"/>
                </a:solidFill>
                <a:latin typeface="黑体" panose="02010600030101010101" pitchFamily="49" charset="-122"/>
                <a:ea typeface="黑体" panose="02010600030101010101" pitchFamily="49" charset="-122"/>
              </a:rPr>
              <a:t>上面是“代表”的“代”，这一笔是斜钩</a:t>
            </a:r>
          </a:p>
        </p:txBody>
      </p:sp>
      <p:grpSp>
        <p:nvGrpSpPr>
          <p:cNvPr id="7" name="组合 6"/>
          <p:cNvGrpSpPr/>
          <p:nvPr/>
        </p:nvGrpSpPr>
        <p:grpSpPr>
          <a:xfrm>
            <a:off x="3635896" y="554509"/>
            <a:ext cx="1944216" cy="577081"/>
            <a:chOff x="3635896" y="554509"/>
            <a:chExt cx="1944216" cy="577081"/>
          </a:xfrm>
        </p:grpSpPr>
        <p:sp>
          <p:nvSpPr>
            <p:cNvPr id="8" name="TextBox 11"/>
            <p:cNvSpPr txBox="1">
              <a:spLocks noChangeArrowheads="1"/>
            </p:cNvSpPr>
            <p:nvPr/>
          </p:nvSpPr>
          <p:spPr bwMode="auto">
            <a:xfrm>
              <a:off x="4125341" y="554509"/>
              <a:ext cx="145477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3300" b="1" dirty="0">
                  <a:latin typeface="楷体" panose="02010609060101010101" pitchFamily="49" charset="-122"/>
                  <a:ea typeface="楷体" panose="02010609060101010101" pitchFamily="49" charset="-122"/>
                </a:rPr>
                <a:t>易写错</a:t>
              </a:r>
            </a:p>
          </p:txBody>
        </p:sp>
        <p:grpSp>
          <p:nvGrpSpPr>
            <p:cNvPr id="9" name="组合 8"/>
            <p:cNvGrpSpPr/>
            <p:nvPr/>
          </p:nvGrpSpPr>
          <p:grpSpPr>
            <a:xfrm>
              <a:off x="3635896" y="627534"/>
              <a:ext cx="456833" cy="456366"/>
              <a:chOff x="631825" y="5181600"/>
              <a:chExt cx="1554163" cy="1552575"/>
            </a:xfrm>
          </p:grpSpPr>
          <p:sp>
            <p:nvSpPr>
              <p:cNvPr id="10" name="Oval 10"/>
              <p:cNvSpPr>
                <a:spLocks noChangeArrowheads="1"/>
              </p:cNvSpPr>
              <p:nvPr/>
            </p:nvSpPr>
            <p:spPr bwMode="auto">
              <a:xfrm>
                <a:off x="631825" y="5181600"/>
                <a:ext cx="1554163" cy="1552575"/>
              </a:xfrm>
              <a:prstGeom prst="ellipse">
                <a:avLst/>
              </a:prstGeom>
              <a:solidFill>
                <a:srgbClr val="FFC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1" name="Freeform 11"/>
              <p:cNvSpPr/>
              <p:nvPr/>
            </p:nvSpPr>
            <p:spPr bwMode="auto">
              <a:xfrm>
                <a:off x="1468438" y="5353050"/>
                <a:ext cx="34925" cy="87313"/>
              </a:xfrm>
              <a:custGeom>
                <a:avLst/>
                <a:gdLst>
                  <a:gd name="T0" fmla="*/ 4 w 12"/>
                  <a:gd name="T1" fmla="*/ 30 h 31"/>
                  <a:gd name="T2" fmla="*/ 12 w 12"/>
                  <a:gd name="T3" fmla="*/ 3 h 31"/>
                  <a:gd name="T4" fmla="*/ 11 w 12"/>
                  <a:gd name="T5" fmla="*/ 0 h 31"/>
                  <a:gd name="T6" fmla="*/ 0 w 12"/>
                  <a:gd name="T7" fmla="*/ 31 h 31"/>
                  <a:gd name="T8" fmla="*/ 4 w 12"/>
                  <a:gd name="T9" fmla="*/ 30 h 31"/>
                </a:gdLst>
                <a:ahLst/>
                <a:cxnLst>
                  <a:cxn ang="0">
                    <a:pos x="T0" y="T1"/>
                  </a:cxn>
                  <a:cxn ang="0">
                    <a:pos x="T2" y="T3"/>
                  </a:cxn>
                  <a:cxn ang="0">
                    <a:pos x="T4" y="T5"/>
                  </a:cxn>
                  <a:cxn ang="0">
                    <a:pos x="T6" y="T7"/>
                  </a:cxn>
                  <a:cxn ang="0">
                    <a:pos x="T8" y="T9"/>
                  </a:cxn>
                </a:cxnLst>
                <a:rect l="0" t="0" r="r" b="b"/>
                <a:pathLst>
                  <a:path w="12" h="31">
                    <a:moveTo>
                      <a:pt x="4" y="30"/>
                    </a:moveTo>
                    <a:cubicBezTo>
                      <a:pt x="4" y="20"/>
                      <a:pt x="7" y="7"/>
                      <a:pt x="12" y="3"/>
                    </a:cubicBezTo>
                    <a:cubicBezTo>
                      <a:pt x="11" y="0"/>
                      <a:pt x="11" y="0"/>
                      <a:pt x="11" y="0"/>
                    </a:cubicBezTo>
                    <a:cubicBezTo>
                      <a:pt x="2" y="6"/>
                      <a:pt x="0" y="21"/>
                      <a:pt x="0" y="31"/>
                    </a:cubicBezTo>
                    <a:lnTo>
                      <a:pt x="4" y="30"/>
                    </a:lnTo>
                    <a:close/>
                  </a:path>
                </a:pathLst>
              </a:custGeom>
              <a:solidFill>
                <a:srgbClr val="4F2E2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2" name="Freeform 12"/>
              <p:cNvSpPr/>
              <p:nvPr/>
            </p:nvSpPr>
            <p:spPr bwMode="auto">
              <a:xfrm>
                <a:off x="1471613" y="5410200"/>
                <a:ext cx="204788" cy="358775"/>
              </a:xfrm>
              <a:custGeom>
                <a:avLst/>
                <a:gdLst>
                  <a:gd name="T0" fmla="*/ 0 w 72"/>
                  <a:gd name="T1" fmla="*/ 119 h 126"/>
                  <a:gd name="T2" fmla="*/ 66 w 72"/>
                  <a:gd name="T3" fmla="*/ 67 h 126"/>
                  <a:gd name="T4" fmla="*/ 45 w 72"/>
                  <a:gd name="T5" fmla="*/ 7 h 126"/>
                  <a:gd name="T6" fmla="*/ 1 w 72"/>
                  <a:gd name="T7" fmla="*/ 9 h 126"/>
                  <a:gd name="T8" fmla="*/ 0 w 72"/>
                  <a:gd name="T9" fmla="*/ 119 h 126"/>
                </a:gdLst>
                <a:ahLst/>
                <a:cxnLst>
                  <a:cxn ang="0">
                    <a:pos x="T0" y="T1"/>
                  </a:cxn>
                  <a:cxn ang="0">
                    <a:pos x="T2" y="T3"/>
                  </a:cxn>
                  <a:cxn ang="0">
                    <a:pos x="T4" y="T5"/>
                  </a:cxn>
                  <a:cxn ang="0">
                    <a:pos x="T6" y="T7"/>
                  </a:cxn>
                  <a:cxn ang="0">
                    <a:pos x="T8" y="T9"/>
                  </a:cxn>
                </a:cxnLst>
                <a:rect l="0" t="0" r="r" b="b"/>
                <a:pathLst>
                  <a:path w="72" h="126">
                    <a:moveTo>
                      <a:pt x="0" y="119"/>
                    </a:moveTo>
                    <a:cubicBezTo>
                      <a:pt x="29" y="126"/>
                      <a:pt x="60" y="101"/>
                      <a:pt x="66" y="67"/>
                    </a:cubicBezTo>
                    <a:cubicBezTo>
                      <a:pt x="72" y="33"/>
                      <a:pt x="61" y="15"/>
                      <a:pt x="45" y="7"/>
                    </a:cubicBezTo>
                    <a:cubicBezTo>
                      <a:pt x="31" y="0"/>
                      <a:pt x="3" y="11"/>
                      <a:pt x="1" y="9"/>
                    </a:cubicBezTo>
                    <a:lnTo>
                      <a:pt x="0" y="119"/>
                    </a:lnTo>
                    <a:close/>
                  </a:path>
                </a:pathLst>
              </a:custGeom>
              <a:solidFill>
                <a:srgbClr val="C90D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3" name="Freeform 13"/>
              <p:cNvSpPr/>
              <p:nvPr/>
            </p:nvSpPr>
            <p:spPr bwMode="auto">
              <a:xfrm>
                <a:off x="1274763" y="5410200"/>
                <a:ext cx="200025" cy="355600"/>
              </a:xfrm>
              <a:custGeom>
                <a:avLst/>
                <a:gdLst>
                  <a:gd name="T0" fmla="*/ 70 w 70"/>
                  <a:gd name="T1" fmla="*/ 9 h 125"/>
                  <a:gd name="T2" fmla="*/ 26 w 70"/>
                  <a:gd name="T3" fmla="*/ 8 h 125"/>
                  <a:gd name="T4" fmla="*/ 8 w 70"/>
                  <a:gd name="T5" fmla="*/ 69 h 125"/>
                  <a:gd name="T6" fmla="*/ 69 w 70"/>
                  <a:gd name="T7" fmla="*/ 119 h 125"/>
                  <a:gd name="T8" fmla="*/ 70 w 70"/>
                  <a:gd name="T9" fmla="*/ 9 h 125"/>
                </a:gdLst>
                <a:ahLst/>
                <a:cxnLst>
                  <a:cxn ang="0">
                    <a:pos x="T0" y="T1"/>
                  </a:cxn>
                  <a:cxn ang="0">
                    <a:pos x="T2" y="T3"/>
                  </a:cxn>
                  <a:cxn ang="0">
                    <a:pos x="T4" y="T5"/>
                  </a:cxn>
                  <a:cxn ang="0">
                    <a:pos x="T6" y="T7"/>
                  </a:cxn>
                  <a:cxn ang="0">
                    <a:pos x="T8" y="T9"/>
                  </a:cxn>
                </a:cxnLst>
                <a:rect l="0" t="0" r="r" b="b"/>
                <a:pathLst>
                  <a:path w="70" h="125">
                    <a:moveTo>
                      <a:pt x="70" y="9"/>
                    </a:moveTo>
                    <a:cubicBezTo>
                      <a:pt x="68" y="11"/>
                      <a:pt x="40" y="0"/>
                      <a:pt x="26" y="8"/>
                    </a:cubicBezTo>
                    <a:cubicBezTo>
                      <a:pt x="11" y="17"/>
                      <a:pt x="0" y="35"/>
                      <a:pt x="8" y="69"/>
                    </a:cubicBezTo>
                    <a:cubicBezTo>
                      <a:pt x="16" y="103"/>
                      <a:pt x="38" y="125"/>
                      <a:pt x="69" y="119"/>
                    </a:cubicBezTo>
                    <a:lnTo>
                      <a:pt x="70" y="9"/>
                    </a:lnTo>
                    <a:close/>
                  </a:path>
                </a:pathLst>
              </a:custGeom>
              <a:solidFill>
                <a:srgbClr val="DB19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4" name="Freeform 14"/>
              <p:cNvSpPr/>
              <p:nvPr/>
            </p:nvSpPr>
            <p:spPr bwMode="auto">
              <a:xfrm>
                <a:off x="1374775" y="5313363"/>
                <a:ext cx="125413" cy="53975"/>
              </a:xfrm>
              <a:custGeom>
                <a:avLst/>
                <a:gdLst>
                  <a:gd name="T0" fmla="*/ 44 w 44"/>
                  <a:gd name="T1" fmla="*/ 19 h 19"/>
                  <a:gd name="T2" fmla="*/ 27 w 44"/>
                  <a:gd name="T3" fmla="*/ 4 h 19"/>
                  <a:gd name="T4" fmla="*/ 0 w 44"/>
                  <a:gd name="T5" fmla="*/ 1 h 19"/>
                  <a:gd name="T6" fmla="*/ 0 w 44"/>
                  <a:gd name="T7" fmla="*/ 2 h 19"/>
                  <a:gd name="T8" fmla="*/ 44 w 44"/>
                  <a:gd name="T9" fmla="*/ 19 h 19"/>
                </a:gdLst>
                <a:ahLst/>
                <a:cxnLst>
                  <a:cxn ang="0">
                    <a:pos x="T0" y="T1"/>
                  </a:cxn>
                  <a:cxn ang="0">
                    <a:pos x="T2" y="T3"/>
                  </a:cxn>
                  <a:cxn ang="0">
                    <a:pos x="T4" y="T5"/>
                  </a:cxn>
                  <a:cxn ang="0">
                    <a:pos x="T6" y="T7"/>
                  </a:cxn>
                  <a:cxn ang="0">
                    <a:pos x="T8" y="T9"/>
                  </a:cxn>
                </a:cxnLst>
                <a:rect l="0" t="0" r="r" b="b"/>
                <a:pathLst>
                  <a:path w="44" h="19">
                    <a:moveTo>
                      <a:pt x="44" y="19"/>
                    </a:moveTo>
                    <a:cubicBezTo>
                      <a:pt x="44" y="19"/>
                      <a:pt x="40" y="9"/>
                      <a:pt x="27" y="4"/>
                    </a:cubicBezTo>
                    <a:cubicBezTo>
                      <a:pt x="15" y="0"/>
                      <a:pt x="0" y="1"/>
                      <a:pt x="0" y="1"/>
                    </a:cubicBezTo>
                    <a:cubicBezTo>
                      <a:pt x="0" y="1"/>
                      <a:pt x="0" y="2"/>
                      <a:pt x="0" y="2"/>
                    </a:cubicBezTo>
                    <a:cubicBezTo>
                      <a:pt x="12" y="10"/>
                      <a:pt x="28" y="14"/>
                      <a:pt x="44" y="19"/>
                    </a:cubicBezTo>
                    <a:close/>
                  </a:path>
                </a:pathLst>
              </a:custGeom>
              <a:solidFill>
                <a:srgbClr val="1287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5" name="Freeform 15"/>
              <p:cNvSpPr/>
              <p:nvPr/>
            </p:nvSpPr>
            <p:spPr bwMode="auto">
              <a:xfrm>
                <a:off x="1374775" y="5318125"/>
                <a:ext cx="125413" cy="103188"/>
              </a:xfrm>
              <a:custGeom>
                <a:avLst/>
                <a:gdLst>
                  <a:gd name="T0" fmla="*/ 0 w 44"/>
                  <a:gd name="T1" fmla="*/ 0 h 36"/>
                  <a:gd name="T2" fmla="*/ 6 w 44"/>
                  <a:gd name="T3" fmla="*/ 12 h 36"/>
                  <a:gd name="T4" fmla="*/ 44 w 44"/>
                  <a:gd name="T5" fmla="*/ 17 h 36"/>
                  <a:gd name="T6" fmla="*/ 0 w 44"/>
                  <a:gd name="T7" fmla="*/ 0 h 36"/>
                </a:gdLst>
                <a:ahLst/>
                <a:cxnLst>
                  <a:cxn ang="0">
                    <a:pos x="T0" y="T1"/>
                  </a:cxn>
                  <a:cxn ang="0">
                    <a:pos x="T2" y="T3"/>
                  </a:cxn>
                  <a:cxn ang="0">
                    <a:pos x="T4" y="T5"/>
                  </a:cxn>
                  <a:cxn ang="0">
                    <a:pos x="T6" y="T7"/>
                  </a:cxn>
                </a:cxnLst>
                <a:rect l="0" t="0" r="r" b="b"/>
                <a:pathLst>
                  <a:path w="44" h="36">
                    <a:moveTo>
                      <a:pt x="0" y="0"/>
                    </a:moveTo>
                    <a:cubicBezTo>
                      <a:pt x="0" y="2"/>
                      <a:pt x="2" y="7"/>
                      <a:pt x="6" y="12"/>
                    </a:cubicBezTo>
                    <a:cubicBezTo>
                      <a:pt x="30" y="36"/>
                      <a:pt x="43" y="18"/>
                      <a:pt x="44" y="17"/>
                    </a:cubicBezTo>
                    <a:cubicBezTo>
                      <a:pt x="28" y="12"/>
                      <a:pt x="12" y="8"/>
                      <a:pt x="0" y="0"/>
                    </a:cubicBezTo>
                    <a:close/>
                  </a:path>
                </a:pathLst>
              </a:custGeom>
              <a:solidFill>
                <a:srgbClr val="0E77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 name="Rectangle 16"/>
              <p:cNvSpPr>
                <a:spLocks noChangeArrowheads="1"/>
              </p:cNvSpPr>
              <p:nvPr/>
            </p:nvSpPr>
            <p:spPr bwMode="auto">
              <a:xfrm>
                <a:off x="908050" y="6238875"/>
                <a:ext cx="904875" cy="227013"/>
              </a:xfrm>
              <a:prstGeom prst="rect">
                <a:avLst/>
              </a:prstGeom>
              <a:solidFill>
                <a:srgbClr val="FF1D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7" name="Rectangle 17"/>
              <p:cNvSpPr>
                <a:spLocks noChangeArrowheads="1"/>
              </p:cNvSpPr>
              <p:nvPr/>
            </p:nvSpPr>
            <p:spPr bwMode="auto">
              <a:xfrm>
                <a:off x="1681163" y="6238875"/>
                <a:ext cx="17463" cy="227013"/>
              </a:xfrm>
              <a:prstGeom prst="rect">
                <a:avLst/>
              </a:prstGeom>
              <a:solidFill>
                <a:srgbClr val="BE1E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8" name="Rectangle 18"/>
              <p:cNvSpPr>
                <a:spLocks noChangeArrowheads="1"/>
              </p:cNvSpPr>
              <p:nvPr/>
            </p:nvSpPr>
            <p:spPr bwMode="auto">
              <a:xfrm>
                <a:off x="1651000" y="6238875"/>
                <a:ext cx="17463" cy="227013"/>
              </a:xfrm>
              <a:prstGeom prst="rect">
                <a:avLst/>
              </a:prstGeom>
              <a:solidFill>
                <a:srgbClr val="BE1E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19" name="Rectangle 19"/>
              <p:cNvSpPr>
                <a:spLocks noChangeArrowheads="1"/>
              </p:cNvSpPr>
              <p:nvPr/>
            </p:nvSpPr>
            <p:spPr bwMode="auto">
              <a:xfrm>
                <a:off x="1612900" y="6238875"/>
                <a:ext cx="17463" cy="227013"/>
              </a:xfrm>
              <a:prstGeom prst="rect">
                <a:avLst/>
              </a:prstGeom>
              <a:solidFill>
                <a:srgbClr val="BE1E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 name="Rectangle 20"/>
              <p:cNvSpPr>
                <a:spLocks noChangeArrowheads="1"/>
              </p:cNvSpPr>
              <p:nvPr/>
            </p:nvSpPr>
            <p:spPr bwMode="auto">
              <a:xfrm>
                <a:off x="1030288" y="5924550"/>
                <a:ext cx="474663" cy="171450"/>
              </a:xfrm>
              <a:prstGeom prst="rect">
                <a:avLst/>
              </a:prstGeom>
              <a:solidFill>
                <a:srgbClr val="F9EEE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1" name="Rectangle 21"/>
              <p:cNvSpPr>
                <a:spLocks noChangeArrowheads="1"/>
              </p:cNvSpPr>
              <p:nvPr/>
            </p:nvSpPr>
            <p:spPr bwMode="auto">
              <a:xfrm>
                <a:off x="1030288" y="5924550"/>
                <a:ext cx="474663"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2" name="Rectangle 22"/>
              <p:cNvSpPr>
                <a:spLocks noChangeArrowheads="1"/>
              </p:cNvSpPr>
              <p:nvPr/>
            </p:nvSpPr>
            <p:spPr bwMode="auto">
              <a:xfrm>
                <a:off x="1030288" y="6002338"/>
                <a:ext cx="474663" cy="4763"/>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3" name="Rectangle 23"/>
              <p:cNvSpPr>
                <a:spLocks noChangeArrowheads="1"/>
              </p:cNvSpPr>
              <p:nvPr/>
            </p:nvSpPr>
            <p:spPr bwMode="auto">
              <a:xfrm>
                <a:off x="1030288" y="6002338"/>
                <a:ext cx="474663" cy="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4" name="Rectangle 24"/>
              <p:cNvSpPr>
                <a:spLocks noChangeArrowheads="1"/>
              </p:cNvSpPr>
              <p:nvPr/>
            </p:nvSpPr>
            <p:spPr bwMode="auto">
              <a:xfrm>
                <a:off x="1030288" y="6049963"/>
                <a:ext cx="474663" cy="6350"/>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5" name="Rectangle 25"/>
              <p:cNvSpPr>
                <a:spLocks noChangeArrowheads="1"/>
              </p:cNvSpPr>
              <p:nvPr/>
            </p:nvSpPr>
            <p:spPr bwMode="auto">
              <a:xfrm>
                <a:off x="1030288" y="6049963"/>
                <a:ext cx="474663" cy="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6" name="Rectangle 26"/>
              <p:cNvSpPr>
                <a:spLocks noChangeArrowheads="1"/>
              </p:cNvSpPr>
              <p:nvPr/>
            </p:nvSpPr>
            <p:spPr bwMode="auto">
              <a:xfrm>
                <a:off x="1030288" y="6034088"/>
                <a:ext cx="474663" cy="1588"/>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7" name="Rectangle 27"/>
              <p:cNvSpPr>
                <a:spLocks noChangeArrowheads="1"/>
              </p:cNvSpPr>
              <p:nvPr/>
            </p:nvSpPr>
            <p:spPr bwMode="auto">
              <a:xfrm>
                <a:off x="1030288" y="6034088"/>
                <a:ext cx="4746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8" name="Rectangle 28"/>
              <p:cNvSpPr>
                <a:spLocks noChangeArrowheads="1"/>
              </p:cNvSpPr>
              <p:nvPr/>
            </p:nvSpPr>
            <p:spPr bwMode="auto">
              <a:xfrm>
                <a:off x="1030288" y="5984875"/>
                <a:ext cx="474663" cy="3175"/>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Rectangle 29"/>
              <p:cNvSpPr>
                <a:spLocks noChangeArrowheads="1"/>
              </p:cNvSpPr>
              <p:nvPr/>
            </p:nvSpPr>
            <p:spPr bwMode="auto">
              <a:xfrm>
                <a:off x="1030288" y="5984875"/>
                <a:ext cx="4746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0" name="Rectangle 30"/>
              <p:cNvSpPr>
                <a:spLocks noChangeArrowheads="1"/>
              </p:cNvSpPr>
              <p:nvPr/>
            </p:nvSpPr>
            <p:spPr bwMode="auto">
              <a:xfrm>
                <a:off x="1030288" y="5937250"/>
                <a:ext cx="474663" cy="1588"/>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1" name="Rectangle 31"/>
              <p:cNvSpPr>
                <a:spLocks noChangeArrowheads="1"/>
              </p:cNvSpPr>
              <p:nvPr/>
            </p:nvSpPr>
            <p:spPr bwMode="auto">
              <a:xfrm>
                <a:off x="1030288" y="5937250"/>
                <a:ext cx="4746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2" name="Rectangle 32"/>
              <p:cNvSpPr>
                <a:spLocks noChangeArrowheads="1"/>
              </p:cNvSpPr>
              <p:nvPr/>
            </p:nvSpPr>
            <p:spPr bwMode="auto">
              <a:xfrm>
                <a:off x="1030288" y="6084888"/>
                <a:ext cx="474663" cy="3175"/>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3" name="Rectangle 33"/>
              <p:cNvSpPr>
                <a:spLocks noChangeArrowheads="1"/>
              </p:cNvSpPr>
              <p:nvPr/>
            </p:nvSpPr>
            <p:spPr bwMode="auto">
              <a:xfrm>
                <a:off x="1030288" y="6084888"/>
                <a:ext cx="474663"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4" name="Rectangle 34"/>
              <p:cNvSpPr>
                <a:spLocks noChangeArrowheads="1"/>
              </p:cNvSpPr>
              <p:nvPr/>
            </p:nvSpPr>
            <p:spPr bwMode="auto">
              <a:xfrm>
                <a:off x="1030288" y="5951538"/>
                <a:ext cx="474663" cy="1588"/>
              </a:xfrm>
              <a:prstGeom prst="rect">
                <a:avLst/>
              </a:prstGeom>
              <a:solidFill>
                <a:srgbClr val="F3DE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 name="Rectangle 35"/>
              <p:cNvSpPr>
                <a:spLocks noChangeArrowheads="1"/>
              </p:cNvSpPr>
              <p:nvPr/>
            </p:nvSpPr>
            <p:spPr bwMode="auto">
              <a:xfrm>
                <a:off x="1030288" y="5951538"/>
                <a:ext cx="47466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6" name="Rectangle 36"/>
              <p:cNvSpPr>
                <a:spLocks noChangeArrowheads="1"/>
              </p:cNvSpPr>
              <p:nvPr/>
            </p:nvSpPr>
            <p:spPr bwMode="auto">
              <a:xfrm>
                <a:off x="879475" y="6118225"/>
                <a:ext cx="1058863" cy="120650"/>
              </a:xfrm>
              <a:prstGeom prst="rect">
                <a:avLst/>
              </a:prstGeom>
              <a:solidFill>
                <a:srgbClr val="14B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7" name="Rectangle 37"/>
              <p:cNvSpPr>
                <a:spLocks noChangeArrowheads="1"/>
              </p:cNvSpPr>
              <p:nvPr/>
            </p:nvSpPr>
            <p:spPr bwMode="auto">
              <a:xfrm>
                <a:off x="1835150" y="6118225"/>
                <a:ext cx="2857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8" name="Rectangle 38"/>
              <p:cNvSpPr>
                <a:spLocks noChangeArrowheads="1"/>
              </p:cNvSpPr>
              <p:nvPr/>
            </p:nvSpPr>
            <p:spPr bwMode="auto">
              <a:xfrm>
                <a:off x="1101725" y="5751513"/>
                <a:ext cx="588963" cy="150813"/>
              </a:xfrm>
              <a:prstGeom prst="rect">
                <a:avLst/>
              </a:prstGeom>
              <a:solidFill>
                <a:srgbClr val="2B53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Rectangle 39"/>
              <p:cNvSpPr>
                <a:spLocks noChangeArrowheads="1"/>
              </p:cNvSpPr>
              <p:nvPr/>
            </p:nvSpPr>
            <p:spPr bwMode="auto">
              <a:xfrm>
                <a:off x="1633538" y="5751513"/>
                <a:ext cx="14288" cy="150813"/>
              </a:xfrm>
              <a:prstGeom prst="rect">
                <a:avLst/>
              </a:prstGeom>
              <a:solidFill>
                <a:srgbClr val="14B6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0" name="Freeform 40"/>
              <p:cNvSpPr/>
              <p:nvPr/>
            </p:nvSpPr>
            <p:spPr bwMode="auto">
              <a:xfrm>
                <a:off x="1012825" y="5902325"/>
                <a:ext cx="530225" cy="215900"/>
              </a:xfrm>
              <a:custGeom>
                <a:avLst/>
                <a:gdLst>
                  <a:gd name="T0" fmla="*/ 186 w 186"/>
                  <a:gd name="T1" fmla="*/ 38 h 76"/>
                  <a:gd name="T2" fmla="*/ 183 w 186"/>
                  <a:gd name="T3" fmla="*/ 0 h 76"/>
                  <a:gd name="T4" fmla="*/ 183 w 186"/>
                  <a:gd name="T5" fmla="*/ 0 h 76"/>
                  <a:gd name="T6" fmla="*/ 182 w 186"/>
                  <a:gd name="T7" fmla="*/ 0 h 76"/>
                  <a:gd name="T8" fmla="*/ 182 w 186"/>
                  <a:gd name="T9" fmla="*/ 0 h 76"/>
                  <a:gd name="T10" fmla="*/ 182 w 186"/>
                  <a:gd name="T11" fmla="*/ 0 h 76"/>
                  <a:gd name="T12" fmla="*/ 0 w 186"/>
                  <a:gd name="T13" fmla="*/ 0 h 76"/>
                  <a:gd name="T14" fmla="*/ 0 w 186"/>
                  <a:gd name="T15" fmla="*/ 8 h 76"/>
                  <a:gd name="T16" fmla="*/ 173 w 186"/>
                  <a:gd name="T17" fmla="*/ 8 h 76"/>
                  <a:gd name="T18" fmla="*/ 173 w 186"/>
                  <a:gd name="T19" fmla="*/ 68 h 76"/>
                  <a:gd name="T20" fmla="*/ 0 w 186"/>
                  <a:gd name="T21" fmla="*/ 68 h 76"/>
                  <a:gd name="T22" fmla="*/ 0 w 186"/>
                  <a:gd name="T23" fmla="*/ 76 h 76"/>
                  <a:gd name="T24" fmla="*/ 183 w 186"/>
                  <a:gd name="T25" fmla="*/ 76 h 76"/>
                  <a:gd name="T26" fmla="*/ 183 w 186"/>
                  <a:gd name="T27" fmla="*/ 76 h 76"/>
                  <a:gd name="T28" fmla="*/ 186 w 186"/>
                  <a:gd name="T2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6" h="76">
                    <a:moveTo>
                      <a:pt x="186" y="38"/>
                    </a:moveTo>
                    <a:cubicBezTo>
                      <a:pt x="186" y="19"/>
                      <a:pt x="184" y="3"/>
                      <a:pt x="183" y="0"/>
                    </a:cubicBezTo>
                    <a:cubicBezTo>
                      <a:pt x="183" y="0"/>
                      <a:pt x="183" y="0"/>
                      <a:pt x="183" y="0"/>
                    </a:cubicBezTo>
                    <a:cubicBezTo>
                      <a:pt x="182" y="0"/>
                      <a:pt x="182" y="0"/>
                      <a:pt x="182" y="0"/>
                    </a:cubicBezTo>
                    <a:cubicBezTo>
                      <a:pt x="182" y="0"/>
                      <a:pt x="182" y="0"/>
                      <a:pt x="182" y="0"/>
                    </a:cubicBezTo>
                    <a:cubicBezTo>
                      <a:pt x="182" y="0"/>
                      <a:pt x="182" y="0"/>
                      <a:pt x="182" y="0"/>
                    </a:cubicBezTo>
                    <a:cubicBezTo>
                      <a:pt x="0" y="0"/>
                      <a:pt x="0" y="0"/>
                      <a:pt x="0" y="0"/>
                    </a:cubicBezTo>
                    <a:cubicBezTo>
                      <a:pt x="0" y="8"/>
                      <a:pt x="0" y="8"/>
                      <a:pt x="0" y="8"/>
                    </a:cubicBezTo>
                    <a:cubicBezTo>
                      <a:pt x="173" y="8"/>
                      <a:pt x="173" y="8"/>
                      <a:pt x="173" y="8"/>
                    </a:cubicBezTo>
                    <a:cubicBezTo>
                      <a:pt x="173" y="68"/>
                      <a:pt x="173" y="68"/>
                      <a:pt x="173" y="68"/>
                    </a:cubicBezTo>
                    <a:cubicBezTo>
                      <a:pt x="0" y="68"/>
                      <a:pt x="0" y="68"/>
                      <a:pt x="0" y="68"/>
                    </a:cubicBezTo>
                    <a:cubicBezTo>
                      <a:pt x="0" y="76"/>
                      <a:pt x="0" y="76"/>
                      <a:pt x="0" y="76"/>
                    </a:cubicBezTo>
                    <a:cubicBezTo>
                      <a:pt x="183" y="76"/>
                      <a:pt x="183" y="76"/>
                      <a:pt x="183" y="76"/>
                    </a:cubicBezTo>
                    <a:cubicBezTo>
                      <a:pt x="183" y="76"/>
                      <a:pt x="183" y="76"/>
                      <a:pt x="183" y="76"/>
                    </a:cubicBezTo>
                    <a:cubicBezTo>
                      <a:pt x="184" y="73"/>
                      <a:pt x="186" y="57"/>
                      <a:pt x="186" y="38"/>
                    </a:cubicBezTo>
                    <a:close/>
                  </a:path>
                </a:pathLst>
              </a:custGeom>
              <a:solidFill>
                <a:srgbClr val="5D9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41"/>
              <p:cNvSpPr/>
              <p:nvPr/>
            </p:nvSpPr>
            <p:spPr bwMode="auto">
              <a:xfrm>
                <a:off x="1425575" y="6034088"/>
                <a:ext cx="42863" cy="122238"/>
              </a:xfrm>
              <a:custGeom>
                <a:avLst/>
                <a:gdLst>
                  <a:gd name="T0" fmla="*/ 0 w 27"/>
                  <a:gd name="T1" fmla="*/ 0 h 77"/>
                  <a:gd name="T2" fmla="*/ 0 w 27"/>
                  <a:gd name="T3" fmla="*/ 77 h 77"/>
                  <a:gd name="T4" fmla="*/ 13 w 27"/>
                  <a:gd name="T5" fmla="*/ 64 h 77"/>
                  <a:gd name="T6" fmla="*/ 27 w 27"/>
                  <a:gd name="T7" fmla="*/ 77 h 77"/>
                  <a:gd name="T8" fmla="*/ 27 w 27"/>
                  <a:gd name="T9" fmla="*/ 0 h 77"/>
                  <a:gd name="T10" fmla="*/ 0 w 27"/>
                  <a:gd name="T11" fmla="*/ 0 h 77"/>
                </a:gdLst>
                <a:ahLst/>
                <a:cxnLst>
                  <a:cxn ang="0">
                    <a:pos x="T0" y="T1"/>
                  </a:cxn>
                  <a:cxn ang="0">
                    <a:pos x="T2" y="T3"/>
                  </a:cxn>
                  <a:cxn ang="0">
                    <a:pos x="T4" y="T5"/>
                  </a:cxn>
                  <a:cxn ang="0">
                    <a:pos x="T6" y="T7"/>
                  </a:cxn>
                  <a:cxn ang="0">
                    <a:pos x="T8" y="T9"/>
                  </a:cxn>
                  <a:cxn ang="0">
                    <a:pos x="T10" y="T11"/>
                  </a:cxn>
                </a:cxnLst>
                <a:rect l="0" t="0" r="r" b="b"/>
                <a:pathLst>
                  <a:path w="27" h="77">
                    <a:moveTo>
                      <a:pt x="0" y="0"/>
                    </a:moveTo>
                    <a:lnTo>
                      <a:pt x="0" y="77"/>
                    </a:lnTo>
                    <a:lnTo>
                      <a:pt x="13" y="64"/>
                    </a:lnTo>
                    <a:lnTo>
                      <a:pt x="27" y="77"/>
                    </a:lnTo>
                    <a:lnTo>
                      <a:pt x="27" y="0"/>
                    </a:lnTo>
                    <a:lnTo>
                      <a:pt x="0" y="0"/>
                    </a:lnTo>
                    <a:close/>
                  </a:path>
                </a:pathLst>
              </a:custGeom>
              <a:solidFill>
                <a:srgbClr val="DB22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spTree>
    <p:extLst>
      <p:ext uri="{BB962C8B-B14F-4D97-AF65-F5344CB8AC3E}">
        <p14:creationId xmlns:p14="http://schemas.microsoft.com/office/powerpoint/2010/main" val="731119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2"/>
          <p:cNvGraphicFramePr>
            <a:graphicFrameLocks noGrp="1"/>
          </p:cNvGraphicFramePr>
          <p:nvPr>
            <p:extLst>
              <p:ext uri="{D42A27DB-BD31-4B8C-83A1-F6EECF244321}">
                <p14:modId xmlns:p14="http://schemas.microsoft.com/office/powerpoint/2010/main" val="831378263"/>
              </p:ext>
            </p:extLst>
          </p:nvPr>
        </p:nvGraphicFramePr>
        <p:xfrm>
          <a:off x="5004048" y="1835091"/>
          <a:ext cx="2160240" cy="2088232"/>
        </p:xfrm>
        <a:graphic>
          <a:graphicData uri="http://schemas.openxmlformats.org/drawingml/2006/table">
            <a:tbl>
              <a:tblPr/>
              <a:tblGrid>
                <a:gridCol w="1080120">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tblGrid>
              <a:tr h="1064219">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024013">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500" b="0" i="0" u="none" strike="noStrike" cap="none" normalizeH="0" baseline="0" dirty="0">
                        <a:ln>
                          <a:noFill/>
                        </a:ln>
                        <a:solidFill>
                          <a:schemeClr val="tx1"/>
                        </a:solidFill>
                        <a:effectLst/>
                        <a:latin typeface="华文楷体" panose="02010600040101010101" pitchFamily="2" charset="-122"/>
                        <a:ea typeface="宋体" panose="02010600030101010101" pitchFamily="2" charset="-122"/>
                      </a:endParaRPr>
                    </a:p>
                  </a:txBody>
                  <a:tcPr marL="58027" marR="58027" marT="28960" marB="28960"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TextBox 24"/>
          <p:cNvSpPr txBox="1"/>
          <p:nvPr/>
        </p:nvSpPr>
        <p:spPr>
          <a:xfrm>
            <a:off x="5660530" y="868473"/>
            <a:ext cx="1071710" cy="838691"/>
          </a:xfrm>
          <a:prstGeom prst="rect">
            <a:avLst/>
          </a:prstGeom>
          <a:noFill/>
        </p:spPr>
        <p:txBody>
          <a:bodyPr wrap="square" lIns="68580" tIns="34290" rIns="68580" bIns="34290" rtlCol="0">
            <a:spAutoFit/>
          </a:bodyPr>
          <a:lstStyle/>
          <a:p>
            <a:pPr lvl="0"/>
            <a:r>
              <a:rPr lang="en-US" altLang="zh-CN" sz="4800" dirty="0" err="1">
                <a:solidFill>
                  <a:prstClr val="black"/>
                </a:solidFill>
                <a:latin typeface="黑体" panose="02010609060101010101" pitchFamily="49" charset="-122"/>
                <a:ea typeface="黑体" panose="02010609060101010101" pitchFamily="49" charset="-122"/>
                <a:sym typeface="+mn-ea"/>
              </a:rPr>
              <a:t>tī</a:t>
            </a:r>
            <a:r>
              <a:rPr lang="en-US" altLang="zh-CN" sz="5000" dirty="0">
                <a:solidFill>
                  <a:prstClr val="black"/>
                </a:solidFill>
                <a:latin typeface="汉语拼音" pitchFamily="34" charset="0"/>
                <a:ea typeface="GB Pinyinok-B" pitchFamily="2" charset="-122"/>
                <a:cs typeface="汉语拼音" pitchFamily="34" charset="0"/>
              </a:rPr>
              <a:t> </a:t>
            </a:r>
            <a:endParaRPr lang="zh-CN" altLang="en-US" sz="5000" dirty="0">
              <a:solidFill>
                <a:prstClr val="black"/>
              </a:solidFill>
              <a:latin typeface="汉语拼音" pitchFamily="34" charset="0"/>
              <a:ea typeface="GB Pinyinok-B" pitchFamily="2" charset="-122"/>
              <a:cs typeface="汉语拼音" pitchFamily="34" charset="0"/>
            </a:endParaRPr>
          </a:p>
        </p:txBody>
      </p:sp>
      <p:sp>
        <p:nvSpPr>
          <p:cNvPr id="5" name="TextBox 4"/>
          <p:cNvSpPr txBox="1"/>
          <p:nvPr/>
        </p:nvSpPr>
        <p:spPr>
          <a:xfrm>
            <a:off x="619910" y="2859782"/>
            <a:ext cx="3960440" cy="1177245"/>
          </a:xfrm>
          <a:prstGeom prst="rect">
            <a:avLst/>
          </a:prstGeom>
          <a:noFill/>
        </p:spPr>
        <p:txBody>
          <a:bodyPr wrap="square" lIns="68580" tIns="34290" rIns="68580" bIns="34290" rtlCol="0">
            <a:spAutoFit/>
          </a:bodyPr>
          <a:lstStyle/>
          <a:p>
            <a:pPr algn="just"/>
            <a:r>
              <a:rPr lang="zh-CN" altLang="en-US" sz="3600" dirty="0">
                <a:solidFill>
                  <a:srgbClr val="0000FF"/>
                </a:solidFill>
                <a:latin typeface="黑体" panose="02010600030101010101" pitchFamily="49" charset="-122"/>
                <a:ea typeface="黑体" panose="02010600030101010101" pitchFamily="49" charset="-122"/>
              </a:rPr>
              <a:t>巧记：用刀（</a:t>
            </a:r>
            <a:r>
              <a:rPr lang="zh-CN" altLang="en-US" sz="3600" dirty="0">
                <a:solidFill>
                  <a:srgbClr val="FF0000"/>
                </a:solidFill>
                <a:latin typeface="黑体" panose="02010600030101010101" pitchFamily="49" charset="-122"/>
                <a:ea typeface="黑体" panose="02010600030101010101" pitchFamily="49" charset="-122"/>
              </a:rPr>
              <a:t>刂</a:t>
            </a:r>
            <a:r>
              <a:rPr lang="zh-CN" altLang="en-US" sz="3600" dirty="0">
                <a:solidFill>
                  <a:srgbClr val="0000FF"/>
                </a:solidFill>
                <a:latin typeface="黑体" panose="02010600030101010101" pitchFamily="49" charset="-122"/>
                <a:ea typeface="黑体" panose="02010600030101010101" pitchFamily="49" charset="-122"/>
              </a:rPr>
              <a:t>）</a:t>
            </a:r>
            <a:endParaRPr lang="en-US" altLang="zh-CN" sz="3600" dirty="0">
              <a:solidFill>
                <a:srgbClr val="0000FF"/>
              </a:solidFill>
              <a:latin typeface="黑体" panose="02010600030101010101" pitchFamily="49" charset="-122"/>
              <a:ea typeface="黑体" panose="02010600030101010101" pitchFamily="49" charset="-122"/>
            </a:endParaRPr>
          </a:p>
          <a:p>
            <a:pPr algn="just"/>
            <a:r>
              <a:rPr lang="en-US" altLang="zh-CN" sz="3600" dirty="0">
                <a:solidFill>
                  <a:srgbClr val="0000FF"/>
                </a:solidFill>
                <a:latin typeface="黑体" panose="02010600030101010101" pitchFamily="49" charset="-122"/>
                <a:ea typeface="黑体" panose="02010600030101010101" pitchFamily="49" charset="-122"/>
              </a:rPr>
              <a:t>      </a:t>
            </a:r>
            <a:r>
              <a:rPr lang="zh-CN" altLang="en-US" sz="3600" dirty="0">
                <a:solidFill>
                  <a:srgbClr val="0000FF"/>
                </a:solidFill>
                <a:latin typeface="黑体" panose="02010600030101010101" pitchFamily="49" charset="-122"/>
                <a:ea typeface="黑体" panose="02010600030101010101" pitchFamily="49" charset="-122"/>
              </a:rPr>
              <a:t>容</a:t>
            </a:r>
            <a:r>
              <a:rPr lang="zh-CN" altLang="en-US" sz="3600" dirty="0">
                <a:solidFill>
                  <a:srgbClr val="FF0000"/>
                </a:solidFill>
                <a:latin typeface="黑体" panose="02010600030101010101" pitchFamily="49" charset="-122"/>
                <a:ea typeface="黑体" panose="02010600030101010101" pitchFamily="49" charset="-122"/>
              </a:rPr>
              <a:t>易剔</a:t>
            </a:r>
          </a:p>
        </p:txBody>
      </p:sp>
      <p:sp>
        <p:nvSpPr>
          <p:cNvPr id="41" name="文本框 64"/>
          <p:cNvSpPr txBox="1"/>
          <p:nvPr/>
        </p:nvSpPr>
        <p:spPr>
          <a:xfrm>
            <a:off x="5148064" y="1674496"/>
            <a:ext cx="803782" cy="2192908"/>
          </a:xfrm>
          <a:prstGeom prst="rect">
            <a:avLst/>
          </a:prstGeom>
          <a:noFill/>
          <a:ln w="9525">
            <a:noFill/>
          </a:ln>
        </p:spPr>
        <p:txBody>
          <a:bodyPr wrap="square" lIns="68580" tIns="34290" rIns="68580" bIns="34290">
            <a:spAutoFit/>
          </a:bodyPr>
          <a:lstStyle/>
          <a:p>
            <a:pPr eaLnBrk="1" hangingPunct="1"/>
            <a:r>
              <a:rPr lang="zh-CN" altLang="en-US" sz="13800" dirty="0">
                <a:solidFill>
                  <a:srgbClr val="FF0000"/>
                </a:solidFill>
                <a:latin typeface="楷体" panose="02010609060101010101" pitchFamily="49" charset="-122"/>
                <a:ea typeface="楷体" panose="02010609060101010101" pitchFamily="49" charset="-122"/>
              </a:rPr>
              <a:t>剔</a:t>
            </a:r>
            <a:endParaRPr lang="en-US" altLang="zh-CN" sz="13800" dirty="0" err="1">
              <a:solidFill>
                <a:srgbClr val="FF0000"/>
              </a:solidFill>
              <a:latin typeface="楷体" panose="02010609060101010101" pitchFamily="49" charset="-122"/>
              <a:ea typeface="楷体" panose="02010609060101010101" pitchFamily="49" charset="-122"/>
            </a:endParaRPr>
          </a:p>
        </p:txBody>
      </p:sp>
      <p:sp>
        <p:nvSpPr>
          <p:cNvPr id="4" name="线形标注 2 3"/>
          <p:cNvSpPr/>
          <p:nvPr/>
        </p:nvSpPr>
        <p:spPr>
          <a:xfrm>
            <a:off x="1115616" y="1180998"/>
            <a:ext cx="2664296" cy="1320768"/>
          </a:xfrm>
          <a:prstGeom prst="borderCallout2">
            <a:avLst>
              <a:gd name="adj1" fmla="val 58971"/>
              <a:gd name="adj2" fmla="val 100600"/>
              <a:gd name="adj3" fmla="val 57855"/>
              <a:gd name="adj4" fmla="val 100624"/>
              <a:gd name="adj5" fmla="val 132080"/>
              <a:gd name="adj6" fmla="val 167099"/>
            </a:avLst>
          </a:prstGeom>
          <a:grpFill/>
          <a:ln w="31750">
            <a:solidFill>
              <a:srgbClr val="0000FF"/>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zh-CN" altLang="en-US" sz="2800" dirty="0">
                <a:solidFill>
                  <a:srgbClr val="FF0000"/>
                </a:solidFill>
                <a:latin typeface="黑体" panose="02010600030101010101" pitchFamily="49" charset="-122"/>
                <a:ea typeface="黑体" panose="02010600030101010101" pitchFamily="49" charset="-122"/>
              </a:rPr>
              <a:t>左边是“容易”的“易”</a:t>
            </a:r>
          </a:p>
        </p:txBody>
      </p:sp>
    </p:spTree>
    <p:extLst>
      <p:ext uri="{BB962C8B-B14F-4D97-AF65-F5344CB8AC3E}">
        <p14:creationId xmlns:p14="http://schemas.microsoft.com/office/powerpoint/2010/main" val="392258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81068" y="1396621"/>
            <a:ext cx="4466996" cy="1177245"/>
          </a:xfrm>
          <a:prstGeom prst="rect">
            <a:avLst/>
          </a:prstGeom>
          <a:noFill/>
        </p:spPr>
        <p:txBody>
          <a:bodyPr wrap="square" lIns="68580" tIns="34290" rIns="68580" bIns="34290" rtlCol="0">
            <a:spAutoFit/>
          </a:bodyPr>
          <a:lstStyle/>
          <a:p>
            <a:r>
              <a:rPr lang="zh-CN" altLang="en-US" sz="2400" b="1" dirty="0">
                <a:solidFill>
                  <a:srgbClr val="FF0000"/>
                </a:solidFill>
                <a:latin typeface="黑体" pitchFamily="49" charset="-122"/>
                <a:ea typeface="黑体" pitchFamily="49" charset="-122"/>
              </a:rPr>
              <a:t>圈（</a:t>
            </a:r>
            <a:r>
              <a:rPr lang="en-US" altLang="zh-CN" sz="2400" b="1" dirty="0" err="1">
                <a:solidFill>
                  <a:srgbClr val="FF0000"/>
                </a:solidFill>
                <a:latin typeface="黑体" pitchFamily="49" charset="-122"/>
                <a:ea typeface="黑体" pitchFamily="49" charset="-122"/>
              </a:rPr>
              <a:t>juàn</a:t>
            </a:r>
            <a:r>
              <a:rPr lang="zh-CN" altLang="en-US" sz="2400" b="1" dirty="0">
                <a:solidFill>
                  <a:srgbClr val="FF0000"/>
                </a:solidFill>
                <a:latin typeface="黑体" pitchFamily="49" charset="-122"/>
                <a:ea typeface="黑体" pitchFamily="49" charset="-122"/>
              </a:rPr>
              <a:t>）养：</a:t>
            </a:r>
            <a:r>
              <a:rPr lang="zh-CN" altLang="en-US" sz="2400" b="1" dirty="0">
                <a:latin typeface="楷体" pitchFamily="49" charset="-122"/>
                <a:ea typeface="楷体" pitchFamily="49" charset="-122"/>
              </a:rPr>
              <a:t>放在圈里饲养。</a:t>
            </a:r>
            <a:r>
              <a:rPr lang="zh-CN" altLang="en-US" sz="2400" b="1" dirty="0">
                <a:solidFill>
                  <a:srgbClr val="0066FF"/>
                </a:solidFill>
                <a:latin typeface="楷体" pitchFamily="49" charset="-122"/>
                <a:ea typeface="楷体" pitchFamily="49" charset="-122"/>
                <a:cs typeface="Times New Roman" panose="02020603050405020304" pitchFamily="18" charset="0"/>
              </a:rPr>
              <a:t>本文指鲁滨逊把山羊放在圈里饲养。</a:t>
            </a:r>
          </a:p>
        </p:txBody>
      </p:sp>
      <p:sp>
        <p:nvSpPr>
          <p:cNvPr id="11" name="矩形 10"/>
          <p:cNvSpPr/>
          <p:nvPr/>
        </p:nvSpPr>
        <p:spPr>
          <a:xfrm>
            <a:off x="571171" y="2781240"/>
            <a:ext cx="4929864" cy="438582"/>
          </a:xfrm>
          <a:prstGeom prst="rect">
            <a:avLst/>
          </a:prstGeom>
        </p:spPr>
        <p:txBody>
          <a:bodyPr wrap="square" lIns="68580" tIns="34290" rIns="68580" bIns="34290">
            <a:spAutoFit/>
          </a:bodyPr>
          <a:lstStyle/>
          <a:p>
            <a:r>
              <a:rPr lang="zh-CN" altLang="en-US" sz="2400" b="1" dirty="0">
                <a:latin typeface="楷体" pitchFamily="49" charset="-122"/>
                <a:ea typeface="楷体" pitchFamily="49" charset="-122"/>
              </a:rPr>
              <a:t>把动物</a:t>
            </a:r>
            <a:r>
              <a:rPr lang="zh-CN" altLang="en-US" sz="2400" b="1" dirty="0">
                <a:solidFill>
                  <a:srgbClr val="FF0000"/>
                </a:solidFill>
                <a:latin typeface="楷体" pitchFamily="49" charset="-122"/>
                <a:ea typeface="楷体" pitchFamily="49" charset="-122"/>
              </a:rPr>
              <a:t>圈养</a:t>
            </a:r>
            <a:r>
              <a:rPr lang="zh-CN" altLang="en-US" sz="2400" b="1" dirty="0">
                <a:latin typeface="楷体" pitchFamily="49" charset="-122"/>
                <a:ea typeface="楷体" pitchFamily="49" charset="-122"/>
              </a:rPr>
              <a:t>起来是人类的一大进步。</a:t>
            </a:r>
          </a:p>
        </p:txBody>
      </p:sp>
      <p:sp>
        <p:nvSpPr>
          <p:cNvPr id="5" name="TextBox 11"/>
          <p:cNvSpPr txBox="1">
            <a:spLocks noChangeArrowheads="1"/>
          </p:cNvSpPr>
          <p:nvPr/>
        </p:nvSpPr>
        <p:spPr bwMode="auto">
          <a:xfrm>
            <a:off x="583122" y="563364"/>
            <a:ext cx="1944216"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sz="1600">
                <a:solidFill>
                  <a:schemeClr val="tx1"/>
                </a:solidFill>
                <a:latin typeface="Arial" panose="020B0604020202020204" pitchFamily="34" charset="0"/>
                <a:ea typeface="宋体" panose="02010600030101010101" pitchFamily="2" charset="-122"/>
              </a:defRPr>
            </a:lvl1pPr>
            <a:lvl2pPr marL="742950" indent="-285750">
              <a:defRPr sz="1600">
                <a:solidFill>
                  <a:schemeClr val="tx1"/>
                </a:solidFill>
                <a:latin typeface="Arial" panose="020B0604020202020204" pitchFamily="34" charset="0"/>
                <a:ea typeface="宋体" panose="02010600030101010101" pitchFamily="2" charset="-122"/>
              </a:defRPr>
            </a:lvl2pPr>
            <a:lvl3pPr marL="1143000" indent="-228600">
              <a:defRPr sz="1600">
                <a:solidFill>
                  <a:schemeClr val="tx1"/>
                </a:solidFill>
                <a:latin typeface="Arial" panose="020B0604020202020204" pitchFamily="34" charset="0"/>
                <a:ea typeface="宋体" panose="02010600030101010101" pitchFamily="2" charset="-122"/>
              </a:defRPr>
            </a:lvl3pPr>
            <a:lvl4pPr marL="1600200" indent="-228600">
              <a:defRPr sz="1600">
                <a:solidFill>
                  <a:schemeClr val="tx1"/>
                </a:solidFill>
                <a:latin typeface="Arial" panose="020B0604020202020204" pitchFamily="34" charset="0"/>
                <a:ea typeface="宋体" panose="02010600030101010101" pitchFamily="2" charset="-122"/>
              </a:defRPr>
            </a:lvl4pPr>
            <a:lvl5pPr marL="2057400" indent="-228600">
              <a:defRPr sz="16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defRPr/>
            </a:pPr>
            <a:r>
              <a:rPr lang="zh-CN" altLang="en-US" sz="2800" b="1" dirty="0">
                <a:effectLst>
                  <a:outerShdw blurRad="38100" dist="25400" dir="5400000" algn="ctr" rotWithShape="0">
                    <a:srgbClr val="6E747A">
                      <a:alpha val="43000"/>
                    </a:srgbClr>
                  </a:outerShdw>
                </a:effectLst>
                <a:latin typeface="楷体" panose="02010609060101010101" pitchFamily="49" charset="-122"/>
                <a:ea typeface="楷体" panose="02010609060101010101" pitchFamily="49" charset="-122"/>
              </a:rPr>
              <a:t>词语解释</a:t>
            </a:r>
          </a:p>
        </p:txBody>
      </p:sp>
      <p:sp>
        <p:nvSpPr>
          <p:cNvPr id="6" name="矩形 5">
            <a:extLst>
              <a:ext uri="{FF2B5EF4-FFF2-40B4-BE49-F238E27FC236}">
                <a16:creationId xmlns:a16="http://schemas.microsoft.com/office/drawing/2014/main" id="{2EC8D093-F15E-C44F-BB22-292353ED6C6B}"/>
              </a:ext>
            </a:extLst>
          </p:cNvPr>
          <p:cNvSpPr/>
          <p:nvPr/>
        </p:nvSpPr>
        <p:spPr>
          <a:xfrm>
            <a:off x="2174847" y="631453"/>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a:extLst>
              <a:ext uri="{FF2B5EF4-FFF2-40B4-BE49-F238E27FC236}">
                <a16:creationId xmlns:a16="http://schemas.microsoft.com/office/drawing/2014/main" id="{04879769-7720-EE4E-9830-2D111B55CA7A}"/>
              </a:ext>
            </a:extLst>
          </p:cNvPr>
          <p:cNvSpPr/>
          <p:nvPr/>
        </p:nvSpPr>
        <p:spPr>
          <a:xfrm>
            <a:off x="565122" y="631453"/>
            <a:ext cx="36000" cy="324000"/>
          </a:xfrm>
          <a:prstGeom prst="rect">
            <a:avLst/>
          </a:prstGeom>
          <a:gradFill flip="none" rotWithShape="1">
            <a:gsLst>
              <a:gs pos="14000">
                <a:schemeClr val="bg1"/>
              </a:gs>
              <a:gs pos="76000">
                <a:schemeClr val="bg1"/>
              </a:gs>
              <a:gs pos="50000">
                <a:schemeClr val="accent2">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46" r="19208" b="5890"/>
          <a:stretch/>
        </p:blipFill>
        <p:spPr bwMode="auto">
          <a:xfrm>
            <a:off x="5580112" y="1215848"/>
            <a:ext cx="3075935" cy="2003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课件主题">
  <a:themeElements>
    <a:clrScheme name="自定义 159">
      <a:dk1>
        <a:sysClr val="windowText" lastClr="000000"/>
      </a:dk1>
      <a:lt1>
        <a:sysClr val="window" lastClr="FFFFFF"/>
      </a:lt1>
      <a:dk2>
        <a:srgbClr val="1F497D"/>
      </a:dk2>
      <a:lt2>
        <a:srgbClr val="EEECE1"/>
      </a:lt2>
      <a:accent1>
        <a:srgbClr val="02B3C5"/>
      </a:accent1>
      <a:accent2>
        <a:srgbClr val="F07474"/>
      </a:accent2>
      <a:accent3>
        <a:srgbClr val="FFBF53"/>
      </a:accent3>
      <a:accent4>
        <a:srgbClr val="673B77"/>
      </a:accent4>
      <a:accent5>
        <a:srgbClr val="00B9FA"/>
      </a:accent5>
      <a:accent6>
        <a:srgbClr val="BECE37"/>
      </a:accent6>
      <a:hlink>
        <a:srgbClr val="B381D9"/>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pFill/>
        <a:ln>
          <a:noFill/>
        </a:ln>
        <a:effectLst>
          <a:outerShdw blurRad="444500" dist="254000" dir="8100000" algn="tr" rotWithShape="0">
            <a:prstClr val="black">
              <a:alpha val="5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2933</Words>
  <PresentationFormat>全屏显示(16:9)</PresentationFormat>
  <Paragraphs>283</Paragraphs>
  <Slides>59</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59</vt:i4>
      </vt:variant>
    </vt:vector>
  </HeadingPairs>
  <TitlesOfParts>
    <vt:vector size="71" baseType="lpstr">
      <vt:lpstr>Kaiti SC</vt:lpstr>
      <vt:lpstr>楷体</vt:lpstr>
      <vt:lpstr>宋体</vt:lpstr>
      <vt:lpstr>黑体</vt:lpstr>
      <vt:lpstr>Times New Roman</vt:lpstr>
      <vt:lpstr>华文楷体</vt:lpstr>
      <vt:lpstr>Calibri</vt:lpstr>
      <vt:lpstr>汉语拼音</vt:lpstr>
      <vt:lpstr>Arial</vt:lpstr>
      <vt:lpstr>幼圆</vt:lpstr>
      <vt:lpstr>幼圆</vt:lpstr>
      <vt:lpstr>课件主题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yitifen.tmall.com易提分旗舰店</Manager>
  <Company>易提分旗舰店yitifen.tmall.com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易提分旗舰店; yitifen.tmall.com</dc:creator>
  <cp:lastModifiedBy/>
  <dcterms:created xsi:type="dcterms:W3CDTF">2017-03-17T02:28:00Z</dcterms:created>
  <dcterms:modified xsi:type="dcterms:W3CDTF">2020-02-01T11:43:18Z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