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83" r:id="rId1"/>
  </p:sldMasterIdLst>
  <p:notesMasterIdLst>
    <p:notesMasterId r:id="rId58"/>
  </p:notesMasterIdLst>
  <p:handoutMasterIdLst>
    <p:handoutMasterId r:id="rId59"/>
  </p:handoutMasterIdLst>
  <p:sldIdLst>
    <p:sldId id="1002" r:id="rId2"/>
    <p:sldId id="1020" r:id="rId3"/>
    <p:sldId id="523" r:id="rId4"/>
    <p:sldId id="978" r:id="rId5"/>
    <p:sldId id="923" r:id="rId6"/>
    <p:sldId id="1003" r:id="rId7"/>
    <p:sldId id="1024" r:id="rId8"/>
    <p:sldId id="1025" r:id="rId9"/>
    <p:sldId id="1021" r:id="rId10"/>
    <p:sldId id="991" r:id="rId11"/>
    <p:sldId id="1036" r:id="rId12"/>
    <p:sldId id="1037" r:id="rId13"/>
    <p:sldId id="1042" r:id="rId14"/>
    <p:sldId id="1043" r:id="rId15"/>
    <p:sldId id="1044" r:id="rId16"/>
    <p:sldId id="1045" r:id="rId17"/>
    <p:sldId id="1048" r:id="rId18"/>
    <p:sldId id="1047" r:id="rId19"/>
    <p:sldId id="986" r:id="rId20"/>
    <p:sldId id="587" r:id="rId21"/>
    <p:sldId id="1028" r:id="rId22"/>
    <p:sldId id="1009" r:id="rId23"/>
    <p:sldId id="1051" r:id="rId24"/>
    <p:sldId id="987" r:id="rId25"/>
    <p:sldId id="1012" r:id="rId26"/>
    <p:sldId id="1013" r:id="rId27"/>
    <p:sldId id="1014" r:id="rId28"/>
    <p:sldId id="918" r:id="rId29"/>
    <p:sldId id="992" r:id="rId30"/>
    <p:sldId id="559" r:id="rId31"/>
    <p:sldId id="1054" r:id="rId32"/>
    <p:sldId id="974" r:id="rId33"/>
    <p:sldId id="1015" r:id="rId34"/>
    <p:sldId id="988" r:id="rId35"/>
    <p:sldId id="1004" r:id="rId36"/>
    <p:sldId id="1029" r:id="rId37"/>
    <p:sldId id="1049" r:id="rId38"/>
    <p:sldId id="1050" r:id="rId39"/>
    <p:sldId id="1053" r:id="rId40"/>
    <p:sldId id="989" r:id="rId41"/>
    <p:sldId id="1016" r:id="rId42"/>
    <p:sldId id="589" r:id="rId43"/>
    <p:sldId id="997" r:id="rId44"/>
    <p:sldId id="1031" r:id="rId45"/>
    <p:sldId id="1032" r:id="rId46"/>
    <p:sldId id="1033" r:id="rId47"/>
    <p:sldId id="1034" r:id="rId48"/>
    <p:sldId id="1035" r:id="rId49"/>
    <p:sldId id="1038" r:id="rId50"/>
    <p:sldId id="936" r:id="rId51"/>
    <p:sldId id="937" r:id="rId52"/>
    <p:sldId id="1040" r:id="rId53"/>
    <p:sldId id="1039" r:id="rId54"/>
    <p:sldId id="1055" r:id="rId55"/>
    <p:sldId id="1056" r:id="rId56"/>
    <p:sldId id="938" r:id="rId5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黑体" panose="02010609060101010101" pitchFamily="49" charset="-122"/>
      <p:regular r:id="rId64"/>
    </p:embeddedFont>
    <p:embeddedFont>
      <p:font typeface="楷体" panose="02010609060101010101" pitchFamily="49" charset="-122"/>
      <p:regular r:id="rId65"/>
    </p:embeddedFont>
    <p:embeddedFont>
      <p:font typeface="幼圆" panose="02010509060101010101" pitchFamily="49" charset="-122"/>
      <p:regular r:id="rId66"/>
    </p:embeddedFont>
    <p:embeddedFont>
      <p:font typeface="幼圆" panose="02010509060101010101" pitchFamily="49" charset="-122"/>
      <p:regular r:id="rId66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8">
          <p15:clr>
            <a:srgbClr val="A4A3A4"/>
          </p15:clr>
        </p15:guide>
        <p15:guide id="2" pos="16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6">
          <p15:clr>
            <a:srgbClr val="A4A3A4"/>
          </p15:clr>
        </p15:guide>
        <p15:guide id="2" pos="22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0066CC"/>
    <a:srgbClr val="FFFFFF"/>
    <a:srgbClr val="FF6600"/>
    <a:srgbClr val="FFFFCC"/>
    <a:srgbClr val="FF0000"/>
    <a:srgbClr val="CC3300"/>
    <a:srgbClr val="00B050"/>
    <a:srgbClr val="A38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5" autoAdjust="0"/>
    <p:restoredTop sz="94660"/>
  </p:normalViewPr>
  <p:slideViewPr>
    <p:cSldViewPr>
      <p:cViewPr>
        <p:scale>
          <a:sx n="125" d="100"/>
          <a:sy n="125" d="100"/>
        </p:scale>
        <p:origin x="1080" y="456"/>
      </p:cViewPr>
      <p:guideLst>
        <p:guide orient="horz" pos="2618"/>
        <p:guide pos="16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76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pPr/>
              <a:t>2020/2/1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118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pPr/>
              <a:t>2020/2/1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9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42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FDDFD90-1429-7244-B887-4B2B69E9159A}"/>
              </a:ext>
            </a:extLst>
          </p:cNvPr>
          <p:cNvSpPr/>
          <p:nvPr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黑体" pitchFamily="49" charset="-122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5362E6FF-7BB4-7848-B66B-4CD6CB94CD42}"/>
              </a:ext>
            </a:extLst>
          </p:cNvPr>
          <p:cNvSpPr txBox="1"/>
          <p:nvPr/>
        </p:nvSpPr>
        <p:spPr>
          <a:xfrm>
            <a:off x="193237" y="51470"/>
            <a:ext cx="2069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0" dirty="0">
                <a:latin typeface="黑体" pitchFamily="49" charset="-122"/>
                <a:ea typeface="黑体" pitchFamily="49" charset="-122"/>
              </a:rPr>
              <a:t>6  </a:t>
            </a:r>
            <a:r>
              <a:rPr kumimoji="1" lang="zh-CN" altLang="en-US" sz="1400" b="0" dirty="0">
                <a:latin typeface="黑体" pitchFamily="49" charset="-122"/>
                <a:ea typeface="黑体" pitchFamily="49" charset="-122"/>
              </a:rPr>
              <a:t>骑鹅旅行记（节选）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7" b="8179"/>
          <a:stretch/>
        </p:blipFill>
        <p:spPr bwMode="auto">
          <a:xfrm>
            <a:off x="1" y="3848099"/>
            <a:ext cx="9144000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Administrator\AppData\Roaming\Tencent\Users\785852412\QQ\WinTemp\RichOle\R~H68Q8FLSSNCY2UK`2LX]M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89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5988" y="3075806"/>
            <a:ext cx="1366031" cy="183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26391;&#35835;6&#39569;&#40517;&#26053;&#34892;.mp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1&#65306;&#40548;&#20043;&#33310;&#34920;&#28436;&#22823;&#20250;&#29255;&#27573;.pptx" TargetMode="External"/><Relationship Id="rId7" Type="http://schemas.openxmlformats.org/officeDocument/2006/relationships/hyperlink" Target="&#22320;&#29425;&#35895;&#30340;&#32650;&#32676;&#65288;&#29255;&#27573;&#65289;.mp4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5347" y="1059582"/>
            <a:ext cx="4464496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同学们，你们读过这本书吗？谁能说说这本书的大概内容？</a:t>
            </a:r>
            <a:endParaRPr lang="zh-CN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52" name="Picture 4" descr="http://img14.360buyimg.com/popWaterMark/g13/M00/12/1B/rBEhVFJqGF0IAAAAAA1UbAycefkAAElEgOc6lEADVSE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7534"/>
            <a:ext cx="2676664" cy="40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7" t="-8108" r="-2144" b="-8108"/>
          <a:stretch/>
        </p:blipFill>
        <p:spPr>
          <a:xfrm>
            <a:off x="3707904" y="1867413"/>
            <a:ext cx="5324028" cy="63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80528" y="1092621"/>
            <a:ext cx="882506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>
                <a:latin typeface="黑体" panose="02010609060101010101" pitchFamily="49" charset="-122"/>
                <a:ea typeface="黑体" panose="02010609060101010101" pitchFamily="49" charset="-122"/>
              </a:rPr>
              <a:t>  自由读课文，说一说男孩都欺负过哪些动物？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2385569"/>
            <a:ext cx="5616624" cy="5730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小精灵、鸡鹅、大黑猫和母牛们。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CE03CEB-302D-7F49-91E3-27EDABCA2FA5}"/>
              </a:ext>
            </a:extLst>
          </p:cNvPr>
          <p:cNvSpPr txBox="1"/>
          <p:nvPr/>
        </p:nvSpPr>
        <p:spPr>
          <a:xfrm>
            <a:off x="624428" y="353874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整体感知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9C90686-15F3-D346-BEB7-8A3E8DB4E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2" y="406551"/>
            <a:ext cx="366860" cy="4563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9" y="1092620"/>
            <a:ext cx="8581838" cy="803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555526"/>
            <a:ext cx="828092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男孩是做什么的？他的名字是什么？你从哪里知道的？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1995686"/>
            <a:ext cx="4248472" cy="65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放鹅娃尼尔斯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豪尔耶松</a:t>
            </a:r>
          </a:p>
        </p:txBody>
      </p:sp>
      <p:sp>
        <p:nvSpPr>
          <p:cNvPr id="4" name="矩形 3"/>
          <p:cNvSpPr/>
          <p:nvPr/>
        </p:nvSpPr>
        <p:spPr>
          <a:xfrm>
            <a:off x="762573" y="2787774"/>
            <a:ext cx="7704856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他一看见男孩就叫了起来：“叽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叽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，叽叽，快看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放鹅娃尼尔斯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！快看拇指大的小人儿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快看拇指大的小人儿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尼尔斯•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豪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尔耶松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92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3"/>
          <a:stretch/>
        </p:blipFill>
        <p:spPr>
          <a:xfrm>
            <a:off x="1978504" y="2449806"/>
            <a:ext cx="5977872" cy="5486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2" r="-2888"/>
          <a:stretch/>
        </p:blipFill>
        <p:spPr>
          <a:xfrm>
            <a:off x="1763687" y="3070502"/>
            <a:ext cx="3960442" cy="6533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3"/>
          <a:stretch/>
        </p:blipFill>
        <p:spPr>
          <a:xfrm>
            <a:off x="2483768" y="1748718"/>
            <a:ext cx="5472608" cy="54868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63687" y="1485832"/>
            <a:ext cx="6552729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再次读课文，交流故事情节：小男孩尼尔斯变成小狐仙之后，他的世界发生了什么变化。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9662"/>
            <a:ext cx="1104039" cy="1582166"/>
          </a:xfrm>
          <a:prstGeom prst="rect">
            <a:avLst/>
          </a:prstGeom>
        </p:spPr>
      </p:pic>
      <p:sp>
        <p:nvSpPr>
          <p:cNvPr id="4" name="文本框 14">
            <a:extLst>
              <a:ext uri="{FF2B5EF4-FFF2-40B4-BE49-F238E27FC236}">
                <a16:creationId xmlns:a16="http://schemas.microsoft.com/office/drawing/2014/main" id="{5484379D-3776-7748-BF08-F82CF795CA5C}"/>
              </a:ext>
            </a:extLst>
          </p:cNvPr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互动课堂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E56DA78-629F-0143-BFBE-341A78A97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"/>
          <a:stretch/>
        </p:blipFill>
        <p:spPr bwMode="auto">
          <a:xfrm>
            <a:off x="7156777" y="-1"/>
            <a:ext cx="2032361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395536" y="1908577"/>
            <a:ext cx="70362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他那淡黄的头发、鼻子上的雀斑、皮裤和袜子上的补丁都和过去一模一样，只不过变得很小很小罢了。</a:t>
            </a:r>
          </a:p>
        </p:txBody>
      </p:sp>
      <p:sp>
        <p:nvSpPr>
          <p:cNvPr id="11" name="矩形 10"/>
          <p:cNvSpPr/>
          <p:nvPr/>
        </p:nvSpPr>
        <p:spPr>
          <a:xfrm>
            <a:off x="395536" y="3348737"/>
            <a:ext cx="2232248" cy="50006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4802" y="1131590"/>
            <a:ext cx="69294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男孩简直不敢相信他会变成小狐仙。</a:t>
            </a:r>
          </a:p>
        </p:txBody>
      </p:sp>
      <p:sp>
        <p:nvSpPr>
          <p:cNvPr id="15" name="矩形 14"/>
          <p:cNvSpPr/>
          <p:nvPr/>
        </p:nvSpPr>
        <p:spPr>
          <a:xfrm>
            <a:off x="4788024" y="1250889"/>
            <a:ext cx="1800200" cy="50006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017" y="405163"/>
            <a:ext cx="2736304" cy="6524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他变得很小很小</a:t>
            </a:r>
          </a:p>
        </p:txBody>
      </p:sp>
    </p:spTree>
    <p:extLst>
      <p:ext uri="{BB962C8B-B14F-4D97-AF65-F5344CB8AC3E}">
        <p14:creationId xmlns:p14="http://schemas.microsoft.com/office/powerpoint/2010/main" val="11761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691718"/>
            <a:ext cx="7704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快看拇指大的小人儿尼尔斯•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豪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尔耶松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24956" y="811017"/>
            <a:ext cx="2520280" cy="50006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1520" y="2067694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黑体" pitchFamily="49" charset="-122"/>
                <a:ea typeface="黑体" pitchFamily="49" charset="-122"/>
              </a:rPr>
              <a:t>    男孩尼尔斯变成了一个</a:t>
            </a:r>
            <a:r>
              <a:rPr lang="zh-CN" altLang="en-US" sz="3600" u="sng" dirty="0">
                <a:latin typeface="黑体" pitchFamily="49" charset="-122"/>
                <a:ea typeface="黑体" pitchFamily="49" charset="-122"/>
              </a:rPr>
              <a:t>           </a:t>
            </a:r>
            <a:r>
              <a:rPr lang="zh-CN" altLang="en-US" sz="3600" u="sng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， </a:t>
            </a:r>
            <a:endParaRPr lang="en-US" altLang="zh-CN" sz="3600" u="sng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600" u="sng" dirty="0">
                <a:latin typeface="黑体" pitchFamily="49" charset="-122"/>
                <a:ea typeface="黑体" pitchFamily="49" charset="-122"/>
              </a:rPr>
              <a:t>      </a:t>
            </a:r>
            <a:r>
              <a:rPr lang="zh-CN" altLang="en-US" sz="3600" dirty="0">
                <a:latin typeface="黑体" pitchFamily="49" charset="-122"/>
                <a:ea typeface="黑体" pitchFamily="49" charset="-122"/>
              </a:rPr>
              <a:t>的小狐仙。</a:t>
            </a:r>
          </a:p>
        </p:txBody>
      </p:sp>
      <p:sp>
        <p:nvSpPr>
          <p:cNvPr id="5" name="矩形 4"/>
          <p:cNvSpPr/>
          <p:nvPr/>
        </p:nvSpPr>
        <p:spPr>
          <a:xfrm>
            <a:off x="5796136" y="2030053"/>
            <a:ext cx="3442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只有拇指般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7544" y="262169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大小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93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53" b="4601"/>
          <a:stretch/>
        </p:blipFill>
        <p:spPr bwMode="auto">
          <a:xfrm>
            <a:off x="0" y="2129647"/>
            <a:ext cx="317402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3" t="54552" r="13814" b="2886"/>
          <a:stretch/>
        </p:blipFill>
        <p:spPr>
          <a:xfrm>
            <a:off x="6745489" y="0"/>
            <a:ext cx="2398511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3" t="54552" r="13814" b="2886"/>
          <a:stretch/>
        </p:blipFill>
        <p:spPr>
          <a:xfrm>
            <a:off x="5569587" y="3664497"/>
            <a:ext cx="498892" cy="106985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907704" y="1167594"/>
            <a:ext cx="2664296" cy="504056"/>
            <a:chOff x="1979712" y="1059582"/>
            <a:chExt cx="2664296" cy="504056"/>
          </a:xfrm>
        </p:grpSpPr>
        <p:sp>
          <p:nvSpPr>
            <p:cNvPr id="5" name="矩形标注 4"/>
            <p:cNvSpPr/>
            <p:nvPr/>
          </p:nvSpPr>
          <p:spPr>
            <a:xfrm>
              <a:off x="1979712" y="1059582"/>
              <a:ext cx="2664296" cy="504056"/>
            </a:xfrm>
            <a:prstGeom prst="wedgeRectCallout">
              <a:avLst>
                <a:gd name="adj1" fmla="val -21157"/>
                <a:gd name="adj2" fmla="val 101862"/>
              </a:avLst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黑体" pitchFamily="49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51720" y="1131590"/>
              <a:ext cx="2520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ea typeface="黑体" pitchFamily="49" charset="-122"/>
                </a:rPr>
                <a:t>天啊，我竟然变得这么小！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89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6.48348E-8 L -0.33315 -0.302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15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89776" y="1410189"/>
            <a:ext cx="74423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整群鸡都跑到他身边，站在他周围叫着：“咕咕咕，你活该！咕咕咕，你活该！”</a:t>
            </a:r>
          </a:p>
        </p:txBody>
      </p:sp>
      <p:sp>
        <p:nvSpPr>
          <p:cNvPr id="4" name="矩形 3"/>
          <p:cNvSpPr/>
          <p:nvPr/>
        </p:nvSpPr>
        <p:spPr>
          <a:xfrm>
            <a:off x="2627784" y="2202277"/>
            <a:ext cx="1368152" cy="50006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08104" y="2202277"/>
            <a:ext cx="1368152" cy="50006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165" y="483518"/>
            <a:ext cx="5589120" cy="6524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他受到动物们的威胁、憎恶和攻击</a:t>
            </a:r>
          </a:p>
        </p:txBody>
      </p:sp>
      <p:sp>
        <p:nvSpPr>
          <p:cNvPr id="11" name="线形标注 1 10"/>
          <p:cNvSpPr/>
          <p:nvPr/>
        </p:nvSpPr>
        <p:spPr>
          <a:xfrm>
            <a:off x="2267744" y="3083216"/>
            <a:ext cx="4286280" cy="928694"/>
          </a:xfrm>
          <a:prstGeom prst="borderCallout1">
            <a:avLst>
              <a:gd name="adj1" fmla="val 97459"/>
              <a:gd name="adj2" fmla="val -23"/>
              <a:gd name="adj3" fmla="val 131058"/>
              <a:gd name="adj4" fmla="val -728"/>
            </a:avLst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尼尔斯被鸡群憎恶、嘲笑</a:t>
            </a:r>
          </a:p>
        </p:txBody>
      </p:sp>
    </p:spTree>
    <p:extLst>
      <p:ext uri="{BB962C8B-B14F-4D97-AF65-F5344CB8AC3E}">
        <p14:creationId xmlns:p14="http://schemas.microsoft.com/office/powerpoint/2010/main" val="16663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37420" y="777549"/>
            <a:ext cx="752664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  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男孩感觉到猫的爪子穿过他的背心和衬衣，刺进了他的肉皮，锋利的犬牙触到了他的咽喉。他拼命地喊着救命。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55034" y="921565"/>
            <a:ext cx="432048" cy="50006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70019" y="1574031"/>
            <a:ext cx="432048" cy="50006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36591" y="1574867"/>
            <a:ext cx="432048" cy="50006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67744" y="2217709"/>
            <a:ext cx="432048" cy="50006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7" name="线形标注 1 6"/>
          <p:cNvSpPr/>
          <p:nvPr/>
        </p:nvSpPr>
        <p:spPr>
          <a:xfrm>
            <a:off x="2016464" y="2965105"/>
            <a:ext cx="4968552" cy="928694"/>
          </a:xfrm>
          <a:prstGeom prst="borderCallout1">
            <a:avLst>
              <a:gd name="adj1" fmla="val 97459"/>
              <a:gd name="adj2" fmla="val -23"/>
              <a:gd name="adj3" fmla="val 131058"/>
              <a:gd name="adj4" fmla="val -728"/>
            </a:avLst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尼尔斯受到猫的攻击和威胁</a:t>
            </a:r>
          </a:p>
        </p:txBody>
      </p:sp>
    </p:spTree>
    <p:extLst>
      <p:ext uri="{BB962C8B-B14F-4D97-AF65-F5344CB8AC3E}">
        <p14:creationId xmlns:p14="http://schemas.microsoft.com/office/powerpoint/2010/main" val="982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8596" y="928676"/>
            <a:ext cx="8001056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牛棚里只有三头牛。但男孩进去的时候，却是吼声四起，一片混乱，听起来至少是三十头。</a:t>
            </a:r>
          </a:p>
        </p:txBody>
      </p:sp>
      <p:sp>
        <p:nvSpPr>
          <p:cNvPr id="16" name="椭圆 15"/>
          <p:cNvSpPr/>
          <p:nvPr/>
        </p:nvSpPr>
        <p:spPr>
          <a:xfrm flipV="1">
            <a:off x="2941694" y="1071552"/>
            <a:ext cx="500066" cy="500066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22" name="椭圆 21"/>
          <p:cNvSpPr/>
          <p:nvPr/>
        </p:nvSpPr>
        <p:spPr>
          <a:xfrm flipV="1">
            <a:off x="5464974" y="1643056"/>
            <a:ext cx="2275377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23" name="线形标注 1 22"/>
          <p:cNvSpPr/>
          <p:nvPr/>
        </p:nvSpPr>
        <p:spPr>
          <a:xfrm>
            <a:off x="2125855" y="2787774"/>
            <a:ext cx="4286280" cy="928694"/>
          </a:xfrm>
          <a:prstGeom prst="borderCallout1">
            <a:avLst>
              <a:gd name="adj1" fmla="val 97459"/>
              <a:gd name="adj2" fmla="val -23"/>
              <a:gd name="adj3" fmla="val 131058"/>
              <a:gd name="adj4" fmla="val -728"/>
            </a:avLst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牛群对尼尔斯怨声载道</a:t>
            </a:r>
          </a:p>
        </p:txBody>
      </p:sp>
    </p:spTree>
    <p:extLst>
      <p:ext uri="{BB962C8B-B14F-4D97-AF65-F5344CB8AC3E}">
        <p14:creationId xmlns:p14="http://schemas.microsoft.com/office/powerpoint/2010/main" val="6942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3"/>
          <a:stretch/>
        </p:blipFill>
        <p:spPr>
          <a:xfrm>
            <a:off x="2195737" y="1635646"/>
            <a:ext cx="5606352" cy="5486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3"/>
          <a:stretch/>
        </p:blipFill>
        <p:spPr>
          <a:xfrm>
            <a:off x="1619672" y="2311094"/>
            <a:ext cx="6336704" cy="5486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6" r="-2501"/>
          <a:stretch/>
        </p:blipFill>
        <p:spPr>
          <a:xfrm>
            <a:off x="1187624" y="2931790"/>
            <a:ext cx="3360716" cy="54868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547664" y="1328025"/>
            <a:ext cx="662473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认真读课文</a:t>
            </a: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5~10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自然段，交流故事情节：：变小的尼尔斯为什么遭到鸡群的嘲笑？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75606"/>
            <a:ext cx="1104039" cy="158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555526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一个不爱学习、喜欢搞恶作剧的顽皮孩子尼尔斯，被小妖精用魔法变成了一个小人。他骑在他家的大白鹅背上，进行了一次神奇而又魔幻的长途旅行。你想知道尼尔斯经历了哪些有趣而又不可思议的事情吗？让我们走进课文，同他一起去历险吧！</a:t>
            </a:r>
          </a:p>
        </p:txBody>
      </p:sp>
    </p:spTree>
    <p:extLst>
      <p:ext uri="{BB962C8B-B14F-4D97-AF65-F5344CB8AC3E}">
        <p14:creationId xmlns:p14="http://schemas.microsoft.com/office/powerpoint/2010/main" val="121018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428438" y="1251412"/>
            <a:ext cx="815970" cy="642942"/>
          </a:xfrm>
          <a:prstGeom prst="rect">
            <a:avLst/>
          </a:prstGeom>
          <a:solidFill>
            <a:srgbClr val="FFFF00"/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64050" y="1940696"/>
            <a:ext cx="815970" cy="642942"/>
          </a:xfrm>
          <a:prstGeom prst="rect">
            <a:avLst/>
          </a:prstGeom>
          <a:solidFill>
            <a:srgbClr val="FFFF00"/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42638" y="1894354"/>
            <a:ext cx="815970" cy="642942"/>
          </a:xfrm>
          <a:prstGeom prst="rect">
            <a:avLst/>
          </a:prstGeom>
          <a:solidFill>
            <a:srgbClr val="FFFF00"/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555526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门廊外面的地板上有一只麻雀在跳来跳去。他一看见男孩就叫了起来：“叽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叽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，叽叽，快看放鹅娃尼尔斯！快看拇指大的小人儿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快看拇指大的小人儿尼尔斯•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豪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尔耶松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线形标注 1 15"/>
          <p:cNvSpPr/>
          <p:nvPr/>
        </p:nvSpPr>
        <p:spPr>
          <a:xfrm>
            <a:off x="1167645" y="3291830"/>
            <a:ext cx="6448670" cy="994752"/>
          </a:xfrm>
          <a:prstGeom prst="borderCallout1">
            <a:avLst>
              <a:gd name="adj1" fmla="val -1376"/>
              <a:gd name="adj2" fmla="val 59882"/>
              <a:gd name="adj3" fmla="val -4152"/>
              <a:gd name="adj4" fmla="val 59567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三个“快看”表现了麻雀的惊异和嘲笑，麻雀的叫声吸引了鸡鹅。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" b="-5572"/>
          <a:stretch/>
        </p:blipFill>
        <p:spPr bwMode="auto">
          <a:xfrm>
            <a:off x="2783909" y="0"/>
            <a:ext cx="6375811" cy="504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标注 1"/>
          <p:cNvSpPr/>
          <p:nvPr/>
        </p:nvSpPr>
        <p:spPr>
          <a:xfrm>
            <a:off x="1475656" y="2715766"/>
            <a:ext cx="3830608" cy="954107"/>
          </a:xfrm>
          <a:prstGeom prst="wedgeRectCallout">
            <a:avLst>
              <a:gd name="adj1" fmla="val 55055"/>
              <a:gd name="adj2" fmla="val -50258"/>
            </a:avLst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他活该，咯咯里咕，他扯过我的鸡冠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!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323528" y="1640001"/>
            <a:ext cx="3384376" cy="523220"/>
          </a:xfrm>
          <a:prstGeom prst="wedgeRectCallout">
            <a:avLst>
              <a:gd name="adj1" fmla="val 49269"/>
              <a:gd name="adj2" fmla="val -86999"/>
            </a:avLst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你</a:t>
            </a:r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活该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！你活该！</a:t>
            </a:r>
          </a:p>
        </p:txBody>
      </p:sp>
      <p:sp>
        <p:nvSpPr>
          <p:cNvPr id="8" name="线形标注 1 7"/>
          <p:cNvSpPr/>
          <p:nvPr/>
        </p:nvSpPr>
        <p:spPr>
          <a:xfrm>
            <a:off x="1115616" y="4163610"/>
            <a:ext cx="3711461" cy="642942"/>
          </a:xfrm>
          <a:prstGeom prst="borderCallout1">
            <a:avLst>
              <a:gd name="adj1" fmla="val 2650"/>
              <a:gd name="adj2" fmla="val 267"/>
              <a:gd name="adj3" fmla="val 2556"/>
              <a:gd name="adj4" fmla="val -119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在释放对男孩的不满</a:t>
            </a:r>
          </a:p>
        </p:txBody>
      </p:sp>
      <p:sp>
        <p:nvSpPr>
          <p:cNvPr id="9" name="矩形标注 8"/>
          <p:cNvSpPr/>
          <p:nvPr/>
        </p:nvSpPr>
        <p:spPr>
          <a:xfrm>
            <a:off x="5652120" y="3669873"/>
            <a:ext cx="2606472" cy="954107"/>
          </a:xfrm>
          <a:prstGeom prst="wedgeRectCallout">
            <a:avLst>
              <a:gd name="adj1" fmla="val 39347"/>
              <a:gd name="adj2" fmla="val -73145"/>
            </a:avLst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住嘴！你们这些乌合之众。</a:t>
            </a:r>
          </a:p>
        </p:txBody>
      </p:sp>
      <p:sp>
        <p:nvSpPr>
          <p:cNvPr id="3" name="左弧形箭头 2"/>
          <p:cNvSpPr/>
          <p:nvPr/>
        </p:nvSpPr>
        <p:spPr>
          <a:xfrm>
            <a:off x="665400" y="2983961"/>
            <a:ext cx="432048" cy="1625299"/>
          </a:xfrm>
          <a:prstGeom prst="curvedRightArrow">
            <a:avLst/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60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1" animBg="1"/>
      <p:bldP spid="9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537687" y="1275606"/>
            <a:ext cx="7782874" cy="93102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    男孩变小了，那些曾经受他欺负的鸡群可算有出气的机会了，想一想应该用什么语气去读！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510"/>
            <a:ext cx="850943" cy="697101"/>
          </a:xfrm>
          <a:prstGeom prst="rect">
            <a:avLst/>
          </a:prstGeom>
        </p:spPr>
      </p:pic>
      <p:sp>
        <p:nvSpPr>
          <p:cNvPr id="4" name="文本框 10">
            <a:extLst>
              <a:ext uri="{FF2B5EF4-FFF2-40B4-BE49-F238E27FC236}">
                <a16:creationId xmlns:a16="http://schemas.microsoft.com/office/drawing/2014/main" id="{EB1CD407-1289-E64D-B770-EE2BC86550F5}"/>
              </a:ext>
            </a:extLst>
          </p:cNvPr>
          <p:cNvSpPr txBox="1"/>
          <p:nvPr/>
        </p:nvSpPr>
        <p:spPr>
          <a:xfrm>
            <a:off x="1295464" y="555526"/>
            <a:ext cx="4644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  <p:sp>
        <p:nvSpPr>
          <p:cNvPr id="7" name="文本框 3"/>
          <p:cNvSpPr txBox="1"/>
          <p:nvPr/>
        </p:nvSpPr>
        <p:spPr>
          <a:xfrm>
            <a:off x="537687" y="2357436"/>
            <a:ext cx="8001056" cy="93102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用比较尖利的嗓音去读，读出解气的语气。</a:t>
            </a:r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pPr algn="just"/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特别是读到“你活该”三个字时。</a:t>
            </a:r>
          </a:p>
        </p:txBody>
      </p:sp>
      <p:sp>
        <p:nvSpPr>
          <p:cNvPr id="2" name="矩形 1"/>
          <p:cNvSpPr/>
          <p:nvPr/>
        </p:nvSpPr>
        <p:spPr>
          <a:xfrm>
            <a:off x="1325295" y="3651870"/>
            <a:ext cx="5190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带着这种语气读一读</a:t>
            </a:r>
            <a:r>
              <a:rPr lang="en-US" altLang="zh-CN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6-9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自然段。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82540" y="2993260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···</a:t>
            </a:r>
            <a:endParaRPr lang="zh-CN" altLang="en-US" dirty="0">
              <a:solidFill>
                <a:srgbClr val="FF0000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11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427566" y="1059582"/>
            <a:ext cx="696085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000" kern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那些鸡在尼尔斯后面追着叫着，都快把他的耳朵吵聋了，他是怎样摆脱鸡群的呢？</a:t>
            </a:r>
            <a:endParaRPr lang="zh-CN" altLang="en-US" sz="2800" kern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75606"/>
            <a:ext cx="1104039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897615"/>
            <a:ext cx="7145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如果不是家里养的那只猫走了出来，他是怎么也溜不掉的。他们一看见猫便住了嘴，装着聚精会神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的样子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在地上刨虫子吃。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2040" y="1645476"/>
            <a:ext cx="1072132" cy="571504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32314" y="2283718"/>
            <a:ext cx="759366" cy="571504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7" name="线形标注 1 6"/>
          <p:cNvSpPr/>
          <p:nvPr/>
        </p:nvSpPr>
        <p:spPr>
          <a:xfrm>
            <a:off x="2675435" y="3435846"/>
            <a:ext cx="3594130" cy="642942"/>
          </a:xfrm>
          <a:prstGeom prst="borderCallout1">
            <a:avLst>
              <a:gd name="adj1" fmla="val 2649"/>
              <a:gd name="adj2" fmla="val 56950"/>
              <a:gd name="adj3" fmla="val -541"/>
              <a:gd name="adj4" fmla="val 56357"/>
            </a:avLst>
          </a:prstGeom>
          <a:grp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鸡群也是欺软怕硬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022095" y="2213451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欺软怕硬</a:t>
            </a:r>
          </a:p>
        </p:txBody>
      </p:sp>
      <p:sp>
        <p:nvSpPr>
          <p:cNvPr id="14" name="矩形 13"/>
          <p:cNvSpPr/>
          <p:nvPr/>
        </p:nvSpPr>
        <p:spPr>
          <a:xfrm>
            <a:off x="3995936" y="1248452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欺善怕恶</a:t>
            </a:r>
          </a:p>
        </p:txBody>
      </p:sp>
      <p:sp>
        <p:nvSpPr>
          <p:cNvPr id="20" name="矩形 19"/>
          <p:cNvSpPr/>
          <p:nvPr/>
        </p:nvSpPr>
        <p:spPr>
          <a:xfrm>
            <a:off x="439788" y="444348"/>
            <a:ext cx="1454452" cy="543226"/>
          </a:xfrm>
          <a:prstGeom prst="rect">
            <a:avLst/>
          </a:prstGeom>
          <a:solidFill>
            <a:srgbClr val="FF9999"/>
          </a:solidFill>
          <a:effectLst>
            <a:outerShdw blurRad="50800" dir="21594000" sy="23000" kx="12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近义词</a:t>
            </a:r>
          </a:p>
        </p:txBody>
      </p:sp>
      <p:sp>
        <p:nvSpPr>
          <p:cNvPr id="21" name="矩形 20"/>
          <p:cNvSpPr/>
          <p:nvPr/>
        </p:nvSpPr>
        <p:spPr>
          <a:xfrm>
            <a:off x="3995936" y="2252558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畏强欺弱</a:t>
            </a:r>
          </a:p>
        </p:txBody>
      </p:sp>
      <p:sp>
        <p:nvSpPr>
          <p:cNvPr id="22" name="矩形 21"/>
          <p:cNvSpPr/>
          <p:nvPr/>
        </p:nvSpPr>
        <p:spPr>
          <a:xfrm>
            <a:off x="3995936" y="3256665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怯大压小</a:t>
            </a:r>
          </a:p>
        </p:txBody>
      </p:sp>
      <p:sp>
        <p:nvSpPr>
          <p:cNvPr id="23" name="左大括号 22"/>
          <p:cNvSpPr/>
          <p:nvPr/>
        </p:nvSpPr>
        <p:spPr>
          <a:xfrm>
            <a:off x="3214678" y="1571618"/>
            <a:ext cx="428628" cy="21431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43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4"/>
          <a:stretch/>
        </p:blipFill>
        <p:spPr>
          <a:xfrm>
            <a:off x="2339752" y="1425419"/>
            <a:ext cx="6032352" cy="5486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4"/>
          <a:stretch/>
        </p:blipFill>
        <p:spPr>
          <a:xfrm>
            <a:off x="1691680" y="2126507"/>
            <a:ext cx="6984776" cy="5486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6" r="-2962"/>
          <a:stretch/>
        </p:blipFill>
        <p:spPr>
          <a:xfrm>
            <a:off x="1513522" y="2787774"/>
            <a:ext cx="4819585" cy="54868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513522" y="1203598"/>
            <a:ext cx="741682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认真读课文</a:t>
            </a: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11~22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自然段，交流故事情节：男孩向黑猫询问小狐仙的下落，为什么又遭到大黑猫的羞辱？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6" y="1425419"/>
            <a:ext cx="1104039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1736" y="114385"/>
            <a:ext cx="3800108" cy="4771854"/>
          </a:xfrm>
          <a:prstGeom prst="rect">
            <a:avLst/>
          </a:prstGeom>
        </p:spPr>
      </p:pic>
      <p:sp>
        <p:nvSpPr>
          <p:cNvPr id="7" name="矩形标注 6"/>
          <p:cNvSpPr/>
          <p:nvPr/>
        </p:nvSpPr>
        <p:spPr>
          <a:xfrm>
            <a:off x="12889" y="345030"/>
            <a:ext cx="3143272" cy="1938992"/>
          </a:xfrm>
          <a:prstGeom prst="wedgeRectCallout">
            <a:avLst>
              <a:gd name="adj1" fmla="val 59498"/>
              <a:gd name="adj2" fmla="val 5768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亲爱的猫咪，院子里各个角落和暗洞你不是都很熟悉吗</a:t>
            </a:r>
            <a:r>
              <a:rPr lang="en-US" sz="2400" dirty="0">
                <a:latin typeface="黑体" pitchFamily="49" charset="-122"/>
                <a:ea typeface="黑体" pitchFamily="49" charset="-122"/>
              </a:rPr>
              <a:t>?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请你告诉我，在哪里能找到小狐仙？</a:t>
            </a:r>
          </a:p>
        </p:txBody>
      </p:sp>
      <p:sp>
        <p:nvSpPr>
          <p:cNvPr id="8" name="矩形标注 7"/>
          <p:cNvSpPr/>
          <p:nvPr/>
        </p:nvSpPr>
        <p:spPr>
          <a:xfrm>
            <a:off x="6108232" y="360527"/>
            <a:ext cx="3035768" cy="1200329"/>
          </a:xfrm>
          <a:prstGeom prst="wedgeRectCallout">
            <a:avLst>
              <a:gd name="adj1" fmla="val -60833"/>
              <a:gd name="adj2" fmla="val 53809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黑体" pitchFamily="49" charset="-122"/>
              </a:rPr>
              <a:t>我知道小狐仙住在什么地方，但是这并不等于说我愿意告诉你。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0" y="3685910"/>
            <a:ext cx="3500462" cy="1200329"/>
          </a:xfrm>
          <a:prstGeom prst="wedgeRectCallout">
            <a:avLst>
              <a:gd name="adj1" fmla="val 51201"/>
              <a:gd name="adj2" fmla="val -73726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黑体" pitchFamily="49" charset="-122"/>
              </a:rPr>
              <a:t>亲爱的猫咪，你可得帮我的忙啊</a:t>
            </a:r>
            <a:r>
              <a:rPr lang="en-US" sz="2400" dirty="0">
                <a:ea typeface="黑体" pitchFamily="49" charset="-122"/>
              </a:rPr>
              <a:t>!</a:t>
            </a:r>
            <a:r>
              <a:rPr lang="zh-CN" altLang="en-US" sz="2400" dirty="0">
                <a:ea typeface="黑体" pitchFamily="49" charset="-122"/>
              </a:rPr>
              <a:t> 你没看见他把我变成什么样子了吗</a:t>
            </a:r>
            <a:r>
              <a:rPr lang="en-US" sz="2400" dirty="0">
                <a:ea typeface="黑体" pitchFamily="49" charset="-122"/>
              </a:rPr>
              <a:t>?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6149952" y="1868416"/>
            <a:ext cx="2952328" cy="1200329"/>
          </a:xfrm>
          <a:prstGeom prst="wedgeRectCallout">
            <a:avLst>
              <a:gd name="adj1" fmla="val -79825"/>
              <a:gd name="adj2" fmla="val -55429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黑体" pitchFamily="49" charset="-122"/>
              </a:rPr>
              <a:t>要我帮你的忙</a:t>
            </a:r>
            <a:r>
              <a:rPr lang="en-US" sz="2400" dirty="0">
                <a:ea typeface="黑体" pitchFamily="49" charset="-122"/>
              </a:rPr>
              <a:t>?</a:t>
            </a:r>
            <a:r>
              <a:rPr lang="zh-CN" altLang="en-US" sz="2400" dirty="0">
                <a:ea typeface="黑体" pitchFamily="49" charset="-122"/>
              </a:rPr>
              <a:t>是不是因为你经常揪我的尾巴</a:t>
            </a:r>
            <a:r>
              <a:rPr lang="en-US" sz="2400" dirty="0">
                <a:ea typeface="黑体" pitchFamily="49" charset="-122"/>
              </a:rPr>
              <a:t>? 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107504" y="2468581"/>
            <a:ext cx="2571768" cy="830997"/>
          </a:xfrm>
          <a:prstGeom prst="wedgeRectCallout">
            <a:avLst>
              <a:gd name="adj1" fmla="val 65279"/>
              <a:gd name="adj2" fmla="val 33562"/>
            </a:avLst>
          </a:prstGeom>
          <a:solidFill>
            <a:srgbClr val="FFFFFF">
              <a:alpha val="87059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黑体" pitchFamily="49" charset="-122"/>
              </a:rPr>
              <a:t>怎么着</a:t>
            </a:r>
            <a:r>
              <a:rPr lang="en-US" sz="2400" dirty="0">
                <a:ea typeface="黑体" pitchFamily="49" charset="-122"/>
              </a:rPr>
              <a:t>?</a:t>
            </a:r>
            <a:r>
              <a:rPr lang="zh-CN" altLang="en-US" sz="2400" dirty="0">
                <a:ea typeface="黑体" pitchFamily="49" charset="-122"/>
              </a:rPr>
              <a:t>我还要揪你的尾巴</a:t>
            </a:r>
            <a:r>
              <a:rPr lang="en-US" sz="2400" dirty="0">
                <a:ea typeface="黑体" pitchFamily="49" charset="-122"/>
              </a:rPr>
              <a:t>!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917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5704" y="699542"/>
            <a:ext cx="70009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他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全身的毛都竖了起来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拱起腰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伸直了腿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四脚抓地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尾巴变得粗而短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两耳朝后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，嘴里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嘶叫着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瞪大的眼睛冒着火星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sp>
        <p:nvSpPr>
          <p:cNvPr id="14" name="线形标注 1 13"/>
          <p:cNvSpPr/>
          <p:nvPr/>
        </p:nvSpPr>
        <p:spPr>
          <a:xfrm>
            <a:off x="1455770" y="3147814"/>
            <a:ext cx="6000792" cy="642942"/>
          </a:xfrm>
          <a:prstGeom prst="borderCallout1">
            <a:avLst>
              <a:gd name="adj1" fmla="val -1376"/>
              <a:gd name="adj2" fmla="val 20562"/>
              <a:gd name="adj3" fmla="val -542"/>
              <a:gd name="adj4" fmla="val 19991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表现出大黑猫对男孩的愤怒和凶狠。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642910" y="1000114"/>
            <a:ext cx="7429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男孩对猫并不示弱，反而向前逼近了一步。这时猫突然一跃，径直朝他扑了过去，把他摔倒在地，跳到他身上，前爪按住他的胸口，对着他的咽喉张开了大嘴。</a:t>
            </a:r>
          </a:p>
        </p:txBody>
      </p:sp>
      <p:sp>
        <p:nvSpPr>
          <p:cNvPr id="16" name="矩形 15"/>
          <p:cNvSpPr/>
          <p:nvPr/>
        </p:nvSpPr>
        <p:spPr>
          <a:xfrm>
            <a:off x="2911674" y="1142990"/>
            <a:ext cx="1428760" cy="49265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17" name="线形标注 1 16"/>
          <p:cNvSpPr/>
          <p:nvPr/>
        </p:nvSpPr>
        <p:spPr>
          <a:xfrm>
            <a:off x="1785918" y="354461"/>
            <a:ext cx="6000792" cy="642942"/>
          </a:xfrm>
          <a:prstGeom prst="borderCallout1">
            <a:avLst>
              <a:gd name="adj1" fmla="val 100595"/>
              <a:gd name="adj2" fmla="val 12798"/>
              <a:gd name="adj3" fmla="val 124349"/>
              <a:gd name="adj4" fmla="val 19398"/>
            </a:avLst>
          </a:prstGeom>
          <a:grp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男孩没有害怕，平时欺负猫习惯了</a:t>
            </a:r>
          </a:p>
        </p:txBody>
      </p:sp>
      <p:sp>
        <p:nvSpPr>
          <p:cNvPr id="18" name="椭圆 17"/>
          <p:cNvSpPr/>
          <p:nvPr/>
        </p:nvSpPr>
        <p:spPr>
          <a:xfrm>
            <a:off x="2857488" y="1857370"/>
            <a:ext cx="418368" cy="357190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000628" y="1857370"/>
            <a:ext cx="435468" cy="357190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500958" y="1857370"/>
            <a:ext cx="500066" cy="357190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107389" y="2490337"/>
            <a:ext cx="500066" cy="357190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968329" y="2490337"/>
            <a:ext cx="500066" cy="357190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500298" y="3129240"/>
            <a:ext cx="428628" cy="357190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24" name="线形标注 1 23"/>
          <p:cNvSpPr/>
          <p:nvPr/>
        </p:nvSpPr>
        <p:spPr>
          <a:xfrm>
            <a:off x="2357422" y="3929072"/>
            <a:ext cx="4302810" cy="642942"/>
          </a:xfrm>
          <a:prstGeom prst="borderCallout1">
            <a:avLst>
              <a:gd name="adj1" fmla="val -55323"/>
              <a:gd name="adj2" fmla="val 7752"/>
              <a:gd name="adj3" fmla="val -430"/>
              <a:gd name="adj4" fmla="val 7322"/>
            </a:avLst>
          </a:prstGeom>
          <a:grpFill/>
          <a:ln>
            <a:solidFill>
              <a:srgbClr val="C0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大黑猫动作迅猛，很凶狠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7"/>
          <a:stretch/>
        </p:blipFill>
        <p:spPr bwMode="auto">
          <a:xfrm>
            <a:off x="0" y="-19050"/>
            <a:ext cx="94551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0" y="134511"/>
            <a:ext cx="3419872" cy="307777"/>
            <a:chOff x="-36512" y="134511"/>
            <a:chExt cx="2771800" cy="30777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D184A55-3423-F349-98B8-52F211EB9433}"/>
                </a:ext>
              </a:extLst>
            </p:cNvPr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黑体" pitchFamily="49" charset="-122"/>
              </a:endParaRPr>
            </a:p>
          </p:txBody>
        </p:sp>
        <p:sp>
          <p:nvSpPr>
            <p:cNvPr id="16" name="文本框 1">
              <a:extLst>
                <a:ext uri="{FF2B5EF4-FFF2-40B4-BE49-F238E27FC236}">
                  <a16:creationId xmlns:a16="http://schemas.microsoft.com/office/drawing/2014/main" id="{06E88223-4167-0746-8818-C83637374A72}"/>
                </a:ext>
              </a:extLst>
            </p:cNvPr>
            <p:cNvSpPr txBox="1"/>
            <p:nvPr/>
          </p:nvSpPr>
          <p:spPr>
            <a:xfrm>
              <a:off x="46018" y="134511"/>
              <a:ext cx="1750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黑体" pitchFamily="49" charset="-122"/>
                  <a:ea typeface="黑体" pitchFamily="49" charset="-122"/>
                </a:rPr>
                <a:t>    语文  六年级  下册</a:t>
              </a:r>
            </a:p>
          </p:txBody>
        </p:sp>
      </p:grpSp>
      <p:sp>
        <p:nvSpPr>
          <p:cNvPr id="17" name="TextBox 48"/>
          <p:cNvSpPr txBox="1"/>
          <p:nvPr/>
        </p:nvSpPr>
        <p:spPr>
          <a:xfrm>
            <a:off x="189806" y="2355726"/>
            <a:ext cx="5243956" cy="19159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6 </a:t>
            </a:r>
            <a:r>
              <a:rPr lang="zh-CN" alt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骑鹅旅行记（节选）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85720" y="1120682"/>
            <a:ext cx="85725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  </a:t>
            </a:r>
            <a:r>
              <a:rPr kumimoji="0" 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男孩感觉到猫的爪子穿过他的背心和衬衣，刺进了他的肉皮，锋利的犬牙触到了他的咽喉上。他拼命地喊着救命。</a:t>
            </a:r>
            <a:endParaRPr kumimoji="0" lang="en-US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  可是一个人也没有来。他断定，他死亡的时刻到了。正在这时，他又觉得猫把爪子收了回去，松开了他的喉咙。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宋体" pitchFamily="2" charset="-122"/>
              </a:rPr>
              <a:t> </a:t>
            </a:r>
          </a:p>
        </p:txBody>
      </p:sp>
      <p:sp>
        <p:nvSpPr>
          <p:cNvPr id="8" name="椭圆 7"/>
          <p:cNvSpPr/>
          <p:nvPr/>
        </p:nvSpPr>
        <p:spPr>
          <a:xfrm>
            <a:off x="3643306" y="1317082"/>
            <a:ext cx="500066" cy="357190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643702" y="1263558"/>
            <a:ext cx="500066" cy="357190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411760" y="1911617"/>
            <a:ext cx="500066" cy="357190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444208" y="1898037"/>
            <a:ext cx="451908" cy="357190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12" name="线形标注 1 11"/>
          <p:cNvSpPr/>
          <p:nvPr/>
        </p:nvSpPr>
        <p:spPr>
          <a:xfrm>
            <a:off x="1785918" y="428610"/>
            <a:ext cx="6000792" cy="642942"/>
          </a:xfrm>
          <a:prstGeom prst="borderCallout1">
            <a:avLst>
              <a:gd name="adj1" fmla="val 103278"/>
              <a:gd name="adj2" fmla="val 11362"/>
              <a:gd name="adj3" fmla="val 143133"/>
              <a:gd name="adj4" fmla="val 30467"/>
            </a:avLst>
          </a:prstGeom>
          <a:grpFill/>
          <a:ln>
            <a:solidFill>
              <a:srgbClr val="C0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男孩完全处于下风，他害怕了</a:t>
            </a:r>
          </a:p>
        </p:txBody>
      </p:sp>
      <p:sp>
        <p:nvSpPr>
          <p:cNvPr id="13" name="矩形 12"/>
          <p:cNvSpPr/>
          <p:nvPr/>
        </p:nvSpPr>
        <p:spPr>
          <a:xfrm>
            <a:off x="1643042" y="2355726"/>
            <a:ext cx="2143140" cy="50177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14" name="线形标注 1 13"/>
          <p:cNvSpPr/>
          <p:nvPr/>
        </p:nvSpPr>
        <p:spPr>
          <a:xfrm>
            <a:off x="1071538" y="3714758"/>
            <a:ext cx="4286280" cy="928694"/>
          </a:xfrm>
          <a:prstGeom prst="borderCallout1">
            <a:avLst>
              <a:gd name="adj1" fmla="val -93889"/>
              <a:gd name="adj2" fmla="val 22517"/>
              <a:gd name="adj3" fmla="val -2700"/>
              <a:gd name="adj4" fmla="val 15171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平时男孩坏事做太多，现在没有一个人愿意帮他</a:t>
            </a:r>
          </a:p>
        </p:txBody>
      </p:sp>
      <p:sp>
        <p:nvSpPr>
          <p:cNvPr id="15" name="矩形 14"/>
          <p:cNvSpPr/>
          <p:nvPr/>
        </p:nvSpPr>
        <p:spPr>
          <a:xfrm>
            <a:off x="5286380" y="2786064"/>
            <a:ext cx="2143140" cy="571504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16" name="线形标注 1 15"/>
          <p:cNvSpPr/>
          <p:nvPr/>
        </p:nvSpPr>
        <p:spPr>
          <a:xfrm>
            <a:off x="5572132" y="3786196"/>
            <a:ext cx="2214578" cy="642942"/>
          </a:xfrm>
          <a:prstGeom prst="borderCallout1">
            <a:avLst>
              <a:gd name="adj1" fmla="val -79027"/>
              <a:gd name="adj2" fmla="val 7222"/>
              <a:gd name="adj3" fmla="val 131058"/>
              <a:gd name="adj4" fmla="val -728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猫放过了他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" b="8405"/>
          <a:stretch/>
        </p:blipFill>
        <p:spPr>
          <a:xfrm>
            <a:off x="0" y="0"/>
            <a:ext cx="9180512" cy="5143500"/>
          </a:xfrm>
          <a:prstGeom prst="rect">
            <a:avLst/>
          </a:prstGeom>
        </p:spPr>
      </p:pic>
      <p:sp>
        <p:nvSpPr>
          <p:cNvPr id="3" name="矩形标注 2"/>
          <p:cNvSpPr/>
          <p:nvPr/>
        </p:nvSpPr>
        <p:spPr>
          <a:xfrm>
            <a:off x="323528" y="2355726"/>
            <a:ext cx="1872208" cy="1384995"/>
          </a:xfrm>
          <a:prstGeom prst="wedgeRectCallout">
            <a:avLst>
              <a:gd name="adj1" fmla="val 20119"/>
              <a:gd name="adj2" fmla="val 67644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救命！救命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……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我要死了吗？</a:t>
            </a:r>
          </a:p>
        </p:txBody>
      </p:sp>
    </p:spTree>
    <p:extLst>
      <p:ext uri="{BB962C8B-B14F-4D97-AF65-F5344CB8AC3E}">
        <p14:creationId xmlns:p14="http://schemas.microsoft.com/office/powerpoint/2010/main" val="8728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https://timgsa.baidu.com/timg?image&amp;quality=80&amp;size=b9999_10000&amp;sec=1565366565064&amp;di=9ab332b70975dc5d9ddea1d472c80d0b&amp;imgtype=0&amp;src=http%3A%2F%2F5b0988e595225.cdn.sohucs.com%2Fimages%2F20170905%2F2762e5cc142f48cbad1ed883f3be3e9a.jpeg"/>
          <p:cNvPicPr>
            <a:picLocks noChangeAspect="1" noChangeArrowheads="1"/>
          </p:cNvPicPr>
          <p:nvPr/>
        </p:nvPicPr>
        <p:blipFill>
          <a:blip r:embed="rId2"/>
          <a:srcRect b="6299"/>
          <a:stretch>
            <a:fillRect/>
          </a:stretch>
        </p:blipFill>
        <p:spPr bwMode="auto">
          <a:xfrm>
            <a:off x="0" y="893307"/>
            <a:ext cx="2579674" cy="4250193"/>
          </a:xfrm>
          <a:prstGeom prst="rect">
            <a:avLst/>
          </a:prstGeom>
          <a:noFill/>
        </p:spPr>
      </p:pic>
      <p:sp>
        <p:nvSpPr>
          <p:cNvPr id="14" name="矩形标注 13"/>
          <p:cNvSpPr/>
          <p:nvPr/>
        </p:nvSpPr>
        <p:spPr>
          <a:xfrm>
            <a:off x="3071802" y="857238"/>
            <a:ext cx="4572000" cy="1815882"/>
          </a:xfrm>
          <a:prstGeom prst="wedgeRectCallout">
            <a:avLst>
              <a:gd name="adj1" fmla="val -62500"/>
              <a:gd name="adj2" fmla="val 18439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好了，这回够了，看在女主人的面子上，这次我饶了你。我只想让你知道，咱们俩现在究竟谁厉害。</a:t>
            </a:r>
          </a:p>
        </p:txBody>
      </p:sp>
      <p:sp>
        <p:nvSpPr>
          <p:cNvPr id="15" name="线形标注 1 14"/>
          <p:cNvSpPr/>
          <p:nvPr/>
        </p:nvSpPr>
        <p:spPr>
          <a:xfrm>
            <a:off x="3286116" y="3786196"/>
            <a:ext cx="4286280" cy="928694"/>
          </a:xfrm>
          <a:prstGeom prst="borderCallout1">
            <a:avLst>
              <a:gd name="adj1" fmla="val 99317"/>
              <a:gd name="adj2" fmla="val 983"/>
              <a:gd name="adj3" fmla="val 97618"/>
              <a:gd name="adj4" fmla="val 681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大黑猫看在女主人的面子上还是放过了男孩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435466" y="1425419"/>
            <a:ext cx="70567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默读课文</a:t>
            </a: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23~29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自然段，交流故事情节：牛群是怎样控诉男孩的？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25419"/>
            <a:ext cx="1104039" cy="15821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2"/>
          <a:stretch/>
        </p:blipFill>
        <p:spPr>
          <a:xfrm>
            <a:off x="2123729" y="1667814"/>
            <a:ext cx="6105871" cy="5486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/>
          <a:stretch/>
        </p:blipFill>
        <p:spPr>
          <a:xfrm>
            <a:off x="1435466" y="2354059"/>
            <a:ext cx="5394553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8596" y="928676"/>
            <a:ext cx="8001056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牛棚里只有三头牛。但男孩进去的时候，却是吼声四起，一片混乱，听起来至少是三十头。</a:t>
            </a:r>
          </a:p>
        </p:txBody>
      </p:sp>
      <p:sp>
        <p:nvSpPr>
          <p:cNvPr id="16" name="椭圆 15"/>
          <p:cNvSpPr/>
          <p:nvPr/>
        </p:nvSpPr>
        <p:spPr>
          <a:xfrm flipV="1">
            <a:off x="2941694" y="1071552"/>
            <a:ext cx="500066" cy="500066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22" name="椭圆 21"/>
          <p:cNvSpPr/>
          <p:nvPr/>
        </p:nvSpPr>
        <p:spPr>
          <a:xfrm flipV="1">
            <a:off x="5464974" y="1643056"/>
            <a:ext cx="2275377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23" name="线形标注 1 22"/>
          <p:cNvSpPr/>
          <p:nvPr/>
        </p:nvSpPr>
        <p:spPr>
          <a:xfrm>
            <a:off x="2125855" y="2787774"/>
            <a:ext cx="4286280" cy="928694"/>
          </a:xfrm>
          <a:prstGeom prst="borderCallout1">
            <a:avLst>
              <a:gd name="adj1" fmla="val 97459"/>
              <a:gd name="adj2" fmla="val -23"/>
              <a:gd name="adj3" fmla="val 131058"/>
              <a:gd name="adj4" fmla="val -728"/>
            </a:avLst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怨声载道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标注 9"/>
          <p:cNvSpPr/>
          <p:nvPr/>
        </p:nvSpPr>
        <p:spPr>
          <a:xfrm>
            <a:off x="285720" y="1857370"/>
            <a:ext cx="2786050" cy="1200329"/>
          </a:xfrm>
          <a:prstGeom prst="wedgeRectCallout">
            <a:avLst>
              <a:gd name="adj1" fmla="val 35729"/>
              <a:gd name="adj2" fmla="val -6668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你过来，我给你一蹄子，让你永远不能忘记</a:t>
            </a:r>
            <a:r>
              <a:rPr lang="en-US" sz="2400" dirty="0">
                <a:latin typeface="黑体" pitchFamily="49" charset="-122"/>
                <a:ea typeface="黑体" pitchFamily="49" charset="-122"/>
              </a:rPr>
              <a:t>!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1142976" y="3571882"/>
            <a:ext cx="2786050" cy="830997"/>
          </a:xfrm>
          <a:prstGeom prst="wedgeRectCallout">
            <a:avLst>
              <a:gd name="adj1" fmla="val 33295"/>
              <a:gd name="adj2" fmla="val -66938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黑体" pitchFamily="49" charset="-122"/>
              </a:rPr>
              <a:t>你过来，我要让你在我的角上跳舞。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矩形标注 11"/>
          <p:cNvSpPr/>
          <p:nvPr/>
        </p:nvSpPr>
        <p:spPr>
          <a:xfrm>
            <a:off x="4572000" y="3573840"/>
            <a:ext cx="2786050" cy="1569660"/>
          </a:xfrm>
          <a:prstGeom prst="wedgeRectCallout">
            <a:avLst>
              <a:gd name="adj1" fmla="val 35124"/>
              <a:gd name="adj2" fmla="val -58214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黑体" pitchFamily="49" charset="-122"/>
              </a:rPr>
              <a:t>你过来，我也叫你尝尝去年夏天你经常用木鞋打我的滋味</a:t>
            </a:r>
            <a:r>
              <a:rPr lang="en-US" sz="2400" dirty="0">
                <a:ea typeface="黑体" pitchFamily="49" charset="-122"/>
              </a:rPr>
              <a:t>!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0"/>
            <a:ext cx="1785950" cy="571504"/>
          </a:xfrm>
          <a:prstGeom prst="rect">
            <a:avLst/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牛的控诉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矩形标注 12"/>
          <p:cNvSpPr/>
          <p:nvPr/>
        </p:nvSpPr>
        <p:spPr>
          <a:xfrm>
            <a:off x="285720" y="2500312"/>
            <a:ext cx="4000528" cy="830997"/>
          </a:xfrm>
          <a:prstGeom prst="wedgeRectCallout">
            <a:avLst>
              <a:gd name="adj1" fmla="val 74908"/>
              <a:gd name="adj2" fmla="val -33038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黑体" pitchFamily="49" charset="-122"/>
              </a:rPr>
              <a:t>你过来，你曾经把马蜂放进我的耳朵，现在我要报仇。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矩形标注 14"/>
          <p:cNvSpPr/>
          <p:nvPr/>
        </p:nvSpPr>
        <p:spPr>
          <a:xfrm>
            <a:off x="2071670" y="3357568"/>
            <a:ext cx="5929322" cy="1569660"/>
          </a:xfrm>
          <a:prstGeom prst="wedgeRectCallout">
            <a:avLst>
              <a:gd name="adj1" fmla="val 41342"/>
              <a:gd name="adj2" fmla="val -5528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黑体" pitchFamily="49" charset="-122"/>
              </a:rPr>
              <a:t>你过来，你做的事都应该遭报应了。你曾多次从你母亲腿下抽走她挤奶时坐的小凳，你多次在你母亲提着奶桶走过时伸脚绊倒她</a:t>
            </a:r>
            <a:r>
              <a:rPr lang="en-US" sz="2400" dirty="0">
                <a:ea typeface="黑体" pitchFamily="49" charset="-122"/>
              </a:rPr>
              <a:t>,</a:t>
            </a:r>
            <a:r>
              <a:rPr lang="zh-CN" altLang="en-US" sz="2400" dirty="0">
                <a:ea typeface="黑体" pitchFamily="49" charset="-122"/>
              </a:rPr>
              <a:t>你多次气得她站在这里流眼泪</a:t>
            </a:r>
            <a:r>
              <a:rPr lang="en-US" sz="2400" dirty="0">
                <a:ea typeface="黑体" pitchFamily="49" charset="-122"/>
              </a:rPr>
              <a:t>!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428596" y="1785932"/>
            <a:ext cx="2071702" cy="461665"/>
          </a:xfrm>
          <a:prstGeom prst="wedgeRectCallout">
            <a:avLst>
              <a:gd name="adj1" fmla="val 71380"/>
              <a:gd name="adj2" fmla="val 3812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你太不像话了</a:t>
            </a:r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1785950" cy="571504"/>
          </a:xfrm>
          <a:prstGeom prst="rect">
            <a:avLst/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牛的控诉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1058115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尼尔斯以前</a:t>
            </a:r>
            <a:r>
              <a:rPr lang="zh-CN" altLang="en-US" sz="3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经常欺负和捉弄鸡鹅、猫、牛群等动物们</a:t>
            </a:r>
            <a:r>
              <a:rPr lang="zh-CN" altLang="en-US" sz="36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，变成小狐仙后却</a:t>
            </a:r>
            <a:r>
              <a:rPr lang="zh-CN" altLang="en-US" sz="36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受到了他们的威胁、憎恶和攻击</a:t>
            </a:r>
            <a:r>
              <a:rPr lang="zh-CN" altLang="en-US" sz="36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，整个世界发生了翻天覆地的变化。</a:t>
            </a:r>
          </a:p>
        </p:txBody>
      </p:sp>
    </p:spTree>
    <p:extLst>
      <p:ext uri="{BB962C8B-B14F-4D97-AF65-F5344CB8AC3E}">
        <p14:creationId xmlns:p14="http://schemas.microsoft.com/office/powerpoint/2010/main" val="29805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1243090"/>
            <a:ext cx="6552728" cy="2663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latin typeface="黑体" pitchFamily="49" charset="-122"/>
                <a:ea typeface="黑体" pitchFamily="49" charset="-122"/>
              </a:rPr>
              <a:t>    读后面的部分，联系前文：你认为尼尔斯是一个怎样的孩子？你从哪里看出来的？一起交流。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9170"/>
            <a:ext cx="1104039" cy="15821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7"/>
          <a:stretch/>
        </p:blipFill>
        <p:spPr>
          <a:xfrm>
            <a:off x="2385989" y="1419622"/>
            <a:ext cx="5606105" cy="5486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7"/>
          <a:stretch/>
        </p:blipFill>
        <p:spPr>
          <a:xfrm>
            <a:off x="1691680" y="2167078"/>
            <a:ext cx="6120680" cy="5486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7"/>
          <a:stretch/>
        </p:blipFill>
        <p:spPr>
          <a:xfrm>
            <a:off x="1844080" y="2815150"/>
            <a:ext cx="6120680" cy="548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1" t="-13124" r="-2642" b="1"/>
          <a:stretch/>
        </p:blipFill>
        <p:spPr>
          <a:xfrm>
            <a:off x="1619672" y="3363838"/>
            <a:ext cx="2216058" cy="6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00034" y="1214428"/>
            <a:ext cx="8001056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说着，猫就走开了，看上去像他来的时候一样温柔和善。男孩羞得连一句话也说不出来，赶紧溜到牛棚里去找小狐仙了。</a:t>
            </a:r>
          </a:p>
        </p:txBody>
      </p:sp>
      <p:sp>
        <p:nvSpPr>
          <p:cNvPr id="16" name="矩形 15"/>
          <p:cNvSpPr/>
          <p:nvPr/>
        </p:nvSpPr>
        <p:spPr>
          <a:xfrm>
            <a:off x="928662" y="1928808"/>
            <a:ext cx="1411090" cy="571504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428992" y="2071684"/>
            <a:ext cx="500066" cy="357190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黑体" pitchFamily="49" charset="-122"/>
            </a:endParaRPr>
          </a:p>
        </p:txBody>
      </p:sp>
      <p:sp>
        <p:nvSpPr>
          <p:cNvPr id="26" name="线形标注 1 25"/>
          <p:cNvSpPr/>
          <p:nvPr/>
        </p:nvSpPr>
        <p:spPr>
          <a:xfrm>
            <a:off x="2428860" y="3500444"/>
            <a:ext cx="3929090" cy="928694"/>
          </a:xfrm>
          <a:prstGeom prst="borderCallout1">
            <a:avLst>
              <a:gd name="adj1" fmla="val -305"/>
              <a:gd name="adj2" fmla="val 34302"/>
              <a:gd name="adj3" fmla="val -120268"/>
              <a:gd name="adj4" fmla="val 35621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认识到了自己平时的错误，很羞愧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881" y="483518"/>
            <a:ext cx="5179223" cy="6524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能认识到自己的错误，知错就改</a:t>
            </a:r>
          </a:p>
        </p:txBody>
      </p:sp>
    </p:spTree>
    <p:extLst>
      <p:ext uri="{BB962C8B-B14F-4D97-AF65-F5344CB8AC3E}">
        <p14:creationId xmlns:p14="http://schemas.microsoft.com/office/powerpoint/2010/main" val="22122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2483768" y="1131590"/>
            <a:ext cx="614352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u="sng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塞尔玛</a:t>
            </a:r>
            <a:r>
              <a:rPr lang="en-US" altLang="zh-CN" sz="2800" b="1" u="sng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·</a:t>
            </a:r>
            <a:r>
              <a:rPr lang="zh-CN" altLang="en-US" sz="2800" b="1" u="sng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拉格洛芙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瑞典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女作家，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1909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年诺贝尔文学奖获得者。</a:t>
            </a:r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尼尔斯骑鹅旅行记</a:t>
            </a:r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是其代表作，也是一部与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王尔德童话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和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安徒生童话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齐名、享誉世界的儿童小说。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/>
          <a:stretch/>
        </p:blipFill>
        <p:spPr bwMode="auto">
          <a:xfrm>
            <a:off x="293671" y="990686"/>
            <a:ext cx="2080124" cy="289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71472" y="774646"/>
            <a:ext cx="8032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男孩想对她们说，过去他对她们不好，现在后悔了，只要告诉他小狐仙在哪里，以后他就再也不捣蛋了。但是牛都不听他说话。她们吵闹得非常凶，他真担心哪头牛会挣断缰绳，所以他觉得还是趁早溜掉为妙。</a:t>
            </a:r>
          </a:p>
        </p:txBody>
      </p:sp>
      <p:sp>
        <p:nvSpPr>
          <p:cNvPr id="16" name="椭圆 15"/>
          <p:cNvSpPr/>
          <p:nvPr/>
        </p:nvSpPr>
        <p:spPr>
          <a:xfrm flipV="1">
            <a:off x="3562342" y="846084"/>
            <a:ext cx="785818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20" name="椭圆 19"/>
          <p:cNvSpPr/>
          <p:nvPr/>
        </p:nvSpPr>
        <p:spPr>
          <a:xfrm flipV="1">
            <a:off x="7000892" y="846084"/>
            <a:ext cx="785818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21" name="椭圆 20"/>
          <p:cNvSpPr/>
          <p:nvPr/>
        </p:nvSpPr>
        <p:spPr>
          <a:xfrm flipV="1">
            <a:off x="5500693" y="1346150"/>
            <a:ext cx="1930985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22" name="椭圆 21"/>
          <p:cNvSpPr/>
          <p:nvPr/>
        </p:nvSpPr>
        <p:spPr>
          <a:xfrm flipV="1">
            <a:off x="6143636" y="1928808"/>
            <a:ext cx="1020652" cy="571504"/>
          </a:xfrm>
          <a:prstGeom prst="ellipse">
            <a:avLst/>
          </a:prstGeom>
          <a:grpFill/>
          <a:ln>
            <a:solidFill>
              <a:srgbClr val="00B05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23" name="线形标注 1 22"/>
          <p:cNvSpPr/>
          <p:nvPr/>
        </p:nvSpPr>
        <p:spPr>
          <a:xfrm>
            <a:off x="1264641" y="3323355"/>
            <a:ext cx="6167038" cy="714398"/>
          </a:xfrm>
          <a:prstGeom prst="borderCallout1">
            <a:avLst>
              <a:gd name="adj1" fmla="val 97118"/>
              <a:gd name="adj2" fmla="val 96629"/>
              <a:gd name="adj3" fmla="val 96393"/>
              <a:gd name="adj4" fmla="val 96494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认识到自己的错误，心中懊悔又害怕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42910" y="1357304"/>
            <a:ext cx="7358114" cy="1667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   这天天气好极了。水渠里流水潺潺，树上嫩芽满枝，小鸟在耳边欢唱。而他却坐在那里十分难过。再也没有什么东西能引起他的兴致。</a:t>
            </a:r>
          </a:p>
        </p:txBody>
      </p:sp>
      <p:sp>
        <p:nvSpPr>
          <p:cNvPr id="14" name="椭圆 13"/>
          <p:cNvSpPr/>
          <p:nvPr/>
        </p:nvSpPr>
        <p:spPr>
          <a:xfrm flipV="1">
            <a:off x="5857884" y="1928808"/>
            <a:ext cx="785818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15" name="线形标注 1 14"/>
          <p:cNvSpPr/>
          <p:nvPr/>
        </p:nvSpPr>
        <p:spPr>
          <a:xfrm>
            <a:off x="3134701" y="267494"/>
            <a:ext cx="3786214" cy="857256"/>
          </a:xfrm>
          <a:prstGeom prst="borderCallout1">
            <a:avLst>
              <a:gd name="adj1" fmla="val 144312"/>
              <a:gd name="adj2" fmla="val 1969"/>
              <a:gd name="adj3" fmla="val 97851"/>
              <a:gd name="adj4" fmla="val 13398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美好的景物和男孩的心情形成鲜明对比</a:t>
            </a:r>
          </a:p>
        </p:txBody>
      </p:sp>
      <p:sp>
        <p:nvSpPr>
          <p:cNvPr id="16" name="椭圆 15"/>
          <p:cNvSpPr/>
          <p:nvPr/>
        </p:nvSpPr>
        <p:spPr>
          <a:xfrm flipV="1">
            <a:off x="2214546" y="1928808"/>
            <a:ext cx="785818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17" name="椭圆 16"/>
          <p:cNvSpPr/>
          <p:nvPr/>
        </p:nvSpPr>
        <p:spPr>
          <a:xfrm flipV="1">
            <a:off x="2357422" y="1357304"/>
            <a:ext cx="785818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25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86088"/>
            <a:ext cx="9156700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矩形标注 18"/>
          <p:cNvSpPr/>
          <p:nvPr/>
        </p:nvSpPr>
        <p:spPr>
          <a:xfrm>
            <a:off x="1142976" y="1500180"/>
            <a:ext cx="4000528" cy="1569660"/>
          </a:xfrm>
          <a:prstGeom prst="wedgeRectCallout">
            <a:avLst>
              <a:gd name="adj1" fmla="val 54972"/>
              <a:gd name="adj2" fmla="val 52322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我原来怎么这么坏，我太不对了，唉！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8386" y="51470"/>
            <a:ext cx="2339752" cy="6524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善良、有爱心</a:t>
            </a:r>
          </a:p>
        </p:txBody>
      </p:sp>
      <p:pic>
        <p:nvPicPr>
          <p:cNvPr id="11266" name="Picture 2" descr="https://timgsa.baidu.com/timg?image&amp;quality=80&amp;size=b9999_10000&amp;sec=1565371133595&amp;di=a8042521f70045771737c21661a0e505&amp;imgtype=0&amp;src=http%3A%2F%2Fku.90sjimg.com%2Felement_origin_min_pic%2F16%2F11%2F10%2Ff76091a2b65bd2b88dd88b71791f063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286248" y="642924"/>
            <a:ext cx="4529034" cy="2786082"/>
          </a:xfrm>
          <a:prstGeom prst="rect">
            <a:avLst/>
          </a:prstGeom>
          <a:noFill/>
        </p:spPr>
      </p:pic>
      <p:pic>
        <p:nvPicPr>
          <p:cNvPr id="11268" name="Picture 4" descr="https://timgsa.baidu.com/timg?image&amp;quality=80&amp;size=b9999_10000&amp;sec=1565371178654&amp;di=29c76cab9c414e228eb3f642f07a8f6b&amp;imgtype=0&amp;src=http%3A%2F%2Fb.hiphotos.baidu.com%2Fbaike%2Fw%3D400%2Fsign%3D027aeeb9f4039245a1b5e00fb795a4a8%2Ffaedab64034f78f03682828771310a55b3191c3c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C08D"/>
              </a:clrFrom>
              <a:clrTo>
                <a:srgbClr val="FFC08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133725"/>
            <a:ext cx="2676525" cy="2009775"/>
          </a:xfrm>
          <a:prstGeom prst="rect">
            <a:avLst/>
          </a:prstGeom>
          <a:noFill/>
        </p:spPr>
      </p:pic>
      <p:sp>
        <p:nvSpPr>
          <p:cNvPr id="12" name="矩形标注 11"/>
          <p:cNvSpPr/>
          <p:nvPr/>
        </p:nvSpPr>
        <p:spPr>
          <a:xfrm>
            <a:off x="3419872" y="51470"/>
            <a:ext cx="4071966" cy="830997"/>
          </a:xfrm>
          <a:prstGeom prst="wedgeRectCallout">
            <a:avLst>
              <a:gd name="adj1" fmla="val 18035"/>
              <a:gd name="adj2" fmla="val 57258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跟我们来吧！跟我们来吧！现在飞向高山！</a:t>
            </a:r>
          </a:p>
        </p:txBody>
      </p:sp>
      <p:sp>
        <p:nvSpPr>
          <p:cNvPr id="14" name="矩形标注 13"/>
          <p:cNvSpPr/>
          <p:nvPr/>
        </p:nvSpPr>
        <p:spPr>
          <a:xfrm>
            <a:off x="1928794" y="2786064"/>
            <a:ext cx="4071966" cy="830997"/>
          </a:xfrm>
          <a:prstGeom prst="wedgeRectCallout">
            <a:avLst>
              <a:gd name="adj1" fmla="val -54488"/>
              <a:gd name="adj2" fmla="val -2258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我们在这里生活得很好！我们在这里生活得很好！</a:t>
            </a:r>
          </a:p>
        </p:txBody>
      </p:sp>
      <p:sp>
        <p:nvSpPr>
          <p:cNvPr id="16" name="矩形标注 15"/>
          <p:cNvSpPr/>
          <p:nvPr/>
        </p:nvSpPr>
        <p:spPr>
          <a:xfrm>
            <a:off x="1928794" y="3714758"/>
            <a:ext cx="4286280" cy="830997"/>
          </a:xfrm>
          <a:prstGeom prst="wedgeRectCallout">
            <a:avLst>
              <a:gd name="adj1" fmla="val -54020"/>
              <a:gd name="adj2" fmla="val -38937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黑体" pitchFamily="49" charset="-122"/>
              </a:rPr>
              <a:t>再过来一群我就跟着他们飞走。等一等！等一等！我就来。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68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714348" y="656604"/>
            <a:ext cx="7500958" cy="257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    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男孩坐在围墙上，这一切都听得一清二楚。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“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如果这只大雄鹅飞走，可是一个很大的损失，”他想，“父母从教堂回来时，发现雄鹅不见了，他们会伤心的。”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itchFamily="49" charset="-122"/>
              <a:ea typeface="楷体" pitchFamily="49" charset="-122"/>
              <a:cs typeface="宋体" pitchFamily="2" charset="-122"/>
            </a:endParaRPr>
          </a:p>
        </p:txBody>
      </p:sp>
      <p:sp>
        <p:nvSpPr>
          <p:cNvPr id="3" name="线形标注 1 2"/>
          <p:cNvSpPr/>
          <p:nvPr/>
        </p:nvSpPr>
        <p:spPr>
          <a:xfrm>
            <a:off x="2214546" y="3442686"/>
            <a:ext cx="4500594" cy="857256"/>
          </a:xfrm>
          <a:prstGeom prst="borderCallout1">
            <a:avLst>
              <a:gd name="adj1" fmla="val -37699"/>
              <a:gd name="adj2" fmla="val 21534"/>
              <a:gd name="adj3" fmla="val 17726"/>
              <a:gd name="adj4" fmla="val -2421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男孩在转变，已经学会为家人着想，开始关心父母</a:t>
            </a:r>
          </a:p>
        </p:txBody>
      </p:sp>
      <p:sp>
        <p:nvSpPr>
          <p:cNvPr id="4" name="椭圆 3"/>
          <p:cNvSpPr/>
          <p:nvPr/>
        </p:nvSpPr>
        <p:spPr>
          <a:xfrm flipV="1">
            <a:off x="3286116" y="2656868"/>
            <a:ext cx="1214446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42910" y="928676"/>
            <a:ext cx="7500990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恰恰就在这一瞬间，雄鹅学会了怎样腾空而起。他来不及抖掉男孩就飞向了天空。</a:t>
            </a:r>
          </a:p>
        </p:txBody>
      </p:sp>
      <p:pic>
        <p:nvPicPr>
          <p:cNvPr id="12290" name="Picture 2" descr="https://timgsa.baidu.com/timg?image&amp;quality=80&amp;size=b9999_10000&amp;sec=1565393973637&amp;di=381e824d2874ad311ef3316cb8f40261&amp;imgtype=0&amp;src=http%3A%2F%2Fimg.25pp.com%2Fuploadfile%2Fapp%2Fcapture%2Fiphone5%2F20161012%2F147624905033704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357436"/>
            <a:ext cx="4572032" cy="2572530"/>
          </a:xfrm>
          <a:prstGeom prst="rect">
            <a:avLst/>
          </a:prstGeom>
          <a:noFill/>
        </p:spPr>
      </p:pic>
      <p:sp>
        <p:nvSpPr>
          <p:cNvPr id="4" name="线形标注 1 3"/>
          <p:cNvSpPr/>
          <p:nvPr/>
        </p:nvSpPr>
        <p:spPr>
          <a:xfrm>
            <a:off x="2928926" y="285734"/>
            <a:ext cx="3143272" cy="571522"/>
          </a:xfrm>
          <a:prstGeom prst="borderCallout1">
            <a:avLst>
              <a:gd name="adj1" fmla="val 108962"/>
              <a:gd name="adj2" fmla="val 6296"/>
              <a:gd name="adj3" fmla="val 152060"/>
              <a:gd name="adj4" fmla="val 10478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想阻止已经来不及</a:t>
            </a:r>
          </a:p>
        </p:txBody>
      </p:sp>
      <p:sp>
        <p:nvSpPr>
          <p:cNvPr id="5" name="椭圆 4"/>
          <p:cNvSpPr/>
          <p:nvPr/>
        </p:nvSpPr>
        <p:spPr>
          <a:xfrm flipV="1">
            <a:off x="1285852" y="1000114"/>
            <a:ext cx="1000132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 flipV="1">
            <a:off x="3214678" y="1000114"/>
            <a:ext cx="1214446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2555"/>
            <a:ext cx="1813958" cy="5730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勇敢顽强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063" y="-6350"/>
            <a:ext cx="9382126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4257672" y="2821316"/>
            <a:ext cx="5000628" cy="1938992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    雄鹅飞得那么快，男孩都感到头晕目眩了。等他想到应该放开雄鹅的脖子时，已经到了高空。如果他现在一松手，肯定会掉到地上摔死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28662" y="928676"/>
            <a:ext cx="73877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要想舒服一点儿，他唯一能做的就是设法爬到鹅背上去。他费了九牛二虎之力总算爬了上去。然而要在翅膀中间光滑的脊背上坐稳，也不是一件容易的事，何况翅膀还在不停地扇动。为了不滑下来，他不得不用两只手紧紧地抓住雄鹅的羽毛。</a:t>
            </a:r>
          </a:p>
        </p:txBody>
      </p:sp>
      <p:sp>
        <p:nvSpPr>
          <p:cNvPr id="3" name="线形标注 1 2"/>
          <p:cNvSpPr/>
          <p:nvPr/>
        </p:nvSpPr>
        <p:spPr>
          <a:xfrm>
            <a:off x="2143108" y="4143386"/>
            <a:ext cx="4143404" cy="642942"/>
          </a:xfrm>
          <a:prstGeom prst="borderCallout1">
            <a:avLst>
              <a:gd name="adj1" fmla="val -69900"/>
              <a:gd name="adj2" fmla="val 15080"/>
              <a:gd name="adj3" fmla="val -3741"/>
              <a:gd name="adj4" fmla="val 1327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男孩变得很勇敢和顽强</a:t>
            </a:r>
          </a:p>
        </p:txBody>
      </p:sp>
      <p:sp>
        <p:nvSpPr>
          <p:cNvPr id="4" name="椭圆 3"/>
          <p:cNvSpPr/>
          <p:nvPr/>
        </p:nvSpPr>
        <p:spPr>
          <a:xfrm flipV="1">
            <a:off x="3143240" y="1500180"/>
            <a:ext cx="1857388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5" name="椭圆 4"/>
          <p:cNvSpPr/>
          <p:nvPr/>
        </p:nvSpPr>
        <p:spPr>
          <a:xfrm flipV="1">
            <a:off x="7092280" y="2646693"/>
            <a:ext cx="1143008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 flipV="1">
            <a:off x="2214546" y="3143254"/>
            <a:ext cx="1637374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3568" y="1152496"/>
            <a:ext cx="763284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itchFamily="49" charset="-122"/>
                <a:ea typeface="黑体" pitchFamily="49" charset="-122"/>
                <a:cs typeface="宋体" pitchFamily="2" charset="-122"/>
              </a:rPr>
              <a:t>    尼尔斯原来经常欺负虐待动物，后来被小狐仙算计，遭到了“报应”，在寻找小狐仙的过程中，他认识到自己原来的错误，决心改过，变得勇敢和顽强。</a:t>
            </a:r>
            <a:endParaRPr kumimoji="0" 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itchFamily="49" charset="-122"/>
              <a:ea typeface="黑体" pitchFamily="49" charset="-122"/>
              <a:cs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809836" y="195486"/>
            <a:ext cx="756084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    想一想：平时你有没有欺负小动物的时候，如果有，以后应该怎么做？</a:t>
            </a:r>
          </a:p>
        </p:txBody>
      </p:sp>
    </p:spTree>
    <p:extLst>
      <p:ext uri="{BB962C8B-B14F-4D97-AF65-F5344CB8AC3E}">
        <p14:creationId xmlns:p14="http://schemas.microsoft.com/office/powerpoint/2010/main" val="12852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92539" y="1635646"/>
            <a:ext cx="42514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无济于事：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对事情没有什么帮助或益处。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文中指男孩光站在那没有什么用处。</a:t>
            </a:r>
          </a:p>
        </p:txBody>
      </p:sp>
      <p:sp>
        <p:nvSpPr>
          <p:cNvPr id="2" name="矩形 1"/>
          <p:cNvSpPr/>
          <p:nvPr/>
        </p:nvSpPr>
        <p:spPr>
          <a:xfrm>
            <a:off x="517802" y="3208446"/>
            <a:ext cx="4052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在法律面前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一切头衔都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无济于事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95536" y="944743"/>
            <a:ext cx="1656184" cy="500137"/>
            <a:chOff x="251520" y="483518"/>
            <a:chExt cx="1656184" cy="500137"/>
          </a:xfrm>
        </p:grpSpPr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287528" y="483518"/>
              <a:ext cx="1620176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835696" y="627534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黑体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51520" y="627534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黑体" pitchFamily="49" charset="-122"/>
              </a:endParaRPr>
            </a:p>
          </p:txBody>
        </p:sp>
      </p:grpSp>
      <p:pic>
        <p:nvPicPr>
          <p:cNvPr id="5124" name="Picture 4" descr="http://www.23book.com/upload/2015/04/24/951d6e30-012a-4650-9c38-570c42502f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1892" y="1444880"/>
            <a:ext cx="3454524" cy="285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14">
            <a:hlinkClick r:id="rId3" action="ppaction://hlinkfile"/>
          </p:cNvPr>
          <p:cNvSpPr txBox="1"/>
          <p:nvPr/>
        </p:nvSpPr>
        <p:spPr>
          <a:xfrm>
            <a:off x="653667" y="361942"/>
            <a:ext cx="40338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朗读课文 扫清障碍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18" y="543469"/>
            <a:ext cx="351070" cy="3801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408959" y="489679"/>
            <a:ext cx="335134" cy="4723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28698"/>
            <a:ext cx="366860" cy="456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71347" y="1017784"/>
            <a:ext cx="8143932" cy="3786214"/>
          </a:xfrm>
          <a:prstGeom prst="rect">
            <a:avLst/>
          </a:prstGeom>
          <a:no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9"/>
          <p:cNvSpPr txBox="1">
            <a:spLocks noChangeArrowheads="1"/>
          </p:cNvSpPr>
          <p:nvPr/>
        </p:nvSpPr>
        <p:spPr bwMode="auto">
          <a:xfrm>
            <a:off x="1571604" y="1285866"/>
            <a:ext cx="22336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变成小狐仙</a:t>
            </a: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500034" y="1571618"/>
            <a:ext cx="85722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骑</a:t>
            </a: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鹅</a:t>
            </a: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旅</a:t>
            </a: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行</a:t>
            </a:r>
            <a:endParaRPr lang="en-US" altLang="zh-CN" sz="3200" b="1" noProof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记</a:t>
            </a:r>
          </a:p>
        </p:txBody>
      </p:sp>
      <p:sp>
        <p:nvSpPr>
          <p:cNvPr id="25" name="文本框 16"/>
          <p:cNvSpPr txBox="1">
            <a:spLocks noChangeArrowheads="1"/>
          </p:cNvSpPr>
          <p:nvPr/>
        </p:nvSpPr>
        <p:spPr bwMode="auto">
          <a:xfrm>
            <a:off x="1584418" y="2566770"/>
            <a:ext cx="22272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男孩的遭遇</a:t>
            </a:r>
          </a:p>
        </p:txBody>
      </p:sp>
      <p:sp>
        <p:nvSpPr>
          <p:cNvPr id="26" name="文本框 19"/>
          <p:cNvSpPr txBox="1">
            <a:spLocks noChangeArrowheads="1"/>
          </p:cNvSpPr>
          <p:nvPr/>
        </p:nvSpPr>
        <p:spPr bwMode="auto">
          <a:xfrm>
            <a:off x="1655856" y="3924092"/>
            <a:ext cx="22336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飞向蓝天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140275" y="1578253"/>
            <a:ext cx="360040" cy="2804676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E83FD7BB-D7E3-EF4B-BEBB-9F1DFCF1B616}"/>
              </a:ext>
            </a:extLst>
          </p:cNvPr>
          <p:cNvSpPr txBox="1"/>
          <p:nvPr/>
        </p:nvSpPr>
        <p:spPr>
          <a:xfrm>
            <a:off x="696436" y="281866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结构梳理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B718F5D-0AAE-104C-8DD5-C80D03BD0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1" y="349434"/>
            <a:ext cx="366860" cy="456338"/>
          </a:xfrm>
          <a:prstGeom prst="rect">
            <a:avLst/>
          </a:prstGeom>
        </p:spPr>
      </p:pic>
      <p:sp>
        <p:nvSpPr>
          <p:cNvPr id="15" name="左大括号 14"/>
          <p:cNvSpPr/>
          <p:nvPr/>
        </p:nvSpPr>
        <p:spPr>
          <a:xfrm>
            <a:off x="3656120" y="1923828"/>
            <a:ext cx="428628" cy="194742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10"/>
          <p:cNvSpPr txBox="1">
            <a:spLocks noChangeArrowheads="1"/>
          </p:cNvSpPr>
          <p:nvPr/>
        </p:nvSpPr>
        <p:spPr bwMode="auto">
          <a:xfrm>
            <a:off x="3994151" y="1923828"/>
            <a:ext cx="28082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鸡鹅的嘲笑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10"/>
          <p:cNvSpPr txBox="1">
            <a:spLocks noChangeArrowheads="1"/>
          </p:cNvSpPr>
          <p:nvPr/>
        </p:nvSpPr>
        <p:spPr bwMode="auto">
          <a:xfrm>
            <a:off x="4084748" y="2641574"/>
            <a:ext cx="28082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猫的羞辱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10"/>
          <p:cNvSpPr txBox="1">
            <a:spLocks noChangeArrowheads="1"/>
          </p:cNvSpPr>
          <p:nvPr/>
        </p:nvSpPr>
        <p:spPr bwMode="auto">
          <a:xfrm>
            <a:off x="4013310" y="3343510"/>
            <a:ext cx="28082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牛群的控诉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左大括号 30"/>
          <p:cNvSpPr/>
          <p:nvPr/>
        </p:nvSpPr>
        <p:spPr>
          <a:xfrm flipH="1">
            <a:off x="6286512" y="1491630"/>
            <a:ext cx="360040" cy="2884664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文本框 10"/>
          <p:cNvSpPr txBox="1">
            <a:spLocks noChangeArrowheads="1"/>
          </p:cNvSpPr>
          <p:nvPr/>
        </p:nvSpPr>
        <p:spPr bwMode="auto">
          <a:xfrm>
            <a:off x="6715141" y="2143122"/>
            <a:ext cx="16430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做坏事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遭报应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1472" y="1071552"/>
            <a:ext cx="7326278" cy="30854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课文讲述了尼尔斯被小精灵变成小狐仙，先后遭到</a:t>
            </a:r>
            <a:r>
              <a:rPr lang="zh-CN" altLang="en-US" sz="28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鸡群嘲笑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28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大黑猫的羞辱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28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牛群的控诉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以及</a:t>
            </a:r>
            <a:r>
              <a:rPr lang="zh-CN" altLang="en-US" sz="28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随着雄鹅飞向蓝天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的故事，文中的尼尔斯是一个调皮捣蛋、冲动莽撞、屡犯错误的少年，在经历动物们的报复以后认识到</a:t>
            </a:r>
            <a:r>
              <a:rPr lang="zh-CN" altLang="en-US" sz="28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做坏事要遭到报应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的道理后，逐渐转变成为一个</a:t>
            </a:r>
            <a:r>
              <a:rPr lang="zh-CN" altLang="en-US" sz="28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热爱家庭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8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关爱他人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的好少年。</a:t>
            </a: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4A3C3B97-39E1-8A49-BBB7-0945BB059AA6}"/>
              </a:ext>
            </a:extLst>
          </p:cNvPr>
          <p:cNvSpPr txBox="1"/>
          <p:nvPr/>
        </p:nvSpPr>
        <p:spPr>
          <a:xfrm>
            <a:off x="663035" y="339502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主题概括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7D1F651-71EF-204B-84FC-94E7EED15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0" y="392179"/>
            <a:ext cx="366860" cy="45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853128"/>
            <a:ext cx="82089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itchFamily="49" charset="-122"/>
                <a:ea typeface="黑体" pitchFamily="49" charset="-122"/>
                <a:cs typeface="Times New Roman" pitchFamily="18" charset="0"/>
              </a:rPr>
              <a:t>    《</a:t>
            </a: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itchFamily="49" charset="-122"/>
                <a:ea typeface="黑体" pitchFamily="49" charset="-122"/>
                <a:cs typeface="Times New Roman" pitchFamily="18" charset="0"/>
              </a:rPr>
              <a:t>骑鹅旅行记</a:t>
            </a:r>
            <a:r>
              <a:rPr kumimoji="0" lang="en-US" altLang="zh-C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itchFamily="49" charset="-122"/>
                <a:ea typeface="黑体" pitchFamily="49" charset="-122"/>
                <a:cs typeface="Times New Roman" pitchFamily="18" charset="0"/>
              </a:rPr>
              <a:t>》</a:t>
            </a: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itchFamily="49" charset="-122"/>
                <a:ea typeface="黑体" pitchFamily="49" charset="-122"/>
                <a:cs typeface="Times New Roman" pitchFamily="18" charset="0"/>
              </a:rPr>
              <a:t>中还有许多有趣的故事。观察下面的插图，猜猜它讲述怎样的神奇？</a:t>
            </a:r>
            <a:endParaRPr kumimoji="0" 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itchFamily="49" charset="-122"/>
              <a:ea typeface="黑体" pitchFamily="49" charset="-122"/>
              <a:cs typeface="宋体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5410" r="14304" b="15156"/>
          <a:stretch/>
        </p:blipFill>
        <p:spPr bwMode="auto">
          <a:xfrm>
            <a:off x="611560" y="2067500"/>
            <a:ext cx="3457111" cy="198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>
            <a:hlinkClick r:id="rId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971963" y="4105675"/>
            <a:ext cx="2736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  <a:cs typeface="宋体" pitchFamily="2" charset="-122"/>
              </a:rPr>
              <a:t>鹤之舞表演大会</a:t>
            </a:r>
            <a:endParaRPr kumimoji="0" lang="zh-CN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黑体" pitchFamily="49" charset="-122"/>
              <a:ea typeface="黑体" pitchFamily="49" charset="-122"/>
              <a:cs typeface="宋体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3661212" y="4272266"/>
            <a:ext cx="335134" cy="472337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8C3BBCB5-2B2C-484A-A126-C71674BA7BCE}"/>
              </a:ext>
            </a:extLst>
          </p:cNvPr>
          <p:cNvSpPr txBox="1"/>
          <p:nvPr/>
        </p:nvSpPr>
        <p:spPr>
          <a:xfrm>
            <a:off x="696436" y="339502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拓展延伸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6CD915-17EA-1141-B92C-9C186F2A7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2179"/>
            <a:ext cx="366860" cy="4563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51" y="2069013"/>
            <a:ext cx="3188515" cy="198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4788024" y="4137614"/>
            <a:ext cx="2736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  <a:cs typeface="宋体" pitchFamily="2" charset="-122"/>
              </a:rPr>
              <a:t>地狱谷的羊群</a:t>
            </a:r>
            <a:endParaRPr kumimoji="0" lang="zh-CN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黑体" pitchFamily="49" charset="-122"/>
              <a:ea typeface="黑体" pitchFamily="49" charset="-122"/>
              <a:cs typeface="宋体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7073801" y="4300586"/>
            <a:ext cx="335134" cy="4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55576" y="1347613"/>
            <a:ext cx="7704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课下读一读</a:t>
            </a:r>
            <a:r>
              <a:rPr lang="en-US" altLang="zh-CN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骑鹅旅行记</a:t>
            </a:r>
            <a:r>
              <a:rPr lang="en-US" altLang="zh-CN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中“大海中的白银”全文。写一写读书心得，做成手抄报张贴在教室里。</a:t>
            </a:r>
            <a:endParaRPr lang="en-US" altLang="zh-CN" sz="2800" b="1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id="{B7099FF6-6DDB-CC4C-A617-4444CB80ED25}"/>
              </a:ext>
            </a:extLst>
          </p:cNvPr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课堂演练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7CF4334-30B1-7C4E-80D8-34C846334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6"/>
            <a:ext cx="366860" cy="45633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95435" y="1131590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一、把下面的句子改写成反问句。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如果这只大雄鹅飞走，可是一个很大的损失。</a:t>
            </a:r>
          </a:p>
        </p:txBody>
      </p:sp>
      <p:sp>
        <p:nvSpPr>
          <p:cNvPr id="5" name="矩形 4"/>
          <p:cNvSpPr/>
          <p:nvPr/>
        </p:nvSpPr>
        <p:spPr>
          <a:xfrm>
            <a:off x="251520" y="2709740"/>
            <a:ext cx="8480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如果这只大雄鹅飞走，难道不是一个很大的损失吗？</a:t>
            </a:r>
          </a:p>
        </p:txBody>
      </p:sp>
    </p:spTree>
    <p:extLst>
      <p:ext uri="{BB962C8B-B14F-4D97-AF65-F5344CB8AC3E}">
        <p14:creationId xmlns:p14="http://schemas.microsoft.com/office/powerpoint/2010/main" val="356108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555526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    二、以前的尼尔斯经常虐待动物，捉弄妈妈，根据课文内容说一说：他变成小狐仙后他遭到了怎样的“报应”？</a:t>
            </a:r>
          </a:p>
        </p:txBody>
      </p:sp>
      <p:sp>
        <p:nvSpPr>
          <p:cNvPr id="3" name="矩形 2"/>
          <p:cNvSpPr/>
          <p:nvPr/>
        </p:nvSpPr>
        <p:spPr>
          <a:xfrm>
            <a:off x="1475656" y="2211710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）尼尔斯遭到了鸡群的嘲笑与讽刺；</a:t>
            </a:r>
            <a:endParaRPr lang="en-US" altLang="zh-CN" sz="24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）尼尔斯遭到了大黑猫的漠视与羞辱；</a:t>
            </a:r>
            <a:endParaRPr lang="en-US" altLang="zh-CN" sz="24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）尼尔斯遭到了牛群的控诉与指责。</a:t>
            </a:r>
          </a:p>
        </p:txBody>
      </p:sp>
    </p:spTree>
    <p:extLst>
      <p:ext uri="{BB962C8B-B14F-4D97-AF65-F5344CB8AC3E}">
        <p14:creationId xmlns:p14="http://schemas.microsoft.com/office/powerpoint/2010/main" val="16180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4">
            <a:extLst>
              <a:ext uri="{FF2B5EF4-FFF2-40B4-BE49-F238E27FC236}">
                <a16:creationId xmlns:a16="http://schemas.microsoft.com/office/drawing/2014/main" id="{8C3BBCB5-2B2C-484A-A126-C71674BA7BCE}"/>
              </a:ext>
            </a:extLst>
          </p:cNvPr>
          <p:cNvSpPr txBox="1"/>
          <p:nvPr/>
        </p:nvSpPr>
        <p:spPr>
          <a:xfrm>
            <a:off x="467544" y="411510"/>
            <a:ext cx="293946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三、推荐阅读。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131840" y="1309092"/>
            <a:ext cx="522580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2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effectLst/>
                <a:latin typeface="黑体" pitchFamily="49" charset="-122"/>
                <a:ea typeface="黑体" pitchFamily="49" charset="-122"/>
                <a:cs typeface="宋体-18030"/>
              </a:rPr>
              <a:t>       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黑体" pitchFamily="49" charset="-122"/>
                <a:ea typeface="黑体" pitchFamily="49" charset="-122"/>
                <a:cs typeface="宋体-18030"/>
              </a:rPr>
              <a:t>《</a:t>
            </a:r>
            <a:r>
              <a:rPr kumimoji="0" lang="zh-CN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黑体" pitchFamily="49" charset="-122"/>
                <a:ea typeface="黑体" pitchFamily="49" charset="-122"/>
                <a:cs typeface="宋体-18030"/>
              </a:rPr>
              <a:t>木偶奇遇记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黑体" pitchFamily="49" charset="-122"/>
                <a:ea typeface="黑体" pitchFamily="49" charset="-122"/>
                <a:cs typeface="宋体-18030"/>
              </a:rPr>
              <a:t>》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黑体" pitchFamily="49" charset="-122"/>
              <a:ea typeface="黑体" pitchFamily="49" charset="-122"/>
              <a:cs typeface="宋体-18030"/>
            </a:endParaRPr>
          </a:p>
          <a:p>
            <a:pPr marL="0" marR="0" lvl="0" indent="352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黑体" pitchFamily="49" charset="-122"/>
                <a:ea typeface="黑体" pitchFamily="49" charset="-122"/>
                <a:cs typeface="宋体-18030"/>
              </a:rPr>
              <a:t>  </a:t>
            </a:r>
            <a:r>
              <a:rPr kumimoji="0" lang="zh-CN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黑体" pitchFamily="49" charset="-122"/>
                <a:ea typeface="黑体" pitchFamily="49" charset="-122"/>
                <a:cs typeface="宋体-18030"/>
              </a:rPr>
              <a:t>一个贪玩、不听话，还经常撒谎的小木偶，在经过一系列的历险和小仙女的指点后，变成了一个乖巧、听话、孝顺的好孩子的匹诺曹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黑体" pitchFamily="49" charset="-122"/>
                <a:ea typeface="黑体" pitchFamily="49" charset="-122"/>
                <a:cs typeface="宋体-18030"/>
              </a:rPr>
              <a:t>……</a:t>
            </a:r>
            <a:endParaRPr kumimoji="0" lang="zh-CN" altLang="zh-CN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黑体" pitchFamily="49" charset="-122"/>
              <a:ea typeface="黑体" pitchFamily="49" charset="-122"/>
              <a:cs typeface="宋体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9092"/>
            <a:ext cx="250507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0378" y="2715315"/>
            <a:ext cx="45238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这些土匪是一群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乌合之众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不堪一击。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2026" y="775407"/>
            <a:ext cx="4680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乌合之众：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像暂时聚合的一群乌鸦。比喻临时杂凑的、毫无组织纪律的一群人。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本课指男孩骂那些鸡。</a:t>
            </a:r>
          </a:p>
        </p:txBody>
      </p:sp>
      <p:pic>
        <p:nvPicPr>
          <p:cNvPr id="6146" name="Picture 2" descr="http://www.scnjnews.com/news/2019-08/06/8ccb223e-3529-4276-a5ac-cb3d15ea55b7_watermar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b="13821"/>
          <a:stretch/>
        </p:blipFill>
        <p:spPr bwMode="auto">
          <a:xfrm>
            <a:off x="5076056" y="702381"/>
            <a:ext cx="3212441" cy="24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0378" y="2231432"/>
            <a:ext cx="45238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瞧他俩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得意扬扬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的样子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也不知遇到了什么高兴的事。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2026" y="775407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得意扬扬：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形容非常得意的样子。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本课指猫得意地念经。</a:t>
            </a:r>
          </a:p>
        </p:txBody>
      </p:sp>
      <p:pic>
        <p:nvPicPr>
          <p:cNvPr id="7170" name="Picture 2" descr="http://pic.51yuansu.com/pic3/cover/03/20/21/5b65245d4351e_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28" y="663689"/>
            <a:ext cx="3166472" cy="316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2770931"/>
            <a:ext cx="45238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朋友是在你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垂头丧气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时安慰你的人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朋友是借给你肩膀痛哭的人。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2026" y="775407"/>
            <a:ext cx="5010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垂头丧气：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神情沮丧。形容因失败或不顺利而情绪低落、萎蘼不振的样子。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本课指男孩情绪低落地从牛棚里走出来。</a:t>
            </a:r>
          </a:p>
        </p:txBody>
      </p:sp>
      <p:pic>
        <p:nvPicPr>
          <p:cNvPr id="8194" name="Picture 2" descr="http://cdnimg103.lizhi.fm/audio_cover/2017/05/22/2603166121257023495_320x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84868"/>
            <a:ext cx="2757218" cy="275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699542"/>
            <a:ext cx="756084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示弱：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表示自己软弱，不敢同对方较量。</a:t>
            </a:r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跃跃欲试：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跃跃，急于要行动的样子；欲，要。形容急切地想试试。</a:t>
            </a:r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九牛二虎之力：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九头牛与两只虎的力气的相加。形容很大的力量。</a:t>
            </a:r>
          </a:p>
        </p:txBody>
      </p:sp>
    </p:spTree>
    <p:extLst>
      <p:ext uri="{BB962C8B-B14F-4D97-AF65-F5344CB8AC3E}">
        <p14:creationId xmlns:p14="http://schemas.microsoft.com/office/powerpoint/2010/main" val="18795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2534</Words>
  <PresentationFormat>全屏显示(16:9)</PresentationFormat>
  <Paragraphs>165</Paragraphs>
  <Slides>56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5" baseType="lpstr">
      <vt:lpstr>黑体</vt:lpstr>
      <vt:lpstr>Times New Roman</vt:lpstr>
      <vt:lpstr>宋体</vt:lpstr>
      <vt:lpstr>Calibri</vt:lpstr>
      <vt:lpstr>Arial</vt:lpstr>
      <vt:lpstr>楷体</vt:lpstr>
      <vt:lpstr>幼圆</vt:lpstr>
      <vt:lpstr>幼圆</vt:lpstr>
      <vt:lpstr>《七彩课堂》课件模板（新）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yitifen.tmall.com易提分旗舰店</Manager>
  <Company>易提分旗舰店yitifen.tmall.com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易提分旗舰店; yitifen.tmall.com</dc:creator>
  <cp:lastModifiedBy/>
  <dcterms:created xsi:type="dcterms:W3CDTF">2017-03-17T02:28:00Z</dcterms:created>
  <dcterms:modified xsi:type="dcterms:W3CDTF">2020-02-01T11:48:47Z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2052-10.1.0.7401</vt:lpwstr>
  </property>
</Properties>
</file>