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notesMasterIdLst>
    <p:notesMasterId r:id="rId45"/>
  </p:notesMasterIdLst>
  <p:handoutMasterIdLst>
    <p:handoutMasterId r:id="rId46"/>
  </p:handoutMasterIdLst>
  <p:sldIdLst>
    <p:sldId id="1395" r:id="rId2"/>
    <p:sldId id="1412" r:id="rId3"/>
    <p:sldId id="1411" r:id="rId4"/>
    <p:sldId id="1410" r:id="rId5"/>
    <p:sldId id="1413" r:id="rId6"/>
    <p:sldId id="1398" r:id="rId7"/>
    <p:sldId id="1417" r:id="rId8"/>
    <p:sldId id="1443" r:id="rId9"/>
    <p:sldId id="1444" r:id="rId10"/>
    <p:sldId id="1445" r:id="rId11"/>
    <p:sldId id="1446" r:id="rId12"/>
    <p:sldId id="1458" r:id="rId13"/>
    <p:sldId id="1459" r:id="rId14"/>
    <p:sldId id="1453" r:id="rId15"/>
    <p:sldId id="1452" r:id="rId16"/>
    <p:sldId id="1361" r:id="rId17"/>
    <p:sldId id="1362" r:id="rId18"/>
    <p:sldId id="1432" r:id="rId19"/>
    <p:sldId id="1447" r:id="rId20"/>
    <p:sldId id="1363" r:id="rId21"/>
    <p:sldId id="1437" r:id="rId22"/>
    <p:sldId id="1438" r:id="rId23"/>
    <p:sldId id="1439" r:id="rId24"/>
    <p:sldId id="1440" r:id="rId25"/>
    <p:sldId id="1427" r:id="rId26"/>
    <p:sldId id="1448" r:id="rId27"/>
    <p:sldId id="1371" r:id="rId28"/>
    <p:sldId id="1401" r:id="rId29"/>
    <p:sldId id="1402" r:id="rId30"/>
    <p:sldId id="1450" r:id="rId31"/>
    <p:sldId id="1451" r:id="rId32"/>
    <p:sldId id="1339" r:id="rId33"/>
    <p:sldId id="1435" r:id="rId34"/>
    <p:sldId id="1340" r:id="rId35"/>
    <p:sldId id="1436" r:id="rId36"/>
    <p:sldId id="1343" r:id="rId37"/>
    <p:sldId id="1383" r:id="rId38"/>
    <p:sldId id="1454" r:id="rId39"/>
    <p:sldId id="1455" r:id="rId40"/>
    <p:sldId id="1456" r:id="rId41"/>
    <p:sldId id="1457" r:id="rId42"/>
    <p:sldId id="1104" r:id="rId43"/>
    <p:sldId id="1353" r:id="rId44"/>
  </p:sldIdLst>
  <p:sldSz cx="9144000" cy="5143500" type="screen16x9"/>
  <p:notesSz cx="6858000" cy="9144000"/>
  <p:embeddedFontLst>
    <p:embeddedFont>
      <p:font typeface="Calibri" panose="020F0502020204030204" pitchFamily="34" charset="0"/>
      <p:regular r:id="rId47"/>
      <p:bold r:id="rId48"/>
      <p:italic r:id="rId49"/>
      <p:boldItalic r:id="rId50"/>
    </p:embeddedFont>
    <p:embeddedFont>
      <p:font typeface="仿宋" panose="02010609060101010101" pitchFamily="49" charset="-122"/>
      <p:regular r:id="rId51"/>
    </p:embeddedFont>
    <p:embeddedFont>
      <p:font typeface="黑体" panose="02010609060101010101" pitchFamily="49" charset="-122"/>
      <p:regular r:id="rId52"/>
    </p:embeddedFont>
    <p:embeddedFont>
      <p:font typeface="华文行楷" panose="02010800040101010101" pitchFamily="2" charset="-122"/>
      <p:regular r:id="rId53"/>
    </p:embeddedFont>
    <p:embeddedFont>
      <p:font typeface="楷体" panose="02010609060101010101" pitchFamily="49" charset="-122"/>
      <p:regular r:id="rId54"/>
    </p:embeddedFont>
    <p:embeddedFont>
      <p:font typeface="幼圆" panose="02010509060101010101" pitchFamily="49" charset="-122"/>
      <p:regular r:id="rId55"/>
    </p:embeddedFont>
  </p:embeddedFontLst>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2">
          <p15:clr>
            <a:srgbClr val="A4A3A4"/>
          </p15:clr>
        </p15:guide>
        <p15:guide id="2" pos="5759">
          <p15:clr>
            <a:srgbClr val="A4A3A4"/>
          </p15:clr>
        </p15:guide>
      </p15:sldGuideLst>
    </p:ext>
    <p:ext uri="{2D200454-40CA-4A62-9FC3-DE9A4176ACB9}">
      <p15:notesGuideLst xmlns:p15="http://schemas.microsoft.com/office/powerpoint/2012/main">
        <p15:guide id="1" orient="horz" pos="3076">
          <p15:clr>
            <a:srgbClr val="A4A3A4"/>
          </p15:clr>
        </p15:guide>
        <p15:guide id="2" pos="226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00FF"/>
    <a:srgbClr val="FF00FF"/>
    <a:srgbClr val="0066FF"/>
    <a:srgbClr val="A38302"/>
    <a:srgbClr val="FEFCDE"/>
    <a:srgbClr val="00B050"/>
    <a:srgbClr val="FFFFFF"/>
    <a:srgbClr val="FF6600"/>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38" autoAdjust="0"/>
    <p:restoredTop sz="94705" autoAdjust="0"/>
  </p:normalViewPr>
  <p:slideViewPr>
    <p:cSldViewPr>
      <p:cViewPr varScale="1">
        <p:scale>
          <a:sx n="138" d="100"/>
          <a:sy n="138" d="100"/>
        </p:scale>
        <p:origin x="864" y="114"/>
      </p:cViewPr>
      <p:guideLst>
        <p:guide orient="horz" pos="3162"/>
        <p:guide pos="5759"/>
      </p:guideLst>
    </p:cSldViewPr>
  </p:slideViewPr>
  <p:outlineViewPr>
    <p:cViewPr>
      <p:scale>
        <a:sx n="33" d="100"/>
        <a:sy n="33" d="100"/>
      </p:scale>
      <p:origin x="0" y="1122"/>
    </p:cViewPr>
  </p:outlineViewPr>
  <p:notesTextViewPr>
    <p:cViewPr>
      <p:scale>
        <a:sx n="1" d="1"/>
        <a:sy n="1" d="1"/>
      </p:scale>
      <p:origin x="0" y="0"/>
    </p:cViewPr>
  </p:notesTextViewPr>
  <p:sorterViewPr>
    <p:cViewPr>
      <p:scale>
        <a:sx n="66" d="100"/>
        <a:sy n="66" d="100"/>
      </p:scale>
      <p:origin x="0" y="4428"/>
    </p:cViewPr>
  </p:sorterViewPr>
  <p:notesViewPr>
    <p:cSldViewPr>
      <p:cViewPr varScale="1">
        <p:scale>
          <a:sx n="65" d="100"/>
          <a:sy n="65" d="100"/>
        </p:scale>
        <p:origin x="-2502" y="-114"/>
      </p:cViewPr>
      <p:guideLst>
        <p:guide orient="horz" pos="3076"/>
        <p:guide pos="226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7.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60C8EF0-063C-4EC8-822D-D4BEE606CB45}" type="datetimeFigureOut">
              <a:rPr lang="zh-CN" altLang="en-US" smtClean="0"/>
              <a:pPr/>
              <a:t>2020/1/27 Monday</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7F7337-2D4C-4836-9F96-E27918AAD3E1}" type="slidenum">
              <a:rPr lang="zh-CN" altLang="en-US" smtClean="0"/>
              <a:pPr/>
              <a:t>‹#›</a:t>
            </a:fld>
            <a:endParaRPr lang="zh-CN" altLang="en-US"/>
          </a:p>
        </p:txBody>
      </p:sp>
    </p:spTree>
    <p:extLst>
      <p:ext uri="{BB962C8B-B14F-4D97-AF65-F5344CB8AC3E}">
        <p14:creationId xmlns:p14="http://schemas.microsoft.com/office/powerpoint/2010/main" val="32717944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D2E35E-6DB1-4671-AA13-E9173BD066DF}" type="datetimeFigureOut">
              <a:rPr lang="zh-CN" altLang="en-US" smtClean="0"/>
              <a:pPr/>
              <a:t>2020/1/27 Monday</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1CD010-A9A3-4117-BFBF-9C1583B3E142}" type="slidenum">
              <a:rPr lang="zh-CN" altLang="en-US" smtClean="0"/>
              <a:pPr/>
              <a:t>‹#›</a:t>
            </a:fld>
            <a:endParaRPr lang="zh-CN" altLang="en-US"/>
          </a:p>
        </p:txBody>
      </p:sp>
    </p:spTree>
    <p:extLst>
      <p:ext uri="{BB962C8B-B14F-4D97-AF65-F5344CB8AC3E}">
        <p14:creationId xmlns:p14="http://schemas.microsoft.com/office/powerpoint/2010/main" val="425751756"/>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pPr/>
              <a:t>9</a:t>
            </a:fld>
            <a:endParaRPr lang="zh-CN" altLang="en-US"/>
          </a:p>
        </p:txBody>
      </p:sp>
    </p:spTree>
    <p:extLst>
      <p:ext uri="{BB962C8B-B14F-4D97-AF65-F5344CB8AC3E}">
        <p14:creationId xmlns:p14="http://schemas.microsoft.com/office/powerpoint/2010/main" val="112894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1CD010-A9A3-4117-BFBF-9C1583B3E142}" type="slidenum">
              <a:rPr lang="zh-CN" altLang="en-US" smtClean="0">
                <a:solidFill>
                  <a:prstClr val="black"/>
                </a:solidFill>
              </a:rPr>
              <a:pPr/>
              <a:t>34</a:t>
            </a:fld>
            <a:endParaRPr lang="zh-CN" altLang="en-US">
              <a:solidFill>
                <a:prstClr val="black"/>
              </a:solidFill>
            </a:endParaRPr>
          </a:p>
        </p:txBody>
      </p:sp>
    </p:spTree>
    <p:extLst>
      <p:ext uri="{BB962C8B-B14F-4D97-AF65-F5344CB8AC3E}">
        <p14:creationId xmlns:p14="http://schemas.microsoft.com/office/powerpoint/2010/main" val="2044193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Tree>
  </p:cSld>
  <p:clrMapOvr>
    <a:masterClrMapping/>
  </p:clrMapOvr>
  <p:transition spd="slow">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spd="slow">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内页">
    <p:spTree>
      <p:nvGrpSpPr>
        <p:cNvPr id="1" name=""/>
        <p:cNvGrpSpPr/>
        <p:nvPr/>
      </p:nvGrpSpPr>
      <p:grpSpPr>
        <a:xfrm>
          <a:off x="0" y="0"/>
          <a:ext cx="0" cy="0"/>
          <a:chOff x="0" y="0"/>
          <a:chExt cx="0" cy="0"/>
        </a:xfrm>
      </p:grpSpPr>
    </p:spTree>
  </p:cSld>
  <p:clrMapOvr>
    <a:masterClrMapping/>
  </p:clrMapOvr>
  <p:transition spd="slow">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内页">
    <p:spTree>
      <p:nvGrpSpPr>
        <p:cNvPr id="1" name=""/>
        <p:cNvGrpSpPr/>
        <p:nvPr/>
      </p:nvGrpSpPr>
      <p:grpSpPr>
        <a:xfrm>
          <a:off x="0" y="0"/>
          <a:ext cx="0" cy="0"/>
          <a:chOff x="0" y="0"/>
          <a:chExt cx="0" cy="0"/>
        </a:xfrm>
      </p:grpSpPr>
    </p:spTree>
  </p:cSld>
  <p:clrMapOvr>
    <a:masterClrMapping/>
  </p:clrMapOvr>
  <p:transition spd="slow">
    <p:split orient="vert"/>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矩形 4"/>
          <p:cNvSpPr/>
          <p:nvPr userDrawn="1"/>
        </p:nvSpPr>
        <p:spPr>
          <a:xfrm flipH="1">
            <a:off x="-30526" y="98078"/>
            <a:ext cx="2771800" cy="216000"/>
          </a:xfrm>
          <a:prstGeom prst="rect">
            <a:avLst/>
          </a:prstGeom>
          <a:gradFill flip="none" rotWithShape="1">
            <a:gsLst>
              <a:gs pos="40000">
                <a:schemeClr val="accent5">
                  <a:lumMod val="60000"/>
                  <a:lumOff val="40000"/>
                </a:schemeClr>
              </a:gs>
              <a:gs pos="97000">
                <a:schemeClr val="bg1">
                  <a:alpha val="0"/>
                </a:schemeClr>
              </a:gs>
              <a:gs pos="70000">
                <a:schemeClr val="accent5">
                  <a:lumMod val="40000"/>
                  <a:lumOff val="60000"/>
                  <a:alpha val="76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ea typeface="黑体" pitchFamily="49" charset="-122"/>
            </a:endParaRPr>
          </a:p>
        </p:txBody>
      </p:sp>
      <p:sp>
        <p:nvSpPr>
          <p:cNvPr id="6" name="文本框 10"/>
          <p:cNvSpPr txBox="1"/>
          <p:nvPr userDrawn="1"/>
        </p:nvSpPr>
        <p:spPr>
          <a:xfrm>
            <a:off x="65870" y="67578"/>
            <a:ext cx="1415772" cy="276999"/>
          </a:xfrm>
          <a:prstGeom prst="rect">
            <a:avLst/>
          </a:prstGeom>
          <a:noFill/>
        </p:spPr>
        <p:txBody>
          <a:bodyPr wrap="none" rtlCol="0">
            <a:spAutoFit/>
          </a:bodyPr>
          <a:lstStyle/>
          <a:p>
            <a:r>
              <a:rPr kumimoji="1" lang="zh-CN" altLang="en-US" sz="1200" dirty="0">
                <a:latin typeface="黑体" pitchFamily="49" charset="-122"/>
                <a:ea typeface="黑体" pitchFamily="49" charset="-122"/>
              </a:rPr>
              <a:t>习作：写作品梗概</a:t>
            </a:r>
          </a:p>
        </p:txBody>
      </p:sp>
      <p:pic>
        <p:nvPicPr>
          <p:cNvPr id="77827" name="Picture 3"/>
          <p:cNvPicPr>
            <a:picLocks noChangeAspect="1" noChangeArrowheads="1"/>
          </p:cNvPicPr>
          <p:nvPr userDrawn="1"/>
        </p:nvPicPr>
        <p:blipFill>
          <a:blip r:embed="rId6"/>
          <a:srcRect/>
          <a:stretch>
            <a:fillRect/>
          </a:stretch>
        </p:blipFill>
        <p:spPr bwMode="auto">
          <a:xfrm>
            <a:off x="0" y="4437062"/>
            <a:ext cx="9156700" cy="706438"/>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Lst>
  <p:transition spd="slow">
    <p:split orient="vert"/>
  </p:transition>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530" indent="-214630"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33539;&#25991;1&#65306;&#12298;&#22920;&#22920;&#19981;&#26159;&#20323;&#20154;&#12299;&#25925;&#20107;&#26775;&#27010;.pptx" TargetMode="External"/><Relationship Id="rId1" Type="http://schemas.openxmlformats.org/officeDocument/2006/relationships/slideLayout" Target="../slideLayouts/slideLayout4.xml"/><Relationship Id="rId4" Type="http://schemas.openxmlformats.org/officeDocument/2006/relationships/hyperlink" Target="&#33539;&#25991;2&#65306;&#12298;&#32769;&#20154;&#19982;&#28023;&#12299;&#26775;&#27010;.pptx"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24" y="428610"/>
            <a:ext cx="3877985" cy="646331"/>
          </a:xfrm>
          <a:prstGeom prst="rect">
            <a:avLst/>
          </a:prstGeom>
          <a:noFill/>
        </p:spPr>
        <p:txBody>
          <a:bodyPr wrap="none" rtlCol="0">
            <a:spAutoFit/>
          </a:bodyPr>
          <a:lstStyle/>
          <a:p>
            <a:r>
              <a:rPr lang="zh-CN" altLang="en-US" sz="3600" dirty="0">
                <a:latin typeface="黑体" pitchFamily="49" charset="-122"/>
                <a:ea typeface="黑体" pitchFamily="49" charset="-122"/>
              </a:rPr>
              <a:t>鲁滨逊漂流记梗概</a:t>
            </a:r>
          </a:p>
        </p:txBody>
      </p:sp>
      <p:sp>
        <p:nvSpPr>
          <p:cNvPr id="3" name="TextBox 2"/>
          <p:cNvSpPr txBox="1"/>
          <p:nvPr/>
        </p:nvSpPr>
        <p:spPr>
          <a:xfrm>
            <a:off x="285720" y="1428742"/>
            <a:ext cx="5214974" cy="2677656"/>
          </a:xfrm>
          <a:prstGeom prst="rect">
            <a:avLst/>
          </a:prstGeom>
          <a:noFill/>
        </p:spPr>
        <p:txBody>
          <a:bodyPr wrap="square" rtlCol="0">
            <a:spAutoFit/>
          </a:bodyPr>
          <a:lstStyle/>
          <a:p>
            <a:r>
              <a:rPr lang="zh-CN" altLang="en-US" sz="2800" dirty="0">
                <a:ea typeface="黑体" pitchFamily="49" charset="-122"/>
              </a:rPr>
              <a:t>       </a:t>
            </a:r>
            <a:r>
              <a:rPr lang="zh-CN" altLang="en-US" sz="2800" b="1" dirty="0">
                <a:latin typeface="楷体" pitchFamily="49" charset="-122"/>
                <a:ea typeface="楷体" pitchFamily="49" charset="-122"/>
              </a:rPr>
              <a:t>从前有个喜欢航海冒险的英国人，他叫鲁滨逊。一次他因乘船遭遇风暴失事，漂流到一个荒无人烟的孤岛；他克服了没有食物、没有住所、没有朋友、令人畏惧的野人等种种困难！</a:t>
            </a:r>
          </a:p>
        </p:txBody>
      </p:sp>
      <p:pic>
        <p:nvPicPr>
          <p:cNvPr id="54274" name="Picture 2" descr="https://timgsa.baidu.com/timg?image&amp;quality=80&amp;size=b9999_10000&amp;sec=1568879024335&amp;di=394b1cdc8f7c10b8b0e22f1103df74b6&amp;imgtype=0&amp;src=http%3A%2F%2Fimg37.ddimg.cn%2Fimgother%2F201405%2F15_0%2F2014051508194657.jpg"/>
          <p:cNvPicPr>
            <a:picLocks noChangeAspect="1" noChangeArrowheads="1"/>
          </p:cNvPicPr>
          <p:nvPr/>
        </p:nvPicPr>
        <p:blipFill>
          <a:blip r:embed="rId2"/>
          <a:srcRect/>
          <a:stretch>
            <a:fillRect/>
          </a:stretch>
        </p:blipFill>
        <p:spPr bwMode="auto">
          <a:xfrm>
            <a:off x="5715008" y="1000114"/>
            <a:ext cx="2440928" cy="353646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408"/>
          <a:stretch/>
        </p:blipFill>
        <p:spPr bwMode="auto">
          <a:xfrm>
            <a:off x="600082" y="123478"/>
            <a:ext cx="7941232" cy="4481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1258330" y="1995686"/>
            <a:ext cx="6624736" cy="1569660"/>
          </a:xfrm>
          <a:prstGeom prst="rect">
            <a:avLst/>
          </a:prstGeom>
        </p:spPr>
        <p:txBody>
          <a:bodyPr wrap="square">
            <a:spAutoFit/>
          </a:bodyPr>
          <a:lstStyle/>
          <a:p>
            <a:pPr lvl="0"/>
            <a:r>
              <a:rPr lang="zh-CN" altLang="en-US" sz="4800" b="1" dirty="0">
                <a:solidFill>
                  <a:schemeClr val="bg1"/>
                </a:solidFill>
                <a:latin typeface="黑体" pitchFamily="49" charset="-122"/>
                <a:ea typeface="黑体" pitchFamily="49" charset="-122"/>
              </a:rPr>
              <a:t>   班里每周请一位同学简要介绍一本书。</a:t>
            </a:r>
            <a:endParaRPr lang="en-US" altLang="zh-CN" sz="4800" b="1" dirty="0">
              <a:solidFill>
                <a:schemeClr val="bg1"/>
              </a:solidFill>
              <a:latin typeface="黑体" pitchFamily="49" charset="-122"/>
              <a:ea typeface="黑体" pitchFamily="49" charset="-122"/>
            </a:endParaRPr>
          </a:p>
        </p:txBody>
      </p:sp>
    </p:spTree>
    <p:extLst>
      <p:ext uri="{BB962C8B-B14F-4D97-AF65-F5344CB8AC3E}">
        <p14:creationId xmlns:p14="http://schemas.microsoft.com/office/powerpoint/2010/main" val="4420463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4114" b="4431"/>
          <a:stretch/>
        </p:blipFill>
        <p:spPr bwMode="auto">
          <a:xfrm>
            <a:off x="3851920" y="771550"/>
            <a:ext cx="5001344" cy="3613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07504" y="987574"/>
            <a:ext cx="3990836" cy="2862322"/>
          </a:xfrm>
          <a:prstGeom prst="rect">
            <a:avLst/>
          </a:prstGeom>
          <a:noFill/>
        </p:spPr>
        <p:txBody>
          <a:bodyPr wrap="square" rtlCol="0">
            <a:spAutoFit/>
          </a:bodyPr>
          <a:lstStyle/>
          <a:p>
            <a:r>
              <a:rPr lang="zh-CN" altLang="en-US" sz="3600" b="1" dirty="0">
                <a:latin typeface="黑体" pitchFamily="49" charset="-122"/>
                <a:ea typeface="黑体" pitchFamily="49" charset="-122"/>
              </a:rPr>
              <a:t>    你的好伙伴看到你最近读一本书很入迷，很想知道你读的这本书讲了些什么。</a:t>
            </a:r>
          </a:p>
        </p:txBody>
      </p:sp>
    </p:spTree>
    <p:extLst>
      <p:ext uri="{BB962C8B-B14F-4D97-AF65-F5344CB8AC3E}">
        <p14:creationId xmlns:p14="http://schemas.microsoft.com/office/powerpoint/2010/main" val="40659726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7569" y="1923678"/>
            <a:ext cx="7534152" cy="646331"/>
          </a:xfrm>
          <a:prstGeom prst="rect">
            <a:avLst/>
          </a:prstGeom>
          <a:noFill/>
        </p:spPr>
        <p:txBody>
          <a:bodyPr wrap="square" rtlCol="0">
            <a:spAutoFit/>
          </a:bodyPr>
          <a:lstStyle/>
          <a:p>
            <a:r>
              <a:rPr lang="zh-CN" altLang="en-US" sz="2400" dirty="0">
                <a:latin typeface="黑体" pitchFamily="49" charset="-122"/>
                <a:ea typeface="黑体" pitchFamily="49" charset="-122"/>
              </a:rPr>
              <a:t>    </a:t>
            </a:r>
            <a:r>
              <a:rPr lang="zh-CN" altLang="en-US" sz="3600" dirty="0">
                <a:latin typeface="黑体" pitchFamily="49" charset="-122"/>
                <a:ea typeface="黑体" pitchFamily="49" charset="-122"/>
              </a:rPr>
              <a:t>选择你读过的一本书写梗概。</a:t>
            </a:r>
            <a:endParaRPr lang="en-US" altLang="zh-CN" sz="3600" dirty="0">
              <a:latin typeface="黑体" pitchFamily="49" charset="-122"/>
              <a:ea typeface="黑体" pitchFamily="49" charset="-122"/>
            </a:endParaRPr>
          </a:p>
        </p:txBody>
      </p:sp>
      <p:sp>
        <p:nvSpPr>
          <p:cNvPr id="5" name="矩形 4"/>
          <p:cNvSpPr/>
          <p:nvPr/>
        </p:nvSpPr>
        <p:spPr>
          <a:xfrm>
            <a:off x="513681" y="699542"/>
            <a:ext cx="2242922" cy="707886"/>
          </a:xfrm>
          <a:prstGeom prst="rect">
            <a:avLst/>
          </a:prstGeom>
        </p:spPr>
        <p:txBody>
          <a:bodyPr wrap="none">
            <a:spAutoFit/>
          </a:bodyPr>
          <a:lstStyle/>
          <a:p>
            <a:r>
              <a:rPr lang="zh-CN" altLang="en-US" sz="4000" b="1" dirty="0">
                <a:solidFill>
                  <a:srgbClr val="FF0000"/>
                </a:solidFill>
                <a:latin typeface="黑体" pitchFamily="49" charset="-122"/>
                <a:ea typeface="黑体" pitchFamily="49" charset="-122"/>
              </a:rPr>
              <a:t>习作内容</a:t>
            </a:r>
            <a:endParaRPr lang="zh-CN" altLang="en-US" sz="2400" b="1" dirty="0">
              <a:solidFill>
                <a:srgbClr val="FF0000"/>
              </a:solidFill>
            </a:endParaRPr>
          </a:p>
        </p:txBody>
      </p:sp>
    </p:spTree>
    <p:extLst>
      <p:ext uri="{BB962C8B-B14F-4D97-AF65-F5344CB8AC3E}">
        <p14:creationId xmlns:p14="http://schemas.microsoft.com/office/powerpoint/2010/main" val="36382526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4" y="0"/>
            <a:ext cx="9141346" cy="5173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53133" y="1491630"/>
            <a:ext cx="6430416" cy="1446550"/>
          </a:xfrm>
          <a:prstGeom prst="rect">
            <a:avLst/>
          </a:prstGeom>
          <a:noFill/>
        </p:spPr>
        <p:txBody>
          <a:bodyPr wrap="square" rtlCol="0">
            <a:spAutoFit/>
          </a:bodyPr>
          <a:lstStyle/>
          <a:p>
            <a:r>
              <a:rPr lang="zh-CN" altLang="en-US" sz="3200" dirty="0">
                <a:latin typeface="黑体" pitchFamily="49" charset="-122"/>
                <a:ea typeface="黑体" pitchFamily="49" charset="-122"/>
              </a:rPr>
              <a:t>    </a:t>
            </a:r>
            <a:r>
              <a:rPr lang="zh-CN" altLang="en-US" sz="4400" dirty="0">
                <a:latin typeface="黑体" pitchFamily="49" charset="-122"/>
                <a:ea typeface="黑体" pitchFamily="49" charset="-122"/>
              </a:rPr>
              <a:t> 谁来跟大家说一说你读过什么书？</a:t>
            </a:r>
            <a:endParaRPr lang="en-US" altLang="zh-CN" sz="4400" dirty="0">
              <a:latin typeface="黑体" pitchFamily="49" charset="-122"/>
              <a:ea typeface="黑体" pitchFamily="49" charset="-122"/>
            </a:endParaRPr>
          </a:p>
        </p:txBody>
      </p:sp>
      <p:sp>
        <p:nvSpPr>
          <p:cNvPr id="7" name="矩形 6"/>
          <p:cNvSpPr/>
          <p:nvPr/>
        </p:nvSpPr>
        <p:spPr>
          <a:xfrm>
            <a:off x="653133" y="595997"/>
            <a:ext cx="2242922" cy="707886"/>
          </a:xfrm>
          <a:prstGeom prst="rect">
            <a:avLst/>
          </a:prstGeom>
        </p:spPr>
        <p:txBody>
          <a:bodyPr wrap="none">
            <a:spAutoFit/>
          </a:bodyPr>
          <a:lstStyle/>
          <a:p>
            <a:r>
              <a:rPr lang="zh-CN" altLang="en-US" sz="4000" b="1" dirty="0">
                <a:solidFill>
                  <a:srgbClr val="C00000"/>
                </a:solidFill>
                <a:latin typeface="黑体" pitchFamily="49" charset="-122"/>
                <a:ea typeface="黑体" pitchFamily="49" charset="-122"/>
              </a:rPr>
              <a:t>自由发言</a:t>
            </a:r>
            <a:endParaRPr lang="zh-CN" altLang="en-US" sz="2400" b="1" dirty="0">
              <a:solidFill>
                <a:srgbClr val="C00000"/>
              </a:solidFill>
            </a:endParaRPr>
          </a:p>
        </p:txBody>
      </p:sp>
    </p:spTree>
    <p:extLst>
      <p:ext uri="{BB962C8B-B14F-4D97-AF65-F5344CB8AC3E}">
        <p14:creationId xmlns:p14="http://schemas.microsoft.com/office/powerpoint/2010/main" val="12411744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7498" y="1562498"/>
            <a:ext cx="1694180" cy="2248535"/>
          </a:xfrm>
          <a:prstGeom prst="rect">
            <a:avLst/>
          </a:prstGeom>
        </p:spPr>
      </p:pic>
      <p:sp>
        <p:nvSpPr>
          <p:cNvPr id="4" name="矩形标注 3"/>
          <p:cNvSpPr/>
          <p:nvPr/>
        </p:nvSpPr>
        <p:spPr>
          <a:xfrm>
            <a:off x="2646266" y="1491630"/>
            <a:ext cx="4929222" cy="1500198"/>
          </a:xfrm>
          <a:prstGeom prst="wedgeRectCallout">
            <a:avLst>
              <a:gd name="adj1" fmla="val -64799"/>
              <a:gd name="adj2" fmla="val 64031"/>
            </a:avLst>
          </a:prstGeom>
          <a:grp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3200" dirty="0">
                <a:solidFill>
                  <a:schemeClr val="tx1"/>
                </a:solidFill>
                <a:ea typeface="黑体" pitchFamily="49" charset="-122"/>
              </a:rPr>
              <a:t>想一想，一本书的梗概应该具备怎样的特点？</a:t>
            </a: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762" y="571950"/>
            <a:ext cx="366860" cy="456339"/>
          </a:xfrm>
          <a:prstGeom prst="rect">
            <a:avLst/>
          </a:prstGeom>
        </p:spPr>
      </p:pic>
      <p:sp>
        <p:nvSpPr>
          <p:cNvPr id="6" name="文本框 14"/>
          <p:cNvSpPr txBox="1"/>
          <p:nvPr/>
        </p:nvSpPr>
        <p:spPr>
          <a:xfrm>
            <a:off x="642910" y="500048"/>
            <a:ext cx="2003356" cy="561692"/>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写作指导</a:t>
            </a:r>
          </a:p>
        </p:txBody>
      </p:sp>
    </p:spTree>
    <p:extLst>
      <p:ext uri="{BB962C8B-B14F-4D97-AF65-F5344CB8AC3E}">
        <p14:creationId xmlns:p14="http://schemas.microsoft.com/office/powerpoint/2010/main" val="33187336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标注 5"/>
          <p:cNvSpPr/>
          <p:nvPr/>
        </p:nvSpPr>
        <p:spPr>
          <a:xfrm>
            <a:off x="1475656" y="915566"/>
            <a:ext cx="5786478" cy="3143272"/>
          </a:xfrm>
          <a:prstGeom prst="wedgeRectCallout">
            <a:avLst>
              <a:gd name="adj1" fmla="val -67104"/>
              <a:gd name="adj2" fmla="val 10698"/>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tx1"/>
                </a:solidFill>
                <a:latin typeface="黑体" pitchFamily="49" charset="-122"/>
                <a:ea typeface="黑体" pitchFamily="49" charset="-122"/>
              </a:rPr>
              <a:t>要想写好故事梗概，必须做到：</a:t>
            </a:r>
            <a:endParaRPr lang="en-US" altLang="zh-CN" sz="3200" dirty="0">
              <a:solidFill>
                <a:schemeClr val="tx1"/>
              </a:solidFill>
              <a:latin typeface="黑体" pitchFamily="49" charset="-122"/>
              <a:ea typeface="黑体" pitchFamily="49" charset="-122"/>
            </a:endParaRPr>
          </a:p>
          <a:p>
            <a:endParaRPr lang="en-US" altLang="zh-CN" dirty="0">
              <a:solidFill>
                <a:schemeClr val="tx1"/>
              </a:solidFill>
              <a:latin typeface="黑体" pitchFamily="49" charset="-122"/>
              <a:ea typeface="黑体" pitchFamily="49" charset="-122"/>
            </a:endParaRPr>
          </a:p>
          <a:p>
            <a:r>
              <a:rPr lang="en-US" altLang="zh-CN" sz="3200" dirty="0">
                <a:solidFill>
                  <a:srgbClr val="0000FF"/>
                </a:solidFill>
                <a:latin typeface="黑体" pitchFamily="49" charset="-122"/>
                <a:ea typeface="黑体" pitchFamily="49" charset="-122"/>
              </a:rPr>
              <a:t>    1.</a:t>
            </a:r>
            <a:r>
              <a:rPr lang="zh-CN" altLang="en-US" sz="3200" dirty="0">
                <a:solidFill>
                  <a:srgbClr val="0000FF"/>
                </a:solidFill>
                <a:latin typeface="黑体" pitchFamily="49" charset="-122"/>
                <a:ea typeface="黑体" pitchFamily="49" charset="-122"/>
              </a:rPr>
              <a:t>长话短说要简要；</a:t>
            </a:r>
            <a:endParaRPr lang="en-US" altLang="zh-CN" sz="3200" dirty="0">
              <a:solidFill>
                <a:srgbClr val="0000FF"/>
              </a:solidFill>
              <a:latin typeface="黑体" pitchFamily="49" charset="-122"/>
              <a:ea typeface="黑体" pitchFamily="49" charset="-122"/>
            </a:endParaRPr>
          </a:p>
          <a:p>
            <a:r>
              <a:rPr lang="en-US" altLang="zh-CN" sz="3200" dirty="0">
                <a:solidFill>
                  <a:srgbClr val="0000FF"/>
                </a:solidFill>
                <a:latin typeface="黑体" pitchFamily="49" charset="-122"/>
                <a:ea typeface="黑体" pitchFamily="49" charset="-122"/>
              </a:rPr>
              <a:t>    2.</a:t>
            </a:r>
            <a:r>
              <a:rPr lang="zh-CN" altLang="en-US" sz="3200" dirty="0">
                <a:solidFill>
                  <a:srgbClr val="0000FF"/>
                </a:solidFill>
                <a:latin typeface="黑体" pitchFamily="49" charset="-122"/>
                <a:ea typeface="黑体" pitchFamily="49" charset="-122"/>
              </a:rPr>
              <a:t>详写略写要分清；</a:t>
            </a:r>
            <a:endParaRPr lang="en-US" altLang="zh-CN" sz="3200" dirty="0">
              <a:solidFill>
                <a:srgbClr val="0000FF"/>
              </a:solidFill>
              <a:latin typeface="黑体" pitchFamily="49" charset="-122"/>
              <a:ea typeface="黑体" pitchFamily="49" charset="-122"/>
            </a:endParaRPr>
          </a:p>
          <a:p>
            <a:r>
              <a:rPr lang="en-US" altLang="zh-CN" sz="3200" dirty="0">
                <a:solidFill>
                  <a:srgbClr val="0000FF"/>
                </a:solidFill>
                <a:latin typeface="黑体" pitchFamily="49" charset="-122"/>
                <a:ea typeface="黑体" pitchFamily="49" charset="-122"/>
              </a:rPr>
              <a:t>    3.</a:t>
            </a:r>
            <a:r>
              <a:rPr lang="zh-CN" altLang="en-US" sz="3200" dirty="0">
                <a:solidFill>
                  <a:srgbClr val="0000FF"/>
                </a:solidFill>
                <a:latin typeface="黑体" pitchFamily="49" charset="-122"/>
                <a:ea typeface="黑体" pitchFamily="49" charset="-122"/>
              </a:rPr>
              <a:t>中心顺序人称不变；</a:t>
            </a:r>
            <a:endParaRPr lang="en-US" altLang="zh-CN" sz="3200" dirty="0">
              <a:solidFill>
                <a:srgbClr val="0000FF"/>
              </a:solidFill>
              <a:latin typeface="黑体" pitchFamily="49" charset="-122"/>
              <a:ea typeface="黑体" pitchFamily="49" charset="-122"/>
            </a:endParaRPr>
          </a:p>
          <a:p>
            <a:r>
              <a:rPr lang="en-US" altLang="zh-CN" sz="3200" dirty="0">
                <a:solidFill>
                  <a:srgbClr val="0000FF"/>
                </a:solidFill>
                <a:latin typeface="黑体" pitchFamily="49" charset="-122"/>
                <a:ea typeface="黑体" pitchFamily="49" charset="-122"/>
              </a:rPr>
              <a:t>    4.</a:t>
            </a:r>
            <a:r>
              <a:rPr lang="zh-CN" altLang="en-US" sz="3200" dirty="0">
                <a:solidFill>
                  <a:srgbClr val="0000FF"/>
                </a:solidFill>
                <a:latin typeface="黑体" pitchFamily="49" charset="-122"/>
                <a:ea typeface="黑体" pitchFamily="49" charset="-122"/>
              </a:rPr>
              <a:t>关键要素说清楚。</a:t>
            </a:r>
          </a:p>
        </p:txBody>
      </p:sp>
    </p:spTree>
    <p:extLst>
      <p:ext uri="{BB962C8B-B14F-4D97-AF65-F5344CB8AC3E}">
        <p14:creationId xmlns:p14="http://schemas.microsoft.com/office/powerpoint/2010/main" val="23856966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7498" y="973445"/>
            <a:ext cx="1694180" cy="2248535"/>
          </a:xfrm>
          <a:prstGeom prst="rect">
            <a:avLst/>
          </a:prstGeom>
        </p:spPr>
      </p:pic>
      <p:sp>
        <p:nvSpPr>
          <p:cNvPr id="4" name="矩形标注 3"/>
          <p:cNvSpPr/>
          <p:nvPr/>
        </p:nvSpPr>
        <p:spPr>
          <a:xfrm>
            <a:off x="2771800" y="1347614"/>
            <a:ext cx="4929222" cy="1500198"/>
          </a:xfrm>
          <a:prstGeom prst="wedgeRectCallout">
            <a:avLst>
              <a:gd name="adj1" fmla="val -64799"/>
              <a:gd name="adj2" fmla="val 64031"/>
            </a:avLst>
          </a:prstGeom>
          <a:grp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3200" dirty="0">
                <a:solidFill>
                  <a:schemeClr val="tx1"/>
                </a:solidFill>
                <a:ea typeface="黑体" pitchFamily="49" charset="-122"/>
              </a:rPr>
              <a:t>想一想，我们可以怎样来写一本书的梗概？</a:t>
            </a:r>
          </a:p>
        </p:txBody>
      </p:sp>
    </p:spTree>
    <p:extLst>
      <p:ext uri="{BB962C8B-B14F-4D97-AF65-F5344CB8AC3E}">
        <p14:creationId xmlns:p14="http://schemas.microsoft.com/office/powerpoint/2010/main" val="4642210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755576" y="2067694"/>
            <a:ext cx="7160935" cy="584775"/>
          </a:xfrm>
          <a:prstGeom prst="rect">
            <a:avLst/>
          </a:prstGeom>
          <a:noFill/>
        </p:spPr>
        <p:txBody>
          <a:bodyPr wrap="none" rtlCol="0">
            <a:spAutoFit/>
          </a:bodyPr>
          <a:lstStyle/>
          <a:p>
            <a:r>
              <a:rPr lang="zh-CN" altLang="en-US" sz="3200" dirty="0">
                <a:latin typeface="黑体" pitchFamily="49" charset="-122"/>
                <a:ea typeface="黑体" pitchFamily="49" charset="-122"/>
              </a:rPr>
              <a:t>理清书籍内容的基本框架，把握要点。</a:t>
            </a:r>
          </a:p>
        </p:txBody>
      </p:sp>
      <p:sp>
        <p:nvSpPr>
          <p:cNvPr id="22" name="矩形 21"/>
          <p:cNvSpPr/>
          <p:nvPr/>
        </p:nvSpPr>
        <p:spPr>
          <a:xfrm>
            <a:off x="571472" y="642924"/>
            <a:ext cx="3643338" cy="642942"/>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zh-CN" altLang="en-US" sz="2800" dirty="0">
                <a:solidFill>
                  <a:schemeClr val="tx1"/>
                </a:solidFill>
                <a:latin typeface="黑体" pitchFamily="49" charset="-122"/>
                <a:ea typeface="黑体" pitchFamily="49" charset="-122"/>
              </a:rPr>
              <a:t>读懂内容，把握脉络</a:t>
            </a:r>
            <a:endParaRPr lang="zh-CN" altLang="en-US" sz="2800" dirty="0">
              <a:solidFill>
                <a:schemeClr val="tx1"/>
              </a:solidFill>
              <a:ea typeface="黑体" pitchFamily="49" charset="-122"/>
            </a:endParaRPr>
          </a:p>
        </p:txBody>
      </p:sp>
      <p:sp>
        <p:nvSpPr>
          <p:cNvPr id="4" name="矩形 3"/>
          <p:cNvSpPr/>
          <p:nvPr/>
        </p:nvSpPr>
        <p:spPr>
          <a:xfrm rot="20733431">
            <a:off x="4577223" y="559886"/>
            <a:ext cx="699230" cy="707886"/>
          </a:xfrm>
          <a:prstGeom prst="rect">
            <a:avLst/>
          </a:prstGeom>
          <a:solidFill>
            <a:schemeClr val="accent6">
              <a:lumMod val="40000"/>
              <a:lumOff val="60000"/>
            </a:schemeClr>
          </a:solidFill>
        </p:spPr>
        <p:txBody>
          <a:bodyPr wrap="none">
            <a:spAutoFit/>
          </a:bodyPr>
          <a:lstStyle/>
          <a:p>
            <a:r>
              <a:rPr lang="zh-CN" altLang="en-US" sz="4000" b="1" dirty="0">
                <a:solidFill>
                  <a:prstClr val="black"/>
                </a:solidFill>
                <a:latin typeface="黑体" pitchFamily="49" charset="-122"/>
                <a:ea typeface="黑体" pitchFamily="49" charset="-122"/>
              </a:rPr>
              <a:t>读</a:t>
            </a:r>
            <a:endParaRPr lang="zh-CN" altLang="en-US" sz="2400" b="1" dirty="0"/>
          </a:p>
        </p:txBody>
      </p:sp>
    </p:spTree>
    <p:extLst>
      <p:ext uri="{BB962C8B-B14F-4D97-AF65-F5344CB8AC3E}">
        <p14:creationId xmlns:p14="http://schemas.microsoft.com/office/powerpoint/2010/main" val="32655650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www.mianfeiwendang.com/pic/65484a9c6efc11aab2a7cef73224348843e98314/1-810-jpg_6-1080-0-0-1080.jpg"/>
          <p:cNvPicPr>
            <a:picLocks noChangeAspect="1" noChangeArrowheads="1"/>
          </p:cNvPicPr>
          <p:nvPr/>
        </p:nvPicPr>
        <p:blipFill>
          <a:blip r:embed="rId2">
            <a:lum contrast="40000"/>
          </a:blip>
          <a:srcRect l="28947"/>
          <a:stretch>
            <a:fillRect/>
          </a:stretch>
        </p:blipFill>
        <p:spPr bwMode="auto">
          <a:xfrm>
            <a:off x="4644008" y="411510"/>
            <a:ext cx="4143404" cy="4373594"/>
          </a:xfrm>
          <a:prstGeom prst="rect">
            <a:avLst/>
          </a:prstGeom>
          <a:noFill/>
        </p:spPr>
      </p:pic>
      <p:sp>
        <p:nvSpPr>
          <p:cNvPr id="3" name="矩形 2"/>
          <p:cNvSpPr/>
          <p:nvPr/>
        </p:nvSpPr>
        <p:spPr>
          <a:xfrm>
            <a:off x="323528" y="411510"/>
            <a:ext cx="2016224" cy="584775"/>
          </a:xfrm>
          <a:prstGeom prst="rect">
            <a:avLst/>
          </a:prstGeom>
        </p:spPr>
        <p:txBody>
          <a:bodyPr wrap="square">
            <a:spAutoFit/>
          </a:bodyPr>
          <a:lstStyle/>
          <a:p>
            <a:r>
              <a:rPr lang="zh-CN" altLang="en-US" sz="3200" b="1" dirty="0">
                <a:solidFill>
                  <a:srgbClr val="0000FF"/>
                </a:solidFill>
                <a:latin typeface="楷体" panose="02010609060101010101" pitchFamily="49" charset="-122"/>
                <a:ea typeface="楷体" panose="02010609060101010101" pitchFamily="49" charset="-122"/>
                <a:cs typeface="楷体" panose="02010609060101010101" pitchFamily="49" charset="-122"/>
              </a:rPr>
              <a:t>回顾课文</a:t>
            </a:r>
          </a:p>
        </p:txBody>
      </p:sp>
      <p:sp>
        <p:nvSpPr>
          <p:cNvPr id="4" name="矩形 3"/>
          <p:cNvSpPr/>
          <p:nvPr/>
        </p:nvSpPr>
        <p:spPr>
          <a:xfrm>
            <a:off x="395536" y="1347614"/>
            <a:ext cx="4896544" cy="1754326"/>
          </a:xfrm>
          <a:prstGeom prst="rect">
            <a:avLst/>
          </a:prstGeom>
        </p:spPr>
        <p:txBody>
          <a:bodyPr wrap="square">
            <a:spAutoFit/>
          </a:bodyPr>
          <a:lstStyle/>
          <a:p>
            <a:pPr>
              <a:lnSpc>
                <a:spcPct val="150000"/>
              </a:lnSpc>
            </a:pPr>
            <a:r>
              <a:rPr lang="zh-CN" altLang="en-US" sz="2400" b="1" dirty="0">
                <a:solidFill>
                  <a:prstClr val="black"/>
                </a:solidFill>
                <a:latin typeface="楷体" pitchFamily="49" charset="-122"/>
                <a:ea typeface="楷体" pitchFamily="49" charset="-122"/>
              </a:rPr>
              <a:t>流落荒岛→（        ）→（        ）→（        ）</a:t>
            </a:r>
            <a:endParaRPr lang="en-US" altLang="zh-CN" sz="2400" b="1" dirty="0">
              <a:solidFill>
                <a:prstClr val="black"/>
              </a:solidFill>
              <a:latin typeface="楷体" pitchFamily="49" charset="-122"/>
              <a:ea typeface="楷体" pitchFamily="49" charset="-122"/>
            </a:endParaRPr>
          </a:p>
          <a:p>
            <a:pPr>
              <a:lnSpc>
                <a:spcPct val="150000"/>
              </a:lnSpc>
            </a:pPr>
            <a:r>
              <a:rPr lang="zh-CN" altLang="en-US" sz="2400" b="1" dirty="0">
                <a:solidFill>
                  <a:prstClr val="black"/>
                </a:solidFill>
                <a:latin typeface="楷体" pitchFamily="49" charset="-122"/>
                <a:ea typeface="楷体" pitchFamily="49" charset="-122"/>
              </a:rPr>
              <a:t>→（        ）→（         ）</a:t>
            </a:r>
            <a:endParaRPr lang="zh-CN" altLang="en-US" sz="2400" dirty="0"/>
          </a:p>
        </p:txBody>
      </p:sp>
      <p:sp>
        <p:nvSpPr>
          <p:cNvPr id="5" name="TextBox 4"/>
          <p:cNvSpPr txBox="1"/>
          <p:nvPr/>
        </p:nvSpPr>
        <p:spPr>
          <a:xfrm>
            <a:off x="1043608" y="2478692"/>
            <a:ext cx="1406304" cy="623248"/>
          </a:xfrm>
          <a:prstGeom prst="rect">
            <a:avLst/>
          </a:prstGeom>
          <a:noFill/>
        </p:spPr>
        <p:txBody>
          <a:bodyPr wrap="square" lIns="68580" tIns="34290" rIns="68580" bIns="34290" rtlCol="0">
            <a:spAutoFit/>
          </a:bodyPr>
          <a:lstStyle/>
          <a:p>
            <a:pPr>
              <a:lnSpc>
                <a:spcPct val="150000"/>
              </a:lnSpc>
            </a:pPr>
            <a:r>
              <a:rPr lang="zh-CN" altLang="en-US" sz="2400" b="1" dirty="0">
                <a:solidFill>
                  <a:srgbClr val="FF0000"/>
                </a:solidFill>
                <a:latin typeface="楷体" pitchFamily="49" charset="-122"/>
                <a:ea typeface="楷体" pitchFamily="49" charset="-122"/>
              </a:rPr>
              <a:t>救星期五</a:t>
            </a:r>
          </a:p>
        </p:txBody>
      </p:sp>
      <p:sp>
        <p:nvSpPr>
          <p:cNvPr id="6" name="TextBox 24"/>
          <p:cNvSpPr txBox="1"/>
          <p:nvPr/>
        </p:nvSpPr>
        <p:spPr>
          <a:xfrm>
            <a:off x="2267744" y="1498499"/>
            <a:ext cx="1512168" cy="438582"/>
          </a:xfrm>
          <a:prstGeom prst="rect">
            <a:avLst/>
          </a:prstGeom>
          <a:noFill/>
        </p:spPr>
        <p:txBody>
          <a:bodyPr wrap="square" lIns="68580" tIns="34290" rIns="68580" bIns="34290" rtlCol="0">
            <a:spAutoFit/>
          </a:bodyPr>
          <a:lstStyle/>
          <a:p>
            <a:r>
              <a:rPr lang="zh-CN" altLang="en-US" sz="2400" b="1" dirty="0">
                <a:solidFill>
                  <a:srgbClr val="FF0000"/>
                </a:solidFill>
                <a:latin typeface="楷体" pitchFamily="49" charset="-122"/>
                <a:ea typeface="楷体" pitchFamily="49" charset="-122"/>
              </a:rPr>
              <a:t>搭盖住所</a:t>
            </a:r>
          </a:p>
        </p:txBody>
      </p:sp>
      <p:sp>
        <p:nvSpPr>
          <p:cNvPr id="7" name="矩形 6"/>
          <p:cNvSpPr/>
          <p:nvPr/>
        </p:nvSpPr>
        <p:spPr>
          <a:xfrm>
            <a:off x="728245" y="1999277"/>
            <a:ext cx="1582932" cy="438582"/>
          </a:xfrm>
          <a:prstGeom prst="rect">
            <a:avLst/>
          </a:prstGeom>
        </p:spPr>
        <p:txBody>
          <a:bodyPr wrap="square" lIns="68580" tIns="34290" rIns="68580" bIns="34290">
            <a:spAutoFit/>
          </a:bodyPr>
          <a:lstStyle/>
          <a:p>
            <a:r>
              <a:rPr lang="zh-CN" altLang="en-US" sz="2400" b="1" dirty="0">
                <a:solidFill>
                  <a:srgbClr val="FF0000"/>
                </a:solidFill>
                <a:latin typeface="楷体" pitchFamily="49" charset="-122"/>
                <a:ea typeface="楷体" pitchFamily="49" charset="-122"/>
              </a:rPr>
              <a:t>驯养野羊</a:t>
            </a:r>
          </a:p>
        </p:txBody>
      </p:sp>
      <p:sp>
        <p:nvSpPr>
          <p:cNvPr id="8" name="矩形 7"/>
          <p:cNvSpPr/>
          <p:nvPr/>
        </p:nvSpPr>
        <p:spPr>
          <a:xfrm>
            <a:off x="2881960" y="2005486"/>
            <a:ext cx="1803796" cy="438582"/>
          </a:xfrm>
          <a:prstGeom prst="rect">
            <a:avLst/>
          </a:prstGeom>
        </p:spPr>
        <p:txBody>
          <a:bodyPr wrap="square" lIns="68580" tIns="34290" rIns="68580" bIns="34290">
            <a:spAutoFit/>
          </a:bodyPr>
          <a:lstStyle/>
          <a:p>
            <a:r>
              <a:rPr lang="zh-CN" altLang="en-US" sz="2400" b="1" dirty="0">
                <a:solidFill>
                  <a:srgbClr val="FF0000"/>
                </a:solidFill>
                <a:latin typeface="楷体" pitchFamily="49" charset="-122"/>
                <a:ea typeface="楷体" pitchFamily="49" charset="-122"/>
              </a:rPr>
              <a:t>播种粮食</a:t>
            </a:r>
          </a:p>
        </p:txBody>
      </p:sp>
      <p:sp>
        <p:nvSpPr>
          <p:cNvPr id="9" name="TextBox 24"/>
          <p:cNvSpPr txBox="1"/>
          <p:nvPr/>
        </p:nvSpPr>
        <p:spPr>
          <a:xfrm>
            <a:off x="3206180" y="2571025"/>
            <a:ext cx="1479576" cy="438582"/>
          </a:xfrm>
          <a:prstGeom prst="rect">
            <a:avLst/>
          </a:prstGeom>
          <a:noFill/>
        </p:spPr>
        <p:txBody>
          <a:bodyPr wrap="square" lIns="68580" tIns="34290" rIns="68580" bIns="34290" rtlCol="0">
            <a:spAutoFit/>
          </a:bodyPr>
          <a:lstStyle/>
          <a:p>
            <a:r>
              <a:rPr lang="zh-CN" altLang="en-US" sz="2400" b="1" dirty="0">
                <a:solidFill>
                  <a:srgbClr val="FF0000"/>
                </a:solidFill>
                <a:latin typeface="楷体" pitchFamily="49" charset="-122"/>
                <a:ea typeface="楷体" pitchFamily="49" charset="-122"/>
              </a:rPr>
              <a:t>夺船回国</a:t>
            </a:r>
          </a:p>
        </p:txBody>
      </p:sp>
      <p:sp>
        <p:nvSpPr>
          <p:cNvPr id="10" name="矩形 9"/>
          <p:cNvSpPr/>
          <p:nvPr/>
        </p:nvSpPr>
        <p:spPr>
          <a:xfrm>
            <a:off x="428303" y="3436740"/>
            <a:ext cx="4990281" cy="523220"/>
          </a:xfrm>
          <a:prstGeom prst="rect">
            <a:avLst/>
          </a:prstGeom>
        </p:spPr>
        <p:txBody>
          <a:bodyPr wrap="square">
            <a:spAutoFit/>
          </a:bodyPr>
          <a:lstStyle/>
          <a:p>
            <a:r>
              <a:rPr lang="zh-CN" altLang="en-US" sz="2800" dirty="0">
                <a:solidFill>
                  <a:srgbClr val="FF0000"/>
                </a:solidFill>
                <a:latin typeface="黑体" pitchFamily="49" charset="-122"/>
                <a:ea typeface="黑体" pitchFamily="49" charset="-122"/>
                <a:cs typeface="楷体" panose="02010609060101010101" pitchFamily="49" charset="-122"/>
              </a:rPr>
              <a:t>梗概按照上述线索展开叙述。</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amond(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8" presetClass="entr" presetSubtype="16"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diamond(in)">
                                      <p:cBhvr>
                                        <p:cTn id="26" dur="20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2910" y="1785932"/>
            <a:ext cx="1694180" cy="2248535"/>
          </a:xfrm>
          <a:prstGeom prst="rect">
            <a:avLst/>
          </a:prstGeom>
        </p:spPr>
      </p:pic>
      <p:sp>
        <p:nvSpPr>
          <p:cNvPr id="23" name="矩形标注 22"/>
          <p:cNvSpPr/>
          <p:nvPr/>
        </p:nvSpPr>
        <p:spPr>
          <a:xfrm>
            <a:off x="2627784" y="915566"/>
            <a:ext cx="5572164" cy="2571768"/>
          </a:xfrm>
          <a:prstGeom prst="wedgeRectCallout">
            <a:avLst>
              <a:gd name="adj1" fmla="val -60392"/>
              <a:gd name="adj2" fmla="val 5355"/>
            </a:avLst>
          </a:prstGeom>
          <a:grpFill/>
          <a:ln>
            <a:solidFill>
              <a:srgbClr val="7030A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800" dirty="0">
                <a:solidFill>
                  <a:schemeClr val="tx1"/>
                </a:solidFill>
                <a:ea typeface="黑体" pitchFamily="49" charset="-122"/>
              </a:rPr>
              <a:t>        </a:t>
            </a:r>
            <a:r>
              <a:rPr lang="zh-CN" altLang="en-US" sz="2800" dirty="0">
                <a:solidFill>
                  <a:schemeClr val="tx1"/>
                </a:solidFill>
                <a:ea typeface="黑体" pitchFamily="49" charset="-122"/>
              </a:rPr>
              <a:t>通过对原文的精读，尽可能地和文本、作者“对话”，了解原文内容，明确作者的写作意图。如果一两遍读不明确就多读几遍，不到胸有成竹绝不“善罢甘休”。</a:t>
            </a:r>
          </a:p>
        </p:txBody>
      </p:sp>
      <p:sp>
        <p:nvSpPr>
          <p:cNvPr id="6" name="矩形 5"/>
          <p:cNvSpPr/>
          <p:nvPr/>
        </p:nvSpPr>
        <p:spPr>
          <a:xfrm rot="20733431">
            <a:off x="832806" y="847563"/>
            <a:ext cx="699230" cy="707886"/>
          </a:xfrm>
          <a:prstGeom prst="rect">
            <a:avLst/>
          </a:prstGeom>
          <a:solidFill>
            <a:schemeClr val="accent6">
              <a:lumMod val="40000"/>
              <a:lumOff val="60000"/>
            </a:schemeClr>
          </a:solidFill>
        </p:spPr>
        <p:txBody>
          <a:bodyPr wrap="none">
            <a:spAutoFit/>
          </a:bodyPr>
          <a:lstStyle/>
          <a:p>
            <a:r>
              <a:rPr lang="zh-CN" altLang="en-US" sz="4000" b="1" dirty="0">
                <a:solidFill>
                  <a:prstClr val="black"/>
                </a:solidFill>
                <a:latin typeface="黑体" pitchFamily="49" charset="-122"/>
                <a:ea typeface="黑体" pitchFamily="49" charset="-122"/>
              </a:rPr>
              <a:t>读</a:t>
            </a:r>
            <a:endParaRPr lang="zh-CN" altLang="en-US" sz="2400" b="1" dirty="0"/>
          </a:p>
        </p:txBody>
      </p:sp>
    </p:spTree>
    <p:extLst>
      <p:ext uri="{BB962C8B-B14F-4D97-AF65-F5344CB8AC3E}">
        <p14:creationId xmlns:p14="http://schemas.microsoft.com/office/powerpoint/2010/main" val="38786681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6" y="915566"/>
            <a:ext cx="2500330" cy="3108543"/>
          </a:xfrm>
          <a:prstGeom prst="rect">
            <a:avLst/>
          </a:prstGeom>
          <a:noFill/>
        </p:spPr>
        <p:txBody>
          <a:bodyPr wrap="square" rtlCol="0">
            <a:spAutoFit/>
          </a:bodyPr>
          <a:lstStyle/>
          <a:p>
            <a:r>
              <a:rPr lang="zh-CN" altLang="en-US" sz="2800" b="1" dirty="0">
                <a:latin typeface="楷体" pitchFamily="49" charset="-122"/>
                <a:ea typeface="楷体" pitchFamily="49" charset="-122"/>
              </a:rPr>
              <a:t>    他独自在孤岛上生活了</a:t>
            </a:r>
            <a:r>
              <a:rPr lang="en-US" altLang="zh-CN" sz="2800" b="1" dirty="0">
                <a:latin typeface="楷体" pitchFamily="49" charset="-122"/>
                <a:ea typeface="楷体" pitchFamily="49" charset="-122"/>
              </a:rPr>
              <a:t>26</a:t>
            </a:r>
            <a:r>
              <a:rPr lang="zh-CN" altLang="en-US" sz="2800" b="1" dirty="0">
                <a:latin typeface="楷体" pitchFamily="49" charset="-122"/>
                <a:ea typeface="楷体" pitchFamily="49" charset="-122"/>
              </a:rPr>
              <a:t>年，不但供给了自己的日用所需，而且经营了一片肥美的土地。</a:t>
            </a:r>
          </a:p>
        </p:txBody>
      </p:sp>
      <p:pic>
        <p:nvPicPr>
          <p:cNvPr id="7" name="Picture 2" descr="https://ss0.bdstatic.com/70cFvHSh_Q1YnxGkpoWK1HF6hhy/it/u=265806793,2220333581&amp;fm=15&amp;gp=0.jpg"/>
          <p:cNvPicPr>
            <a:picLocks noChangeAspect="1" noChangeArrowheads="1"/>
          </p:cNvPicPr>
          <p:nvPr/>
        </p:nvPicPr>
        <p:blipFill>
          <a:blip r:embed="rId2"/>
          <a:srcRect/>
          <a:stretch>
            <a:fillRect/>
          </a:stretch>
        </p:blipFill>
        <p:spPr bwMode="auto">
          <a:xfrm>
            <a:off x="3000364" y="500048"/>
            <a:ext cx="5627464" cy="408553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571472" y="642924"/>
            <a:ext cx="3571900" cy="642942"/>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r>
              <a:rPr lang="zh-CN" altLang="en-US" sz="2800" dirty="0">
                <a:solidFill>
                  <a:schemeClr val="tx1"/>
                </a:solidFill>
                <a:latin typeface="黑体" pitchFamily="49" charset="-122"/>
                <a:ea typeface="黑体" pitchFamily="49" charset="-122"/>
              </a:rPr>
              <a:t>筛选概括，合并成段</a:t>
            </a:r>
          </a:p>
        </p:txBody>
      </p:sp>
      <p:sp>
        <p:nvSpPr>
          <p:cNvPr id="20" name="TextBox 19"/>
          <p:cNvSpPr txBox="1"/>
          <p:nvPr/>
        </p:nvSpPr>
        <p:spPr>
          <a:xfrm>
            <a:off x="571472" y="1643056"/>
            <a:ext cx="7981672" cy="1569660"/>
          </a:xfrm>
          <a:prstGeom prst="rect">
            <a:avLst/>
          </a:prstGeom>
          <a:noFill/>
        </p:spPr>
        <p:txBody>
          <a:bodyPr wrap="none" rtlCol="0">
            <a:spAutoFit/>
          </a:bodyPr>
          <a:lstStyle/>
          <a:p>
            <a:r>
              <a:rPr lang="zh-CN" altLang="en-US" sz="3200" dirty="0">
                <a:latin typeface="黑体" pitchFamily="49" charset="-122"/>
                <a:ea typeface="黑体" pitchFamily="49" charset="-122"/>
              </a:rPr>
              <a:t>保留</a:t>
            </a:r>
            <a:r>
              <a:rPr lang="en-US" altLang="zh-CN" sz="3200" dirty="0">
                <a:latin typeface="黑体" pitchFamily="49" charset="-122"/>
                <a:ea typeface="黑体" pitchFamily="49" charset="-122"/>
              </a:rPr>
              <a:t>“</a:t>
            </a:r>
            <a:r>
              <a:rPr lang="zh-CN" altLang="en-US" sz="3200" dirty="0">
                <a:latin typeface="黑体" pitchFamily="49" charset="-122"/>
                <a:ea typeface="黑体" pitchFamily="49" charset="-122"/>
              </a:rPr>
              <a:t>主干</a:t>
            </a:r>
            <a:r>
              <a:rPr lang="en-US" altLang="zh-CN" sz="3200" dirty="0">
                <a:latin typeface="黑体" pitchFamily="49" charset="-122"/>
                <a:ea typeface="黑体" pitchFamily="49" charset="-122"/>
              </a:rPr>
              <a:t>”</a:t>
            </a:r>
            <a:r>
              <a:rPr lang="zh-CN" altLang="en-US" sz="3200" dirty="0">
                <a:latin typeface="黑体" pitchFamily="49" charset="-122"/>
                <a:ea typeface="黑体" pitchFamily="49" charset="-122"/>
              </a:rPr>
              <a:t>，去除</a:t>
            </a:r>
            <a:r>
              <a:rPr lang="en-US" altLang="zh-CN" sz="3200" dirty="0">
                <a:latin typeface="黑体" pitchFamily="49" charset="-122"/>
                <a:ea typeface="黑体" pitchFamily="49" charset="-122"/>
              </a:rPr>
              <a:t>“</a:t>
            </a:r>
            <a:r>
              <a:rPr lang="zh-CN" altLang="en-US" sz="3200" dirty="0">
                <a:latin typeface="黑体" pitchFamily="49" charset="-122"/>
                <a:ea typeface="黑体" pitchFamily="49" charset="-122"/>
              </a:rPr>
              <a:t>枝叶</a:t>
            </a:r>
            <a:r>
              <a:rPr lang="en-US" altLang="zh-CN" sz="3200" dirty="0">
                <a:latin typeface="黑体" pitchFamily="49" charset="-122"/>
                <a:ea typeface="黑体" pitchFamily="49" charset="-122"/>
              </a:rPr>
              <a:t>”</a:t>
            </a:r>
            <a:r>
              <a:rPr lang="zh-CN" altLang="en-US" sz="3200" dirty="0">
                <a:latin typeface="黑体" pitchFamily="49" charset="-122"/>
                <a:ea typeface="黑体" pitchFamily="49" charset="-122"/>
              </a:rPr>
              <a:t>。</a:t>
            </a:r>
            <a:endParaRPr lang="en-US" altLang="zh-CN" sz="3200" dirty="0">
              <a:latin typeface="黑体" pitchFamily="49" charset="-122"/>
              <a:ea typeface="黑体" pitchFamily="49" charset="-122"/>
            </a:endParaRPr>
          </a:p>
          <a:p>
            <a:endParaRPr lang="en-US" altLang="zh-CN" sz="3200" dirty="0">
              <a:latin typeface="黑体" pitchFamily="49" charset="-122"/>
              <a:ea typeface="黑体" pitchFamily="49" charset="-122"/>
            </a:endParaRPr>
          </a:p>
          <a:p>
            <a:r>
              <a:rPr lang="zh-CN" altLang="en-US" sz="3200" dirty="0">
                <a:latin typeface="黑体" pitchFamily="49" charset="-122"/>
                <a:ea typeface="黑体" pitchFamily="49" charset="-122"/>
              </a:rPr>
              <a:t>用简明的叙述性语言概括每个章节的内容。</a:t>
            </a:r>
          </a:p>
        </p:txBody>
      </p:sp>
      <p:sp>
        <p:nvSpPr>
          <p:cNvPr id="4" name="矩形 3"/>
          <p:cNvSpPr/>
          <p:nvPr/>
        </p:nvSpPr>
        <p:spPr>
          <a:xfrm rot="20733431">
            <a:off x="4433205" y="610453"/>
            <a:ext cx="699230" cy="707886"/>
          </a:xfrm>
          <a:prstGeom prst="rect">
            <a:avLst/>
          </a:prstGeom>
          <a:solidFill>
            <a:schemeClr val="accent6">
              <a:lumMod val="40000"/>
              <a:lumOff val="60000"/>
            </a:schemeClr>
          </a:solidFill>
        </p:spPr>
        <p:txBody>
          <a:bodyPr wrap="none">
            <a:spAutoFit/>
          </a:bodyPr>
          <a:lstStyle/>
          <a:p>
            <a:r>
              <a:rPr lang="zh-CN" altLang="en-US" sz="4000" b="1" dirty="0">
                <a:solidFill>
                  <a:prstClr val="black"/>
                </a:solidFill>
                <a:latin typeface="黑体" pitchFamily="49" charset="-122"/>
                <a:ea typeface="黑体" pitchFamily="49" charset="-122"/>
              </a:rPr>
              <a:t>抽</a:t>
            </a:r>
            <a:endParaRPr lang="zh-CN" altLang="en-US" sz="2400" b="1" dirty="0"/>
          </a:p>
        </p:txBody>
      </p:sp>
      <p:sp>
        <p:nvSpPr>
          <p:cNvPr id="5" name="矩形 4"/>
          <p:cNvSpPr/>
          <p:nvPr/>
        </p:nvSpPr>
        <p:spPr>
          <a:xfrm rot="2052742">
            <a:off x="5502598" y="669768"/>
            <a:ext cx="699230" cy="707886"/>
          </a:xfrm>
          <a:prstGeom prst="rect">
            <a:avLst/>
          </a:prstGeom>
          <a:solidFill>
            <a:schemeClr val="accent6">
              <a:lumMod val="40000"/>
              <a:lumOff val="60000"/>
            </a:schemeClr>
          </a:solidFill>
        </p:spPr>
        <p:txBody>
          <a:bodyPr wrap="none">
            <a:spAutoFit/>
          </a:bodyPr>
          <a:lstStyle/>
          <a:p>
            <a:r>
              <a:rPr lang="zh-CN" altLang="en-US" sz="4000" b="1" dirty="0">
                <a:solidFill>
                  <a:prstClr val="black"/>
                </a:solidFill>
                <a:latin typeface="黑体" pitchFamily="49" charset="-122"/>
                <a:ea typeface="黑体" pitchFamily="49" charset="-122"/>
              </a:rPr>
              <a:t>连</a:t>
            </a:r>
            <a:endParaRPr lang="zh-CN" altLang="en-US" sz="2400" b="1" dirty="0"/>
          </a:p>
        </p:txBody>
      </p:sp>
    </p:spTree>
    <p:extLst>
      <p:ext uri="{BB962C8B-B14F-4D97-AF65-F5344CB8AC3E}">
        <p14:creationId xmlns:p14="http://schemas.microsoft.com/office/powerpoint/2010/main" val="31590221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899592" y="838864"/>
            <a:ext cx="6186309" cy="646331"/>
          </a:xfrm>
          <a:prstGeom prst="rect">
            <a:avLst/>
          </a:prstGeom>
          <a:noFill/>
        </p:spPr>
        <p:txBody>
          <a:bodyPr wrap="none" rtlCol="0">
            <a:spAutoFit/>
          </a:bodyPr>
          <a:lstStyle/>
          <a:p>
            <a:r>
              <a:rPr lang="zh-CN" altLang="en-US" sz="3600" dirty="0">
                <a:solidFill>
                  <a:srgbClr val="0000FF"/>
                </a:solidFill>
                <a:latin typeface="黑体" pitchFamily="49" charset="-122"/>
                <a:ea typeface="黑体" pitchFamily="49" charset="-122"/>
              </a:rPr>
              <a:t>你知道如何概括章节内容吗？</a:t>
            </a:r>
          </a:p>
        </p:txBody>
      </p:sp>
      <p:pic>
        <p:nvPicPr>
          <p:cNvPr id="15" name="Picture 2"/>
          <p:cNvPicPr>
            <a:picLocks noChangeAspect="1" noChangeArrowheads="1"/>
          </p:cNvPicPr>
          <p:nvPr/>
        </p:nvPicPr>
        <p:blipFill>
          <a:blip r:embed="rId2" cstate="print"/>
          <a:srcRect/>
          <a:stretch>
            <a:fillRect/>
          </a:stretch>
        </p:blipFill>
        <p:spPr bwMode="auto">
          <a:xfrm flipH="1">
            <a:off x="6858016" y="2643188"/>
            <a:ext cx="1627505" cy="2102485"/>
          </a:xfrm>
          <a:prstGeom prst="rect">
            <a:avLst/>
          </a:prstGeom>
          <a:noFill/>
          <a:ln w="9525">
            <a:noFill/>
            <a:miter lim="800000"/>
            <a:headEnd/>
            <a:tailEnd/>
          </a:ln>
        </p:spPr>
      </p:pic>
      <p:sp>
        <p:nvSpPr>
          <p:cNvPr id="16" name="文本框 99"/>
          <p:cNvSpPr txBox="1"/>
          <p:nvPr/>
        </p:nvSpPr>
        <p:spPr>
          <a:xfrm>
            <a:off x="755576" y="2000246"/>
            <a:ext cx="7235000" cy="1077218"/>
          </a:xfrm>
          <a:prstGeom prst="rect">
            <a:avLst/>
          </a:prstGeom>
          <a:noFill/>
          <a:ln w="9525">
            <a:noFill/>
          </a:ln>
        </p:spPr>
        <p:txBody>
          <a:bodyPr wrap="square">
            <a:spAutoFit/>
          </a:bodyPr>
          <a:lstStyle/>
          <a:p>
            <a:pPr indent="306070"/>
            <a:r>
              <a:rPr lang="zh-CN" altLang="en-US" sz="3200" b="1" dirty="0">
                <a:solidFill>
                  <a:prstClr val="black"/>
                </a:solidFill>
                <a:latin typeface="黑体" pitchFamily="49" charset="-122"/>
                <a:ea typeface="黑体" pitchFamily="49" charset="-122"/>
                <a:cs typeface="楷体" panose="02010609060101010101" pitchFamily="49" charset="-122"/>
              </a:rPr>
              <a:t>  </a:t>
            </a:r>
            <a:r>
              <a:rPr lang="en-US" altLang="zh-CN" sz="3200" b="1" dirty="0">
                <a:solidFill>
                  <a:prstClr val="black"/>
                </a:solidFill>
                <a:latin typeface="黑体" pitchFamily="49" charset="-122"/>
                <a:ea typeface="黑体" pitchFamily="49" charset="-122"/>
                <a:cs typeface="楷体" panose="02010609060101010101" pitchFamily="49" charset="-122"/>
              </a:rPr>
              <a:t>1.</a:t>
            </a:r>
            <a:r>
              <a:rPr lang="zh-CN" altLang="en-US" sz="3200" b="1" dirty="0">
                <a:solidFill>
                  <a:prstClr val="black"/>
                </a:solidFill>
                <a:latin typeface="黑体" pitchFamily="49" charset="-122"/>
                <a:ea typeface="黑体" pitchFamily="49" charset="-122"/>
                <a:cs typeface="楷体" panose="02010609060101010101" pitchFamily="49" charset="-122"/>
              </a:rPr>
              <a:t>要把人物语言描写概括成叙述性的话</a:t>
            </a:r>
            <a:r>
              <a:rPr lang="en-US" altLang="zh-CN" sz="3200" b="1" dirty="0">
                <a:solidFill>
                  <a:prstClr val="black"/>
                </a:solidFill>
                <a:latin typeface="黑体" pitchFamily="49" charset="-122"/>
                <a:ea typeface="黑体" pitchFamily="49" charset="-122"/>
                <a:cs typeface="楷体" panose="02010609060101010101" pitchFamily="49" charset="-122"/>
              </a:rPr>
              <a:t>——</a:t>
            </a:r>
            <a:r>
              <a:rPr lang="zh-CN" altLang="en-US" sz="3200" b="1" dirty="0">
                <a:solidFill>
                  <a:prstClr val="black"/>
                </a:solidFill>
                <a:latin typeface="黑体" pitchFamily="49" charset="-122"/>
                <a:ea typeface="黑体" pitchFamily="49" charset="-122"/>
                <a:cs typeface="楷体" panose="02010609060101010101" pitchFamily="49" charset="-122"/>
              </a:rPr>
              <a:t>直接引语变为转述句。</a:t>
            </a:r>
            <a:endParaRPr lang="en-US" sz="3200" b="1" dirty="0">
              <a:solidFill>
                <a:prstClr val="black"/>
              </a:solidFill>
              <a:latin typeface="黑体" pitchFamily="49" charset="-122"/>
              <a:ea typeface="黑体" pitchFamily="49" charset="-122"/>
              <a:cs typeface="楷体" panose="02010609060101010101" pitchFamily="49" charset="-122"/>
            </a:endParaRPr>
          </a:p>
        </p:txBody>
      </p:sp>
    </p:spTree>
    <p:extLst>
      <p:ext uri="{BB962C8B-B14F-4D97-AF65-F5344CB8AC3E}">
        <p14:creationId xmlns:p14="http://schemas.microsoft.com/office/powerpoint/2010/main" val="36688174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35680" y="914592"/>
            <a:ext cx="7786742" cy="1569660"/>
          </a:xfrm>
          <a:prstGeom prst="rect">
            <a:avLst/>
          </a:prstGeom>
        </p:spPr>
        <p:txBody>
          <a:bodyPr wrap="square">
            <a:spAutoFit/>
          </a:bodyPr>
          <a:lstStyle/>
          <a:p>
            <a:r>
              <a:rPr lang="zh-CN" altLang="en-US" sz="2400" dirty="0">
                <a:latin typeface="黑体" pitchFamily="49" charset="-122"/>
                <a:ea typeface="黑体" pitchFamily="49" charset="-122"/>
              </a:rPr>
              <a:t>    </a:t>
            </a:r>
            <a:r>
              <a:rPr lang="zh-CN" altLang="en-US" sz="2400" b="1" dirty="0">
                <a:latin typeface="楷体" pitchFamily="49" charset="-122"/>
                <a:ea typeface="楷体" pitchFamily="49" charset="-122"/>
              </a:rPr>
              <a:t>毛主席舀了两碗水送到她们母女俩手里，说：</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你们俩歇会儿吧！</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然后对警卫员说：</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来，咱俩试试，半年多不推这玩意儿了。</a:t>
            </a:r>
            <a:r>
              <a:rPr lang="en-US" altLang="zh-CN" sz="2400" b="1" dirty="0">
                <a:latin typeface="楷体" pitchFamily="49" charset="-122"/>
                <a:ea typeface="楷体" pitchFamily="49" charset="-122"/>
              </a:rPr>
              <a:t>”</a:t>
            </a:r>
            <a:r>
              <a:rPr lang="zh-CN" altLang="en-US" sz="2400" b="1" dirty="0">
                <a:latin typeface="楷体" pitchFamily="49" charset="-122"/>
                <a:ea typeface="楷体" pitchFamily="49" charset="-122"/>
              </a:rPr>
              <a:t>毛主席推碾子还挺在行，一边推，一边还用笤帚往碾盘里扫碾出来的玉米碎粒。</a:t>
            </a:r>
          </a:p>
        </p:txBody>
      </p:sp>
      <p:sp>
        <p:nvSpPr>
          <p:cNvPr id="7" name="TextBox 6"/>
          <p:cNvSpPr txBox="1"/>
          <p:nvPr/>
        </p:nvSpPr>
        <p:spPr>
          <a:xfrm>
            <a:off x="854272" y="3291829"/>
            <a:ext cx="7534152" cy="830997"/>
          </a:xfrm>
          <a:prstGeom prst="rect">
            <a:avLst/>
          </a:prstGeom>
          <a:noFill/>
        </p:spPr>
        <p:txBody>
          <a:bodyPr wrap="square" rtlCol="0">
            <a:spAutoFit/>
          </a:bodyPr>
          <a:lstStyle/>
          <a:p>
            <a:r>
              <a:rPr lang="zh-CN" altLang="en-US" sz="2400" dirty="0">
                <a:solidFill>
                  <a:srgbClr val="FF0000"/>
                </a:solidFill>
                <a:latin typeface="黑体" pitchFamily="49" charset="-122"/>
                <a:ea typeface="黑体" pitchFamily="49" charset="-122"/>
              </a:rPr>
              <a:t>    毛主席让母女俩歇会儿，然后与警卫员一起帮她们推碾子。</a:t>
            </a:r>
            <a:endParaRPr lang="en-US" altLang="zh-CN" sz="2400" dirty="0">
              <a:solidFill>
                <a:srgbClr val="FF0000"/>
              </a:solidFill>
              <a:latin typeface="黑体" pitchFamily="49" charset="-122"/>
              <a:ea typeface="黑体" pitchFamily="49" charset="-122"/>
            </a:endParaRPr>
          </a:p>
        </p:txBody>
      </p:sp>
      <p:sp>
        <p:nvSpPr>
          <p:cNvPr id="2" name="矩形 1"/>
          <p:cNvSpPr/>
          <p:nvPr/>
        </p:nvSpPr>
        <p:spPr>
          <a:xfrm>
            <a:off x="794098" y="329817"/>
            <a:ext cx="1005403" cy="584775"/>
          </a:xfrm>
          <a:prstGeom prst="rect">
            <a:avLst/>
          </a:prstGeom>
          <a:noFill/>
          <a:ln>
            <a:noFill/>
          </a:ln>
        </p:spPr>
        <p:txBody>
          <a:bodyPr wrap="none">
            <a:spAutoFit/>
          </a:bodyPr>
          <a:lstStyle/>
          <a:p>
            <a:r>
              <a:rPr lang="zh-CN" altLang="en-US" sz="3200" dirty="0">
                <a:solidFill>
                  <a:srgbClr val="0000FF"/>
                </a:solidFill>
                <a:latin typeface="黑体" pitchFamily="49" charset="-122"/>
                <a:ea typeface="黑体" pitchFamily="49" charset="-122"/>
              </a:rPr>
              <a:t>原句</a:t>
            </a:r>
            <a:endParaRPr lang="zh-CN" altLang="en-US" sz="1800" dirty="0">
              <a:solidFill>
                <a:srgbClr val="0000FF"/>
              </a:solidFill>
            </a:endParaRPr>
          </a:p>
        </p:txBody>
      </p:sp>
      <p:sp>
        <p:nvSpPr>
          <p:cNvPr id="3" name="矩形 2"/>
          <p:cNvSpPr/>
          <p:nvPr/>
        </p:nvSpPr>
        <p:spPr>
          <a:xfrm>
            <a:off x="827583" y="2618497"/>
            <a:ext cx="1005403" cy="584775"/>
          </a:xfrm>
          <a:prstGeom prst="rect">
            <a:avLst/>
          </a:prstGeom>
        </p:spPr>
        <p:txBody>
          <a:bodyPr wrap="none">
            <a:spAutoFit/>
          </a:bodyPr>
          <a:lstStyle/>
          <a:p>
            <a:r>
              <a:rPr lang="zh-CN" altLang="en-US" sz="3200" dirty="0">
                <a:solidFill>
                  <a:srgbClr val="0000FF"/>
                </a:solidFill>
                <a:latin typeface="黑体" pitchFamily="49" charset="-122"/>
                <a:ea typeface="黑体" pitchFamily="49" charset="-122"/>
              </a:rPr>
              <a:t>概括</a:t>
            </a:r>
            <a:endParaRPr lang="zh-CN" altLang="en-US" sz="1800" dirty="0">
              <a:solidFill>
                <a:srgbClr val="0000FF"/>
              </a:solidFill>
            </a:endParaRPr>
          </a:p>
        </p:txBody>
      </p:sp>
    </p:spTree>
    <p:extLst>
      <p:ext uri="{BB962C8B-B14F-4D97-AF65-F5344CB8AC3E}">
        <p14:creationId xmlns:p14="http://schemas.microsoft.com/office/powerpoint/2010/main" val="14415908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57158" y="1142990"/>
            <a:ext cx="8215370" cy="1200329"/>
          </a:xfrm>
          <a:prstGeom prst="rect">
            <a:avLst/>
          </a:prstGeom>
        </p:spPr>
        <p:txBody>
          <a:bodyPr wrap="square">
            <a:spAutoFit/>
          </a:bodyPr>
          <a:lstStyle/>
          <a:p>
            <a:r>
              <a:rPr lang="zh-CN" altLang="en-US" sz="2000" dirty="0">
                <a:latin typeface="黑体" pitchFamily="49" charset="-122"/>
                <a:ea typeface="黑体" pitchFamily="49" charset="-122"/>
              </a:rPr>
              <a:t>      </a:t>
            </a:r>
            <a:r>
              <a:rPr lang="en-US" altLang="zh-CN" sz="3600" dirty="0">
                <a:latin typeface="黑体" pitchFamily="49" charset="-122"/>
                <a:ea typeface="黑体" pitchFamily="49" charset="-122"/>
              </a:rPr>
              <a:t>2.</a:t>
            </a:r>
            <a:r>
              <a:rPr lang="zh-CN" altLang="en-US" sz="3600" dirty="0">
                <a:latin typeface="黑体" pitchFamily="49" charset="-122"/>
                <a:ea typeface="黑体" pitchFamily="49" charset="-122"/>
              </a:rPr>
              <a:t>要把人物动作描写进行选择后，概括成叙述性的话。</a:t>
            </a:r>
          </a:p>
        </p:txBody>
      </p:sp>
      <p:pic>
        <p:nvPicPr>
          <p:cNvPr id="5" name="Picture 2"/>
          <p:cNvPicPr>
            <a:picLocks noChangeAspect="1" noChangeArrowheads="1"/>
          </p:cNvPicPr>
          <p:nvPr/>
        </p:nvPicPr>
        <p:blipFill>
          <a:blip r:embed="rId2" cstate="print"/>
          <a:srcRect/>
          <a:stretch>
            <a:fillRect/>
          </a:stretch>
        </p:blipFill>
        <p:spPr bwMode="auto">
          <a:xfrm flipH="1">
            <a:off x="7072330" y="2643188"/>
            <a:ext cx="1627505" cy="2102485"/>
          </a:xfrm>
          <a:prstGeom prst="rect">
            <a:avLst/>
          </a:prstGeom>
          <a:noFill/>
          <a:ln w="9525">
            <a:noFill/>
            <a:miter lim="800000"/>
            <a:headEnd/>
            <a:tailEnd/>
          </a:ln>
        </p:spPr>
      </p:pic>
    </p:spTree>
    <p:extLst>
      <p:ext uri="{BB962C8B-B14F-4D97-AF65-F5344CB8AC3E}">
        <p14:creationId xmlns:p14="http://schemas.microsoft.com/office/powerpoint/2010/main" val="101780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817706" y="1083389"/>
            <a:ext cx="7786742" cy="1200329"/>
          </a:xfrm>
          <a:prstGeom prst="rect">
            <a:avLst/>
          </a:prstGeom>
        </p:spPr>
        <p:txBody>
          <a:bodyPr wrap="square">
            <a:spAutoFit/>
          </a:bodyPr>
          <a:lstStyle/>
          <a:p>
            <a:r>
              <a:rPr lang="zh-CN" altLang="en-US" sz="2400" b="1" dirty="0">
                <a:latin typeface="楷体" pitchFamily="49" charset="-122"/>
                <a:ea typeface="楷体" pitchFamily="49" charset="-122"/>
              </a:rPr>
              <a:t>    从受到这封电报起，毛泽东整整一天没说一句话，只是一支一支地吸着烟。桌子上的饭菜已经热了几次，还是原封不动地放在那里。</a:t>
            </a:r>
          </a:p>
        </p:txBody>
      </p:sp>
      <p:sp>
        <p:nvSpPr>
          <p:cNvPr id="7" name="TextBox 6"/>
          <p:cNvSpPr txBox="1"/>
          <p:nvPr/>
        </p:nvSpPr>
        <p:spPr>
          <a:xfrm>
            <a:off x="1330284" y="3363835"/>
            <a:ext cx="7358114" cy="461665"/>
          </a:xfrm>
          <a:prstGeom prst="rect">
            <a:avLst/>
          </a:prstGeom>
          <a:noFill/>
        </p:spPr>
        <p:txBody>
          <a:bodyPr wrap="square" rtlCol="0">
            <a:spAutoFit/>
          </a:bodyPr>
          <a:lstStyle/>
          <a:p>
            <a:r>
              <a:rPr lang="zh-CN" altLang="en-US" sz="2400" dirty="0">
                <a:solidFill>
                  <a:srgbClr val="FF0000"/>
                </a:solidFill>
                <a:latin typeface="黑体" pitchFamily="49" charset="-122"/>
                <a:ea typeface="黑体" pitchFamily="49" charset="-122"/>
              </a:rPr>
              <a:t>毛主席收到这封电报后悲痛万分，茶饭不思。</a:t>
            </a:r>
            <a:endParaRPr lang="en-US" altLang="zh-CN" sz="2400" dirty="0">
              <a:solidFill>
                <a:srgbClr val="FF0000"/>
              </a:solidFill>
              <a:latin typeface="黑体" pitchFamily="49" charset="-122"/>
              <a:ea typeface="黑体" pitchFamily="49" charset="-122"/>
            </a:endParaRPr>
          </a:p>
        </p:txBody>
      </p:sp>
      <p:sp>
        <p:nvSpPr>
          <p:cNvPr id="5" name="矩形 4"/>
          <p:cNvSpPr/>
          <p:nvPr/>
        </p:nvSpPr>
        <p:spPr>
          <a:xfrm>
            <a:off x="842858" y="465290"/>
            <a:ext cx="1005403" cy="584775"/>
          </a:xfrm>
          <a:prstGeom prst="rect">
            <a:avLst/>
          </a:prstGeom>
          <a:noFill/>
          <a:ln>
            <a:noFill/>
          </a:ln>
        </p:spPr>
        <p:txBody>
          <a:bodyPr wrap="none">
            <a:spAutoFit/>
          </a:bodyPr>
          <a:lstStyle/>
          <a:p>
            <a:r>
              <a:rPr lang="zh-CN" altLang="en-US" sz="3200" dirty="0">
                <a:solidFill>
                  <a:srgbClr val="0000FF"/>
                </a:solidFill>
                <a:latin typeface="黑体" pitchFamily="49" charset="-122"/>
                <a:ea typeface="黑体" pitchFamily="49" charset="-122"/>
              </a:rPr>
              <a:t>原句</a:t>
            </a:r>
            <a:endParaRPr lang="zh-CN" altLang="en-US" sz="1800" dirty="0">
              <a:solidFill>
                <a:srgbClr val="0000FF"/>
              </a:solidFill>
            </a:endParaRPr>
          </a:p>
        </p:txBody>
      </p:sp>
      <p:sp>
        <p:nvSpPr>
          <p:cNvPr id="6" name="矩形 5"/>
          <p:cNvSpPr/>
          <p:nvPr/>
        </p:nvSpPr>
        <p:spPr>
          <a:xfrm>
            <a:off x="827583" y="2618497"/>
            <a:ext cx="1005403" cy="584775"/>
          </a:xfrm>
          <a:prstGeom prst="rect">
            <a:avLst/>
          </a:prstGeom>
        </p:spPr>
        <p:txBody>
          <a:bodyPr wrap="none">
            <a:spAutoFit/>
          </a:bodyPr>
          <a:lstStyle/>
          <a:p>
            <a:r>
              <a:rPr lang="zh-CN" altLang="en-US" sz="3200" dirty="0">
                <a:solidFill>
                  <a:srgbClr val="0000FF"/>
                </a:solidFill>
                <a:latin typeface="黑体" pitchFamily="49" charset="-122"/>
                <a:ea typeface="黑体" pitchFamily="49" charset="-122"/>
              </a:rPr>
              <a:t>概括</a:t>
            </a:r>
            <a:endParaRPr lang="zh-CN" altLang="en-US" sz="1800" dirty="0">
              <a:solidFill>
                <a:srgbClr val="0000FF"/>
              </a:solidFill>
            </a:endParaRPr>
          </a:p>
        </p:txBody>
      </p:sp>
    </p:spTree>
    <p:extLst>
      <p:ext uri="{BB962C8B-B14F-4D97-AF65-F5344CB8AC3E}">
        <p14:creationId xmlns:p14="http://schemas.microsoft.com/office/powerpoint/2010/main" val="36824696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1714494"/>
            <a:ext cx="8358246" cy="1200329"/>
          </a:xfrm>
          <a:prstGeom prst="rect">
            <a:avLst/>
          </a:prstGeom>
          <a:noFill/>
        </p:spPr>
        <p:txBody>
          <a:bodyPr wrap="square" rtlCol="0">
            <a:spAutoFit/>
          </a:bodyPr>
          <a:lstStyle/>
          <a:p>
            <a:r>
              <a:rPr lang="zh-CN" altLang="en-US" sz="2400" dirty="0">
                <a:latin typeface="楷体" pitchFamily="49" charset="-122"/>
                <a:ea typeface="楷体" pitchFamily="49" charset="-122"/>
              </a:rPr>
              <a:t>    </a:t>
            </a:r>
            <a:r>
              <a:rPr lang="zh-CN" altLang="en-US" sz="2400" b="1" dirty="0">
                <a:latin typeface="楷体" pitchFamily="49" charset="-122"/>
                <a:ea typeface="楷体" pitchFamily="49" charset="-122"/>
              </a:rPr>
              <a:t>鲁滨逊走遍荒岛，在山坡上选择了一块有水源、可以防野兽的地方，用木头和船帆搭起一座简陋的帐篷。那儿可以看到海面，他希望瞧见过往的船只，以便请求救援。</a:t>
            </a:r>
          </a:p>
        </p:txBody>
      </p:sp>
      <p:sp>
        <p:nvSpPr>
          <p:cNvPr id="3" name="矩形 2"/>
          <p:cNvSpPr/>
          <p:nvPr/>
        </p:nvSpPr>
        <p:spPr>
          <a:xfrm>
            <a:off x="323528" y="411510"/>
            <a:ext cx="2016224" cy="584775"/>
          </a:xfrm>
          <a:prstGeom prst="rect">
            <a:avLst/>
          </a:prstGeom>
        </p:spPr>
        <p:txBody>
          <a:bodyPr wrap="square">
            <a:spAutoFit/>
          </a:bodyPr>
          <a:lstStyle/>
          <a:p>
            <a:r>
              <a:rPr lang="zh-CN" altLang="en-US" sz="3200" b="1" dirty="0">
                <a:solidFill>
                  <a:srgbClr val="0000FF"/>
                </a:solidFill>
                <a:latin typeface="楷体" panose="02010609060101010101" pitchFamily="49" charset="-122"/>
                <a:ea typeface="楷体" panose="02010609060101010101" pitchFamily="49" charset="-122"/>
                <a:cs typeface="楷体" panose="02010609060101010101" pitchFamily="49" charset="-122"/>
              </a:rPr>
              <a:t>回顾课文</a:t>
            </a:r>
          </a:p>
        </p:txBody>
      </p:sp>
      <p:sp>
        <p:nvSpPr>
          <p:cNvPr id="4" name="矩形 3"/>
          <p:cNvSpPr/>
          <p:nvPr/>
        </p:nvSpPr>
        <p:spPr>
          <a:xfrm>
            <a:off x="500034" y="1142990"/>
            <a:ext cx="7429552" cy="523220"/>
          </a:xfrm>
          <a:prstGeom prst="rect">
            <a:avLst/>
          </a:prstGeom>
        </p:spPr>
        <p:txBody>
          <a:bodyPr wrap="square">
            <a:spAutoFit/>
          </a:bodyPr>
          <a:lstStyle/>
          <a:p>
            <a:r>
              <a:rPr lang="zh-CN" altLang="en-US" sz="2800" dirty="0">
                <a:latin typeface="黑体" pitchFamily="49" charset="-122"/>
                <a:ea typeface="黑体" pitchFamily="49" charset="-122"/>
                <a:cs typeface="楷体" panose="02010609060101010101" pitchFamily="49" charset="-122"/>
              </a:rPr>
              <a:t>读下列梗概，思考它是如何表现原文内容的？</a:t>
            </a:r>
          </a:p>
        </p:txBody>
      </p:sp>
      <p:sp>
        <p:nvSpPr>
          <p:cNvPr id="5" name="矩形 4"/>
          <p:cNvSpPr/>
          <p:nvPr/>
        </p:nvSpPr>
        <p:spPr>
          <a:xfrm>
            <a:off x="390297" y="3219822"/>
            <a:ext cx="8001056" cy="954107"/>
          </a:xfrm>
          <a:prstGeom prst="rect">
            <a:avLst/>
          </a:prstGeom>
        </p:spPr>
        <p:txBody>
          <a:bodyPr wrap="square">
            <a:spAutoFit/>
          </a:bodyPr>
          <a:lstStyle/>
          <a:p>
            <a:r>
              <a:rPr lang="zh-CN" altLang="en-US" sz="2800" dirty="0">
                <a:solidFill>
                  <a:srgbClr val="FF0000"/>
                </a:solidFill>
                <a:latin typeface="黑体" pitchFamily="49" charset="-122"/>
                <a:ea typeface="黑体" pitchFamily="49" charset="-122"/>
                <a:cs typeface="楷体" panose="02010609060101010101" pitchFamily="49" charset="-122"/>
              </a:rPr>
              <a:t>    筛选原著内容要点，保留主干，按照主人公在荒岛上建造</a:t>
            </a:r>
            <a:r>
              <a:rPr lang="en-US" altLang="zh-CN" sz="2800" dirty="0">
                <a:solidFill>
                  <a:srgbClr val="FF0000"/>
                </a:solidFill>
                <a:latin typeface="黑体" pitchFamily="49" charset="-122"/>
                <a:ea typeface="黑体" pitchFamily="49" charset="-122"/>
                <a:cs typeface="楷体" panose="02010609060101010101" pitchFamily="49" charset="-122"/>
              </a:rPr>
              <a:t>“</a:t>
            </a:r>
            <a:r>
              <a:rPr lang="zh-CN" altLang="en-US" sz="2800" dirty="0">
                <a:solidFill>
                  <a:srgbClr val="FF0000"/>
                </a:solidFill>
                <a:latin typeface="黑体" pitchFamily="49" charset="-122"/>
                <a:ea typeface="黑体" pitchFamily="49" charset="-122"/>
                <a:cs typeface="楷体" panose="02010609060101010101" pitchFamily="49" charset="-122"/>
              </a:rPr>
              <a:t>家园</a:t>
            </a:r>
            <a:r>
              <a:rPr lang="en-US" altLang="zh-CN" sz="2800" dirty="0">
                <a:solidFill>
                  <a:srgbClr val="FF0000"/>
                </a:solidFill>
                <a:latin typeface="黑体" pitchFamily="49" charset="-122"/>
                <a:ea typeface="黑体" pitchFamily="49" charset="-122"/>
                <a:cs typeface="楷体" panose="02010609060101010101" pitchFamily="49" charset="-122"/>
              </a:rPr>
              <a:t>”</a:t>
            </a:r>
            <a:r>
              <a:rPr lang="zh-CN" altLang="en-US" sz="2800" dirty="0">
                <a:solidFill>
                  <a:srgbClr val="FF0000"/>
                </a:solidFill>
                <a:latin typeface="黑体" pitchFamily="49" charset="-122"/>
                <a:ea typeface="黑体" pitchFamily="49" charset="-122"/>
                <a:cs typeface="楷体" panose="02010609060101010101" pitchFamily="49" charset="-122"/>
              </a:rPr>
              <a:t>的过程，分点概括。</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472" y="1500180"/>
            <a:ext cx="1694180" cy="2248535"/>
          </a:xfrm>
          <a:prstGeom prst="rect">
            <a:avLst/>
          </a:prstGeom>
        </p:spPr>
      </p:pic>
      <p:sp>
        <p:nvSpPr>
          <p:cNvPr id="3" name="矩形标注 2"/>
          <p:cNvSpPr/>
          <p:nvPr/>
        </p:nvSpPr>
        <p:spPr>
          <a:xfrm>
            <a:off x="2627784" y="771550"/>
            <a:ext cx="5976664" cy="3528391"/>
          </a:xfrm>
          <a:prstGeom prst="wedgeRectCallout">
            <a:avLst>
              <a:gd name="adj1" fmla="val -59581"/>
              <a:gd name="adj2" fmla="val -12680"/>
            </a:avLst>
          </a:prstGeom>
          <a:grpFill/>
          <a:ln>
            <a:solidFill>
              <a:srgbClr val="7030A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dirty="0">
                <a:solidFill>
                  <a:schemeClr val="tx1"/>
                </a:solidFill>
                <a:ea typeface="黑体" pitchFamily="49" charset="-122"/>
              </a:rPr>
              <a:t>        在理解原文的基础上，抽取出原文各段的段落大意。需要强调的是对一些描写具体或是富含情感的关键段落要注意适当保留原句；对一些简短的、不影响文章表达的次要段落则大胆地取舍。</a:t>
            </a:r>
            <a:endParaRPr lang="en-US" altLang="zh-CN" sz="2800" dirty="0">
              <a:solidFill>
                <a:schemeClr val="tx1"/>
              </a:solidFill>
              <a:ea typeface="黑体" pitchFamily="49" charset="-122"/>
            </a:endParaRPr>
          </a:p>
          <a:p>
            <a:r>
              <a:rPr lang="en-US" altLang="zh-CN" sz="2800" dirty="0">
                <a:solidFill>
                  <a:schemeClr val="tx1"/>
                </a:solidFill>
                <a:ea typeface="黑体" pitchFamily="49" charset="-122"/>
              </a:rPr>
              <a:t>        </a:t>
            </a:r>
            <a:r>
              <a:rPr lang="zh-CN" altLang="en-US" sz="2800" dirty="0">
                <a:solidFill>
                  <a:schemeClr val="tx1"/>
                </a:solidFill>
                <a:ea typeface="黑体" pitchFamily="49" charset="-122"/>
              </a:rPr>
              <a:t>将抽取出来的各段大意连接起来。</a:t>
            </a:r>
          </a:p>
        </p:txBody>
      </p:sp>
      <p:sp>
        <p:nvSpPr>
          <p:cNvPr id="4" name="矩形 3"/>
          <p:cNvSpPr/>
          <p:nvPr/>
        </p:nvSpPr>
        <p:spPr>
          <a:xfrm rot="20733431">
            <a:off x="256743" y="693867"/>
            <a:ext cx="699230" cy="707886"/>
          </a:xfrm>
          <a:prstGeom prst="rect">
            <a:avLst/>
          </a:prstGeom>
          <a:solidFill>
            <a:schemeClr val="accent6">
              <a:lumMod val="40000"/>
              <a:lumOff val="60000"/>
            </a:schemeClr>
          </a:solidFill>
        </p:spPr>
        <p:txBody>
          <a:bodyPr wrap="none">
            <a:spAutoFit/>
          </a:bodyPr>
          <a:lstStyle/>
          <a:p>
            <a:r>
              <a:rPr lang="zh-CN" altLang="en-US" sz="4000" b="1" dirty="0">
                <a:solidFill>
                  <a:prstClr val="black"/>
                </a:solidFill>
                <a:latin typeface="黑体" pitchFamily="49" charset="-122"/>
                <a:ea typeface="黑体" pitchFamily="49" charset="-122"/>
              </a:rPr>
              <a:t>抽</a:t>
            </a:r>
            <a:endParaRPr lang="zh-CN" altLang="en-US" sz="2400" b="1" dirty="0"/>
          </a:p>
        </p:txBody>
      </p:sp>
      <p:sp>
        <p:nvSpPr>
          <p:cNvPr id="5" name="矩形 4"/>
          <p:cNvSpPr/>
          <p:nvPr/>
        </p:nvSpPr>
        <p:spPr>
          <a:xfrm rot="2052742">
            <a:off x="1326136" y="753182"/>
            <a:ext cx="699230" cy="707886"/>
          </a:xfrm>
          <a:prstGeom prst="rect">
            <a:avLst/>
          </a:prstGeom>
          <a:solidFill>
            <a:schemeClr val="accent6">
              <a:lumMod val="40000"/>
              <a:lumOff val="60000"/>
            </a:schemeClr>
          </a:solidFill>
        </p:spPr>
        <p:txBody>
          <a:bodyPr wrap="none">
            <a:spAutoFit/>
          </a:bodyPr>
          <a:lstStyle/>
          <a:p>
            <a:r>
              <a:rPr lang="zh-CN" altLang="en-US" sz="4000" b="1" dirty="0">
                <a:solidFill>
                  <a:prstClr val="black"/>
                </a:solidFill>
                <a:latin typeface="黑体" pitchFamily="49" charset="-122"/>
                <a:ea typeface="黑体" pitchFamily="49" charset="-122"/>
              </a:rPr>
              <a:t>连</a:t>
            </a:r>
            <a:endParaRPr lang="zh-CN" altLang="en-US" sz="2400" b="1" dirty="0"/>
          </a:p>
        </p:txBody>
      </p:sp>
    </p:spTree>
    <p:extLst>
      <p:ext uri="{BB962C8B-B14F-4D97-AF65-F5344CB8AC3E}">
        <p14:creationId xmlns:p14="http://schemas.microsoft.com/office/powerpoint/2010/main" val="11013159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p:cNvSpPr/>
          <p:nvPr/>
        </p:nvSpPr>
        <p:spPr>
          <a:xfrm>
            <a:off x="571472" y="642924"/>
            <a:ext cx="3714776" cy="642942"/>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r>
              <a:rPr lang="zh-CN" altLang="en-US" sz="2800" dirty="0">
                <a:solidFill>
                  <a:schemeClr val="tx1"/>
                </a:solidFill>
                <a:latin typeface="黑体" pitchFamily="49" charset="-122"/>
                <a:ea typeface="黑体" pitchFamily="49" charset="-122"/>
              </a:rPr>
              <a:t>锤炼语言，连贯表达。</a:t>
            </a:r>
          </a:p>
        </p:txBody>
      </p:sp>
      <p:sp>
        <p:nvSpPr>
          <p:cNvPr id="28" name="TextBox 27"/>
          <p:cNvSpPr txBox="1"/>
          <p:nvPr/>
        </p:nvSpPr>
        <p:spPr>
          <a:xfrm>
            <a:off x="500034" y="1785932"/>
            <a:ext cx="8392041" cy="584775"/>
          </a:xfrm>
          <a:prstGeom prst="rect">
            <a:avLst/>
          </a:prstGeom>
          <a:noFill/>
        </p:spPr>
        <p:txBody>
          <a:bodyPr wrap="none" rtlCol="0">
            <a:spAutoFit/>
          </a:bodyPr>
          <a:lstStyle/>
          <a:p>
            <a:r>
              <a:rPr lang="zh-CN" altLang="en-US" sz="3200" dirty="0">
                <a:latin typeface="黑体" pitchFamily="49" charset="-122"/>
                <a:ea typeface="黑体" pitchFamily="49" charset="-122"/>
              </a:rPr>
              <a:t>适当补充内容，自然过渡，使语言清楚连贯。</a:t>
            </a:r>
          </a:p>
        </p:txBody>
      </p:sp>
      <p:sp>
        <p:nvSpPr>
          <p:cNvPr id="4" name="矩形 3"/>
          <p:cNvSpPr/>
          <p:nvPr/>
        </p:nvSpPr>
        <p:spPr>
          <a:xfrm rot="1638861">
            <a:off x="4695434" y="610452"/>
            <a:ext cx="699230" cy="707886"/>
          </a:xfrm>
          <a:prstGeom prst="rect">
            <a:avLst/>
          </a:prstGeom>
          <a:solidFill>
            <a:schemeClr val="accent6">
              <a:lumMod val="40000"/>
              <a:lumOff val="60000"/>
            </a:schemeClr>
          </a:solidFill>
        </p:spPr>
        <p:txBody>
          <a:bodyPr wrap="none">
            <a:spAutoFit/>
          </a:bodyPr>
          <a:lstStyle/>
          <a:p>
            <a:r>
              <a:rPr lang="zh-CN" altLang="en-US" sz="4000" b="1" dirty="0">
                <a:solidFill>
                  <a:prstClr val="black"/>
                </a:solidFill>
                <a:latin typeface="黑体" pitchFamily="49" charset="-122"/>
                <a:ea typeface="黑体" pitchFamily="49" charset="-122"/>
              </a:rPr>
              <a:t>理</a:t>
            </a:r>
            <a:endParaRPr lang="zh-CN" altLang="en-US" sz="2400" b="1" dirty="0"/>
          </a:p>
        </p:txBody>
      </p:sp>
    </p:spTree>
    <p:extLst>
      <p:ext uri="{BB962C8B-B14F-4D97-AF65-F5344CB8AC3E}">
        <p14:creationId xmlns:p14="http://schemas.microsoft.com/office/powerpoint/2010/main" val="27103772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9464" y="1635646"/>
            <a:ext cx="8032976" cy="2775760"/>
          </a:xfrm>
          <a:prstGeom prst="rect">
            <a:avLst/>
          </a:prstGeom>
          <a:noFill/>
        </p:spPr>
        <p:txBody>
          <a:bodyPr wrap="square" rtlCol="0">
            <a:spAutoFit/>
          </a:bodyPr>
          <a:lstStyle/>
          <a:p>
            <a:pPr>
              <a:lnSpc>
                <a:spcPct val="150000"/>
              </a:lnSpc>
            </a:pPr>
            <a:r>
              <a:rPr lang="zh-CN" altLang="en-US" sz="2400" dirty="0">
                <a:latin typeface="楷体" pitchFamily="49" charset="-122"/>
                <a:ea typeface="楷体" pitchFamily="49" charset="-122"/>
              </a:rPr>
              <a:t>    </a:t>
            </a:r>
            <a:r>
              <a:rPr lang="zh-CN" altLang="en-US" sz="2400" b="1" u="sng" dirty="0">
                <a:latin typeface="楷体" pitchFamily="49" charset="-122"/>
                <a:ea typeface="楷体" pitchFamily="49" charset="-122"/>
              </a:rPr>
              <a:t>有一次</a:t>
            </a:r>
            <a:r>
              <a:rPr lang="zh-CN" altLang="en-US" sz="2400" b="1" dirty="0">
                <a:latin typeface="楷体" pitchFamily="49" charset="-122"/>
                <a:ea typeface="楷体" pitchFamily="49" charset="-122"/>
              </a:rPr>
              <a:t>，鲁滨逊乘船前往非洲，途中遇上大风，船严重受损，同伴们在乘小艇逃生时都死在海里，只有他一个人被大浪冲到海岛边。这是一个无名的、没有人居住的荒岛，到处是乱石野草。他又冷又饿，心里想：流落到这种地方，怎样活下去呢？</a:t>
            </a:r>
          </a:p>
        </p:txBody>
      </p:sp>
      <p:sp>
        <p:nvSpPr>
          <p:cNvPr id="3" name="矩形 2"/>
          <p:cNvSpPr/>
          <p:nvPr/>
        </p:nvSpPr>
        <p:spPr>
          <a:xfrm>
            <a:off x="323528" y="411510"/>
            <a:ext cx="2016224" cy="584775"/>
          </a:xfrm>
          <a:prstGeom prst="rect">
            <a:avLst/>
          </a:prstGeom>
        </p:spPr>
        <p:txBody>
          <a:bodyPr wrap="square">
            <a:spAutoFit/>
          </a:bodyPr>
          <a:lstStyle/>
          <a:p>
            <a:r>
              <a:rPr lang="zh-CN" altLang="en-US" sz="3200" b="1" dirty="0">
                <a:solidFill>
                  <a:srgbClr val="0000FF"/>
                </a:solidFill>
                <a:latin typeface="楷体" panose="02010609060101010101" pitchFamily="49" charset="-122"/>
                <a:ea typeface="楷体" panose="02010609060101010101" pitchFamily="49" charset="-122"/>
                <a:cs typeface="楷体" panose="02010609060101010101" pitchFamily="49" charset="-122"/>
              </a:rPr>
              <a:t>回顾课文</a:t>
            </a:r>
          </a:p>
        </p:txBody>
      </p:sp>
      <p:sp>
        <p:nvSpPr>
          <p:cNvPr id="4" name="矩形 3"/>
          <p:cNvSpPr/>
          <p:nvPr/>
        </p:nvSpPr>
        <p:spPr>
          <a:xfrm>
            <a:off x="1142976" y="1071552"/>
            <a:ext cx="3429024" cy="523220"/>
          </a:xfrm>
          <a:prstGeom prst="rect">
            <a:avLst/>
          </a:prstGeom>
        </p:spPr>
        <p:txBody>
          <a:bodyPr wrap="square">
            <a:spAutoFit/>
          </a:bodyPr>
          <a:lstStyle/>
          <a:p>
            <a:r>
              <a:rPr lang="zh-CN" altLang="en-US" sz="2800" dirty="0">
                <a:latin typeface="黑体" pitchFamily="49" charset="-122"/>
                <a:ea typeface="黑体" pitchFamily="49" charset="-122"/>
                <a:cs typeface="楷体" panose="02010609060101010101" pitchFamily="49" charset="-122"/>
              </a:rPr>
              <a:t>注意段落间的过渡。</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3690" y="699542"/>
            <a:ext cx="7570718" cy="1284006"/>
          </a:xfrm>
          <a:prstGeom prst="rect">
            <a:avLst/>
          </a:prstGeom>
          <a:noFill/>
        </p:spPr>
        <p:txBody>
          <a:bodyPr wrap="square" rtlCol="0">
            <a:spAutoFit/>
          </a:bodyPr>
          <a:lstStyle/>
          <a:p>
            <a:pPr>
              <a:lnSpc>
                <a:spcPct val="150000"/>
              </a:lnSpc>
            </a:pPr>
            <a:r>
              <a:rPr lang="zh-CN" altLang="en-US" sz="2800" b="1" dirty="0">
                <a:latin typeface="楷体" pitchFamily="49" charset="-122"/>
                <a:ea typeface="楷体" pitchFamily="49" charset="-122"/>
              </a:rPr>
              <a:t>    </a:t>
            </a:r>
            <a:r>
              <a:rPr lang="zh-CN" altLang="en-US" sz="2800" b="1" u="sng" dirty="0">
                <a:latin typeface="楷体" pitchFamily="49" charset="-122"/>
                <a:ea typeface="楷体" pitchFamily="49" charset="-122"/>
              </a:rPr>
              <a:t>很多年过去了。有一天，</a:t>
            </a:r>
            <a:r>
              <a:rPr lang="zh-CN" altLang="en-US" sz="2800" b="1" dirty="0">
                <a:latin typeface="楷体" pitchFamily="49" charset="-122"/>
                <a:ea typeface="楷体" pitchFamily="49" charset="-122"/>
              </a:rPr>
              <a:t>鲁滨逊忽然发现海边沙滩上出现了人的脚印。</a:t>
            </a:r>
            <a:r>
              <a:rPr lang="en-US" altLang="zh-CN" sz="2800" b="1" dirty="0">
                <a:latin typeface="楷体" pitchFamily="49" charset="-122"/>
                <a:ea typeface="楷体" pitchFamily="49" charset="-122"/>
              </a:rPr>
              <a:t>……</a:t>
            </a:r>
            <a:endParaRPr lang="zh-CN" altLang="en-US" sz="2800" b="1" dirty="0">
              <a:latin typeface="楷体" pitchFamily="49" charset="-122"/>
              <a:ea typeface="楷体" pitchFamily="49" charset="-122"/>
            </a:endParaRPr>
          </a:p>
        </p:txBody>
      </p:sp>
      <p:sp>
        <p:nvSpPr>
          <p:cNvPr id="5" name="矩形 4"/>
          <p:cNvSpPr/>
          <p:nvPr/>
        </p:nvSpPr>
        <p:spPr>
          <a:xfrm>
            <a:off x="895032" y="2931790"/>
            <a:ext cx="7215238" cy="523220"/>
          </a:xfrm>
          <a:prstGeom prst="rect">
            <a:avLst/>
          </a:prstGeom>
        </p:spPr>
        <p:txBody>
          <a:bodyPr wrap="square">
            <a:spAutoFit/>
          </a:bodyPr>
          <a:lstStyle/>
          <a:p>
            <a:r>
              <a:rPr lang="zh-CN" altLang="en-US" sz="2800" dirty="0">
                <a:solidFill>
                  <a:srgbClr val="0000FF"/>
                </a:solidFill>
                <a:latin typeface="黑体" pitchFamily="49" charset="-122"/>
                <a:ea typeface="黑体" pitchFamily="49" charset="-122"/>
                <a:cs typeface="楷体" panose="02010609060101010101" pitchFamily="49" charset="-122"/>
              </a:rPr>
              <a:t>段落间以时间为顺序，过渡自然，语句连贯。</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5720" y="806413"/>
            <a:ext cx="4000528" cy="3108543"/>
          </a:xfrm>
          <a:prstGeom prst="rect">
            <a:avLst/>
          </a:prstGeom>
          <a:noFill/>
        </p:spPr>
        <p:txBody>
          <a:bodyPr wrap="square" rtlCol="0">
            <a:spAutoFit/>
          </a:bodyPr>
          <a:lstStyle/>
          <a:p>
            <a:r>
              <a:rPr lang="zh-CN" altLang="en-US" sz="2800" b="1" dirty="0">
                <a:latin typeface="楷体" pitchFamily="49" charset="-122"/>
                <a:ea typeface="楷体" pitchFamily="49" charset="-122"/>
              </a:rPr>
              <a:t>    有时他觉得自己都不想离开这个生活</a:t>
            </a:r>
            <a:r>
              <a:rPr lang="en-US" altLang="zh-CN" sz="2800" b="1" dirty="0">
                <a:latin typeface="楷体" pitchFamily="49" charset="-122"/>
                <a:ea typeface="楷体" pitchFamily="49" charset="-122"/>
              </a:rPr>
              <a:t>26</a:t>
            </a:r>
            <a:r>
              <a:rPr lang="zh-CN" altLang="en-US" sz="2800" b="1" dirty="0">
                <a:latin typeface="楷体" pitchFamily="49" charset="-122"/>
                <a:ea typeface="楷体" pitchFamily="49" charset="-122"/>
              </a:rPr>
              <a:t>年的孤岛了，可当他发现了野人踪迹的时候这个念头也随之破灭了！他为了躲避野人做了周到的防护措施。</a:t>
            </a:r>
          </a:p>
        </p:txBody>
      </p:sp>
      <p:pic>
        <p:nvPicPr>
          <p:cNvPr id="1028" name="Picture 4" descr="https://ss1.bdstatic.com/70cFuXSh_Q1YnxGkpoWK1HF6hhy/it/u=987781142,3666496435&amp;fm=26&amp;gp=0.jpg"/>
          <p:cNvPicPr>
            <a:picLocks noChangeAspect="1" noChangeArrowheads="1"/>
          </p:cNvPicPr>
          <p:nvPr/>
        </p:nvPicPr>
        <p:blipFill>
          <a:blip r:embed="rId2"/>
          <a:srcRect/>
          <a:stretch>
            <a:fillRect/>
          </a:stretch>
        </p:blipFill>
        <p:spPr bwMode="auto">
          <a:xfrm>
            <a:off x="4286248" y="681892"/>
            <a:ext cx="4572032" cy="335758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472" y="1500180"/>
            <a:ext cx="1694180" cy="2248535"/>
          </a:xfrm>
          <a:prstGeom prst="rect">
            <a:avLst/>
          </a:prstGeom>
        </p:spPr>
      </p:pic>
      <p:sp>
        <p:nvSpPr>
          <p:cNvPr id="3" name="矩形标注 2"/>
          <p:cNvSpPr/>
          <p:nvPr/>
        </p:nvSpPr>
        <p:spPr>
          <a:xfrm>
            <a:off x="2786050" y="1357304"/>
            <a:ext cx="5572164" cy="2143140"/>
          </a:xfrm>
          <a:prstGeom prst="wedgeRectCallout">
            <a:avLst>
              <a:gd name="adj1" fmla="val -57828"/>
              <a:gd name="adj2" fmla="val -18349"/>
            </a:avLst>
          </a:prstGeom>
          <a:grpFill/>
          <a:ln>
            <a:solidFill>
              <a:srgbClr val="7030A0"/>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800" dirty="0">
                <a:solidFill>
                  <a:schemeClr val="tx1"/>
                </a:solidFill>
                <a:ea typeface="黑体" pitchFamily="49" charset="-122"/>
              </a:rPr>
              <a:t>        </a:t>
            </a:r>
            <a:r>
              <a:rPr lang="zh-CN" altLang="en-US" sz="2800" dirty="0">
                <a:solidFill>
                  <a:schemeClr val="tx1"/>
                </a:solidFill>
                <a:ea typeface="黑体" pitchFamily="49" charset="-122"/>
              </a:rPr>
              <a:t>将连接好的语句梳理通顺：删去重复的文字，做好句子与句子之间的衔接，使它成为一段通顺的话。</a:t>
            </a:r>
          </a:p>
        </p:txBody>
      </p:sp>
      <p:sp>
        <p:nvSpPr>
          <p:cNvPr id="4" name="矩形 3"/>
          <p:cNvSpPr/>
          <p:nvPr/>
        </p:nvSpPr>
        <p:spPr>
          <a:xfrm rot="1638861">
            <a:off x="807001" y="671328"/>
            <a:ext cx="699230" cy="707886"/>
          </a:xfrm>
          <a:prstGeom prst="rect">
            <a:avLst/>
          </a:prstGeom>
          <a:solidFill>
            <a:schemeClr val="accent6">
              <a:lumMod val="40000"/>
              <a:lumOff val="60000"/>
            </a:schemeClr>
          </a:solidFill>
        </p:spPr>
        <p:txBody>
          <a:bodyPr wrap="none">
            <a:spAutoFit/>
          </a:bodyPr>
          <a:lstStyle/>
          <a:p>
            <a:r>
              <a:rPr lang="zh-CN" altLang="en-US" sz="4000" b="1" dirty="0">
                <a:solidFill>
                  <a:prstClr val="black"/>
                </a:solidFill>
                <a:latin typeface="黑体" pitchFamily="49" charset="-122"/>
                <a:ea typeface="黑体" pitchFamily="49" charset="-122"/>
              </a:rPr>
              <a:t>理</a:t>
            </a:r>
            <a:endParaRPr lang="zh-CN" altLang="en-US" sz="2400" b="1" dirty="0"/>
          </a:p>
        </p:txBody>
      </p:sp>
    </p:spTree>
    <p:extLst>
      <p:ext uri="{BB962C8B-B14F-4D97-AF65-F5344CB8AC3E}">
        <p14:creationId xmlns:p14="http://schemas.microsoft.com/office/powerpoint/2010/main" val="41254395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s://timgsa.baidu.com/timg?image&amp;quality=80&amp;size=b9999_10000&amp;sec=1568216584392&amp;di=185a13e3188c5a4e548cccfa7436d642&amp;imgtype=0&amp;src=http%3A%2F%2Fbpic.588ku.com%2Felement_origin_min_pic%2F17%2F04%2F20%2F2ae80d6a6a45f9c2e86405ff182880e3.jpg%2521%2Ffwfh%2F804x468%2Fquality%2F90%2Funsharp%2Ftrue%2Fcompress%2Ftrue"/>
          <p:cNvPicPr>
            <a:picLocks noChangeAspect="1" noChangeArrowheads="1"/>
          </p:cNvPicPr>
          <p:nvPr/>
        </p:nvPicPr>
        <p:blipFill>
          <a:blip r:embed="rId2">
            <a:clrChange>
              <a:clrFrom>
                <a:srgbClr val="F6F6F6"/>
              </a:clrFrom>
              <a:clrTo>
                <a:srgbClr val="F6F6F6">
                  <a:alpha val="0"/>
                </a:srgbClr>
              </a:clrTo>
            </a:clrChange>
          </a:blip>
          <a:srcRect/>
          <a:stretch>
            <a:fillRect/>
          </a:stretch>
        </p:blipFill>
        <p:spPr bwMode="auto">
          <a:xfrm>
            <a:off x="2000232" y="2266950"/>
            <a:ext cx="4667250" cy="2876550"/>
          </a:xfrm>
          <a:prstGeom prst="rect">
            <a:avLst/>
          </a:prstGeom>
          <a:noFill/>
        </p:spPr>
      </p:pic>
      <p:sp>
        <p:nvSpPr>
          <p:cNvPr id="4" name="圆角矩形标注 3"/>
          <p:cNvSpPr/>
          <p:nvPr/>
        </p:nvSpPr>
        <p:spPr>
          <a:xfrm>
            <a:off x="142844" y="2000246"/>
            <a:ext cx="3071834" cy="714380"/>
          </a:xfrm>
          <a:prstGeom prst="wedgeRoundRectCallout">
            <a:avLst>
              <a:gd name="adj1" fmla="val 31450"/>
              <a:gd name="adj2" fmla="val 95499"/>
              <a:gd name="adj3" fmla="val 16667"/>
            </a:avLst>
          </a:prstGeom>
          <a:grpFill/>
          <a:ln>
            <a:solidFill>
              <a:schemeClr val="accent1"/>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chemeClr val="tx1"/>
                </a:solidFill>
                <a:latin typeface="黑体" pitchFamily="49" charset="-122"/>
                <a:ea typeface="黑体" pitchFamily="49" charset="-122"/>
              </a:rPr>
              <a:t>读懂内容，把握脉络。</a:t>
            </a:r>
          </a:p>
        </p:txBody>
      </p:sp>
      <p:sp>
        <p:nvSpPr>
          <p:cNvPr id="5" name="圆角矩形标注 4"/>
          <p:cNvSpPr/>
          <p:nvPr/>
        </p:nvSpPr>
        <p:spPr>
          <a:xfrm>
            <a:off x="3071802" y="1214428"/>
            <a:ext cx="3214710" cy="785818"/>
          </a:xfrm>
          <a:prstGeom prst="wedgeRoundRectCallout">
            <a:avLst>
              <a:gd name="adj1" fmla="val -10016"/>
              <a:gd name="adj2" fmla="val 83560"/>
              <a:gd name="adj3" fmla="val 16667"/>
            </a:avLst>
          </a:prstGeom>
          <a:grpFill/>
          <a:ln>
            <a:solidFill>
              <a:schemeClr val="accent1"/>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solidFill>
                  <a:schemeClr val="tx1"/>
                </a:solidFill>
                <a:latin typeface="黑体" pitchFamily="49" charset="-122"/>
                <a:ea typeface="黑体" pitchFamily="49" charset="-122"/>
              </a:rPr>
              <a:t>筛选概括，合并成段。</a:t>
            </a:r>
          </a:p>
        </p:txBody>
      </p:sp>
      <p:sp>
        <p:nvSpPr>
          <p:cNvPr id="7" name="圆角矩形标注 6"/>
          <p:cNvSpPr/>
          <p:nvPr/>
        </p:nvSpPr>
        <p:spPr>
          <a:xfrm>
            <a:off x="5715008" y="2071684"/>
            <a:ext cx="3214710" cy="785818"/>
          </a:xfrm>
          <a:prstGeom prst="wedgeRoundRectCallout">
            <a:avLst>
              <a:gd name="adj1" fmla="val -31052"/>
              <a:gd name="adj2" fmla="val 81135"/>
              <a:gd name="adj3" fmla="val 16667"/>
            </a:avLst>
          </a:prstGeom>
          <a:grpFill/>
          <a:ln>
            <a:solidFill>
              <a:schemeClr val="accent1"/>
            </a:soli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dirty="0">
                <a:solidFill>
                  <a:schemeClr val="tx1"/>
                </a:solidFill>
                <a:latin typeface="黑体" pitchFamily="49" charset="-122"/>
                <a:ea typeface="黑体" pitchFamily="49" charset="-122"/>
              </a:rPr>
              <a:t>锤炼语言，连贯表达。</a:t>
            </a:r>
          </a:p>
        </p:txBody>
      </p:sp>
      <p:sp>
        <p:nvSpPr>
          <p:cNvPr id="2" name="矩形 1"/>
          <p:cNvSpPr/>
          <p:nvPr/>
        </p:nvSpPr>
        <p:spPr>
          <a:xfrm rot="20733431">
            <a:off x="1254429" y="1351619"/>
            <a:ext cx="699230" cy="707886"/>
          </a:xfrm>
          <a:prstGeom prst="rect">
            <a:avLst/>
          </a:prstGeom>
          <a:solidFill>
            <a:schemeClr val="accent6">
              <a:lumMod val="40000"/>
              <a:lumOff val="60000"/>
            </a:schemeClr>
          </a:solidFill>
        </p:spPr>
        <p:txBody>
          <a:bodyPr wrap="none">
            <a:spAutoFit/>
          </a:bodyPr>
          <a:lstStyle/>
          <a:p>
            <a:r>
              <a:rPr lang="zh-CN" altLang="en-US" sz="4000" b="1" dirty="0">
                <a:solidFill>
                  <a:prstClr val="black"/>
                </a:solidFill>
                <a:latin typeface="黑体" pitchFamily="49" charset="-122"/>
                <a:ea typeface="黑体" pitchFamily="49" charset="-122"/>
              </a:rPr>
              <a:t>读</a:t>
            </a:r>
            <a:endParaRPr lang="zh-CN" altLang="en-US" sz="2400" b="1" dirty="0"/>
          </a:p>
        </p:txBody>
      </p:sp>
      <p:sp>
        <p:nvSpPr>
          <p:cNvPr id="11" name="矩形 10"/>
          <p:cNvSpPr/>
          <p:nvPr/>
        </p:nvSpPr>
        <p:spPr>
          <a:xfrm rot="20733431">
            <a:off x="3497100" y="605260"/>
            <a:ext cx="699230" cy="707886"/>
          </a:xfrm>
          <a:prstGeom prst="rect">
            <a:avLst/>
          </a:prstGeom>
          <a:solidFill>
            <a:schemeClr val="accent6">
              <a:lumMod val="40000"/>
              <a:lumOff val="60000"/>
            </a:schemeClr>
          </a:solidFill>
        </p:spPr>
        <p:txBody>
          <a:bodyPr wrap="none">
            <a:spAutoFit/>
          </a:bodyPr>
          <a:lstStyle/>
          <a:p>
            <a:r>
              <a:rPr lang="zh-CN" altLang="en-US" sz="4000" b="1" dirty="0">
                <a:solidFill>
                  <a:prstClr val="black"/>
                </a:solidFill>
                <a:latin typeface="黑体" pitchFamily="49" charset="-122"/>
                <a:ea typeface="黑体" pitchFamily="49" charset="-122"/>
              </a:rPr>
              <a:t>抽</a:t>
            </a:r>
            <a:endParaRPr lang="zh-CN" altLang="en-US" sz="2400" b="1" dirty="0"/>
          </a:p>
        </p:txBody>
      </p:sp>
      <p:sp>
        <p:nvSpPr>
          <p:cNvPr id="12" name="矩形 11"/>
          <p:cNvSpPr/>
          <p:nvPr/>
        </p:nvSpPr>
        <p:spPr>
          <a:xfrm rot="2052742">
            <a:off x="5081278" y="591579"/>
            <a:ext cx="699230" cy="707886"/>
          </a:xfrm>
          <a:prstGeom prst="rect">
            <a:avLst/>
          </a:prstGeom>
          <a:solidFill>
            <a:schemeClr val="accent6">
              <a:lumMod val="40000"/>
              <a:lumOff val="60000"/>
            </a:schemeClr>
          </a:solidFill>
        </p:spPr>
        <p:txBody>
          <a:bodyPr wrap="none">
            <a:spAutoFit/>
          </a:bodyPr>
          <a:lstStyle/>
          <a:p>
            <a:r>
              <a:rPr lang="zh-CN" altLang="en-US" sz="4000" b="1" dirty="0">
                <a:solidFill>
                  <a:prstClr val="black"/>
                </a:solidFill>
                <a:latin typeface="黑体" pitchFamily="49" charset="-122"/>
                <a:ea typeface="黑体" pitchFamily="49" charset="-122"/>
              </a:rPr>
              <a:t>连</a:t>
            </a:r>
            <a:endParaRPr lang="zh-CN" altLang="en-US" sz="2400" b="1" dirty="0"/>
          </a:p>
        </p:txBody>
      </p:sp>
      <p:sp>
        <p:nvSpPr>
          <p:cNvPr id="13" name="矩形 12"/>
          <p:cNvSpPr/>
          <p:nvPr/>
        </p:nvSpPr>
        <p:spPr>
          <a:xfrm rot="1638861">
            <a:off x="7470247" y="1406055"/>
            <a:ext cx="699230" cy="707886"/>
          </a:xfrm>
          <a:prstGeom prst="rect">
            <a:avLst/>
          </a:prstGeom>
          <a:solidFill>
            <a:schemeClr val="accent6">
              <a:lumMod val="40000"/>
              <a:lumOff val="60000"/>
            </a:schemeClr>
          </a:solidFill>
        </p:spPr>
        <p:txBody>
          <a:bodyPr wrap="none">
            <a:spAutoFit/>
          </a:bodyPr>
          <a:lstStyle/>
          <a:p>
            <a:r>
              <a:rPr lang="zh-CN" altLang="en-US" sz="4000" b="1" dirty="0">
                <a:solidFill>
                  <a:prstClr val="black"/>
                </a:solidFill>
                <a:latin typeface="黑体" pitchFamily="49" charset="-122"/>
                <a:ea typeface="黑体" pitchFamily="49" charset="-122"/>
              </a:rPr>
              <a:t>理</a:t>
            </a:r>
            <a:endParaRPr lang="zh-CN" altLang="en-US" sz="2400" b="1" dirty="0"/>
          </a:p>
        </p:txBody>
      </p:sp>
    </p:spTree>
    <p:extLst>
      <p:ext uri="{BB962C8B-B14F-4D97-AF65-F5344CB8AC3E}">
        <p14:creationId xmlns:p14="http://schemas.microsoft.com/office/powerpoint/2010/main" val="39537125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762" y="571950"/>
            <a:ext cx="366860" cy="456339"/>
          </a:xfrm>
          <a:prstGeom prst="rect">
            <a:avLst/>
          </a:prstGeom>
        </p:spPr>
      </p:pic>
      <p:sp>
        <p:nvSpPr>
          <p:cNvPr id="8" name="文本框 14"/>
          <p:cNvSpPr txBox="1"/>
          <p:nvPr/>
        </p:nvSpPr>
        <p:spPr>
          <a:xfrm>
            <a:off x="642910" y="500048"/>
            <a:ext cx="2003356" cy="561692"/>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写好开头</a:t>
            </a:r>
          </a:p>
        </p:txBody>
      </p:sp>
      <p:sp>
        <p:nvSpPr>
          <p:cNvPr id="4" name="矩形 3"/>
          <p:cNvSpPr/>
          <p:nvPr/>
        </p:nvSpPr>
        <p:spPr>
          <a:xfrm>
            <a:off x="323528" y="1347614"/>
            <a:ext cx="5605794" cy="1815882"/>
          </a:xfrm>
          <a:prstGeom prst="rect">
            <a:avLst/>
          </a:prstGeom>
        </p:spPr>
        <p:txBody>
          <a:bodyPr wrap="square">
            <a:spAutoFit/>
          </a:bodyPr>
          <a:lstStyle/>
          <a:p>
            <a:r>
              <a:rPr lang="en-US" altLang="zh-CN" sz="2800" dirty="0">
                <a:latin typeface="黑体" pitchFamily="49" charset="-122"/>
                <a:ea typeface="黑体" pitchFamily="49" charset="-122"/>
              </a:rPr>
              <a:t>   《</a:t>
            </a:r>
            <a:r>
              <a:rPr lang="zh-CN" altLang="en-US" sz="2800" dirty="0">
                <a:latin typeface="黑体" pitchFamily="49" charset="-122"/>
                <a:ea typeface="黑体" pitchFamily="49" charset="-122"/>
              </a:rPr>
              <a:t>骑鹅旅行记</a:t>
            </a:r>
            <a:r>
              <a:rPr lang="en-US" altLang="zh-CN" sz="2800" dirty="0">
                <a:latin typeface="黑体" pitchFamily="49" charset="-122"/>
                <a:ea typeface="黑体" pitchFamily="49" charset="-122"/>
              </a:rPr>
              <a:t>》</a:t>
            </a:r>
            <a:r>
              <a:rPr lang="zh-CN" altLang="en-US" sz="2800" dirty="0">
                <a:latin typeface="黑体" pitchFamily="49" charset="-122"/>
                <a:ea typeface="黑体" pitchFamily="49" charset="-122"/>
              </a:rPr>
              <a:t>讲一个不爱学习、喜欢恶作剧的顽皮孩子尼尔斯，因为一次捉弄小精灵，而被小妖精用魔法变成一个小人。</a:t>
            </a:r>
          </a:p>
        </p:txBody>
      </p:sp>
      <p:sp>
        <p:nvSpPr>
          <p:cNvPr id="10" name="矩形标注 9"/>
          <p:cNvSpPr/>
          <p:nvPr/>
        </p:nvSpPr>
        <p:spPr>
          <a:xfrm>
            <a:off x="6215074" y="1142990"/>
            <a:ext cx="2500330" cy="1569660"/>
          </a:xfrm>
          <a:prstGeom prst="wedgeRectCallout">
            <a:avLst>
              <a:gd name="adj1" fmla="val 27167"/>
              <a:gd name="adj2" fmla="val 60073"/>
            </a:avLst>
          </a:prstGeom>
          <a:solidFill>
            <a:schemeClr val="accent3">
              <a:lumMod val="20000"/>
              <a:lumOff val="80000"/>
            </a:schemeClr>
          </a:solidFill>
          <a:ln>
            <a:solidFill>
              <a:schemeClr val="accent1"/>
            </a:solidFill>
          </a:ln>
        </p:spPr>
        <p:txBody>
          <a:bodyPr wrap="square">
            <a:spAutoFit/>
          </a:bodyPr>
          <a:lstStyle/>
          <a:p>
            <a:r>
              <a:rPr lang="zh-CN" altLang="en-US" sz="2400" b="1" dirty="0">
                <a:latin typeface="楷体" pitchFamily="49" charset="-122"/>
                <a:ea typeface="楷体" pitchFamily="49" charset="-122"/>
              </a:rPr>
              <a:t>此段故事梗概的开头，根据故事内容入手，去把握故事主要内容。</a:t>
            </a:r>
            <a:endParaRPr lang="en-US" altLang="zh-CN" sz="2400" b="1" dirty="0">
              <a:latin typeface="楷体" pitchFamily="49" charset="-122"/>
              <a:ea typeface="楷体" pitchFamily="49" charset="-122"/>
            </a:endParaRPr>
          </a:p>
        </p:txBody>
      </p:sp>
      <p:pic>
        <p:nvPicPr>
          <p:cNvPr id="49154" name="Picture 2" descr="http://qn.img.ibabyzone.cn/attach/27/90/39/1xyD.jpg"/>
          <p:cNvPicPr>
            <a:picLocks noChangeAspect="1" noChangeArrowheads="1"/>
          </p:cNvPicPr>
          <p:nvPr/>
        </p:nvPicPr>
        <p:blipFill>
          <a:blip r:embed="rId3">
            <a:clrChange>
              <a:clrFrom>
                <a:srgbClr val="FFFFFF"/>
              </a:clrFrom>
              <a:clrTo>
                <a:srgbClr val="FFFFFF">
                  <a:alpha val="0"/>
                </a:srgbClr>
              </a:clrTo>
            </a:clrChange>
          </a:blip>
          <a:srcRect r="49640"/>
          <a:stretch>
            <a:fillRect/>
          </a:stretch>
        </p:blipFill>
        <p:spPr bwMode="auto">
          <a:xfrm>
            <a:off x="7215206" y="2714626"/>
            <a:ext cx="1571636" cy="2073048"/>
          </a:xfrm>
          <a:prstGeom prst="rect">
            <a:avLst/>
          </a:prstGeom>
          <a:noFill/>
        </p:spPr>
      </p:pic>
    </p:spTree>
    <p:extLst>
      <p:ext uri="{BB962C8B-B14F-4D97-AF65-F5344CB8AC3E}">
        <p14:creationId xmlns:p14="http://schemas.microsoft.com/office/powerpoint/2010/main" val="16922883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www.chinawriter.com.cn/NMediaFile/2016/0713/MAIN201607130746000552710601413.jpg"/>
          <p:cNvPicPr>
            <a:picLocks noChangeAspect="1" noChangeArrowheads="1"/>
          </p:cNvPicPr>
          <p:nvPr/>
        </p:nvPicPr>
        <p:blipFill>
          <a:blip r:embed="rId2">
            <a:lum contrast="40000"/>
          </a:blip>
          <a:srcRect/>
          <a:stretch>
            <a:fillRect/>
          </a:stretch>
        </p:blipFill>
        <p:spPr bwMode="auto">
          <a:xfrm>
            <a:off x="7242" y="16767"/>
            <a:ext cx="9136757" cy="514420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4282" y="642924"/>
            <a:ext cx="6215106" cy="3970318"/>
          </a:xfrm>
          <a:prstGeom prst="rect">
            <a:avLst/>
          </a:prstGeom>
        </p:spPr>
        <p:txBody>
          <a:bodyPr wrap="square">
            <a:spAutoFit/>
          </a:bodyPr>
          <a:lstStyle/>
          <a:p>
            <a:r>
              <a:rPr lang="zh-CN" altLang="en-US" sz="2800" dirty="0">
                <a:latin typeface="黑体" pitchFamily="49" charset="-122"/>
                <a:ea typeface="黑体" pitchFamily="49" charset="-122"/>
              </a:rPr>
              <a:t>    汤姆</a:t>
            </a:r>
            <a:r>
              <a:rPr lang="en-US" altLang="zh-CN" sz="2800" dirty="0">
                <a:latin typeface="黑体" pitchFamily="49" charset="-122"/>
                <a:ea typeface="黑体" pitchFamily="49" charset="-122"/>
              </a:rPr>
              <a:t>·</a:t>
            </a:r>
            <a:r>
              <a:rPr lang="zh-CN" altLang="en-US" sz="2800" dirty="0">
                <a:latin typeface="黑体" pitchFamily="49" charset="-122"/>
                <a:ea typeface="黑体" pitchFamily="49" charset="-122"/>
              </a:rPr>
              <a:t>索亚是一个聪明但调皮的男孩。他父母双亡，住在严厉但也十分疼他的包莉姨妈家里。他活泼好动，还有着许多精灵鬼点子，而且不爱学习，总喜欢逃了学去钓鱼、和流浪儿哈克贝利</a:t>
            </a:r>
            <a:r>
              <a:rPr lang="en-US" altLang="zh-CN" sz="2800" dirty="0">
                <a:latin typeface="黑体" pitchFamily="49" charset="-122"/>
                <a:ea typeface="黑体" pitchFamily="49" charset="-122"/>
              </a:rPr>
              <a:t>·</a:t>
            </a:r>
            <a:r>
              <a:rPr lang="zh-CN" altLang="en-US" sz="2800" dirty="0">
                <a:latin typeface="黑体" pitchFamily="49" charset="-122"/>
                <a:ea typeface="黑体" pitchFamily="49" charset="-122"/>
              </a:rPr>
              <a:t>费恩去闲逛、玩“海盗”、搜集各种奇怪的物品</a:t>
            </a:r>
            <a:r>
              <a:rPr lang="en-US" altLang="zh-CN" sz="2800" dirty="0">
                <a:latin typeface="黑体" pitchFamily="49" charset="-122"/>
                <a:ea typeface="黑体" pitchFamily="49" charset="-122"/>
              </a:rPr>
              <a:t>……</a:t>
            </a:r>
            <a:r>
              <a:rPr lang="zh-CN" altLang="en-US" sz="2800" dirty="0">
                <a:latin typeface="黑体" pitchFamily="49" charset="-122"/>
                <a:ea typeface="黑体" pitchFamily="49" charset="-122"/>
              </a:rPr>
              <a:t>等等。他甚至喜欢上了名叫蓓琪</a:t>
            </a:r>
            <a:r>
              <a:rPr lang="en-US" altLang="zh-CN" sz="2800" dirty="0">
                <a:latin typeface="黑体" pitchFamily="49" charset="-122"/>
                <a:ea typeface="黑体" pitchFamily="49" charset="-122"/>
              </a:rPr>
              <a:t>·</a:t>
            </a:r>
            <a:r>
              <a:rPr lang="zh-CN" altLang="en-US" sz="2800" dirty="0">
                <a:latin typeface="黑体" pitchFamily="49" charset="-122"/>
                <a:ea typeface="黑体" pitchFamily="49" charset="-122"/>
              </a:rPr>
              <a:t>撒切尔的女孩，并想尽办法来“追求”她。 </a:t>
            </a:r>
          </a:p>
        </p:txBody>
      </p:sp>
      <p:sp>
        <p:nvSpPr>
          <p:cNvPr id="4" name="矩形标注 3"/>
          <p:cNvSpPr/>
          <p:nvPr/>
        </p:nvSpPr>
        <p:spPr>
          <a:xfrm>
            <a:off x="6300192" y="1058423"/>
            <a:ext cx="2714612" cy="1569660"/>
          </a:xfrm>
          <a:prstGeom prst="wedgeRectCallout">
            <a:avLst>
              <a:gd name="adj1" fmla="val 12150"/>
              <a:gd name="adj2" fmla="val 69175"/>
            </a:avLst>
          </a:prstGeom>
          <a:solidFill>
            <a:schemeClr val="accent3">
              <a:lumMod val="20000"/>
              <a:lumOff val="80000"/>
            </a:schemeClr>
          </a:solidFill>
          <a:ln>
            <a:solidFill>
              <a:schemeClr val="accent1"/>
            </a:solidFill>
          </a:ln>
        </p:spPr>
        <p:txBody>
          <a:bodyPr wrap="square">
            <a:spAutoFit/>
          </a:bodyPr>
          <a:lstStyle/>
          <a:p>
            <a:r>
              <a:rPr lang="zh-CN" altLang="en-US" sz="2400" b="1" dirty="0">
                <a:latin typeface="楷体" pitchFamily="49" charset="-122"/>
                <a:ea typeface="楷体" pitchFamily="49" charset="-122"/>
              </a:rPr>
              <a:t>开头抓住汤姆</a:t>
            </a:r>
            <a:r>
              <a:rPr lang="zh-CN" altLang="en-US" sz="2400" b="1" dirty="0">
                <a:latin typeface="Times New Roman"/>
                <a:ea typeface="楷体" pitchFamily="49" charset="-122"/>
                <a:cs typeface="Times New Roman"/>
              </a:rPr>
              <a:t>∙索亚的性格特点，结合他的家庭背景、个人爱好进行介绍。</a:t>
            </a:r>
            <a:endParaRPr lang="en-US" altLang="zh-CN" sz="2400" b="1" dirty="0">
              <a:latin typeface="楷体" pitchFamily="49" charset="-122"/>
              <a:ea typeface="楷体" pitchFamily="49" charset="-122"/>
            </a:endParaRPr>
          </a:p>
        </p:txBody>
      </p:sp>
      <p:pic>
        <p:nvPicPr>
          <p:cNvPr id="5" name="Picture 2" descr="http://qn.img.ibabyzone.cn/attach/27/90/39/1xyD.jpg"/>
          <p:cNvPicPr>
            <a:picLocks noChangeAspect="1" noChangeArrowheads="1"/>
          </p:cNvPicPr>
          <p:nvPr/>
        </p:nvPicPr>
        <p:blipFill>
          <a:blip r:embed="rId3">
            <a:clrChange>
              <a:clrFrom>
                <a:srgbClr val="FFFFFF"/>
              </a:clrFrom>
              <a:clrTo>
                <a:srgbClr val="FFFFFF">
                  <a:alpha val="0"/>
                </a:srgbClr>
              </a:clrTo>
            </a:clrChange>
          </a:blip>
          <a:srcRect r="49640"/>
          <a:stretch>
            <a:fillRect/>
          </a:stretch>
        </p:blipFill>
        <p:spPr bwMode="auto">
          <a:xfrm>
            <a:off x="7215206" y="2714626"/>
            <a:ext cx="1571636" cy="2073048"/>
          </a:xfrm>
          <a:prstGeom prst="rect">
            <a:avLst/>
          </a:prstGeom>
          <a:noFill/>
        </p:spPr>
      </p:pic>
    </p:spTree>
    <p:extLst>
      <p:ext uri="{BB962C8B-B14F-4D97-AF65-F5344CB8AC3E}">
        <p14:creationId xmlns:p14="http://schemas.microsoft.com/office/powerpoint/2010/main" val="23674980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http://img.zcool.cn/community/01449457b44ff90000012e7eff00d7.jpg@1280w_1l_2o_100sh.jpg"/>
          <p:cNvPicPr>
            <a:picLocks noChangeAspect="1" noChangeArrowheads="1"/>
          </p:cNvPicPr>
          <p:nvPr/>
        </p:nvPicPr>
        <p:blipFill>
          <a:blip r:embed="rId2">
            <a:lum contrast="40000"/>
          </a:blip>
          <a:srcRect/>
          <a:stretch>
            <a:fillRect/>
          </a:stretch>
        </p:blipFill>
        <p:spPr bwMode="auto">
          <a:xfrm>
            <a:off x="0" y="-1"/>
            <a:ext cx="9144000" cy="5186143"/>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762" y="497784"/>
            <a:ext cx="366860" cy="456339"/>
          </a:xfrm>
          <a:prstGeom prst="rect">
            <a:avLst/>
          </a:prstGeom>
        </p:spPr>
      </p:pic>
      <p:sp>
        <p:nvSpPr>
          <p:cNvPr id="5" name="文本框 14"/>
          <p:cNvSpPr txBox="1"/>
          <p:nvPr/>
        </p:nvSpPr>
        <p:spPr>
          <a:xfrm>
            <a:off x="642910" y="425882"/>
            <a:ext cx="2003356" cy="561692"/>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写好结尾</a:t>
            </a:r>
          </a:p>
        </p:txBody>
      </p:sp>
      <p:sp>
        <p:nvSpPr>
          <p:cNvPr id="6" name="矩形 5"/>
          <p:cNvSpPr/>
          <p:nvPr/>
        </p:nvSpPr>
        <p:spPr>
          <a:xfrm>
            <a:off x="428596" y="1142990"/>
            <a:ext cx="6215106" cy="3108543"/>
          </a:xfrm>
          <a:prstGeom prst="rect">
            <a:avLst/>
          </a:prstGeom>
        </p:spPr>
        <p:txBody>
          <a:bodyPr wrap="square">
            <a:spAutoFit/>
          </a:bodyPr>
          <a:lstStyle/>
          <a:p>
            <a:r>
              <a:rPr lang="zh-CN" altLang="en-US" sz="2800" dirty="0">
                <a:latin typeface="黑体" pitchFamily="49" charset="-122"/>
                <a:ea typeface="黑体" pitchFamily="49" charset="-122"/>
              </a:rPr>
              <a:t>    孩子们，赶快打开这本有趣的书，让我们一起开始阅读之旅吧！你马上就会和瑞典少年尼尔斯一起，骑上白鹅，跟随大雁们一起翱翔在蓝天白云之间，经历一次次惊心动魄的历险，聆听一个个温馨美丽的传说，开始一段奇妙的空中旅行吧。</a:t>
            </a:r>
          </a:p>
        </p:txBody>
      </p:sp>
      <p:sp>
        <p:nvSpPr>
          <p:cNvPr id="10" name="矩形标注 9"/>
          <p:cNvSpPr/>
          <p:nvPr/>
        </p:nvSpPr>
        <p:spPr>
          <a:xfrm>
            <a:off x="6643670" y="1142990"/>
            <a:ext cx="2500330" cy="1200329"/>
          </a:xfrm>
          <a:prstGeom prst="wedgeRectCallout">
            <a:avLst/>
          </a:prstGeom>
          <a:solidFill>
            <a:schemeClr val="accent3">
              <a:lumMod val="20000"/>
              <a:lumOff val="80000"/>
            </a:schemeClr>
          </a:solidFill>
          <a:ln>
            <a:solidFill>
              <a:schemeClr val="accent1"/>
            </a:solidFill>
          </a:ln>
        </p:spPr>
        <p:txBody>
          <a:bodyPr wrap="square">
            <a:spAutoFit/>
          </a:bodyPr>
          <a:lstStyle/>
          <a:p>
            <a:r>
              <a:rPr lang="zh-CN" altLang="en-US" sz="2400" b="1" dirty="0">
                <a:latin typeface="楷体" pitchFamily="49" charset="-122"/>
                <a:ea typeface="楷体" pitchFamily="49" charset="-122"/>
              </a:rPr>
              <a:t>结尾用饶有兴趣的语言，激发读者的阅读兴趣。</a:t>
            </a:r>
            <a:endParaRPr lang="en-US" altLang="zh-CN" sz="2400" b="1" dirty="0">
              <a:latin typeface="楷体" pitchFamily="49" charset="-122"/>
              <a:ea typeface="楷体" pitchFamily="49" charset="-122"/>
            </a:endParaRPr>
          </a:p>
        </p:txBody>
      </p:sp>
      <p:pic>
        <p:nvPicPr>
          <p:cNvPr id="7" name="Picture 2" descr="http://qn.img.ibabyzone.cn/attach/27/90/39/1xyD.jpg"/>
          <p:cNvPicPr>
            <a:picLocks noChangeAspect="1" noChangeArrowheads="1"/>
          </p:cNvPicPr>
          <p:nvPr/>
        </p:nvPicPr>
        <p:blipFill>
          <a:blip r:embed="rId3">
            <a:clrChange>
              <a:clrFrom>
                <a:srgbClr val="FFFFFF"/>
              </a:clrFrom>
              <a:clrTo>
                <a:srgbClr val="FFFFFF">
                  <a:alpha val="0"/>
                </a:srgbClr>
              </a:clrTo>
            </a:clrChange>
          </a:blip>
          <a:srcRect r="49640"/>
          <a:stretch>
            <a:fillRect/>
          </a:stretch>
        </p:blipFill>
        <p:spPr bwMode="auto">
          <a:xfrm>
            <a:off x="7215206" y="2714626"/>
            <a:ext cx="1571636" cy="2073048"/>
          </a:xfrm>
          <a:prstGeom prst="rect">
            <a:avLst/>
          </a:prstGeom>
          <a:noFill/>
        </p:spPr>
      </p:pic>
    </p:spTree>
    <p:extLst>
      <p:ext uri="{BB962C8B-B14F-4D97-AF65-F5344CB8AC3E}">
        <p14:creationId xmlns:p14="http://schemas.microsoft.com/office/powerpoint/2010/main" val="1959075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11560" y="1235621"/>
            <a:ext cx="6215106" cy="1815882"/>
          </a:xfrm>
          <a:prstGeom prst="rect">
            <a:avLst/>
          </a:prstGeom>
        </p:spPr>
        <p:txBody>
          <a:bodyPr wrap="square">
            <a:spAutoFit/>
          </a:bodyPr>
          <a:lstStyle/>
          <a:p>
            <a:r>
              <a:rPr lang="zh-CN" altLang="en-US" sz="2800" dirty="0">
                <a:latin typeface="黑体" pitchFamily="49" charset="-122"/>
                <a:ea typeface="黑体" pitchFamily="49" charset="-122"/>
              </a:rPr>
              <a:t>    </a:t>
            </a:r>
            <a:r>
              <a:rPr lang="en-US" altLang="zh-CN" sz="2800" dirty="0">
                <a:latin typeface="黑体" pitchFamily="49" charset="-122"/>
                <a:ea typeface="黑体" pitchFamily="49" charset="-122"/>
              </a:rPr>
              <a:t>……</a:t>
            </a:r>
            <a:r>
              <a:rPr lang="zh-CN" altLang="en-US" sz="2800" dirty="0">
                <a:latin typeface="黑体" pitchFamily="49" charset="-122"/>
                <a:ea typeface="黑体" pitchFamily="49" charset="-122"/>
              </a:rPr>
              <a:t>从此以后，汤姆和哈克变成了小镇上的“风云人物”，不仅走到哪儿都会受到欢迎，而且他们俩的小传还登在了镇报上</a:t>
            </a:r>
            <a:r>
              <a:rPr lang="en-US" altLang="zh-CN" sz="2800" dirty="0">
                <a:latin typeface="黑体" pitchFamily="49" charset="-122"/>
                <a:ea typeface="黑体" pitchFamily="49" charset="-122"/>
              </a:rPr>
              <a:t>…… </a:t>
            </a:r>
            <a:endParaRPr lang="zh-CN" altLang="en-US" sz="2800" dirty="0">
              <a:latin typeface="黑体" pitchFamily="49" charset="-122"/>
              <a:ea typeface="黑体" pitchFamily="49" charset="-122"/>
            </a:endParaRPr>
          </a:p>
        </p:txBody>
      </p:sp>
      <p:sp>
        <p:nvSpPr>
          <p:cNvPr id="6" name="矩形标注 5"/>
          <p:cNvSpPr/>
          <p:nvPr/>
        </p:nvSpPr>
        <p:spPr>
          <a:xfrm>
            <a:off x="6643702" y="1235621"/>
            <a:ext cx="2392794" cy="1200329"/>
          </a:xfrm>
          <a:prstGeom prst="wedgeRectCallout">
            <a:avLst>
              <a:gd name="adj1" fmla="val -1726"/>
              <a:gd name="adj2" fmla="val 72022"/>
            </a:avLst>
          </a:prstGeom>
          <a:solidFill>
            <a:schemeClr val="accent3">
              <a:lumMod val="20000"/>
              <a:lumOff val="80000"/>
            </a:schemeClr>
          </a:solidFill>
          <a:ln>
            <a:solidFill>
              <a:schemeClr val="accent1"/>
            </a:solidFill>
          </a:ln>
        </p:spPr>
        <p:txBody>
          <a:bodyPr wrap="square">
            <a:spAutoFit/>
          </a:bodyPr>
          <a:lstStyle/>
          <a:p>
            <a:r>
              <a:rPr lang="zh-CN" altLang="en-US" sz="2400" b="1" dirty="0">
                <a:latin typeface="楷体" pitchFamily="49" charset="-122"/>
                <a:ea typeface="楷体" pitchFamily="49" charset="-122"/>
              </a:rPr>
              <a:t>对原著的结尾作了简要的介绍，并设下了悬念。</a:t>
            </a:r>
            <a:endParaRPr lang="en-US" altLang="zh-CN" sz="2400" b="1" dirty="0">
              <a:latin typeface="楷体" pitchFamily="49" charset="-122"/>
              <a:ea typeface="楷体" pitchFamily="49" charset="-122"/>
            </a:endParaRPr>
          </a:p>
        </p:txBody>
      </p:sp>
      <p:pic>
        <p:nvPicPr>
          <p:cNvPr id="7" name="Picture 2" descr="http://qn.img.ibabyzone.cn/attach/27/90/39/1xyD.jpg"/>
          <p:cNvPicPr>
            <a:picLocks noChangeAspect="1" noChangeArrowheads="1"/>
          </p:cNvPicPr>
          <p:nvPr/>
        </p:nvPicPr>
        <p:blipFill>
          <a:blip r:embed="rId2">
            <a:clrChange>
              <a:clrFrom>
                <a:srgbClr val="FFFFFF"/>
              </a:clrFrom>
              <a:clrTo>
                <a:srgbClr val="FFFFFF">
                  <a:alpha val="0"/>
                </a:srgbClr>
              </a:clrTo>
            </a:clrChange>
          </a:blip>
          <a:srcRect r="49640"/>
          <a:stretch>
            <a:fillRect/>
          </a:stretch>
        </p:blipFill>
        <p:spPr bwMode="auto">
          <a:xfrm>
            <a:off x="7215206" y="2714626"/>
            <a:ext cx="1571636" cy="2073048"/>
          </a:xfrm>
          <a:prstGeom prst="rect">
            <a:avLst/>
          </a:prstGeom>
          <a:noFill/>
        </p:spPr>
      </p:pic>
    </p:spTree>
    <p:extLst>
      <p:ext uri="{BB962C8B-B14F-4D97-AF65-F5344CB8AC3E}">
        <p14:creationId xmlns:p14="http://schemas.microsoft.com/office/powerpoint/2010/main" val="11908709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99"/>
          <p:cNvSpPr txBox="1"/>
          <p:nvPr/>
        </p:nvSpPr>
        <p:spPr>
          <a:xfrm>
            <a:off x="1010668" y="647278"/>
            <a:ext cx="5080000" cy="461665"/>
          </a:xfrm>
          <a:prstGeom prst="rect">
            <a:avLst/>
          </a:prstGeom>
          <a:noFill/>
          <a:ln w="9525">
            <a:noFill/>
          </a:ln>
        </p:spPr>
        <p:txBody>
          <a:bodyPr>
            <a:spAutoFit/>
          </a:bodyPr>
          <a:lstStyle/>
          <a:p>
            <a:pPr indent="0"/>
            <a:r>
              <a:rPr lang="en-US" altLang="zh-CN" sz="2400" b="1" dirty="0">
                <a:ea typeface="宋体" panose="02010600030101010101" pitchFamily="2" charset="-122"/>
              </a:rPr>
              <a:t>                  </a:t>
            </a:r>
            <a:r>
              <a:rPr lang="zh-CN" altLang="zh-CN" sz="2400" b="1" dirty="0"/>
              <a:t>《汤姆·索亚历险记》梗概</a:t>
            </a:r>
            <a:r>
              <a:rPr lang="en-US" altLang="zh-CN" sz="2400" b="1" dirty="0"/>
              <a:t> </a:t>
            </a:r>
            <a:endParaRPr lang="en-US" sz="2000" b="0" dirty="0">
              <a:latin typeface="宋体" panose="02010600030101010101" pitchFamily="2" charset="-122"/>
              <a:ea typeface="宋体" panose="02010600030101010101" pitchFamily="2" charset="-122"/>
              <a:cs typeface="Times New Roman" panose="02020603050405020304" charset="0"/>
            </a:endParaRPr>
          </a:p>
        </p:txBody>
      </p:sp>
      <p:sp>
        <p:nvSpPr>
          <p:cNvPr id="5" name="矩形 4"/>
          <p:cNvSpPr/>
          <p:nvPr/>
        </p:nvSpPr>
        <p:spPr>
          <a:xfrm>
            <a:off x="179512" y="1108943"/>
            <a:ext cx="7089378" cy="3785652"/>
          </a:xfrm>
          <a:prstGeom prst="rect">
            <a:avLst/>
          </a:prstGeom>
          <a:solidFill>
            <a:schemeClr val="bg1"/>
          </a:solidFill>
        </p:spPr>
        <p:txBody>
          <a:bodyPr wrap="square">
            <a:spAutoFit/>
          </a:bodyPr>
          <a:lstStyle/>
          <a:p>
            <a:pPr lvl="0"/>
            <a:r>
              <a:rPr lang="en-US" altLang="zh-CN" sz="2400" b="1" dirty="0">
                <a:solidFill>
                  <a:srgbClr val="000000"/>
                </a:solidFill>
                <a:latin typeface="宋体" panose="02010600030101010101" pitchFamily="2" charset="-122"/>
                <a:ea typeface="宋体" panose="02010600030101010101" pitchFamily="2" charset="-122"/>
                <a:cs typeface="宋体" panose="02010600030101010101" pitchFamily="2" charset="-122"/>
              </a:rPr>
              <a:t>    </a:t>
            </a:r>
            <a:r>
              <a:rPr lang="en-US" altLang="zh-CN" sz="2400" b="1" dirty="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en-US" sz="2400" b="1" dirty="0">
                <a:solidFill>
                  <a:srgbClr val="FF0000"/>
                </a:solidFill>
                <a:latin typeface="宋体" panose="02010600030101010101" pitchFamily="2" charset="-122"/>
                <a:ea typeface="宋体" panose="02010600030101010101" pitchFamily="2" charset="-122"/>
                <a:cs typeface="宋体" panose="02010600030101010101" pitchFamily="2" charset="-122"/>
              </a:rPr>
              <a:t>汤姆</a:t>
            </a:r>
            <a:r>
              <a:rPr lang="en-US" altLang="zh-CN" sz="2400" b="1" dirty="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en-US" sz="2400" b="1" dirty="0">
                <a:solidFill>
                  <a:srgbClr val="FF0000"/>
                </a:solidFill>
                <a:latin typeface="宋体" panose="02010600030101010101" pitchFamily="2" charset="-122"/>
                <a:ea typeface="宋体" panose="02010600030101010101" pitchFamily="2" charset="-122"/>
                <a:cs typeface="宋体" panose="02010600030101010101" pitchFamily="2" charset="-122"/>
              </a:rPr>
              <a:t>索亚历险记</a:t>
            </a:r>
            <a:r>
              <a:rPr lang="en-US" altLang="zh-CN" sz="2400" b="1" dirty="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en-US" sz="2400" b="1" dirty="0">
                <a:solidFill>
                  <a:srgbClr val="FF0000"/>
                </a:solidFill>
                <a:latin typeface="宋体" panose="02010600030101010101" pitchFamily="2" charset="-122"/>
                <a:ea typeface="宋体" panose="02010600030101010101" pitchFamily="2" charset="-122"/>
                <a:cs typeface="宋体" panose="02010600030101010101" pitchFamily="2" charset="-122"/>
              </a:rPr>
              <a:t>是美国著名小说家马克</a:t>
            </a:r>
            <a:r>
              <a:rPr lang="en-US" altLang="zh-CN" sz="2400" b="1" dirty="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en-US" sz="2400" b="1" dirty="0">
                <a:solidFill>
                  <a:srgbClr val="FF0000"/>
                </a:solidFill>
                <a:latin typeface="宋体" panose="02010600030101010101" pitchFamily="2" charset="-122"/>
                <a:ea typeface="宋体" panose="02010600030101010101" pitchFamily="2" charset="-122"/>
                <a:cs typeface="宋体" panose="02010600030101010101" pitchFamily="2" charset="-122"/>
              </a:rPr>
              <a:t>吐温的代表作，主要描述以汤姆</a:t>
            </a:r>
            <a:r>
              <a:rPr lang="en-US" altLang="zh-CN" sz="2400" b="1" dirty="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en-US" sz="2400" b="1" dirty="0">
                <a:solidFill>
                  <a:srgbClr val="FF0000"/>
                </a:solidFill>
                <a:latin typeface="宋体" panose="02010600030101010101" pitchFamily="2" charset="-122"/>
                <a:ea typeface="宋体" panose="02010600030101010101" pitchFamily="2" charset="-122"/>
                <a:cs typeface="宋体" panose="02010600030101010101" pitchFamily="2" charset="-122"/>
              </a:rPr>
              <a:t>索亚为首的一群孩子丰富多彩的生活和他们的冒险故事。</a:t>
            </a:r>
          </a:p>
          <a:p>
            <a:pPr lvl="0"/>
            <a:r>
              <a:rPr lang="zh-CN" altLang="en-US" sz="2400" b="1" dirty="0">
                <a:solidFill>
                  <a:srgbClr val="000000"/>
                </a:solidFill>
                <a:latin typeface="宋体" panose="02010600030101010101" pitchFamily="2" charset="-122"/>
                <a:ea typeface="宋体" panose="02010600030101010101" pitchFamily="2" charset="-122"/>
                <a:cs typeface="宋体" panose="02010600030101010101" pitchFamily="2" charset="-122"/>
              </a:rPr>
              <a:t>    汤姆幼年丧母，由姨妈收养。聪明顽皮的汤姆受不了姨妈和学校老师的管束，常常逃学闯祸。</a:t>
            </a:r>
            <a:r>
              <a:rPr lang="zh-CN" altLang="en-US" sz="2400" b="1" dirty="0">
                <a:solidFill>
                  <a:srgbClr val="FF0000"/>
                </a:solidFill>
                <a:latin typeface="宋体" panose="02010600030101010101" pitchFamily="2" charset="-122"/>
                <a:ea typeface="宋体" panose="02010600030101010101" pitchFamily="2" charset="-122"/>
                <a:cs typeface="宋体" panose="02010600030101010101" pitchFamily="2" charset="-122"/>
              </a:rPr>
              <a:t>一天深夜，汤姆与好友哈克到墓地玩耍，无意中目睹了一起凶杀案的发生：</a:t>
            </a:r>
            <a:r>
              <a:rPr lang="zh-CN" altLang="en-US" sz="2400" b="1" dirty="0">
                <a:solidFill>
                  <a:srgbClr val="000000"/>
                </a:solidFill>
                <a:latin typeface="宋体" panose="02010600030101010101" pitchFamily="2" charset="-122"/>
                <a:ea typeface="宋体" panose="02010600030101010101" pitchFamily="2" charset="-122"/>
                <a:cs typeface="宋体" panose="02010600030101010101" pitchFamily="2" charset="-122"/>
              </a:rPr>
              <a:t>罗宾逊医生和恶棍印江</a:t>
            </a:r>
            <a:r>
              <a:rPr lang="en-US" altLang="zh-CN" sz="2400" b="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zh-CN" altLang="en-US" sz="2400" b="1" dirty="0">
                <a:solidFill>
                  <a:srgbClr val="000000"/>
                </a:solidFill>
                <a:latin typeface="宋体" panose="02010600030101010101" pitchFamily="2" charset="-122"/>
                <a:ea typeface="宋体" panose="02010600030101010101" pitchFamily="2" charset="-122"/>
                <a:cs typeface="宋体" panose="02010600030101010101" pitchFamily="2" charset="-122"/>
              </a:rPr>
              <a:t>乔埃以及喝得醉醺醺的莫夫</a:t>
            </a:r>
            <a:r>
              <a:rPr lang="en-US" altLang="zh-CN" sz="2400" b="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zh-CN" altLang="en-US" sz="2400" b="1" dirty="0">
                <a:solidFill>
                  <a:srgbClr val="000000"/>
                </a:solidFill>
                <a:latin typeface="宋体" panose="02010600030101010101" pitchFamily="2" charset="-122"/>
                <a:ea typeface="宋体" panose="02010600030101010101" pitchFamily="2" charset="-122"/>
                <a:cs typeface="宋体" panose="02010600030101010101" pitchFamily="2" charset="-122"/>
              </a:rPr>
              <a:t>波特三个人发生争执，在混乱的厮打中，乔埃把雇用他们去盗尸的罗宾逊医生杀死了，然后又嫁祸于被打昏的波特。</a:t>
            </a:r>
            <a:r>
              <a:rPr lang="en-US" altLang="zh-CN" sz="2400" b="1" dirty="0">
                <a:solidFill>
                  <a:srgbClr val="C00000"/>
                </a:solidFill>
                <a:latin typeface="宋体" panose="02010600030101010101" pitchFamily="2" charset="-122"/>
                <a:ea typeface="宋体" panose="02010600030101010101" pitchFamily="2" charset="-122"/>
                <a:cs typeface="宋体" panose="02010600030101010101" pitchFamily="2" charset="-122"/>
              </a:rPr>
              <a:t>     </a:t>
            </a:r>
          </a:p>
        </p:txBody>
      </p:sp>
      <p:cxnSp>
        <p:nvCxnSpPr>
          <p:cNvPr id="7" name="直接连接符 6"/>
          <p:cNvCxnSpPr/>
          <p:nvPr/>
        </p:nvCxnSpPr>
        <p:spPr>
          <a:xfrm>
            <a:off x="7232886" y="1108943"/>
            <a:ext cx="36004" cy="3416320"/>
          </a:xfrm>
          <a:prstGeom prst="line">
            <a:avLst/>
          </a:prstGeom>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7268890" y="1108943"/>
            <a:ext cx="1767606" cy="1323439"/>
          </a:xfrm>
          <a:prstGeom prst="rect">
            <a:avLst/>
          </a:prstGeom>
        </p:spPr>
        <p:txBody>
          <a:bodyPr wrap="square">
            <a:spAutoFit/>
          </a:bodyPr>
          <a:lstStyle/>
          <a:p>
            <a:pPr lvl="0"/>
            <a:r>
              <a:rPr lang="zh-CN" altLang="en-US" sz="2000" b="1" dirty="0">
                <a:solidFill>
                  <a:prstClr val="black"/>
                </a:solidFill>
                <a:latin typeface="仿宋" panose="02010609060101010101" charset="-122"/>
                <a:ea typeface="仿宋" panose="02010609060101010101" charset="-122"/>
                <a:cs typeface="仿宋" panose="02010609060101010101" charset="-122"/>
              </a:rPr>
              <a:t>开篇介绍书名、作者和主要内容，文字十分简练</a:t>
            </a:r>
            <a:r>
              <a:rPr lang="en-US" altLang="zh-CN" sz="2000" b="1" dirty="0">
                <a:solidFill>
                  <a:prstClr val="black"/>
                </a:solidFill>
                <a:latin typeface="仿宋" panose="02010609060101010101" charset="-122"/>
                <a:ea typeface="仿宋" panose="02010609060101010101" charset="-122"/>
                <a:cs typeface="仿宋" panose="02010609060101010101" charset="-122"/>
              </a:rPr>
              <a:t>。 </a:t>
            </a:r>
          </a:p>
        </p:txBody>
      </p:sp>
      <p:sp>
        <p:nvSpPr>
          <p:cNvPr id="10" name="矩形 9"/>
          <p:cNvSpPr/>
          <p:nvPr/>
        </p:nvSpPr>
        <p:spPr>
          <a:xfrm>
            <a:off x="7380312" y="2831217"/>
            <a:ext cx="1476164" cy="1323439"/>
          </a:xfrm>
          <a:prstGeom prst="rect">
            <a:avLst/>
          </a:prstGeom>
        </p:spPr>
        <p:txBody>
          <a:bodyPr wrap="square">
            <a:spAutoFit/>
          </a:bodyPr>
          <a:lstStyle/>
          <a:p>
            <a:pPr lvl="0"/>
            <a:r>
              <a:rPr lang="zh-CN" altLang="en-US" sz="2000" b="1" dirty="0">
                <a:solidFill>
                  <a:prstClr val="black"/>
                </a:solidFill>
                <a:latin typeface="仿宋" panose="02010609060101010101" charset="-122"/>
                <a:ea typeface="仿宋" panose="02010609060101010101" charset="-122"/>
                <a:cs typeface="仿宋" panose="02010609060101010101" charset="-122"/>
              </a:rPr>
              <a:t>交代故事的起因。故事的主要人物都得到展现</a:t>
            </a:r>
            <a:r>
              <a:rPr lang="en-US" altLang="zh-CN" sz="2000" b="1" dirty="0">
                <a:solidFill>
                  <a:prstClr val="black"/>
                </a:solidFill>
                <a:latin typeface="仿宋" panose="02010609060101010101" charset="-122"/>
                <a:ea typeface="仿宋" panose="02010609060101010101" charset="-122"/>
                <a:cs typeface="仿宋" panose="02010609060101010101" charset="-122"/>
              </a:rPr>
              <a:t>。</a:t>
            </a:r>
            <a:r>
              <a:rPr lang="en-US" altLang="zh-CN" sz="2000" b="1" dirty="0">
                <a:solidFill>
                  <a:prstClr val="black"/>
                </a:solidFill>
                <a:latin typeface="楷体_GB2312" charset="0"/>
                <a:cs typeface="楷体_GB2312" charset="0"/>
              </a:rPr>
              <a:t>  </a:t>
            </a:r>
          </a:p>
        </p:txBody>
      </p:sp>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339396"/>
            <a:ext cx="366860" cy="456339"/>
          </a:xfrm>
          <a:prstGeom prst="rect">
            <a:avLst/>
          </a:prstGeom>
        </p:spPr>
      </p:pic>
      <p:sp>
        <p:nvSpPr>
          <p:cNvPr id="11" name="文本框 14"/>
          <p:cNvSpPr txBox="1"/>
          <p:nvPr/>
        </p:nvSpPr>
        <p:spPr>
          <a:xfrm>
            <a:off x="515652" y="267494"/>
            <a:ext cx="2003356" cy="561692"/>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例文赏析</a:t>
            </a:r>
          </a:p>
        </p:txBody>
      </p:sp>
    </p:spTree>
    <p:extLst>
      <p:ext uri="{BB962C8B-B14F-4D97-AF65-F5344CB8AC3E}">
        <p14:creationId xmlns:p14="http://schemas.microsoft.com/office/powerpoint/2010/main" val="40238757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53250" y="771550"/>
            <a:ext cx="7089378" cy="3416320"/>
          </a:xfrm>
          <a:prstGeom prst="rect">
            <a:avLst/>
          </a:prstGeom>
          <a:solidFill>
            <a:schemeClr val="bg1"/>
          </a:solidFill>
        </p:spPr>
        <p:txBody>
          <a:bodyPr wrap="square">
            <a:spAutoFit/>
          </a:bodyPr>
          <a:lstStyle/>
          <a:p>
            <a:pPr lvl="0"/>
            <a:r>
              <a:rPr lang="zh-CN" altLang="en-US" sz="2400" b="1" dirty="0">
                <a:solidFill>
                  <a:srgbClr val="000000"/>
                </a:solidFill>
                <a:latin typeface="宋体" panose="02010600030101010101" pitchFamily="2" charset="-122"/>
                <a:ea typeface="宋体" panose="02010600030101010101" pitchFamily="2" charset="-122"/>
                <a:cs typeface="宋体" panose="02010600030101010101" pitchFamily="2" charset="-122"/>
              </a:rPr>
              <a:t>    因为害怕被凶手发现他们知道这件事，汤姆、哈克带着另一个小伙伴一起，逃到一座荒岛上做起了“海盗”，弄得家里以为他们被淹死了，结果他们却出现在了自己的“葬礼”上。</a:t>
            </a:r>
            <a:r>
              <a:rPr lang="zh-CN" altLang="en-US" sz="2400" b="1" dirty="0">
                <a:solidFill>
                  <a:srgbClr val="FF0000"/>
                </a:solidFill>
                <a:latin typeface="宋体" panose="02010600030101010101" pitchFamily="2" charset="-122"/>
                <a:ea typeface="宋体" panose="02010600030101010101" pitchFamily="2" charset="-122"/>
                <a:cs typeface="宋体" panose="02010600030101010101" pitchFamily="2" charset="-122"/>
              </a:rPr>
              <a:t>过了一段时间，法院开庭审理这起凶杀案，法官即将对波特的罪行作出判决，这让汤姆十分的愧疚和不安。经过激烈的思想斗争，汤姆终于战胜了恐惧与自私，勇敢地站出来指出印江</a:t>
            </a:r>
            <a:r>
              <a:rPr lang="en-US" altLang="zh-CN" sz="2400" b="1" dirty="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en-US" sz="2400" b="1" dirty="0">
                <a:solidFill>
                  <a:srgbClr val="FF0000"/>
                </a:solidFill>
                <a:latin typeface="宋体" panose="02010600030101010101" pitchFamily="2" charset="-122"/>
                <a:ea typeface="宋体" panose="02010600030101010101" pitchFamily="2" charset="-122"/>
                <a:cs typeface="宋体" panose="02010600030101010101" pitchFamily="2" charset="-122"/>
              </a:rPr>
              <a:t>乔埃就是杀人凶手，但狡猾的乔埃却从法庭上逃走了</a:t>
            </a:r>
            <a:r>
              <a:rPr lang="en-US" altLang="zh-CN" sz="2400" b="1" dirty="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en-US" altLang="zh-CN" sz="2400" b="1" dirty="0">
                <a:solidFill>
                  <a:srgbClr val="C00000"/>
                </a:solidFill>
                <a:latin typeface="宋体" panose="02010600030101010101" pitchFamily="2" charset="-122"/>
                <a:ea typeface="宋体" panose="02010600030101010101" pitchFamily="2" charset="-122"/>
                <a:cs typeface="宋体" panose="02010600030101010101" pitchFamily="2" charset="-122"/>
              </a:rPr>
              <a:t>     </a:t>
            </a:r>
          </a:p>
        </p:txBody>
      </p:sp>
      <p:cxnSp>
        <p:nvCxnSpPr>
          <p:cNvPr id="7" name="直接连接符 6"/>
          <p:cNvCxnSpPr/>
          <p:nvPr/>
        </p:nvCxnSpPr>
        <p:spPr>
          <a:xfrm>
            <a:off x="7232886" y="843558"/>
            <a:ext cx="36004" cy="3416320"/>
          </a:xfrm>
          <a:prstGeom prst="line">
            <a:avLst/>
          </a:prstGeom>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7380312" y="1946459"/>
            <a:ext cx="1476164" cy="1323439"/>
          </a:xfrm>
          <a:prstGeom prst="rect">
            <a:avLst/>
          </a:prstGeom>
        </p:spPr>
        <p:txBody>
          <a:bodyPr wrap="square">
            <a:spAutoFit/>
          </a:bodyPr>
          <a:lstStyle/>
          <a:p>
            <a:pPr lvl="0"/>
            <a:r>
              <a:rPr lang="zh-CN" altLang="en-US" sz="2000" b="1" dirty="0">
                <a:solidFill>
                  <a:prstClr val="black"/>
                </a:solidFill>
                <a:latin typeface="仿宋" panose="02010609060101010101" charset="-122"/>
                <a:ea typeface="仿宋" panose="02010609060101010101" charset="-122"/>
                <a:cs typeface="仿宋" panose="02010609060101010101" charset="-122"/>
              </a:rPr>
              <a:t>故事的发展，对汤姆的心理描写十分生动细腻</a:t>
            </a:r>
            <a:r>
              <a:rPr lang="en-US" altLang="zh-CN" sz="2000" b="1" dirty="0">
                <a:solidFill>
                  <a:prstClr val="black"/>
                </a:solidFill>
                <a:latin typeface="仿宋" panose="02010609060101010101" charset="-122"/>
                <a:ea typeface="仿宋" panose="02010609060101010101" charset="-122"/>
                <a:cs typeface="仿宋" panose="02010609060101010101" charset="-122"/>
              </a:rPr>
              <a:t>。</a:t>
            </a:r>
            <a:r>
              <a:rPr lang="en-US" altLang="zh-CN" sz="2000" b="1" dirty="0">
                <a:solidFill>
                  <a:prstClr val="black"/>
                </a:solidFill>
                <a:latin typeface="楷体_GB2312" charset="0"/>
                <a:cs typeface="楷体_GB2312" charset="0"/>
              </a:rPr>
              <a:t>  </a:t>
            </a:r>
          </a:p>
        </p:txBody>
      </p:sp>
    </p:spTree>
    <p:extLst>
      <p:ext uri="{BB962C8B-B14F-4D97-AF65-F5344CB8AC3E}">
        <p14:creationId xmlns:p14="http://schemas.microsoft.com/office/powerpoint/2010/main" val="3948540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143472" y="1277202"/>
            <a:ext cx="4000528" cy="2677656"/>
          </a:xfrm>
          <a:prstGeom prst="rect">
            <a:avLst/>
          </a:prstGeom>
          <a:noFill/>
        </p:spPr>
        <p:txBody>
          <a:bodyPr wrap="square" rtlCol="0">
            <a:spAutoFit/>
          </a:bodyPr>
          <a:lstStyle/>
          <a:p>
            <a:r>
              <a:rPr lang="zh-CN" altLang="en-US" sz="2800" dirty="0">
                <a:ea typeface="黑体" pitchFamily="49" charset="-122"/>
              </a:rPr>
              <a:t>        </a:t>
            </a:r>
            <a:r>
              <a:rPr lang="zh-CN" altLang="en-US" sz="2800" b="1" dirty="0">
                <a:latin typeface="楷体" pitchFamily="49" charset="-122"/>
                <a:ea typeface="楷体" pitchFamily="49" charset="-122"/>
              </a:rPr>
              <a:t>后来，他救了一位野人朋友，又给野人取名为“星期五”，还教会了“星期五”很多东西，“星期五”很快成了鲁滨逊的好帮手。</a:t>
            </a:r>
          </a:p>
        </p:txBody>
      </p:sp>
      <p:pic>
        <p:nvPicPr>
          <p:cNvPr id="2050" name="Picture 2" descr="https://timgsa.baidu.com/timg?image&amp;quality=80&amp;size=b9999_10000&amp;sec=1568907330754&amp;di=d6919792e7a2b6fefc6135c456e318fd&amp;imgtype=0&amp;src=http%3A%2F%2Fjishi.cntv.cn%2F20111101%2Fimages%2F1320133941433_IMAG1248317761619547.jpg"/>
          <p:cNvPicPr>
            <a:picLocks noChangeAspect="1" noChangeArrowheads="1"/>
          </p:cNvPicPr>
          <p:nvPr/>
        </p:nvPicPr>
        <p:blipFill>
          <a:blip r:embed="rId2"/>
          <a:srcRect l="5479"/>
          <a:stretch>
            <a:fillRect/>
          </a:stretch>
        </p:blipFill>
        <p:spPr bwMode="auto">
          <a:xfrm>
            <a:off x="57150" y="842950"/>
            <a:ext cx="4929222" cy="3546161"/>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53250" y="555526"/>
            <a:ext cx="7089378" cy="4154984"/>
          </a:xfrm>
          <a:prstGeom prst="rect">
            <a:avLst/>
          </a:prstGeom>
          <a:solidFill>
            <a:schemeClr val="bg1"/>
          </a:solidFill>
        </p:spPr>
        <p:txBody>
          <a:bodyPr wrap="square">
            <a:spAutoFit/>
          </a:bodyPr>
          <a:lstStyle/>
          <a:p>
            <a:pPr lvl="0"/>
            <a:r>
              <a:rPr lang="zh-CN" altLang="en-US" sz="2400" b="1" dirty="0">
                <a:solidFill>
                  <a:srgbClr val="000000"/>
                </a:solidFill>
                <a:latin typeface="宋体" panose="02010600030101010101" pitchFamily="2" charset="-122"/>
                <a:ea typeface="宋体" panose="02010600030101010101" pitchFamily="2" charset="-122"/>
                <a:cs typeface="宋体" panose="02010600030101010101" pitchFamily="2" charset="-122"/>
              </a:rPr>
              <a:t>    不久之后，汤姆与他心爱的姑娘贝奇到山上野餐时，在一个岩洞里迷了路，整整三天三夜饥寒交迫，面临着死亡的威胁。但汤姆他们在洞中再一次看见了杀人犯印江</a:t>
            </a:r>
            <a:r>
              <a:rPr lang="en-US" altLang="zh-CN" sz="2400" b="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zh-CN" altLang="en-US" sz="2400" b="1" dirty="0">
                <a:solidFill>
                  <a:srgbClr val="000000"/>
                </a:solidFill>
                <a:latin typeface="宋体" panose="02010600030101010101" pitchFamily="2" charset="-122"/>
                <a:ea typeface="宋体" panose="02010600030101010101" pitchFamily="2" charset="-122"/>
                <a:cs typeface="宋体" panose="02010600030101010101" pitchFamily="2" charset="-122"/>
              </a:rPr>
              <a:t>乔埃。</a:t>
            </a:r>
            <a:r>
              <a:rPr lang="zh-CN" altLang="en-US" sz="2400" b="1" dirty="0">
                <a:solidFill>
                  <a:srgbClr val="FF0000"/>
                </a:solidFill>
                <a:latin typeface="宋体" panose="02010600030101010101" pitchFamily="2" charset="-122"/>
                <a:ea typeface="宋体" panose="02010600030101010101" pitchFamily="2" charset="-122"/>
                <a:cs typeface="宋体" panose="02010600030101010101" pitchFamily="2" charset="-122"/>
              </a:rPr>
              <a:t>经过一番周折，他们在村民的帮助下终于成功脱险。    </a:t>
            </a:r>
          </a:p>
          <a:p>
            <a:pPr lvl="0"/>
            <a:r>
              <a:rPr lang="zh-CN" altLang="en-US" sz="2400" b="1" dirty="0">
                <a:solidFill>
                  <a:srgbClr val="000000"/>
                </a:solidFill>
                <a:latin typeface="宋体" panose="02010600030101010101" pitchFamily="2" charset="-122"/>
                <a:ea typeface="宋体" panose="02010600030101010101" pitchFamily="2" charset="-122"/>
                <a:cs typeface="宋体" panose="02010600030101010101" pitchFamily="2" charset="-122"/>
              </a:rPr>
              <a:t>    </a:t>
            </a:r>
            <a:r>
              <a:rPr lang="zh-CN" altLang="en-US" sz="2400" b="1" dirty="0">
                <a:solidFill>
                  <a:srgbClr val="FF0000"/>
                </a:solidFill>
                <a:latin typeface="宋体" panose="02010600030101010101" pitchFamily="2" charset="-122"/>
                <a:ea typeface="宋体" panose="02010600030101010101" pitchFamily="2" charset="-122"/>
                <a:cs typeface="宋体" panose="02010600030101010101" pitchFamily="2" charset="-122"/>
              </a:rPr>
              <a:t>汤姆把杀人犯印江</a:t>
            </a:r>
            <a:r>
              <a:rPr lang="en-US" altLang="zh-CN" sz="2400" b="1" dirty="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en-US" sz="2400" b="1" dirty="0">
                <a:solidFill>
                  <a:srgbClr val="FF0000"/>
                </a:solidFill>
                <a:latin typeface="宋体" panose="02010600030101010101" pitchFamily="2" charset="-122"/>
                <a:ea typeface="宋体" panose="02010600030101010101" pitchFamily="2" charset="-122"/>
                <a:cs typeface="宋体" panose="02010600030101010101" pitchFamily="2" charset="-122"/>
              </a:rPr>
              <a:t>乔埃藏在洞中的消息告诉了贝奇的爸爸萨契尔法官。谁知萨契尔法官之前把山洞的入口封住了，躲在洞里的乔埃活活饿死了，恶人得到了应有的报应。</a:t>
            </a:r>
          </a:p>
          <a:p>
            <a:pPr lvl="0"/>
            <a:r>
              <a:rPr lang="zh-CN" altLang="en-US" sz="2400" b="1" dirty="0">
                <a:solidFill>
                  <a:srgbClr val="000000"/>
                </a:solidFill>
                <a:latin typeface="宋体" panose="02010600030101010101" pitchFamily="2" charset="-122"/>
                <a:ea typeface="宋体" panose="02010600030101010101" pitchFamily="2" charset="-122"/>
                <a:cs typeface="宋体" panose="02010600030101010101" pitchFamily="2" charset="-122"/>
              </a:rPr>
              <a:t>    后来，汤姆和好友哈克再次回到山洞，找到了凶手埋藏的那笔宝藏。</a:t>
            </a:r>
            <a:r>
              <a:rPr lang="en-US" altLang="zh-CN" sz="2400" b="1" dirty="0">
                <a:solidFill>
                  <a:srgbClr val="C00000"/>
                </a:solidFill>
                <a:latin typeface="宋体" panose="02010600030101010101" pitchFamily="2" charset="-122"/>
                <a:ea typeface="宋体" panose="02010600030101010101" pitchFamily="2" charset="-122"/>
                <a:cs typeface="宋体" panose="02010600030101010101" pitchFamily="2" charset="-122"/>
              </a:rPr>
              <a:t>     </a:t>
            </a:r>
          </a:p>
        </p:txBody>
      </p:sp>
      <p:cxnSp>
        <p:nvCxnSpPr>
          <p:cNvPr id="7" name="直接连接符 6"/>
          <p:cNvCxnSpPr/>
          <p:nvPr/>
        </p:nvCxnSpPr>
        <p:spPr>
          <a:xfrm>
            <a:off x="7232886" y="555526"/>
            <a:ext cx="36004" cy="4032448"/>
          </a:xfrm>
          <a:prstGeom prst="line">
            <a:avLst/>
          </a:prstGeom>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7264956" y="1277208"/>
            <a:ext cx="1767606" cy="1015663"/>
          </a:xfrm>
          <a:prstGeom prst="rect">
            <a:avLst/>
          </a:prstGeom>
        </p:spPr>
        <p:txBody>
          <a:bodyPr wrap="square">
            <a:spAutoFit/>
          </a:bodyPr>
          <a:lstStyle/>
          <a:p>
            <a:pPr lvl="0"/>
            <a:r>
              <a:rPr lang="zh-CN" altLang="en-US" sz="2000" b="1" dirty="0">
                <a:solidFill>
                  <a:prstClr val="black"/>
                </a:solidFill>
                <a:latin typeface="仿宋" panose="02010609060101010101" charset="-122"/>
                <a:ea typeface="仿宋" panose="02010609060101010101" charset="-122"/>
                <a:cs typeface="仿宋" panose="02010609060101010101" charset="-122"/>
              </a:rPr>
              <a:t>次要情节一笔带过，详略处理得当。 </a:t>
            </a:r>
          </a:p>
        </p:txBody>
      </p:sp>
      <p:sp>
        <p:nvSpPr>
          <p:cNvPr id="6" name="矩形 5"/>
          <p:cNvSpPr/>
          <p:nvPr/>
        </p:nvSpPr>
        <p:spPr>
          <a:xfrm>
            <a:off x="7250888" y="2551718"/>
            <a:ext cx="1767606" cy="1015663"/>
          </a:xfrm>
          <a:prstGeom prst="rect">
            <a:avLst/>
          </a:prstGeom>
        </p:spPr>
        <p:txBody>
          <a:bodyPr wrap="square">
            <a:spAutoFit/>
          </a:bodyPr>
          <a:lstStyle/>
          <a:p>
            <a:pPr lvl="0"/>
            <a:r>
              <a:rPr lang="zh-CN" altLang="en-US" sz="2000" b="1" dirty="0">
                <a:solidFill>
                  <a:prstClr val="black"/>
                </a:solidFill>
                <a:latin typeface="仿宋" panose="02010609060101010101" charset="-122"/>
                <a:ea typeface="仿宋" panose="02010609060101010101" charset="-122"/>
                <a:cs typeface="仿宋" panose="02010609060101010101" charset="-122"/>
              </a:rPr>
              <a:t>语言简练，概括合并得十分得当</a:t>
            </a:r>
            <a:r>
              <a:rPr lang="en-US" altLang="zh-CN" sz="2000" b="1" dirty="0">
                <a:solidFill>
                  <a:prstClr val="black"/>
                </a:solidFill>
                <a:latin typeface="仿宋" panose="02010609060101010101" charset="-122"/>
                <a:ea typeface="仿宋" panose="02010609060101010101" charset="-122"/>
                <a:cs typeface="仿宋" panose="02010609060101010101" charset="-122"/>
              </a:rPr>
              <a:t>。</a:t>
            </a:r>
            <a:r>
              <a:rPr lang="en-US" altLang="zh-CN" sz="2000" b="1" dirty="0">
                <a:solidFill>
                  <a:prstClr val="black"/>
                </a:solidFill>
                <a:latin typeface="楷体_GB2312" charset="0"/>
                <a:cs typeface="楷体_GB2312" charset="0"/>
              </a:rPr>
              <a:t>  </a:t>
            </a:r>
          </a:p>
        </p:txBody>
      </p:sp>
      <p:sp>
        <p:nvSpPr>
          <p:cNvPr id="8" name="矩形 7"/>
          <p:cNvSpPr/>
          <p:nvPr/>
        </p:nvSpPr>
        <p:spPr>
          <a:xfrm>
            <a:off x="7376394" y="3880088"/>
            <a:ext cx="1767606" cy="707886"/>
          </a:xfrm>
          <a:prstGeom prst="rect">
            <a:avLst/>
          </a:prstGeom>
        </p:spPr>
        <p:txBody>
          <a:bodyPr wrap="square">
            <a:spAutoFit/>
          </a:bodyPr>
          <a:lstStyle/>
          <a:p>
            <a:pPr lvl="0"/>
            <a:r>
              <a:rPr lang="zh-CN" altLang="en-US" sz="2000" b="1" dirty="0">
                <a:solidFill>
                  <a:prstClr val="black"/>
                </a:solidFill>
                <a:latin typeface="仿宋" panose="02010609060101010101" charset="-122"/>
                <a:ea typeface="仿宋" panose="02010609060101010101" charset="-122"/>
                <a:cs typeface="仿宋" panose="02010609060101010101" charset="-122"/>
              </a:rPr>
              <a:t>简要叙述故事的结局</a:t>
            </a:r>
            <a:r>
              <a:rPr lang="en-US" altLang="zh-CN" sz="2000" b="1" dirty="0">
                <a:solidFill>
                  <a:prstClr val="black"/>
                </a:solidFill>
                <a:latin typeface="仿宋" panose="02010609060101010101" charset="-122"/>
                <a:ea typeface="仿宋" panose="02010609060101010101" charset="-122"/>
                <a:cs typeface="仿宋" panose="02010609060101010101" charset="-122"/>
              </a:rPr>
              <a:t>。</a:t>
            </a:r>
            <a:r>
              <a:rPr lang="en-US" altLang="zh-CN" sz="2000" b="1" dirty="0">
                <a:solidFill>
                  <a:prstClr val="black"/>
                </a:solidFill>
                <a:latin typeface="楷体_GB2312" charset="0"/>
                <a:cs typeface="楷体_GB2312" charset="0"/>
              </a:rPr>
              <a:t>  </a:t>
            </a:r>
          </a:p>
        </p:txBody>
      </p:sp>
    </p:spTree>
    <p:extLst>
      <p:ext uri="{BB962C8B-B14F-4D97-AF65-F5344CB8AC3E}">
        <p14:creationId xmlns:p14="http://schemas.microsoft.com/office/powerpoint/2010/main" val="37919377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899592" y="699542"/>
            <a:ext cx="7599373" cy="2739211"/>
          </a:xfrm>
          <a:prstGeom prst="rect">
            <a:avLst/>
          </a:prstGeom>
          <a:solidFill>
            <a:schemeClr val="accent6">
              <a:lumMod val="20000"/>
              <a:lumOff val="80000"/>
            </a:schemeClr>
          </a:solidFill>
          <a:ln w="9525">
            <a:noFill/>
          </a:ln>
        </p:spPr>
        <p:txBody>
          <a:bodyPr wrap="square">
            <a:spAutoFit/>
          </a:bodyPr>
          <a:lstStyle/>
          <a:p>
            <a:pPr indent="306070"/>
            <a:r>
              <a:rPr lang="en-US" altLang="zh-CN" sz="2800" b="1" dirty="0">
                <a:solidFill>
                  <a:srgbClr val="7030A0"/>
                </a:solidFill>
                <a:latin typeface="楷体" panose="02010609060101010101" pitchFamily="49" charset="-122"/>
                <a:ea typeface="楷体" panose="02010609060101010101" pitchFamily="49" charset="-122"/>
                <a:cs typeface="楷体" panose="02010609060101010101" pitchFamily="49" charset="-122"/>
              </a:rPr>
              <a:t>  </a:t>
            </a:r>
            <a:r>
              <a:rPr lang="zh-CN" sz="2800" b="1" dirty="0">
                <a:solidFill>
                  <a:srgbClr val="7030A0"/>
                </a:solidFill>
                <a:latin typeface="楷体" panose="02010609060101010101" pitchFamily="49" charset="-122"/>
                <a:ea typeface="楷体" panose="02010609060101010101" pitchFamily="49" charset="-122"/>
                <a:cs typeface="楷体" panose="02010609060101010101" pitchFamily="49" charset="-122"/>
              </a:rPr>
              <a:t>点评：</a:t>
            </a:r>
            <a:r>
              <a:rPr lang="zh-CN" sz="2400" b="1" dirty="0">
                <a:latin typeface="楷体" panose="02010609060101010101" pitchFamily="49" charset="-122"/>
                <a:ea typeface="楷体" panose="02010609060101010101" pitchFamily="49" charset="-122"/>
                <a:cs typeface="楷体" panose="02010609060101010101" pitchFamily="49" charset="-122"/>
              </a:rPr>
              <a:t>这篇习作</a:t>
            </a:r>
            <a:r>
              <a:rPr lang="zh-CN" altLang="en-US" sz="2400" b="1" dirty="0">
                <a:latin typeface="楷体" panose="02010609060101010101" pitchFamily="49" charset="-122"/>
                <a:ea typeface="楷体" panose="02010609060101010101" pitchFamily="49" charset="-122"/>
                <a:cs typeface="楷体" panose="02010609060101010101" pitchFamily="49" charset="-122"/>
              </a:rPr>
              <a:t>向我们介绍了</a:t>
            </a:r>
            <a:r>
              <a:rPr lang="en-US" altLang="zh-CN" sz="2400" b="1" dirty="0">
                <a:latin typeface="楷体" panose="02010609060101010101" pitchFamily="49" charset="-122"/>
                <a:ea typeface="楷体" panose="02010609060101010101" pitchFamily="49" charset="-122"/>
                <a:cs typeface="楷体" panose="02010609060101010101" pitchFamily="49" charset="-122"/>
              </a:rPr>
              <a:t>《</a:t>
            </a:r>
            <a:r>
              <a:rPr lang="zh-CN" altLang="en-US" sz="2400" b="1" dirty="0">
                <a:latin typeface="楷体" panose="02010609060101010101" pitchFamily="49" charset="-122"/>
                <a:ea typeface="楷体" panose="02010609060101010101" pitchFamily="49" charset="-122"/>
                <a:cs typeface="楷体" panose="02010609060101010101" pitchFamily="49" charset="-122"/>
              </a:rPr>
              <a:t>汤姆</a:t>
            </a:r>
            <a:r>
              <a:rPr lang="en-US" altLang="zh-CN" sz="2400" b="1" dirty="0">
                <a:latin typeface="楷体" panose="02010609060101010101" pitchFamily="49" charset="-122"/>
                <a:ea typeface="楷体" panose="02010609060101010101" pitchFamily="49" charset="-122"/>
                <a:cs typeface="楷体" panose="02010609060101010101" pitchFamily="49" charset="-122"/>
              </a:rPr>
              <a:t>•</a:t>
            </a:r>
            <a:r>
              <a:rPr lang="zh-CN" altLang="en-US" sz="2400" b="1" dirty="0">
                <a:latin typeface="楷体" panose="02010609060101010101" pitchFamily="49" charset="-122"/>
                <a:ea typeface="楷体" panose="02010609060101010101" pitchFamily="49" charset="-122"/>
                <a:cs typeface="楷体" panose="02010609060101010101" pitchFamily="49" charset="-122"/>
              </a:rPr>
              <a:t>索亚历险记</a:t>
            </a:r>
            <a:r>
              <a:rPr lang="en-US" altLang="zh-CN" sz="2400" b="1" dirty="0">
                <a:latin typeface="楷体" panose="02010609060101010101" pitchFamily="49" charset="-122"/>
                <a:ea typeface="楷体" panose="02010609060101010101" pitchFamily="49" charset="-122"/>
                <a:cs typeface="楷体" panose="02010609060101010101" pitchFamily="49" charset="-122"/>
              </a:rPr>
              <a:t>》</a:t>
            </a:r>
            <a:r>
              <a:rPr lang="zh-CN" altLang="en-US" sz="2400" b="1" dirty="0">
                <a:latin typeface="楷体" panose="02010609060101010101" pitchFamily="49" charset="-122"/>
                <a:ea typeface="楷体" panose="02010609060101010101" pitchFamily="49" charset="-122"/>
                <a:cs typeface="楷体" panose="02010609060101010101" pitchFamily="49" charset="-122"/>
              </a:rPr>
              <a:t>的内容梗概。作者在介绍前，对原文内容进行了深入了解，并在忠于原文内容的基础上进行高度压缩。能扣住主要人物、主要事件，把握小说的核心环节，对原著内容进行筛选概括合并，达到了理想的效果。叙事清楚，语言连贯，能把握原著的主要故事情节，按故事发展的先后顺序，有条理地将小说内容展现给读者</a:t>
            </a:r>
            <a:r>
              <a:rPr lang="zh-CN" sz="2400" b="1" dirty="0">
                <a:latin typeface="楷体" panose="02010609060101010101" pitchFamily="49" charset="-122"/>
                <a:ea typeface="楷体" panose="02010609060101010101" pitchFamily="49" charset="-122"/>
                <a:cs typeface="楷体" panose="02010609060101010101" pitchFamily="49" charset="-122"/>
              </a:rPr>
              <a:t>。  </a:t>
            </a:r>
            <a:endParaRPr lang="zh-CN" altLang="en-US" sz="2400" b="1" dirty="0">
              <a:latin typeface="楷体" panose="02010609060101010101" pitchFamily="49" charset="-122"/>
              <a:ea typeface="楷体" panose="02010609060101010101" pitchFamily="49" charset="-122"/>
              <a:cs typeface="楷体" panose="02010609060101010101" pitchFamily="49" charset="-122"/>
            </a:endParaRPr>
          </a:p>
        </p:txBody>
      </p:sp>
      <p:sp>
        <p:nvSpPr>
          <p:cNvPr id="3" name="文本框 14">
            <a:hlinkClick r:id="rId2" action="ppaction://hlinkpres?slideindex=1&amp;slidetitle="/>
          </p:cNvPr>
          <p:cNvSpPr txBox="1"/>
          <p:nvPr/>
        </p:nvSpPr>
        <p:spPr>
          <a:xfrm>
            <a:off x="1388409" y="3731084"/>
            <a:ext cx="3367638" cy="561692"/>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更多例文一</a:t>
            </a:r>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057708">
            <a:off x="3592049" y="3869832"/>
            <a:ext cx="335280" cy="472440"/>
          </a:xfrm>
          <a:prstGeom prst="rect">
            <a:avLst/>
          </a:prstGeom>
        </p:spPr>
      </p:pic>
      <p:sp>
        <p:nvSpPr>
          <p:cNvPr id="5" name="文本框 14">
            <a:hlinkClick r:id="rId4" action="ppaction://hlinkpres?slideindex=1&amp;slidetitle="/>
          </p:cNvPr>
          <p:cNvSpPr txBox="1"/>
          <p:nvPr/>
        </p:nvSpPr>
        <p:spPr>
          <a:xfrm>
            <a:off x="4876449" y="3788700"/>
            <a:ext cx="2654328" cy="561692"/>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更多例文二</a:t>
            </a:r>
          </a:p>
        </p:txBody>
      </p:sp>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057708">
            <a:off x="7080089" y="3855440"/>
            <a:ext cx="335280" cy="472440"/>
          </a:xfrm>
          <a:prstGeom prst="rect">
            <a:avLst/>
          </a:prstGeom>
        </p:spPr>
      </p:pic>
    </p:spTree>
    <p:extLst>
      <p:ext uri="{BB962C8B-B14F-4D97-AF65-F5344CB8AC3E}">
        <p14:creationId xmlns:p14="http://schemas.microsoft.com/office/powerpoint/2010/main" val="3306301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85786" y="3491011"/>
            <a:ext cx="7632848" cy="1384995"/>
          </a:xfrm>
          <a:prstGeom prst="rect">
            <a:avLst/>
          </a:prstGeom>
          <a:solidFill>
            <a:schemeClr val="bg1"/>
          </a:solidFill>
        </p:spPr>
        <p:txBody>
          <a:bodyPr wrap="square">
            <a:spAutoFit/>
          </a:bodyPr>
          <a:lstStyle/>
          <a:p>
            <a:r>
              <a:rPr lang="zh-CN" altLang="en-US" sz="2800" b="1" dirty="0">
                <a:latin typeface="楷体" panose="02010609060101010101" pitchFamily="49" charset="-122"/>
                <a:ea typeface="楷体" panose="02010609060101010101" pitchFamily="49" charset="-122"/>
              </a:rPr>
              <a:t>    写好以后读给同学听，看他们是否明白大意，然后根据反馈意见，对不清楚的地方进行修改。</a:t>
            </a: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762" y="571950"/>
            <a:ext cx="366860" cy="456339"/>
          </a:xfrm>
          <a:prstGeom prst="rect">
            <a:avLst/>
          </a:prstGeom>
        </p:spPr>
      </p:pic>
      <p:sp>
        <p:nvSpPr>
          <p:cNvPr id="6" name="文本框 14"/>
          <p:cNvSpPr txBox="1"/>
          <p:nvPr/>
        </p:nvSpPr>
        <p:spPr>
          <a:xfrm>
            <a:off x="642910" y="500048"/>
            <a:ext cx="2003356" cy="561692"/>
          </a:xfrm>
          <a:prstGeom prst="rect">
            <a:avLst/>
          </a:prstGeom>
          <a:noFill/>
        </p:spPr>
        <p:txBody>
          <a:bodyPr wrap="square" lIns="68580" tIns="34290" rIns="68580" bIns="34290" rtlCol="0">
            <a:spAutoFit/>
          </a:bodyPr>
          <a:lstStyle/>
          <a:p>
            <a:r>
              <a:rPr lang="zh-CN" altLang="en-US" sz="3200" b="1" dirty="0">
                <a:solidFill>
                  <a:srgbClr val="875000"/>
                </a:solidFill>
                <a:latin typeface="幼圆" panose="02010509060101010101" pitchFamily="49" charset="-122"/>
                <a:ea typeface="幼圆" panose="02010509060101010101" pitchFamily="49" charset="-122"/>
              </a:rPr>
              <a:t>互评修改</a:t>
            </a:r>
          </a:p>
        </p:txBody>
      </p:sp>
      <p:pic>
        <p:nvPicPr>
          <p:cNvPr id="6146" name="Picture 2" descr="https://timgsa.baidu.com/timg?image&amp;quality=80&amp;size=b9999_10000&amp;sec=1568471480633&amp;di=2d1f1da5ade743478f084a7d8f91ba0f&amp;imgtype=0&amp;src=http%3A%2F%2F5b0988e595225.cdn.sohucs.com%2Fimages%2F20171126%2F7659917e1fe84b73a493839d61ec8087.jpeg"/>
          <p:cNvPicPr>
            <a:picLocks noChangeAspect="1" noChangeArrowheads="1"/>
          </p:cNvPicPr>
          <p:nvPr/>
        </p:nvPicPr>
        <p:blipFill>
          <a:blip r:embed="rId3">
            <a:clrChange>
              <a:clrFrom>
                <a:srgbClr val="FEFEFE"/>
              </a:clrFrom>
              <a:clrTo>
                <a:srgbClr val="FEFEFE">
                  <a:alpha val="0"/>
                </a:srgbClr>
              </a:clrTo>
            </a:clrChange>
          </a:blip>
          <a:srcRect/>
          <a:stretch>
            <a:fillRect/>
          </a:stretch>
        </p:blipFill>
        <p:spPr bwMode="auto">
          <a:xfrm>
            <a:off x="1500166" y="785800"/>
            <a:ext cx="5715000" cy="25908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3570102123"/>
              </p:ext>
            </p:extLst>
          </p:nvPr>
        </p:nvGraphicFramePr>
        <p:xfrm>
          <a:off x="1547664" y="779876"/>
          <a:ext cx="6264696" cy="3865891"/>
        </p:xfrm>
        <a:graphic>
          <a:graphicData uri="http://schemas.openxmlformats.org/drawingml/2006/table">
            <a:tbl>
              <a:tblPr firstRow="1" bandRow="1">
                <a:tableStyleId>{073A0DAA-6AF3-43AB-8588-CEC1D06C72B9}</a:tableStyleId>
              </a:tblPr>
              <a:tblGrid>
                <a:gridCol w="2368022">
                  <a:extLst>
                    <a:ext uri="{9D8B030D-6E8A-4147-A177-3AD203B41FA5}">
                      <a16:colId xmlns:a16="http://schemas.microsoft.com/office/drawing/2014/main" val="20000"/>
                    </a:ext>
                  </a:extLst>
                </a:gridCol>
                <a:gridCol w="1258012">
                  <a:extLst>
                    <a:ext uri="{9D8B030D-6E8A-4147-A177-3AD203B41FA5}">
                      <a16:colId xmlns:a16="http://schemas.microsoft.com/office/drawing/2014/main" val="20001"/>
                    </a:ext>
                  </a:extLst>
                </a:gridCol>
                <a:gridCol w="1270510">
                  <a:extLst>
                    <a:ext uri="{9D8B030D-6E8A-4147-A177-3AD203B41FA5}">
                      <a16:colId xmlns:a16="http://schemas.microsoft.com/office/drawing/2014/main" val="20002"/>
                    </a:ext>
                  </a:extLst>
                </a:gridCol>
                <a:gridCol w="1368152">
                  <a:extLst>
                    <a:ext uri="{9D8B030D-6E8A-4147-A177-3AD203B41FA5}">
                      <a16:colId xmlns:a16="http://schemas.microsoft.com/office/drawing/2014/main" val="20003"/>
                    </a:ext>
                  </a:extLst>
                </a:gridCol>
              </a:tblGrid>
              <a:tr h="374255">
                <a:tc>
                  <a:txBody>
                    <a:bodyPr/>
                    <a:lstStyle/>
                    <a:p>
                      <a:pPr algn="ctr"/>
                      <a:r>
                        <a:rPr lang="zh-CN" altLang="en-US" sz="1800" dirty="0">
                          <a:ea typeface="黑体" pitchFamily="49" charset="-122"/>
                        </a:rPr>
                        <a:t>评价项目</a:t>
                      </a:r>
                    </a:p>
                  </a:txBody>
                  <a:tcPr/>
                </a:tc>
                <a:tc>
                  <a:txBody>
                    <a:bodyPr/>
                    <a:lstStyle/>
                    <a:p>
                      <a:pPr algn="ctr"/>
                      <a:endParaRPr lang="zh-CN" altLang="en-US" sz="1800" dirty="0">
                        <a:ea typeface="黑体" pitchFamily="49" charset="-122"/>
                      </a:endParaRPr>
                    </a:p>
                  </a:txBody>
                  <a:tcPr/>
                </a:tc>
                <a:tc>
                  <a:txBody>
                    <a:bodyPr/>
                    <a:lstStyle/>
                    <a:p>
                      <a:pPr algn="ctr"/>
                      <a:endParaRPr lang="zh-CN" altLang="en-US" sz="1800" dirty="0">
                        <a:ea typeface="黑体" pitchFamily="49" charset="-122"/>
                      </a:endParaRPr>
                    </a:p>
                  </a:txBody>
                  <a:tcPr/>
                </a:tc>
                <a:tc>
                  <a:txBody>
                    <a:bodyPr/>
                    <a:lstStyle/>
                    <a:p>
                      <a:pPr algn="l"/>
                      <a:r>
                        <a:rPr lang="zh-CN" altLang="en-US" sz="1800" dirty="0">
                          <a:ea typeface="黑体" pitchFamily="49" charset="-122"/>
                        </a:rPr>
                        <a:t>  加油</a:t>
                      </a:r>
                    </a:p>
                  </a:txBody>
                  <a:tcPr/>
                </a:tc>
                <a:extLst>
                  <a:ext uri="{0D108BD9-81ED-4DB2-BD59-A6C34878D82A}">
                    <a16:rowId xmlns:a16="http://schemas.microsoft.com/office/drawing/2014/main" val="10000"/>
                  </a:ext>
                </a:extLst>
              </a:tr>
              <a:tr h="374255">
                <a:tc>
                  <a:txBody>
                    <a:bodyPr/>
                    <a:lstStyle/>
                    <a:p>
                      <a:pPr algn="l"/>
                      <a:r>
                        <a:rPr lang="zh-CN" altLang="en-US" sz="1800" dirty="0">
                          <a:ea typeface="黑体" pitchFamily="49" charset="-122"/>
                        </a:rPr>
                        <a:t>是否能真正明白故事内容</a:t>
                      </a:r>
                    </a:p>
                  </a:txBody>
                  <a:tcPr/>
                </a:tc>
                <a:tc>
                  <a:txBody>
                    <a:bodyPr/>
                    <a:lstStyle/>
                    <a:p>
                      <a:pPr algn="ctr"/>
                      <a:endParaRPr lang="zh-CN" altLang="en-US" dirty="0">
                        <a:ea typeface="黑体" pitchFamily="49" charset="-122"/>
                      </a:endParaRPr>
                    </a:p>
                  </a:txBody>
                  <a:tcPr/>
                </a:tc>
                <a:tc>
                  <a:txBody>
                    <a:bodyPr/>
                    <a:lstStyle/>
                    <a:p>
                      <a:pPr algn="ctr"/>
                      <a:endParaRPr lang="zh-CN" altLang="en-US" dirty="0">
                        <a:ea typeface="黑体" pitchFamily="49" charset="-122"/>
                      </a:endParaRPr>
                    </a:p>
                  </a:txBody>
                  <a:tcPr/>
                </a:tc>
                <a:tc>
                  <a:txBody>
                    <a:bodyPr/>
                    <a:lstStyle/>
                    <a:p>
                      <a:pPr algn="ctr"/>
                      <a:endParaRPr lang="zh-CN" altLang="en-US" dirty="0">
                        <a:ea typeface="黑体" pitchFamily="49" charset="-122"/>
                      </a:endParaRPr>
                    </a:p>
                  </a:txBody>
                  <a:tcPr/>
                </a:tc>
                <a:extLst>
                  <a:ext uri="{0D108BD9-81ED-4DB2-BD59-A6C34878D82A}">
                    <a16:rowId xmlns:a16="http://schemas.microsoft.com/office/drawing/2014/main" val="10001"/>
                  </a:ext>
                </a:extLst>
              </a:tr>
              <a:tr h="374255">
                <a:tc>
                  <a:txBody>
                    <a:bodyPr/>
                    <a:lstStyle/>
                    <a:p>
                      <a:pPr algn="l"/>
                      <a:r>
                        <a:rPr lang="zh-CN" altLang="en-US" sz="1800" dirty="0">
                          <a:ea typeface="黑体" pitchFamily="49" charset="-122"/>
                        </a:rPr>
                        <a:t>是否把握原文脉络</a:t>
                      </a:r>
                    </a:p>
                  </a:txBody>
                  <a:tcPr/>
                </a:tc>
                <a:tc>
                  <a:txBody>
                    <a:bodyPr/>
                    <a:lstStyle/>
                    <a:p>
                      <a:pPr algn="ctr"/>
                      <a:endParaRPr lang="zh-CN" altLang="en-US" dirty="0">
                        <a:ea typeface="黑体" pitchFamily="49" charset="-122"/>
                      </a:endParaRPr>
                    </a:p>
                  </a:txBody>
                  <a:tcPr/>
                </a:tc>
                <a:tc>
                  <a:txBody>
                    <a:bodyPr/>
                    <a:lstStyle/>
                    <a:p>
                      <a:pPr algn="ctr"/>
                      <a:endParaRPr lang="zh-CN" altLang="en-US" dirty="0">
                        <a:ea typeface="黑体" pitchFamily="49" charset="-122"/>
                      </a:endParaRPr>
                    </a:p>
                  </a:txBody>
                  <a:tcPr/>
                </a:tc>
                <a:tc>
                  <a:txBody>
                    <a:bodyPr/>
                    <a:lstStyle/>
                    <a:p>
                      <a:pPr algn="ctr"/>
                      <a:endParaRPr lang="zh-CN" altLang="en-US" dirty="0">
                        <a:ea typeface="黑体" pitchFamily="49" charset="-122"/>
                      </a:endParaRPr>
                    </a:p>
                  </a:txBody>
                  <a:tcPr/>
                </a:tc>
                <a:extLst>
                  <a:ext uri="{0D108BD9-81ED-4DB2-BD59-A6C34878D82A}">
                    <a16:rowId xmlns:a16="http://schemas.microsoft.com/office/drawing/2014/main" val="10002"/>
                  </a:ext>
                </a:extLst>
              </a:tr>
              <a:tr h="374255">
                <a:tc>
                  <a:txBody>
                    <a:bodyPr/>
                    <a:lstStyle/>
                    <a:p>
                      <a:pPr algn="l"/>
                      <a:r>
                        <a:rPr lang="zh-CN" altLang="en-US" sz="1800" dirty="0">
                          <a:ea typeface="黑体" pitchFamily="49" charset="-122"/>
                        </a:rPr>
                        <a:t>语言描写是否简练、连贯</a:t>
                      </a:r>
                    </a:p>
                  </a:txBody>
                  <a:tcPr/>
                </a:tc>
                <a:tc>
                  <a:txBody>
                    <a:bodyPr/>
                    <a:lstStyle/>
                    <a:p>
                      <a:pPr algn="ctr"/>
                      <a:endParaRPr lang="zh-CN" altLang="en-US" dirty="0">
                        <a:ea typeface="黑体" pitchFamily="49" charset="-122"/>
                      </a:endParaRPr>
                    </a:p>
                  </a:txBody>
                  <a:tcPr/>
                </a:tc>
                <a:tc>
                  <a:txBody>
                    <a:bodyPr/>
                    <a:lstStyle/>
                    <a:p>
                      <a:pPr algn="ctr"/>
                      <a:endParaRPr lang="zh-CN" altLang="en-US" dirty="0">
                        <a:ea typeface="黑体" pitchFamily="49" charset="-122"/>
                      </a:endParaRPr>
                    </a:p>
                  </a:txBody>
                  <a:tcPr/>
                </a:tc>
                <a:tc>
                  <a:txBody>
                    <a:bodyPr/>
                    <a:lstStyle/>
                    <a:p>
                      <a:pPr algn="ctr"/>
                      <a:endParaRPr lang="zh-CN" altLang="en-US" dirty="0">
                        <a:ea typeface="黑体" pitchFamily="49" charset="-122"/>
                      </a:endParaRPr>
                    </a:p>
                  </a:txBody>
                  <a:tcPr/>
                </a:tc>
                <a:extLst>
                  <a:ext uri="{0D108BD9-81ED-4DB2-BD59-A6C34878D82A}">
                    <a16:rowId xmlns:a16="http://schemas.microsoft.com/office/drawing/2014/main" val="10003"/>
                  </a:ext>
                </a:extLst>
              </a:tr>
              <a:tr h="922821">
                <a:tc>
                  <a:txBody>
                    <a:bodyPr/>
                    <a:lstStyle/>
                    <a:p>
                      <a:pPr algn="l"/>
                      <a:r>
                        <a:rPr lang="zh-CN" altLang="en-US" sz="1800" dirty="0">
                          <a:ea typeface="黑体" pitchFamily="49" charset="-122"/>
                        </a:rPr>
                        <a:t>书写认真，错别字少于</a:t>
                      </a:r>
                      <a:r>
                        <a:rPr lang="en-US" altLang="zh-CN" sz="1800" dirty="0">
                          <a:ea typeface="黑体" pitchFamily="49" charset="-122"/>
                        </a:rPr>
                        <a:t>3</a:t>
                      </a:r>
                      <a:r>
                        <a:rPr lang="zh-CN" altLang="en-US" sz="1800" dirty="0">
                          <a:ea typeface="黑体" pitchFamily="49" charset="-122"/>
                        </a:rPr>
                        <a:t>个，病句不多于</a:t>
                      </a:r>
                      <a:r>
                        <a:rPr lang="en-US" altLang="zh-CN" sz="1800" dirty="0">
                          <a:ea typeface="黑体" pitchFamily="49" charset="-122"/>
                        </a:rPr>
                        <a:t>2</a:t>
                      </a:r>
                      <a:r>
                        <a:rPr lang="zh-CN" altLang="en-US" sz="1800" dirty="0">
                          <a:ea typeface="黑体" pitchFamily="49" charset="-122"/>
                        </a:rPr>
                        <a:t>个，有修改的痕迹</a:t>
                      </a:r>
                    </a:p>
                  </a:txBody>
                  <a:tcPr/>
                </a:tc>
                <a:tc>
                  <a:txBody>
                    <a:bodyPr/>
                    <a:lstStyle/>
                    <a:p>
                      <a:pPr algn="ctr"/>
                      <a:endParaRPr lang="zh-CN" altLang="en-US" dirty="0">
                        <a:ea typeface="黑体" pitchFamily="49" charset="-122"/>
                      </a:endParaRPr>
                    </a:p>
                  </a:txBody>
                  <a:tcPr/>
                </a:tc>
                <a:tc>
                  <a:txBody>
                    <a:bodyPr/>
                    <a:lstStyle/>
                    <a:p>
                      <a:pPr algn="ctr"/>
                      <a:endParaRPr lang="zh-CN" altLang="en-US" dirty="0">
                        <a:ea typeface="黑体" pitchFamily="49" charset="-122"/>
                      </a:endParaRPr>
                    </a:p>
                  </a:txBody>
                  <a:tcPr/>
                </a:tc>
                <a:tc>
                  <a:txBody>
                    <a:bodyPr/>
                    <a:lstStyle/>
                    <a:p>
                      <a:pPr algn="ctr"/>
                      <a:endParaRPr lang="zh-CN" altLang="en-US" dirty="0">
                        <a:ea typeface="黑体" pitchFamily="49" charset="-122"/>
                      </a:endParaRPr>
                    </a:p>
                  </a:txBody>
                  <a:tcPr/>
                </a:tc>
                <a:extLst>
                  <a:ext uri="{0D108BD9-81ED-4DB2-BD59-A6C34878D82A}">
                    <a16:rowId xmlns:a16="http://schemas.microsoft.com/office/drawing/2014/main" val="10004"/>
                  </a:ext>
                </a:extLst>
              </a:tr>
              <a:tr h="374255">
                <a:tc gridSpan="4">
                  <a:txBody>
                    <a:bodyPr/>
                    <a:lstStyle/>
                    <a:p>
                      <a:pPr algn="l"/>
                      <a:r>
                        <a:rPr lang="zh-CN" altLang="en-US" sz="1800" dirty="0">
                          <a:ea typeface="黑体" pitchFamily="49" charset="-122"/>
                        </a:rPr>
                        <a:t>老师或同学评语及修改建议：</a:t>
                      </a:r>
                      <a:endParaRPr lang="en-US" altLang="zh-CN" sz="1800" dirty="0">
                        <a:ea typeface="黑体" pitchFamily="49" charset="-122"/>
                      </a:endParaRPr>
                    </a:p>
                    <a:p>
                      <a:pPr algn="l"/>
                      <a:endParaRPr lang="en-US" altLang="zh-CN" sz="1800" dirty="0">
                        <a:ea typeface="黑体" pitchFamily="49" charset="-122"/>
                      </a:endParaRPr>
                    </a:p>
                    <a:p>
                      <a:pPr algn="l"/>
                      <a:endParaRPr lang="zh-CN" altLang="en-US" sz="1800" dirty="0">
                        <a:ea typeface="黑体" pitchFamily="49" charset="-122"/>
                      </a:endParaRPr>
                    </a:p>
                  </a:txBody>
                  <a:tcPr/>
                </a:tc>
                <a:tc hMerge="1">
                  <a:txBody>
                    <a:bodyPr/>
                    <a:lstStyle/>
                    <a:p>
                      <a:pPr algn="ctr"/>
                      <a:endParaRPr lang="zh-CN" altLang="en-US" dirty="0"/>
                    </a:p>
                  </a:txBody>
                  <a:tcPr/>
                </a:tc>
                <a:tc hMerge="1">
                  <a:txBody>
                    <a:bodyPr/>
                    <a:lstStyle/>
                    <a:p>
                      <a:pPr algn="ctr"/>
                      <a:endParaRPr lang="zh-CN" altLang="en-US" dirty="0"/>
                    </a:p>
                  </a:txBody>
                  <a:tcPr/>
                </a:tc>
                <a:tc hMerge="1">
                  <a:txBody>
                    <a:bodyPr/>
                    <a:lstStyle/>
                    <a:p>
                      <a:pPr algn="ctr"/>
                      <a:endParaRPr lang="zh-CN" altLang="en-US" dirty="0"/>
                    </a:p>
                  </a:txBody>
                  <a:tcPr/>
                </a:tc>
                <a:extLst>
                  <a:ext uri="{0D108BD9-81ED-4DB2-BD59-A6C34878D82A}">
                    <a16:rowId xmlns:a16="http://schemas.microsoft.com/office/drawing/2014/main" val="10005"/>
                  </a:ext>
                </a:extLst>
              </a:tr>
            </a:tbl>
          </a:graphicData>
        </a:graphic>
      </p:graphicFrame>
      <p:sp>
        <p:nvSpPr>
          <p:cNvPr id="6" name="心形 5"/>
          <p:cNvSpPr/>
          <p:nvPr/>
        </p:nvSpPr>
        <p:spPr>
          <a:xfrm>
            <a:off x="7236296" y="880062"/>
            <a:ext cx="360040" cy="216024"/>
          </a:xfrm>
          <a:prstGeom prst="heart">
            <a:avLst/>
          </a:prstGeom>
          <a:solidFill>
            <a:schemeClr val="accent2"/>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a typeface="黑体" pitchFamily="49" charset="-122"/>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4842" y="854724"/>
            <a:ext cx="266700"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1542" y="854724"/>
            <a:ext cx="266700"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5340" y="851884"/>
            <a:ext cx="266700"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2338" y="854724"/>
            <a:ext cx="266700"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851884"/>
            <a:ext cx="266700"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57296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0406" y="760512"/>
            <a:ext cx="4429156" cy="3539430"/>
          </a:xfrm>
          <a:prstGeom prst="rect">
            <a:avLst/>
          </a:prstGeom>
          <a:noFill/>
        </p:spPr>
        <p:txBody>
          <a:bodyPr wrap="square" rtlCol="0">
            <a:spAutoFit/>
          </a:bodyPr>
          <a:lstStyle/>
          <a:p>
            <a:r>
              <a:rPr lang="zh-CN" altLang="en-US" sz="2800" b="1" dirty="0">
                <a:latin typeface="楷体" pitchFamily="49" charset="-122"/>
                <a:ea typeface="楷体" pitchFamily="49" charset="-122"/>
              </a:rPr>
              <a:t>    一天，鲁滨逊被“星期五”叫醒，他跑出去一看，原来，一艘船上发生了叛乱，鲁滨逊和“星期五”救下了船长，船长为了感谢鲁滨逊，就把鲁滨逊和“星期五”带回了英国！</a:t>
            </a:r>
          </a:p>
        </p:txBody>
      </p:sp>
      <p:pic>
        <p:nvPicPr>
          <p:cNvPr id="63490" name="Picture 2" descr="https://ss0.bdstatic.com/70cFvHSh_Q1YnxGkpoWK1HF6hhy/it/u=783658040,3463691122&amp;fm=26&amp;gp=0.jpg"/>
          <p:cNvPicPr>
            <a:picLocks noChangeAspect="1" noChangeArrowheads="1"/>
          </p:cNvPicPr>
          <p:nvPr/>
        </p:nvPicPr>
        <p:blipFill>
          <a:blip r:embed="rId2"/>
          <a:srcRect/>
          <a:stretch>
            <a:fillRect/>
          </a:stretch>
        </p:blipFill>
        <p:spPr bwMode="auto">
          <a:xfrm>
            <a:off x="4644008" y="813657"/>
            <a:ext cx="4352925" cy="311467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28860" y="1071552"/>
            <a:ext cx="6500858" cy="954107"/>
          </a:xfrm>
          <a:prstGeom prst="wedgeRectCallout">
            <a:avLst>
              <a:gd name="adj1" fmla="val -58897"/>
              <a:gd name="adj2" fmla="val 40537"/>
            </a:avLst>
          </a:prstGeom>
          <a:noFill/>
          <a:ln>
            <a:solidFill>
              <a:schemeClr val="accent1"/>
            </a:solidFill>
          </a:ln>
        </p:spPr>
        <p:txBody>
          <a:bodyPr wrap="square" rtlCol="0">
            <a:spAutoFit/>
          </a:bodyPr>
          <a:lstStyle/>
          <a:p>
            <a:r>
              <a:rPr lang="zh-CN" altLang="en-US" sz="2800" dirty="0">
                <a:latin typeface="黑体" pitchFamily="49" charset="-122"/>
                <a:ea typeface="黑体" pitchFamily="49" charset="-122"/>
              </a:rPr>
              <a:t>    读了</a:t>
            </a:r>
            <a:r>
              <a:rPr lang="en-US" altLang="zh-CN" sz="2800" dirty="0">
                <a:latin typeface="黑体" pitchFamily="49" charset="-122"/>
                <a:ea typeface="黑体" pitchFamily="49" charset="-122"/>
              </a:rPr>
              <a:t>《</a:t>
            </a:r>
            <a:r>
              <a:rPr lang="zh-CN" altLang="en-US" sz="2800" dirty="0">
                <a:latin typeface="黑体" pitchFamily="49" charset="-122"/>
                <a:ea typeface="黑体" pitchFamily="49" charset="-122"/>
              </a:rPr>
              <a:t>鲁滨逊漂流记</a:t>
            </a:r>
            <a:r>
              <a:rPr lang="en-US" altLang="zh-CN" sz="2800" dirty="0">
                <a:latin typeface="黑体" pitchFamily="49" charset="-122"/>
                <a:ea typeface="黑体" pitchFamily="49" charset="-122"/>
              </a:rPr>
              <a:t>》</a:t>
            </a:r>
            <a:r>
              <a:rPr lang="zh-CN" altLang="en-US" sz="2800" dirty="0">
                <a:latin typeface="黑体" pitchFamily="49" charset="-122"/>
                <a:ea typeface="黑体" pitchFamily="49" charset="-122"/>
              </a:rPr>
              <a:t>故事梗概，我们对该书的主要情节有了大概的了解。</a:t>
            </a:r>
          </a:p>
        </p:txBody>
      </p:sp>
      <p:sp>
        <p:nvSpPr>
          <p:cNvPr id="3" name="TextBox 2"/>
          <p:cNvSpPr txBox="1"/>
          <p:nvPr/>
        </p:nvSpPr>
        <p:spPr>
          <a:xfrm>
            <a:off x="2428860" y="2357436"/>
            <a:ext cx="6500858" cy="1815882"/>
          </a:xfrm>
          <a:prstGeom prst="wedgeRectCallout">
            <a:avLst>
              <a:gd name="adj1" fmla="val -55811"/>
              <a:gd name="adj2" fmla="val -43410"/>
            </a:avLst>
          </a:prstGeom>
          <a:noFill/>
          <a:ln>
            <a:solidFill>
              <a:schemeClr val="accent1"/>
            </a:solidFill>
          </a:ln>
        </p:spPr>
        <p:txBody>
          <a:bodyPr wrap="square" rtlCol="0">
            <a:spAutoFit/>
          </a:bodyPr>
          <a:lstStyle/>
          <a:p>
            <a:r>
              <a:rPr lang="en-US" altLang="zh-CN" sz="2800" dirty="0">
                <a:latin typeface="黑体" pitchFamily="49" charset="-122"/>
                <a:ea typeface="黑体" pitchFamily="49" charset="-122"/>
              </a:rPr>
              <a:t>   “</a:t>
            </a:r>
            <a:r>
              <a:rPr lang="zh-CN" altLang="en-US" sz="2800" dirty="0">
                <a:latin typeface="黑体" pitchFamily="49" charset="-122"/>
                <a:ea typeface="黑体" pitchFamily="49" charset="-122"/>
              </a:rPr>
              <a:t>梗概</a:t>
            </a:r>
            <a:r>
              <a:rPr lang="en-US" altLang="zh-CN" sz="2800" dirty="0">
                <a:latin typeface="黑体" pitchFamily="49" charset="-122"/>
                <a:ea typeface="黑体" pitchFamily="49" charset="-122"/>
              </a:rPr>
              <a:t>”</a:t>
            </a:r>
            <a:r>
              <a:rPr lang="zh-CN" altLang="en-US" sz="2800" dirty="0">
                <a:latin typeface="黑体" pitchFamily="49" charset="-122"/>
                <a:ea typeface="黑体" pitchFamily="49" charset="-122"/>
              </a:rPr>
              <a:t>是一种应用文体，常用于电影、电视和小说的故事作简单的介绍等。写梗概，就是把书、文章或影视作品的主要内容用简练的语言写下来。</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158" y="2000246"/>
            <a:ext cx="1694180" cy="224853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71941" y="713623"/>
            <a:ext cx="1600118" cy="769441"/>
          </a:xfrm>
          <a:prstGeom prst="rect">
            <a:avLst/>
          </a:prstGeom>
          <a:noFill/>
        </p:spPr>
        <p:txBody>
          <a:bodyPr wrap="none" rtlCol="0">
            <a:spAutoFit/>
          </a:bodyPr>
          <a:lstStyle/>
          <a:p>
            <a:r>
              <a:rPr lang="zh-CN" altLang="en-US" sz="4400" b="1" dirty="0">
                <a:latin typeface="黑体" pitchFamily="49" charset="-122"/>
                <a:ea typeface="黑体" pitchFamily="49" charset="-122"/>
              </a:rPr>
              <a:t>习 作</a:t>
            </a:r>
          </a:p>
        </p:txBody>
      </p:sp>
      <p:pic>
        <p:nvPicPr>
          <p:cNvPr id="1027" name="Picture 3"/>
          <p:cNvPicPr>
            <a:picLocks noChangeAspect="1" noChangeArrowheads="1"/>
          </p:cNvPicPr>
          <p:nvPr/>
        </p:nvPicPr>
        <p:blipFill>
          <a:blip r:embed="rId2">
            <a:clrChange>
              <a:clrFrom>
                <a:srgbClr val="FEFEFF"/>
              </a:clrFrom>
              <a:clrTo>
                <a:srgbClr val="FEFEFF">
                  <a:alpha val="0"/>
                </a:srgbClr>
              </a:clrTo>
            </a:clrChange>
          </a:blip>
          <a:srcRect/>
          <a:stretch>
            <a:fillRect/>
          </a:stretch>
        </p:blipFill>
        <p:spPr bwMode="auto">
          <a:xfrm flipH="1">
            <a:off x="307960" y="555526"/>
            <a:ext cx="4120023" cy="4324019"/>
          </a:xfrm>
          <a:prstGeom prst="rect">
            <a:avLst/>
          </a:prstGeom>
          <a:noFill/>
          <a:ln w="9525">
            <a:noFill/>
            <a:miter lim="800000"/>
            <a:headEnd/>
            <a:tailEnd/>
          </a:ln>
          <a:effectLst/>
        </p:spPr>
      </p:pic>
      <p:pic>
        <p:nvPicPr>
          <p:cNvPr id="1029" name="Picture 5" descr="https://ss3.bdstatic.com/70cFv8Sh_Q1YnxGkpoWK1HF6hhy/it/u=1973431929,2521444474&amp;fm=26&amp;gp=0.jpg"/>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100111" y="117085"/>
            <a:ext cx="2943778" cy="1962519"/>
          </a:xfrm>
          <a:prstGeom prst="rect">
            <a:avLst/>
          </a:prstGeom>
          <a:noFill/>
        </p:spPr>
      </p:pic>
      <p:sp>
        <p:nvSpPr>
          <p:cNvPr id="5" name="矩形 4"/>
          <p:cNvSpPr/>
          <p:nvPr/>
        </p:nvSpPr>
        <p:spPr>
          <a:xfrm flipH="1">
            <a:off x="-26988" y="93285"/>
            <a:ext cx="4598988" cy="252000"/>
          </a:xfrm>
          <a:prstGeom prst="rect">
            <a:avLst/>
          </a:prstGeom>
          <a:gradFill flip="none" rotWithShape="1">
            <a:gsLst>
              <a:gs pos="40000">
                <a:schemeClr val="bg1"/>
              </a:gs>
              <a:gs pos="99000">
                <a:schemeClr val="bg1">
                  <a:alpha val="0"/>
                </a:schemeClr>
              </a:gs>
              <a:gs pos="77000">
                <a:schemeClr val="bg1">
                  <a:alpha val="59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1"/>
          <p:cNvSpPr txBox="1"/>
          <p:nvPr/>
        </p:nvSpPr>
        <p:spPr>
          <a:xfrm>
            <a:off x="189856" y="88276"/>
            <a:ext cx="1646605" cy="276999"/>
          </a:xfrm>
          <a:prstGeom prst="rect">
            <a:avLst/>
          </a:prstGeom>
          <a:noFill/>
        </p:spPr>
        <p:txBody>
          <a:bodyPr wrap="none" rtlCol="0">
            <a:spAutoFit/>
          </a:bodyPr>
          <a:lstStyle/>
          <a:p>
            <a:r>
              <a:rPr kumimoji="1" lang="zh-CN" altLang="en-US" sz="1200" b="1" dirty="0">
                <a:latin typeface="Heiti SC Light" panose="02000000000000000000" pitchFamily="2" charset="-128"/>
                <a:ea typeface="Heiti SC Light" panose="02000000000000000000" pitchFamily="2" charset="-128"/>
              </a:rPr>
              <a:t>  语文   六年级   下册</a:t>
            </a:r>
          </a:p>
        </p:txBody>
      </p:sp>
      <p:sp>
        <p:nvSpPr>
          <p:cNvPr id="7" name="TextBox 6"/>
          <p:cNvSpPr txBox="1"/>
          <p:nvPr/>
        </p:nvSpPr>
        <p:spPr>
          <a:xfrm>
            <a:off x="4211960" y="2103413"/>
            <a:ext cx="4047903" cy="1015663"/>
          </a:xfrm>
          <a:prstGeom prst="rect">
            <a:avLst/>
          </a:prstGeom>
          <a:noFill/>
        </p:spPr>
        <p:txBody>
          <a:bodyPr wrap="none" rtlCol="0">
            <a:spAutoFit/>
          </a:bodyPr>
          <a:lstStyle/>
          <a:p>
            <a:r>
              <a:rPr lang="zh-CN" altLang="en-US" sz="6000" b="1" dirty="0">
                <a:latin typeface="黑体" pitchFamily="49" charset="-122"/>
                <a:ea typeface="黑体" pitchFamily="49" charset="-122"/>
              </a:rPr>
              <a:t>写作品梗概</a:t>
            </a:r>
          </a:p>
        </p:txBody>
      </p:sp>
    </p:spTree>
    <p:extLst>
      <p:ext uri="{BB962C8B-B14F-4D97-AF65-F5344CB8AC3E}">
        <p14:creationId xmlns:p14="http://schemas.microsoft.com/office/powerpoint/2010/main" val="16921526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1059582"/>
            <a:ext cx="1694180" cy="2248535"/>
          </a:xfrm>
          <a:prstGeom prst="rect">
            <a:avLst/>
          </a:prstGeom>
        </p:spPr>
      </p:pic>
      <p:sp>
        <p:nvSpPr>
          <p:cNvPr id="4" name="矩形标注 3"/>
          <p:cNvSpPr/>
          <p:nvPr/>
        </p:nvSpPr>
        <p:spPr>
          <a:xfrm>
            <a:off x="2483768" y="1275606"/>
            <a:ext cx="5544616" cy="1500198"/>
          </a:xfrm>
          <a:prstGeom prst="wedgeRectCallout">
            <a:avLst>
              <a:gd name="adj1" fmla="val -64799"/>
              <a:gd name="adj2" fmla="val 64031"/>
            </a:avLst>
          </a:prstGeom>
          <a:grp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3200" dirty="0">
                <a:solidFill>
                  <a:schemeClr val="tx1"/>
                </a:solidFill>
                <a:ea typeface="黑体" pitchFamily="49" charset="-122"/>
              </a:rPr>
              <a:t>        想一想：日常生活中，在什么情况下我们需要对书的内容进行概括呢？</a:t>
            </a:r>
          </a:p>
        </p:txBody>
      </p:sp>
    </p:spTree>
    <p:extLst>
      <p:ext uri="{BB962C8B-B14F-4D97-AF65-F5344CB8AC3E}">
        <p14:creationId xmlns:p14="http://schemas.microsoft.com/office/powerpoint/2010/main" val="31576453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8267" r="2218" b="5485"/>
          <a:stretch/>
        </p:blipFill>
        <p:spPr bwMode="auto">
          <a:xfrm>
            <a:off x="0" y="-8409"/>
            <a:ext cx="9144000" cy="5151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343631" y="2568686"/>
            <a:ext cx="4814927" cy="1569660"/>
          </a:xfrm>
          <a:prstGeom prst="rect">
            <a:avLst/>
          </a:prstGeom>
          <a:noFill/>
        </p:spPr>
        <p:txBody>
          <a:bodyPr wrap="square" rtlCol="0">
            <a:spAutoFit/>
          </a:bodyPr>
          <a:lstStyle/>
          <a:p>
            <a:r>
              <a:rPr lang="zh-CN" altLang="en-US" sz="3200" b="1" dirty="0">
                <a:latin typeface="黑体" pitchFamily="49" charset="-122"/>
                <a:ea typeface="黑体" pitchFamily="49" charset="-122"/>
              </a:rPr>
              <a:t>    学校征集最欢迎的少儿读物，要求高年级每位同学推荐一本最喜爱的书。</a:t>
            </a:r>
            <a:endParaRPr lang="en-US" altLang="zh-CN" sz="3200" b="1" dirty="0">
              <a:latin typeface="黑体" pitchFamily="49" charset="-122"/>
              <a:ea typeface="黑体" pitchFamily="49" charset="-122"/>
            </a:endParaRPr>
          </a:p>
        </p:txBody>
      </p:sp>
      <p:sp>
        <p:nvSpPr>
          <p:cNvPr id="2" name="矩形 1"/>
          <p:cNvSpPr/>
          <p:nvPr/>
        </p:nvSpPr>
        <p:spPr>
          <a:xfrm>
            <a:off x="0" y="915566"/>
            <a:ext cx="4698722" cy="584775"/>
          </a:xfrm>
          <a:prstGeom prst="rect">
            <a:avLst/>
          </a:prstGeom>
        </p:spPr>
        <p:txBody>
          <a:bodyPr wrap="none">
            <a:spAutoFit/>
          </a:bodyPr>
          <a:lstStyle/>
          <a:p>
            <a:pPr algn="ctr"/>
            <a:r>
              <a:rPr lang="zh-CN" altLang="en-US" sz="3200" dirty="0">
                <a:solidFill>
                  <a:srgbClr val="FF0000"/>
                </a:solidFill>
                <a:latin typeface="华文行楷" pitchFamily="2" charset="-122"/>
                <a:ea typeface="华文行楷" pitchFamily="2" charset="-122"/>
              </a:rPr>
              <a:t>征集最受欢迎的少儿读物</a:t>
            </a:r>
            <a:endParaRPr lang="zh-CN" altLang="en-US" dirty="0">
              <a:solidFill>
                <a:srgbClr val="FF0000"/>
              </a:solidFill>
              <a:latin typeface="华文行楷" pitchFamily="2" charset="-122"/>
              <a:ea typeface="华文行楷" pitchFamily="2" charset="-122"/>
            </a:endParaRPr>
          </a:p>
        </p:txBody>
      </p:sp>
    </p:spTree>
    <p:extLst>
      <p:ext uri="{BB962C8B-B14F-4D97-AF65-F5344CB8AC3E}">
        <p14:creationId xmlns:p14="http://schemas.microsoft.com/office/powerpoint/2010/main" val="38378821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1_Office 主题​​">
  <a:themeElements>
    <a:clrScheme name="自定义 159">
      <a:dk1>
        <a:sysClr val="windowText" lastClr="000000"/>
      </a:dk1>
      <a:lt1>
        <a:sysClr val="window" lastClr="FFFFFF"/>
      </a:lt1>
      <a:dk2>
        <a:srgbClr val="1F497D"/>
      </a:dk2>
      <a:lt2>
        <a:srgbClr val="EEECE1"/>
      </a:lt2>
      <a:accent1>
        <a:srgbClr val="02B3C5"/>
      </a:accent1>
      <a:accent2>
        <a:srgbClr val="F07474"/>
      </a:accent2>
      <a:accent3>
        <a:srgbClr val="FFBF53"/>
      </a:accent3>
      <a:accent4>
        <a:srgbClr val="673B77"/>
      </a:accent4>
      <a:accent5>
        <a:srgbClr val="00B9FA"/>
      </a:accent5>
      <a:accent6>
        <a:srgbClr val="BECE37"/>
      </a:accent6>
      <a:hlink>
        <a:srgbClr val="B381D9"/>
      </a:hlink>
      <a:folHlink>
        <a:srgbClr val="800080"/>
      </a:folHlink>
    </a:clrScheme>
    <a:fontScheme name="自定义 3">
      <a:majorFont>
        <a:latin typeface="Impact"/>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pFill/>
        <a:ln>
          <a:noFill/>
        </a:ln>
        <a:effectLst>
          <a:outerShdw blurRad="444500" dist="254000" dir="8100000" algn="tr" rotWithShape="0">
            <a:prstClr val="black">
              <a:alpha val="50000"/>
            </a:prstClr>
          </a:outerShdw>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2109</Words>
  <PresentationFormat>全屏显示(16:9)</PresentationFormat>
  <Paragraphs>123</Paragraphs>
  <Slides>43</Slides>
  <Notes>2</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43</vt:i4>
      </vt:variant>
    </vt:vector>
  </HeadingPairs>
  <TitlesOfParts>
    <vt:vector size="55" baseType="lpstr">
      <vt:lpstr>幼圆</vt:lpstr>
      <vt:lpstr>Heiti SC Light</vt:lpstr>
      <vt:lpstr>楷体_GB2312</vt:lpstr>
      <vt:lpstr>仿宋</vt:lpstr>
      <vt:lpstr>宋体</vt:lpstr>
      <vt:lpstr>黑体</vt:lpstr>
      <vt:lpstr>Times New Roman</vt:lpstr>
      <vt:lpstr>华文行楷</vt:lpstr>
      <vt:lpstr>楷体</vt:lpstr>
      <vt:lpstr>Calibri</vt:lpstr>
      <vt:lpstr>Arial</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yitifen.tmall.com易提分旗舰店</Manager>
  <Company>易提分旗舰店yitifen.tmall.com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易提分旗舰店; yitifen.tmall.com</dc:creator>
  <cp:lastModifiedBy/>
  <dcterms:created xsi:type="dcterms:W3CDTF">2017-03-17T02:28:00Z</dcterms:created>
  <dcterms:modified xsi:type="dcterms:W3CDTF">2020-01-27T12:50:20Z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2052-11.1.0.8808</vt:lpwstr>
  </property>
</Properties>
</file>