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5"/>
  </p:notesMasterIdLst>
  <p:handoutMasterIdLst>
    <p:handoutMasterId r:id="rId46"/>
  </p:handoutMasterIdLst>
  <p:sldIdLst>
    <p:sldId id="1395" r:id="rId2"/>
    <p:sldId id="1412" r:id="rId3"/>
    <p:sldId id="1411" r:id="rId4"/>
    <p:sldId id="1410" r:id="rId5"/>
    <p:sldId id="1413" r:id="rId6"/>
    <p:sldId id="1398" r:id="rId7"/>
    <p:sldId id="1417" r:id="rId8"/>
    <p:sldId id="1443" r:id="rId9"/>
    <p:sldId id="1444" r:id="rId10"/>
    <p:sldId id="1445" r:id="rId11"/>
    <p:sldId id="1446" r:id="rId12"/>
    <p:sldId id="1458" r:id="rId13"/>
    <p:sldId id="1459" r:id="rId14"/>
    <p:sldId id="1453" r:id="rId15"/>
    <p:sldId id="1452" r:id="rId16"/>
    <p:sldId id="1361" r:id="rId17"/>
    <p:sldId id="1362" r:id="rId18"/>
    <p:sldId id="1432" r:id="rId19"/>
    <p:sldId id="1447" r:id="rId20"/>
    <p:sldId id="1363" r:id="rId21"/>
    <p:sldId id="1437" r:id="rId22"/>
    <p:sldId id="1438" r:id="rId23"/>
    <p:sldId id="1439" r:id="rId24"/>
    <p:sldId id="1440" r:id="rId25"/>
    <p:sldId id="1427" r:id="rId26"/>
    <p:sldId id="1448" r:id="rId27"/>
    <p:sldId id="1371" r:id="rId28"/>
    <p:sldId id="1401" r:id="rId29"/>
    <p:sldId id="1402" r:id="rId30"/>
    <p:sldId id="1450" r:id="rId31"/>
    <p:sldId id="1451" r:id="rId32"/>
    <p:sldId id="1339" r:id="rId33"/>
    <p:sldId id="1435" r:id="rId34"/>
    <p:sldId id="1340" r:id="rId35"/>
    <p:sldId id="1436" r:id="rId36"/>
    <p:sldId id="1343" r:id="rId37"/>
    <p:sldId id="1383" r:id="rId38"/>
    <p:sldId id="1454" r:id="rId39"/>
    <p:sldId id="1455" r:id="rId40"/>
    <p:sldId id="1456" r:id="rId41"/>
    <p:sldId id="1457" r:id="rId42"/>
    <p:sldId id="1104" r:id="rId43"/>
    <p:sldId id="1353" r:id="rId44"/>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仿宋" panose="02010609060101010101" pitchFamily="49" charset="-122"/>
      <p:regular r:id="rId51"/>
    </p:embeddedFont>
    <p:embeddedFont>
      <p:font typeface="黑体" panose="02010609060101010101" pitchFamily="49" charset="-122"/>
      <p:regular r:id="rId52"/>
    </p:embeddedFont>
    <p:embeddedFont>
      <p:font typeface="华文行楷" panose="02010800040101010101" pitchFamily="2" charset="-122"/>
      <p:regular r:id="rId53"/>
    </p:embeddedFont>
    <p:embeddedFont>
      <p:font typeface="楷体" panose="02010609060101010101" pitchFamily="49" charset="-122"/>
      <p:regular r:id="rId54"/>
    </p:embeddedFont>
    <p:embeddedFont>
      <p:font typeface="幼圆" panose="02010509060101010101" pitchFamily="49" charset="-122"/>
      <p:regular r:id="rId55"/>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5759">
          <p15:clr>
            <a:srgbClr val="A4A3A4"/>
          </p15:clr>
        </p15:guide>
      </p15:sldGuideLst>
    </p:ext>
    <p:ext uri="{2D200454-40CA-4A62-9FC3-DE9A4176ACB9}">
      <p15:notesGuideLst xmlns:p15="http://schemas.microsoft.com/office/powerpoint/2012/main">
        <p15:guide id="1" orient="horz" pos="3076">
          <p15:clr>
            <a:srgbClr val="A4A3A4"/>
          </p15:clr>
        </p15:guide>
        <p15:guide id="2" pos="22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0066FF"/>
    <a:srgbClr val="A38302"/>
    <a:srgbClr val="FEFCDE"/>
    <a:srgbClr val="00B050"/>
    <a:srgbClr val="FFFFFF"/>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94705" autoAdjust="0"/>
  </p:normalViewPr>
  <p:slideViewPr>
    <p:cSldViewPr>
      <p:cViewPr varScale="1">
        <p:scale>
          <a:sx n="138" d="100"/>
          <a:sy n="138" d="100"/>
        </p:scale>
        <p:origin x="864" y="114"/>
      </p:cViewPr>
      <p:guideLst>
        <p:guide orient="horz" pos="3162"/>
        <p:guide pos="5759"/>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4428"/>
    </p:cViewPr>
  </p:sorterViewPr>
  <p:notesViewPr>
    <p:cSldViewPr>
      <p:cViewPr varScale="1">
        <p:scale>
          <a:sx n="65" d="100"/>
          <a:sy n="65" d="100"/>
        </p:scale>
        <p:origin x="-2502" y="-114"/>
      </p:cViewPr>
      <p:guideLst>
        <p:guide orient="horz" pos="3076"/>
        <p:guide pos="22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pPr/>
              <a:t>2020/1/27 Monday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pPr/>
              <a:t>‹#›</a:t>
            </a:fld>
            <a:endParaRPr lang="zh-CN" altLang="en-US"/>
          </a:p>
        </p:txBody>
      </p:sp>
    </p:spTree>
    <p:extLst>
      <p:ext uri="{BB962C8B-B14F-4D97-AF65-F5344CB8AC3E}">
        <p14:creationId xmlns:p14="http://schemas.microsoft.com/office/powerpoint/2010/main" val="32717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pPr/>
              <a:t>2020/1/27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pPr/>
              <a:t>‹#›</a:t>
            </a:fld>
            <a:endParaRPr lang="zh-CN" altLang="en-US"/>
          </a:p>
        </p:txBody>
      </p:sp>
    </p:spTree>
    <p:extLst>
      <p:ext uri="{BB962C8B-B14F-4D97-AF65-F5344CB8AC3E}">
        <p14:creationId xmlns:p14="http://schemas.microsoft.com/office/powerpoint/2010/main" val="4257517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9</a:t>
            </a:fld>
            <a:endParaRPr lang="zh-CN" altLang="en-US"/>
          </a:p>
        </p:txBody>
      </p:sp>
    </p:spTree>
    <p:extLst>
      <p:ext uri="{BB962C8B-B14F-4D97-AF65-F5344CB8AC3E}">
        <p14:creationId xmlns:p14="http://schemas.microsoft.com/office/powerpoint/2010/main" val="11289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04419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flipH="1">
            <a:off x="-30526" y="98078"/>
            <a:ext cx="2771800" cy="216000"/>
          </a:xfrm>
          <a:prstGeom prst="rect">
            <a:avLst/>
          </a:prstGeom>
          <a:gradFill flip="none" rotWithShape="1">
            <a:gsLst>
              <a:gs pos="40000">
                <a:schemeClr val="accent5">
                  <a:lumMod val="60000"/>
                  <a:lumOff val="40000"/>
                </a:schemeClr>
              </a:gs>
              <a:gs pos="97000">
                <a:schemeClr val="bg1">
                  <a:alpha val="0"/>
                </a:schemeClr>
              </a:gs>
              <a:gs pos="70000">
                <a:schemeClr val="accent5">
                  <a:lumMod val="40000"/>
                  <a:lumOff val="60000"/>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黑体" pitchFamily="49" charset="-122"/>
            </a:endParaRPr>
          </a:p>
        </p:txBody>
      </p:sp>
      <p:sp>
        <p:nvSpPr>
          <p:cNvPr id="6" name="文本框 10"/>
          <p:cNvSpPr txBox="1"/>
          <p:nvPr userDrawn="1"/>
        </p:nvSpPr>
        <p:spPr>
          <a:xfrm>
            <a:off x="65870" y="67578"/>
            <a:ext cx="1415772" cy="276999"/>
          </a:xfrm>
          <a:prstGeom prst="rect">
            <a:avLst/>
          </a:prstGeom>
          <a:noFill/>
        </p:spPr>
        <p:txBody>
          <a:bodyPr wrap="none" rtlCol="0">
            <a:spAutoFit/>
          </a:bodyPr>
          <a:lstStyle/>
          <a:p>
            <a:r>
              <a:rPr kumimoji="1" lang="zh-CN" altLang="en-US" sz="1200" dirty="0">
                <a:latin typeface="黑体" pitchFamily="49" charset="-122"/>
                <a:ea typeface="黑体" pitchFamily="49" charset="-122"/>
              </a:rPr>
              <a:t>习作：写作品梗概</a:t>
            </a:r>
          </a:p>
        </p:txBody>
      </p:sp>
      <p:pic>
        <p:nvPicPr>
          <p:cNvPr id="77827" name="Picture 3"/>
          <p:cNvPicPr>
            <a:picLocks noChangeAspect="1" noChangeArrowheads="1"/>
          </p:cNvPicPr>
          <p:nvPr userDrawn="1"/>
        </p:nvPicPr>
        <p:blipFill>
          <a:blip r:embed="rId6"/>
          <a:srcRect/>
          <a:stretch>
            <a:fillRect/>
          </a:stretch>
        </p:blipFill>
        <p:spPr bwMode="auto">
          <a:xfrm>
            <a:off x="0" y="4437062"/>
            <a:ext cx="9156700" cy="70643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ransition spd="slow">
    <p:split orient="ver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33539;&#25991;1&#65306;&#12298;&#22920;&#22920;&#19981;&#26159;&#20323;&#20154;&#12299;&#25925;&#20107;&#26775;&#27010;.pptx" TargetMode="External"/><Relationship Id="rId1" Type="http://schemas.openxmlformats.org/officeDocument/2006/relationships/slideLayout" Target="../slideLayouts/slideLayout4.xml"/><Relationship Id="rId4" Type="http://schemas.openxmlformats.org/officeDocument/2006/relationships/hyperlink" Target="&#33539;&#25991;2&#65306;&#12298;&#32769;&#20154;&#19982;&#28023;&#12299;&#26775;&#27010;.ppt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428610"/>
            <a:ext cx="3877985" cy="646331"/>
          </a:xfrm>
          <a:prstGeom prst="rect">
            <a:avLst/>
          </a:prstGeom>
          <a:noFill/>
        </p:spPr>
        <p:txBody>
          <a:bodyPr wrap="none" rtlCol="0">
            <a:spAutoFit/>
          </a:bodyPr>
          <a:lstStyle/>
          <a:p>
            <a:r>
              <a:rPr lang="zh-CN" altLang="en-US" sz="3600" dirty="0">
                <a:latin typeface="黑体" pitchFamily="49" charset="-122"/>
                <a:ea typeface="黑体" pitchFamily="49" charset="-122"/>
              </a:rPr>
              <a:t>鲁滨逊漂流记梗概</a:t>
            </a:r>
          </a:p>
        </p:txBody>
      </p:sp>
      <p:sp>
        <p:nvSpPr>
          <p:cNvPr id="3" name="TextBox 2"/>
          <p:cNvSpPr txBox="1"/>
          <p:nvPr/>
        </p:nvSpPr>
        <p:spPr>
          <a:xfrm>
            <a:off x="285720" y="1428742"/>
            <a:ext cx="5214974" cy="2677656"/>
          </a:xfrm>
          <a:prstGeom prst="rect">
            <a:avLst/>
          </a:prstGeom>
          <a:noFill/>
        </p:spPr>
        <p:txBody>
          <a:bodyPr wrap="square" rtlCol="0">
            <a:spAutoFit/>
          </a:bodyPr>
          <a:lstStyle/>
          <a:p>
            <a:r>
              <a:rPr lang="zh-CN" altLang="en-US" sz="2800" dirty="0">
                <a:ea typeface="黑体" pitchFamily="49" charset="-122"/>
              </a:rPr>
              <a:t>       </a:t>
            </a:r>
            <a:r>
              <a:rPr lang="zh-CN" altLang="en-US" sz="2800" b="1" dirty="0">
                <a:latin typeface="楷体" pitchFamily="49" charset="-122"/>
                <a:ea typeface="楷体" pitchFamily="49" charset="-122"/>
              </a:rPr>
              <a:t>从前有个喜欢航海冒险的英国人，他叫鲁滨逊。一次他因乘船遭遇风暴失事，漂流到一个荒无人烟的孤岛；他克服了没有食物、没有住所、没有朋友、令人畏惧的野人等种种困难！</a:t>
            </a:r>
          </a:p>
        </p:txBody>
      </p:sp>
      <p:pic>
        <p:nvPicPr>
          <p:cNvPr id="54274" name="Picture 2" descr="https://timgsa.baidu.com/timg?image&amp;quality=80&amp;size=b9999_10000&amp;sec=1568879024335&amp;di=394b1cdc8f7c10b8b0e22f1103df74b6&amp;imgtype=0&amp;src=http%3A%2F%2Fimg37.ddimg.cn%2Fimgother%2F201405%2F15_0%2F2014051508194657.jpg"/>
          <p:cNvPicPr>
            <a:picLocks noChangeAspect="1" noChangeArrowheads="1"/>
          </p:cNvPicPr>
          <p:nvPr/>
        </p:nvPicPr>
        <p:blipFill>
          <a:blip r:embed="rId2"/>
          <a:srcRect/>
          <a:stretch>
            <a:fillRect/>
          </a:stretch>
        </p:blipFill>
        <p:spPr bwMode="auto">
          <a:xfrm>
            <a:off x="5715008" y="1000114"/>
            <a:ext cx="2440928" cy="35364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08"/>
          <a:stretch/>
        </p:blipFill>
        <p:spPr bwMode="auto">
          <a:xfrm>
            <a:off x="600082" y="123478"/>
            <a:ext cx="7941232" cy="448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58330" y="1995686"/>
            <a:ext cx="6624736" cy="1569660"/>
          </a:xfrm>
          <a:prstGeom prst="rect">
            <a:avLst/>
          </a:prstGeom>
        </p:spPr>
        <p:txBody>
          <a:bodyPr wrap="square">
            <a:spAutoFit/>
          </a:bodyPr>
          <a:lstStyle/>
          <a:p>
            <a:pPr lvl="0"/>
            <a:r>
              <a:rPr lang="zh-CN" altLang="en-US" sz="4800" b="1" dirty="0">
                <a:solidFill>
                  <a:schemeClr val="bg1"/>
                </a:solidFill>
                <a:latin typeface="黑体" pitchFamily="49" charset="-122"/>
                <a:ea typeface="黑体" pitchFamily="49" charset="-122"/>
              </a:rPr>
              <a:t>   班里每周请一位同学简要介绍一本书。</a:t>
            </a:r>
            <a:endParaRPr lang="en-US" altLang="zh-CN" sz="4800" b="1" dirty="0">
              <a:solidFill>
                <a:schemeClr val="bg1"/>
              </a:solidFill>
              <a:latin typeface="黑体" pitchFamily="49" charset="-122"/>
              <a:ea typeface="黑体" pitchFamily="49" charset="-122"/>
            </a:endParaRPr>
          </a:p>
        </p:txBody>
      </p:sp>
    </p:spTree>
    <p:extLst>
      <p:ext uri="{BB962C8B-B14F-4D97-AF65-F5344CB8AC3E}">
        <p14:creationId xmlns:p14="http://schemas.microsoft.com/office/powerpoint/2010/main" val="44204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114" b="4431"/>
          <a:stretch/>
        </p:blipFill>
        <p:spPr bwMode="auto">
          <a:xfrm>
            <a:off x="3851920" y="771550"/>
            <a:ext cx="5001344" cy="361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987574"/>
            <a:ext cx="3990836" cy="2862322"/>
          </a:xfrm>
          <a:prstGeom prst="rect">
            <a:avLst/>
          </a:prstGeom>
          <a:noFill/>
        </p:spPr>
        <p:txBody>
          <a:bodyPr wrap="square" rtlCol="0">
            <a:spAutoFit/>
          </a:bodyPr>
          <a:lstStyle/>
          <a:p>
            <a:r>
              <a:rPr lang="zh-CN" altLang="en-US" sz="3600" b="1" dirty="0">
                <a:latin typeface="黑体" pitchFamily="49" charset="-122"/>
                <a:ea typeface="黑体" pitchFamily="49" charset="-122"/>
              </a:rPr>
              <a:t>    你的好伙伴看到你最近读一本书很入迷，很想知道你读的这本书讲了些什么。</a:t>
            </a:r>
          </a:p>
        </p:txBody>
      </p:sp>
    </p:spTree>
    <p:extLst>
      <p:ext uri="{BB962C8B-B14F-4D97-AF65-F5344CB8AC3E}">
        <p14:creationId xmlns:p14="http://schemas.microsoft.com/office/powerpoint/2010/main" val="406597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7569" y="1923678"/>
            <a:ext cx="7534152" cy="646331"/>
          </a:xfrm>
          <a:prstGeom prst="rect">
            <a:avLst/>
          </a:prstGeom>
          <a:noFill/>
        </p:spPr>
        <p:txBody>
          <a:bodyPr wrap="square" rtlCol="0">
            <a:spAutoFit/>
          </a:bodyPr>
          <a:lstStyle/>
          <a:p>
            <a:r>
              <a:rPr lang="zh-CN" altLang="en-US" sz="2400" dirty="0">
                <a:latin typeface="黑体" pitchFamily="49" charset="-122"/>
                <a:ea typeface="黑体" pitchFamily="49" charset="-122"/>
              </a:rPr>
              <a:t>    </a:t>
            </a:r>
            <a:r>
              <a:rPr lang="zh-CN" altLang="en-US" sz="3600" dirty="0">
                <a:latin typeface="黑体" pitchFamily="49" charset="-122"/>
                <a:ea typeface="黑体" pitchFamily="49" charset="-122"/>
              </a:rPr>
              <a:t>选择你读过的一本书写梗概。</a:t>
            </a:r>
            <a:endParaRPr lang="en-US" altLang="zh-CN" sz="3600" dirty="0">
              <a:latin typeface="黑体" pitchFamily="49" charset="-122"/>
              <a:ea typeface="黑体" pitchFamily="49" charset="-122"/>
            </a:endParaRPr>
          </a:p>
        </p:txBody>
      </p:sp>
      <p:sp>
        <p:nvSpPr>
          <p:cNvPr id="5" name="矩形 4"/>
          <p:cNvSpPr/>
          <p:nvPr/>
        </p:nvSpPr>
        <p:spPr>
          <a:xfrm>
            <a:off x="513681" y="699542"/>
            <a:ext cx="2242922" cy="707886"/>
          </a:xfrm>
          <a:prstGeom prst="rect">
            <a:avLst/>
          </a:prstGeom>
        </p:spPr>
        <p:txBody>
          <a:bodyPr wrap="none">
            <a:spAutoFit/>
          </a:bodyPr>
          <a:lstStyle/>
          <a:p>
            <a:r>
              <a:rPr lang="zh-CN" altLang="en-US" sz="4000" b="1" dirty="0">
                <a:solidFill>
                  <a:srgbClr val="FF0000"/>
                </a:solidFill>
                <a:latin typeface="黑体" pitchFamily="49" charset="-122"/>
                <a:ea typeface="黑体" pitchFamily="49" charset="-122"/>
              </a:rPr>
              <a:t>习作内容</a:t>
            </a:r>
            <a:endParaRPr lang="zh-CN" altLang="en-US" sz="2400" b="1" dirty="0">
              <a:solidFill>
                <a:srgbClr val="FF0000"/>
              </a:solidFill>
            </a:endParaRPr>
          </a:p>
        </p:txBody>
      </p:sp>
    </p:spTree>
    <p:extLst>
      <p:ext uri="{BB962C8B-B14F-4D97-AF65-F5344CB8AC3E}">
        <p14:creationId xmlns:p14="http://schemas.microsoft.com/office/powerpoint/2010/main" val="363825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 y="0"/>
            <a:ext cx="9141346" cy="517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3133" y="1491630"/>
            <a:ext cx="6430416" cy="1446550"/>
          </a:xfrm>
          <a:prstGeom prst="rect">
            <a:avLst/>
          </a:prstGeom>
          <a:noFill/>
        </p:spPr>
        <p:txBody>
          <a:bodyPr wrap="square" rtlCol="0">
            <a:spAutoFit/>
          </a:bodyPr>
          <a:lstStyle/>
          <a:p>
            <a:r>
              <a:rPr lang="zh-CN" altLang="en-US" sz="3200" dirty="0">
                <a:latin typeface="黑体" pitchFamily="49" charset="-122"/>
                <a:ea typeface="黑体" pitchFamily="49" charset="-122"/>
              </a:rPr>
              <a:t>    </a:t>
            </a:r>
            <a:r>
              <a:rPr lang="zh-CN" altLang="en-US" sz="4400" dirty="0">
                <a:latin typeface="黑体" pitchFamily="49" charset="-122"/>
                <a:ea typeface="黑体" pitchFamily="49" charset="-122"/>
              </a:rPr>
              <a:t> 谁来跟大家说一说你读过什么书？</a:t>
            </a:r>
            <a:endParaRPr lang="en-US" altLang="zh-CN" sz="4400" dirty="0">
              <a:latin typeface="黑体" pitchFamily="49" charset="-122"/>
              <a:ea typeface="黑体" pitchFamily="49" charset="-122"/>
            </a:endParaRPr>
          </a:p>
        </p:txBody>
      </p:sp>
      <p:sp>
        <p:nvSpPr>
          <p:cNvPr id="7" name="矩形 6"/>
          <p:cNvSpPr/>
          <p:nvPr/>
        </p:nvSpPr>
        <p:spPr>
          <a:xfrm>
            <a:off x="653133" y="595997"/>
            <a:ext cx="2242922" cy="707886"/>
          </a:xfrm>
          <a:prstGeom prst="rect">
            <a:avLst/>
          </a:prstGeom>
        </p:spPr>
        <p:txBody>
          <a:bodyPr wrap="none">
            <a:spAutoFit/>
          </a:bodyPr>
          <a:lstStyle/>
          <a:p>
            <a:r>
              <a:rPr lang="zh-CN" altLang="en-US" sz="4000" b="1" dirty="0">
                <a:solidFill>
                  <a:srgbClr val="C00000"/>
                </a:solidFill>
                <a:latin typeface="黑体" pitchFamily="49" charset="-122"/>
                <a:ea typeface="黑体" pitchFamily="49" charset="-122"/>
              </a:rPr>
              <a:t>自由发言</a:t>
            </a:r>
            <a:endParaRPr lang="zh-CN" altLang="en-US" sz="2400" b="1" dirty="0">
              <a:solidFill>
                <a:srgbClr val="C00000"/>
              </a:solidFill>
            </a:endParaRPr>
          </a:p>
        </p:txBody>
      </p:sp>
    </p:spTree>
    <p:extLst>
      <p:ext uri="{BB962C8B-B14F-4D97-AF65-F5344CB8AC3E}">
        <p14:creationId xmlns:p14="http://schemas.microsoft.com/office/powerpoint/2010/main" val="124117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498" y="1562498"/>
            <a:ext cx="1694180" cy="2248535"/>
          </a:xfrm>
          <a:prstGeom prst="rect">
            <a:avLst/>
          </a:prstGeom>
        </p:spPr>
      </p:pic>
      <p:sp>
        <p:nvSpPr>
          <p:cNvPr id="4" name="矩形标注 3"/>
          <p:cNvSpPr/>
          <p:nvPr/>
        </p:nvSpPr>
        <p:spPr>
          <a:xfrm>
            <a:off x="2646266" y="1491630"/>
            <a:ext cx="4929222" cy="1500198"/>
          </a:xfrm>
          <a:prstGeom prst="wedgeRectCallout">
            <a:avLst>
              <a:gd name="adj1" fmla="val -64799"/>
              <a:gd name="adj2" fmla="val 6403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dirty="0">
                <a:solidFill>
                  <a:schemeClr val="tx1"/>
                </a:solidFill>
                <a:ea typeface="黑体" pitchFamily="49" charset="-122"/>
              </a:rPr>
              <a:t>想一想，一本书的梗概应该具备怎样的特点？</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62" y="571950"/>
            <a:ext cx="366860" cy="456339"/>
          </a:xfrm>
          <a:prstGeom prst="rect">
            <a:avLst/>
          </a:prstGeom>
        </p:spPr>
      </p:pic>
      <p:sp>
        <p:nvSpPr>
          <p:cNvPr id="6" name="文本框 14"/>
          <p:cNvSpPr txBox="1"/>
          <p:nvPr/>
        </p:nvSpPr>
        <p:spPr>
          <a:xfrm>
            <a:off x="642910" y="500048"/>
            <a:ext cx="2003356"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写作指导</a:t>
            </a:r>
          </a:p>
        </p:txBody>
      </p:sp>
    </p:spTree>
    <p:extLst>
      <p:ext uri="{BB962C8B-B14F-4D97-AF65-F5344CB8AC3E}">
        <p14:creationId xmlns:p14="http://schemas.microsoft.com/office/powerpoint/2010/main" val="331873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标注 5"/>
          <p:cNvSpPr/>
          <p:nvPr/>
        </p:nvSpPr>
        <p:spPr>
          <a:xfrm>
            <a:off x="1475656" y="915566"/>
            <a:ext cx="5786478" cy="3143272"/>
          </a:xfrm>
          <a:prstGeom prst="wedgeRectCallout">
            <a:avLst>
              <a:gd name="adj1" fmla="val -67104"/>
              <a:gd name="adj2" fmla="val 1069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solidFill>
                  <a:schemeClr val="tx1"/>
                </a:solidFill>
                <a:latin typeface="黑体" pitchFamily="49" charset="-122"/>
                <a:ea typeface="黑体" pitchFamily="49" charset="-122"/>
              </a:rPr>
              <a:t>要想写好故事梗概，必须做到：</a:t>
            </a:r>
            <a:endParaRPr lang="en-US" altLang="zh-CN" sz="3200" dirty="0">
              <a:solidFill>
                <a:schemeClr val="tx1"/>
              </a:solidFill>
              <a:latin typeface="黑体" pitchFamily="49" charset="-122"/>
              <a:ea typeface="黑体" pitchFamily="49" charset="-122"/>
            </a:endParaRPr>
          </a:p>
          <a:p>
            <a:endParaRPr lang="en-US" altLang="zh-CN" dirty="0">
              <a:solidFill>
                <a:schemeClr val="tx1"/>
              </a:solidFill>
              <a:latin typeface="黑体" pitchFamily="49" charset="-122"/>
              <a:ea typeface="黑体" pitchFamily="49" charset="-122"/>
            </a:endParaRPr>
          </a:p>
          <a:p>
            <a:r>
              <a:rPr lang="en-US" altLang="zh-CN" sz="3200" dirty="0">
                <a:solidFill>
                  <a:srgbClr val="0000FF"/>
                </a:solidFill>
                <a:latin typeface="黑体" pitchFamily="49" charset="-122"/>
                <a:ea typeface="黑体" pitchFamily="49" charset="-122"/>
              </a:rPr>
              <a:t>    1.</a:t>
            </a:r>
            <a:r>
              <a:rPr lang="zh-CN" altLang="en-US" sz="3200" dirty="0">
                <a:solidFill>
                  <a:srgbClr val="0000FF"/>
                </a:solidFill>
                <a:latin typeface="黑体" pitchFamily="49" charset="-122"/>
                <a:ea typeface="黑体" pitchFamily="49" charset="-122"/>
              </a:rPr>
              <a:t>长话短说要简要；</a:t>
            </a:r>
            <a:endParaRPr lang="en-US" altLang="zh-CN" sz="3200" dirty="0">
              <a:solidFill>
                <a:srgbClr val="0000FF"/>
              </a:solidFill>
              <a:latin typeface="黑体" pitchFamily="49" charset="-122"/>
              <a:ea typeface="黑体" pitchFamily="49" charset="-122"/>
            </a:endParaRPr>
          </a:p>
          <a:p>
            <a:r>
              <a:rPr lang="en-US" altLang="zh-CN" sz="3200" dirty="0">
                <a:solidFill>
                  <a:srgbClr val="0000FF"/>
                </a:solidFill>
                <a:latin typeface="黑体" pitchFamily="49" charset="-122"/>
                <a:ea typeface="黑体" pitchFamily="49" charset="-122"/>
              </a:rPr>
              <a:t>    2.</a:t>
            </a:r>
            <a:r>
              <a:rPr lang="zh-CN" altLang="en-US" sz="3200" dirty="0">
                <a:solidFill>
                  <a:srgbClr val="0000FF"/>
                </a:solidFill>
                <a:latin typeface="黑体" pitchFamily="49" charset="-122"/>
                <a:ea typeface="黑体" pitchFamily="49" charset="-122"/>
              </a:rPr>
              <a:t>详写略写要分清；</a:t>
            </a:r>
            <a:endParaRPr lang="en-US" altLang="zh-CN" sz="3200" dirty="0">
              <a:solidFill>
                <a:srgbClr val="0000FF"/>
              </a:solidFill>
              <a:latin typeface="黑体" pitchFamily="49" charset="-122"/>
              <a:ea typeface="黑体" pitchFamily="49" charset="-122"/>
            </a:endParaRPr>
          </a:p>
          <a:p>
            <a:r>
              <a:rPr lang="en-US" altLang="zh-CN" sz="3200" dirty="0">
                <a:solidFill>
                  <a:srgbClr val="0000FF"/>
                </a:solidFill>
                <a:latin typeface="黑体" pitchFamily="49" charset="-122"/>
                <a:ea typeface="黑体" pitchFamily="49" charset="-122"/>
              </a:rPr>
              <a:t>    3.</a:t>
            </a:r>
            <a:r>
              <a:rPr lang="zh-CN" altLang="en-US" sz="3200" dirty="0">
                <a:solidFill>
                  <a:srgbClr val="0000FF"/>
                </a:solidFill>
                <a:latin typeface="黑体" pitchFamily="49" charset="-122"/>
                <a:ea typeface="黑体" pitchFamily="49" charset="-122"/>
              </a:rPr>
              <a:t>中心顺序人称不变；</a:t>
            </a:r>
            <a:endParaRPr lang="en-US" altLang="zh-CN" sz="3200" dirty="0">
              <a:solidFill>
                <a:srgbClr val="0000FF"/>
              </a:solidFill>
              <a:latin typeface="黑体" pitchFamily="49" charset="-122"/>
              <a:ea typeface="黑体" pitchFamily="49" charset="-122"/>
            </a:endParaRPr>
          </a:p>
          <a:p>
            <a:r>
              <a:rPr lang="en-US" altLang="zh-CN" sz="3200" dirty="0">
                <a:solidFill>
                  <a:srgbClr val="0000FF"/>
                </a:solidFill>
                <a:latin typeface="黑体" pitchFamily="49" charset="-122"/>
                <a:ea typeface="黑体" pitchFamily="49" charset="-122"/>
              </a:rPr>
              <a:t>    4.</a:t>
            </a:r>
            <a:r>
              <a:rPr lang="zh-CN" altLang="en-US" sz="3200" dirty="0">
                <a:solidFill>
                  <a:srgbClr val="0000FF"/>
                </a:solidFill>
                <a:latin typeface="黑体" pitchFamily="49" charset="-122"/>
                <a:ea typeface="黑体" pitchFamily="49" charset="-122"/>
              </a:rPr>
              <a:t>关键要素说清楚。</a:t>
            </a:r>
          </a:p>
        </p:txBody>
      </p:sp>
    </p:spTree>
    <p:extLst>
      <p:ext uri="{BB962C8B-B14F-4D97-AF65-F5344CB8AC3E}">
        <p14:creationId xmlns:p14="http://schemas.microsoft.com/office/powerpoint/2010/main" val="2385696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498" y="973445"/>
            <a:ext cx="1694180" cy="2248535"/>
          </a:xfrm>
          <a:prstGeom prst="rect">
            <a:avLst/>
          </a:prstGeom>
        </p:spPr>
      </p:pic>
      <p:sp>
        <p:nvSpPr>
          <p:cNvPr id="4" name="矩形标注 3"/>
          <p:cNvSpPr/>
          <p:nvPr/>
        </p:nvSpPr>
        <p:spPr>
          <a:xfrm>
            <a:off x="2771800" y="1347614"/>
            <a:ext cx="4929222" cy="1500198"/>
          </a:xfrm>
          <a:prstGeom prst="wedgeRectCallout">
            <a:avLst>
              <a:gd name="adj1" fmla="val -64799"/>
              <a:gd name="adj2" fmla="val 6403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dirty="0">
                <a:solidFill>
                  <a:schemeClr val="tx1"/>
                </a:solidFill>
                <a:ea typeface="黑体" pitchFamily="49" charset="-122"/>
              </a:rPr>
              <a:t>想一想，我们可以怎样来写一本书的梗概？</a:t>
            </a:r>
          </a:p>
        </p:txBody>
      </p:sp>
    </p:spTree>
    <p:extLst>
      <p:ext uri="{BB962C8B-B14F-4D97-AF65-F5344CB8AC3E}">
        <p14:creationId xmlns:p14="http://schemas.microsoft.com/office/powerpoint/2010/main" val="46422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55576" y="2067694"/>
            <a:ext cx="7160935" cy="584775"/>
          </a:xfrm>
          <a:prstGeom prst="rect">
            <a:avLst/>
          </a:prstGeom>
          <a:noFill/>
        </p:spPr>
        <p:txBody>
          <a:bodyPr wrap="none" rtlCol="0">
            <a:spAutoFit/>
          </a:bodyPr>
          <a:lstStyle/>
          <a:p>
            <a:r>
              <a:rPr lang="zh-CN" altLang="en-US" sz="3200" dirty="0">
                <a:latin typeface="黑体" pitchFamily="49" charset="-122"/>
                <a:ea typeface="黑体" pitchFamily="49" charset="-122"/>
              </a:rPr>
              <a:t>理清书籍内容的基本框架，把握要点。</a:t>
            </a:r>
          </a:p>
        </p:txBody>
      </p:sp>
      <p:sp>
        <p:nvSpPr>
          <p:cNvPr id="22" name="矩形 21"/>
          <p:cNvSpPr/>
          <p:nvPr/>
        </p:nvSpPr>
        <p:spPr>
          <a:xfrm>
            <a:off x="571472" y="642924"/>
            <a:ext cx="3643338"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800" dirty="0">
                <a:solidFill>
                  <a:schemeClr val="tx1"/>
                </a:solidFill>
                <a:latin typeface="黑体" pitchFamily="49" charset="-122"/>
                <a:ea typeface="黑体" pitchFamily="49" charset="-122"/>
              </a:rPr>
              <a:t>读懂内容，把握脉络</a:t>
            </a:r>
            <a:endParaRPr lang="zh-CN" altLang="en-US" sz="2800" dirty="0">
              <a:solidFill>
                <a:schemeClr val="tx1"/>
              </a:solidFill>
              <a:ea typeface="黑体" pitchFamily="49" charset="-122"/>
            </a:endParaRPr>
          </a:p>
        </p:txBody>
      </p:sp>
      <p:sp>
        <p:nvSpPr>
          <p:cNvPr id="4" name="矩形 3"/>
          <p:cNvSpPr/>
          <p:nvPr/>
        </p:nvSpPr>
        <p:spPr>
          <a:xfrm rot="20733431">
            <a:off x="4577223" y="559886"/>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读</a:t>
            </a:r>
            <a:endParaRPr lang="zh-CN" altLang="en-US" sz="2400" b="1" dirty="0"/>
          </a:p>
        </p:txBody>
      </p:sp>
    </p:spTree>
    <p:extLst>
      <p:ext uri="{BB962C8B-B14F-4D97-AF65-F5344CB8AC3E}">
        <p14:creationId xmlns:p14="http://schemas.microsoft.com/office/powerpoint/2010/main" val="326556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mianfeiwendang.com/pic/65484a9c6efc11aab2a7cef73224348843e98314/1-810-jpg_6-1080-0-0-1080.jpg"/>
          <p:cNvPicPr>
            <a:picLocks noChangeAspect="1" noChangeArrowheads="1"/>
          </p:cNvPicPr>
          <p:nvPr/>
        </p:nvPicPr>
        <p:blipFill>
          <a:blip r:embed="rId2">
            <a:lum contrast="40000"/>
          </a:blip>
          <a:srcRect l="28947"/>
          <a:stretch>
            <a:fillRect/>
          </a:stretch>
        </p:blipFill>
        <p:spPr bwMode="auto">
          <a:xfrm>
            <a:off x="4644008" y="411510"/>
            <a:ext cx="4143404" cy="4373594"/>
          </a:xfrm>
          <a:prstGeom prst="rect">
            <a:avLst/>
          </a:prstGeom>
          <a:noFill/>
        </p:spPr>
      </p:pic>
      <p:sp>
        <p:nvSpPr>
          <p:cNvPr id="3" name="矩形 2"/>
          <p:cNvSpPr/>
          <p:nvPr/>
        </p:nvSpPr>
        <p:spPr>
          <a:xfrm>
            <a:off x="323528" y="411510"/>
            <a:ext cx="2016224" cy="584775"/>
          </a:xfrm>
          <a:prstGeom prst="rect">
            <a:avLst/>
          </a:prstGeom>
        </p:spPr>
        <p:txBody>
          <a:bodyPr wrap="square">
            <a:spAutoFit/>
          </a:bodyPr>
          <a:lstStyle/>
          <a:p>
            <a:r>
              <a:rPr lang="zh-CN" altLang="en-US" sz="3200" b="1" dirty="0">
                <a:solidFill>
                  <a:srgbClr val="0000FF"/>
                </a:solidFill>
                <a:latin typeface="楷体" panose="02010609060101010101" pitchFamily="49" charset="-122"/>
                <a:ea typeface="楷体" panose="02010609060101010101" pitchFamily="49" charset="-122"/>
                <a:cs typeface="楷体" panose="02010609060101010101" pitchFamily="49" charset="-122"/>
              </a:rPr>
              <a:t>回顾课文</a:t>
            </a:r>
          </a:p>
        </p:txBody>
      </p:sp>
      <p:sp>
        <p:nvSpPr>
          <p:cNvPr id="4" name="矩形 3"/>
          <p:cNvSpPr/>
          <p:nvPr/>
        </p:nvSpPr>
        <p:spPr>
          <a:xfrm>
            <a:off x="395536" y="1347614"/>
            <a:ext cx="4896544" cy="1754326"/>
          </a:xfrm>
          <a:prstGeom prst="rect">
            <a:avLst/>
          </a:prstGeom>
        </p:spPr>
        <p:txBody>
          <a:bodyPr wrap="square">
            <a:spAutoFit/>
          </a:bodyPr>
          <a:lstStyle/>
          <a:p>
            <a:pPr>
              <a:lnSpc>
                <a:spcPct val="150000"/>
              </a:lnSpc>
            </a:pPr>
            <a:r>
              <a:rPr lang="zh-CN" altLang="en-US" sz="2400" b="1" dirty="0">
                <a:solidFill>
                  <a:prstClr val="black"/>
                </a:solidFill>
                <a:latin typeface="楷体" pitchFamily="49" charset="-122"/>
                <a:ea typeface="楷体" pitchFamily="49" charset="-122"/>
              </a:rPr>
              <a:t>流落荒岛→（        ）→（        ）→（        ）</a:t>
            </a:r>
            <a:endParaRPr lang="en-US" altLang="zh-CN" sz="2400" b="1" dirty="0">
              <a:solidFill>
                <a:prstClr val="black"/>
              </a:solidFill>
              <a:latin typeface="楷体" pitchFamily="49" charset="-122"/>
              <a:ea typeface="楷体" pitchFamily="49" charset="-122"/>
            </a:endParaRPr>
          </a:p>
          <a:p>
            <a:pPr>
              <a:lnSpc>
                <a:spcPct val="150000"/>
              </a:lnSpc>
            </a:pPr>
            <a:r>
              <a:rPr lang="zh-CN" altLang="en-US" sz="2400" b="1" dirty="0">
                <a:solidFill>
                  <a:prstClr val="black"/>
                </a:solidFill>
                <a:latin typeface="楷体" pitchFamily="49" charset="-122"/>
                <a:ea typeface="楷体" pitchFamily="49" charset="-122"/>
              </a:rPr>
              <a:t>→（        ）→（         ）</a:t>
            </a:r>
            <a:endParaRPr lang="zh-CN" altLang="en-US" sz="2400" dirty="0"/>
          </a:p>
        </p:txBody>
      </p:sp>
      <p:sp>
        <p:nvSpPr>
          <p:cNvPr id="5" name="TextBox 4"/>
          <p:cNvSpPr txBox="1"/>
          <p:nvPr/>
        </p:nvSpPr>
        <p:spPr>
          <a:xfrm>
            <a:off x="1043608" y="2478692"/>
            <a:ext cx="1406304" cy="623248"/>
          </a:xfrm>
          <a:prstGeom prst="rect">
            <a:avLst/>
          </a:prstGeom>
          <a:noFill/>
        </p:spPr>
        <p:txBody>
          <a:bodyPr wrap="square" lIns="68580" tIns="34290" rIns="68580" bIns="34290" rtlCol="0">
            <a:spAutoFit/>
          </a:bodyPr>
          <a:lstStyle/>
          <a:p>
            <a:pPr>
              <a:lnSpc>
                <a:spcPct val="150000"/>
              </a:lnSpc>
            </a:pPr>
            <a:r>
              <a:rPr lang="zh-CN" altLang="en-US" sz="2400" b="1" dirty="0">
                <a:solidFill>
                  <a:srgbClr val="FF0000"/>
                </a:solidFill>
                <a:latin typeface="楷体" pitchFamily="49" charset="-122"/>
                <a:ea typeface="楷体" pitchFamily="49" charset="-122"/>
              </a:rPr>
              <a:t>救星期五</a:t>
            </a:r>
          </a:p>
        </p:txBody>
      </p:sp>
      <p:sp>
        <p:nvSpPr>
          <p:cNvPr id="6" name="TextBox 24"/>
          <p:cNvSpPr txBox="1"/>
          <p:nvPr/>
        </p:nvSpPr>
        <p:spPr>
          <a:xfrm>
            <a:off x="2267744" y="1498499"/>
            <a:ext cx="1512168" cy="438582"/>
          </a:xfrm>
          <a:prstGeom prst="rect">
            <a:avLst/>
          </a:prstGeom>
          <a:noFill/>
        </p:spPr>
        <p:txBody>
          <a:bodyPr wrap="square" lIns="68580" tIns="34290" rIns="68580" bIns="34290" rtlCol="0">
            <a:spAutoFit/>
          </a:bodyPr>
          <a:lstStyle/>
          <a:p>
            <a:r>
              <a:rPr lang="zh-CN" altLang="en-US" sz="2400" b="1" dirty="0">
                <a:solidFill>
                  <a:srgbClr val="FF0000"/>
                </a:solidFill>
                <a:latin typeface="楷体" pitchFamily="49" charset="-122"/>
                <a:ea typeface="楷体" pitchFamily="49" charset="-122"/>
              </a:rPr>
              <a:t>搭盖住所</a:t>
            </a:r>
          </a:p>
        </p:txBody>
      </p:sp>
      <p:sp>
        <p:nvSpPr>
          <p:cNvPr id="7" name="矩形 6"/>
          <p:cNvSpPr/>
          <p:nvPr/>
        </p:nvSpPr>
        <p:spPr>
          <a:xfrm>
            <a:off x="728245" y="1999277"/>
            <a:ext cx="1582932"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驯养野羊</a:t>
            </a:r>
          </a:p>
        </p:txBody>
      </p:sp>
      <p:sp>
        <p:nvSpPr>
          <p:cNvPr id="8" name="矩形 7"/>
          <p:cNvSpPr/>
          <p:nvPr/>
        </p:nvSpPr>
        <p:spPr>
          <a:xfrm>
            <a:off x="2881960" y="2005486"/>
            <a:ext cx="1803796"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播种粮食</a:t>
            </a:r>
          </a:p>
        </p:txBody>
      </p:sp>
      <p:sp>
        <p:nvSpPr>
          <p:cNvPr id="9" name="TextBox 24"/>
          <p:cNvSpPr txBox="1"/>
          <p:nvPr/>
        </p:nvSpPr>
        <p:spPr>
          <a:xfrm>
            <a:off x="3206180" y="2571025"/>
            <a:ext cx="1479576" cy="438582"/>
          </a:xfrm>
          <a:prstGeom prst="rect">
            <a:avLst/>
          </a:prstGeom>
          <a:noFill/>
        </p:spPr>
        <p:txBody>
          <a:bodyPr wrap="square" lIns="68580" tIns="34290" rIns="68580" bIns="34290" rtlCol="0">
            <a:spAutoFit/>
          </a:bodyPr>
          <a:lstStyle/>
          <a:p>
            <a:r>
              <a:rPr lang="zh-CN" altLang="en-US" sz="2400" b="1" dirty="0">
                <a:solidFill>
                  <a:srgbClr val="FF0000"/>
                </a:solidFill>
                <a:latin typeface="楷体" pitchFamily="49" charset="-122"/>
                <a:ea typeface="楷体" pitchFamily="49" charset="-122"/>
              </a:rPr>
              <a:t>夺船回国</a:t>
            </a:r>
          </a:p>
        </p:txBody>
      </p:sp>
      <p:sp>
        <p:nvSpPr>
          <p:cNvPr id="10" name="矩形 9"/>
          <p:cNvSpPr/>
          <p:nvPr/>
        </p:nvSpPr>
        <p:spPr>
          <a:xfrm>
            <a:off x="428303" y="3436740"/>
            <a:ext cx="4990281" cy="523220"/>
          </a:xfrm>
          <a:prstGeom prst="rect">
            <a:avLst/>
          </a:prstGeom>
        </p:spPr>
        <p:txBody>
          <a:bodyPr wrap="square">
            <a:spAutoFit/>
          </a:bodyPr>
          <a:lstStyle/>
          <a:p>
            <a:r>
              <a:rPr lang="zh-CN" altLang="en-US" sz="2800" dirty="0">
                <a:solidFill>
                  <a:srgbClr val="FF0000"/>
                </a:solidFill>
                <a:latin typeface="黑体" pitchFamily="49" charset="-122"/>
                <a:ea typeface="黑体" pitchFamily="49" charset="-122"/>
                <a:cs typeface="楷体" panose="02010609060101010101" pitchFamily="49" charset="-122"/>
              </a:rPr>
              <a:t>梗概按照上述线索展开叙述。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10" y="1785932"/>
            <a:ext cx="1694180" cy="2248535"/>
          </a:xfrm>
          <a:prstGeom prst="rect">
            <a:avLst/>
          </a:prstGeom>
        </p:spPr>
      </p:pic>
      <p:sp>
        <p:nvSpPr>
          <p:cNvPr id="23" name="矩形标注 22"/>
          <p:cNvSpPr/>
          <p:nvPr/>
        </p:nvSpPr>
        <p:spPr>
          <a:xfrm>
            <a:off x="2627784" y="915566"/>
            <a:ext cx="5572164" cy="2571768"/>
          </a:xfrm>
          <a:prstGeom prst="wedgeRectCallout">
            <a:avLst>
              <a:gd name="adj1" fmla="val -60392"/>
              <a:gd name="adj2" fmla="val 5355"/>
            </a:avLst>
          </a:prstGeom>
          <a:grpFill/>
          <a:ln>
            <a:solidFill>
              <a:srgbClr val="7030A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ea typeface="黑体" pitchFamily="49" charset="-122"/>
              </a:rPr>
              <a:t>        </a:t>
            </a:r>
            <a:r>
              <a:rPr lang="zh-CN" altLang="en-US" sz="2800" dirty="0">
                <a:solidFill>
                  <a:schemeClr val="tx1"/>
                </a:solidFill>
                <a:ea typeface="黑体" pitchFamily="49" charset="-122"/>
              </a:rPr>
              <a:t>通过对原文的精读，尽可能地和文本、作者“对话”，了解原文内容，明确作者的写作意图。如果一两遍读不明确就多读几遍，不到胸有成竹绝不“善罢甘休”。</a:t>
            </a:r>
          </a:p>
        </p:txBody>
      </p:sp>
      <p:sp>
        <p:nvSpPr>
          <p:cNvPr id="6" name="矩形 5"/>
          <p:cNvSpPr/>
          <p:nvPr/>
        </p:nvSpPr>
        <p:spPr>
          <a:xfrm rot="20733431">
            <a:off x="832806" y="847563"/>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读</a:t>
            </a:r>
            <a:endParaRPr lang="zh-CN" altLang="en-US" sz="2400" b="1" dirty="0"/>
          </a:p>
        </p:txBody>
      </p:sp>
    </p:spTree>
    <p:extLst>
      <p:ext uri="{BB962C8B-B14F-4D97-AF65-F5344CB8AC3E}">
        <p14:creationId xmlns:p14="http://schemas.microsoft.com/office/powerpoint/2010/main" val="387866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915566"/>
            <a:ext cx="2500330" cy="3108543"/>
          </a:xfrm>
          <a:prstGeom prst="rect">
            <a:avLst/>
          </a:prstGeom>
          <a:noFill/>
        </p:spPr>
        <p:txBody>
          <a:bodyPr wrap="square" rtlCol="0">
            <a:spAutoFit/>
          </a:bodyPr>
          <a:lstStyle/>
          <a:p>
            <a:r>
              <a:rPr lang="zh-CN" altLang="en-US" sz="2800" b="1" dirty="0">
                <a:latin typeface="楷体" pitchFamily="49" charset="-122"/>
                <a:ea typeface="楷体" pitchFamily="49" charset="-122"/>
              </a:rPr>
              <a:t>    他独自在孤岛上生活了</a:t>
            </a:r>
            <a:r>
              <a:rPr lang="en-US" altLang="zh-CN" sz="2800" b="1" dirty="0">
                <a:latin typeface="楷体" pitchFamily="49" charset="-122"/>
                <a:ea typeface="楷体" pitchFamily="49" charset="-122"/>
              </a:rPr>
              <a:t>26</a:t>
            </a:r>
            <a:r>
              <a:rPr lang="zh-CN" altLang="en-US" sz="2800" b="1" dirty="0">
                <a:latin typeface="楷体" pitchFamily="49" charset="-122"/>
                <a:ea typeface="楷体" pitchFamily="49" charset="-122"/>
              </a:rPr>
              <a:t>年，不但供给了自己的日用所需，而且经营了一片肥美的土地。</a:t>
            </a:r>
          </a:p>
        </p:txBody>
      </p:sp>
      <p:pic>
        <p:nvPicPr>
          <p:cNvPr id="7" name="Picture 2" descr="https://ss0.bdstatic.com/70cFvHSh_Q1YnxGkpoWK1HF6hhy/it/u=265806793,2220333581&amp;fm=15&amp;gp=0.jpg"/>
          <p:cNvPicPr>
            <a:picLocks noChangeAspect="1" noChangeArrowheads="1"/>
          </p:cNvPicPr>
          <p:nvPr/>
        </p:nvPicPr>
        <p:blipFill>
          <a:blip r:embed="rId2"/>
          <a:srcRect/>
          <a:stretch>
            <a:fillRect/>
          </a:stretch>
        </p:blipFill>
        <p:spPr bwMode="auto">
          <a:xfrm>
            <a:off x="3000364" y="500048"/>
            <a:ext cx="5627464" cy="40855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71472" y="642924"/>
            <a:ext cx="357190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solidFill>
                <a:latin typeface="黑体" pitchFamily="49" charset="-122"/>
                <a:ea typeface="黑体" pitchFamily="49" charset="-122"/>
              </a:rPr>
              <a:t>筛选概括，合并成段</a:t>
            </a:r>
          </a:p>
        </p:txBody>
      </p:sp>
      <p:sp>
        <p:nvSpPr>
          <p:cNvPr id="20" name="TextBox 19"/>
          <p:cNvSpPr txBox="1"/>
          <p:nvPr/>
        </p:nvSpPr>
        <p:spPr>
          <a:xfrm>
            <a:off x="571472" y="1643056"/>
            <a:ext cx="7981672" cy="1569660"/>
          </a:xfrm>
          <a:prstGeom prst="rect">
            <a:avLst/>
          </a:prstGeom>
          <a:noFill/>
        </p:spPr>
        <p:txBody>
          <a:bodyPr wrap="none" rtlCol="0">
            <a:spAutoFit/>
          </a:bodyPr>
          <a:lstStyle/>
          <a:p>
            <a:r>
              <a:rPr lang="zh-CN" altLang="en-US" sz="3200" dirty="0">
                <a:latin typeface="黑体" pitchFamily="49" charset="-122"/>
                <a:ea typeface="黑体" pitchFamily="49" charset="-122"/>
              </a:rPr>
              <a:t>保留</a:t>
            </a:r>
            <a:r>
              <a:rPr lang="en-US" altLang="zh-CN" sz="3200" dirty="0">
                <a:latin typeface="黑体" pitchFamily="49" charset="-122"/>
                <a:ea typeface="黑体" pitchFamily="49" charset="-122"/>
              </a:rPr>
              <a:t>“</a:t>
            </a:r>
            <a:r>
              <a:rPr lang="zh-CN" altLang="en-US" sz="3200" dirty="0">
                <a:latin typeface="黑体" pitchFamily="49" charset="-122"/>
                <a:ea typeface="黑体" pitchFamily="49" charset="-122"/>
              </a:rPr>
              <a:t>主干</a:t>
            </a:r>
            <a:r>
              <a:rPr lang="en-US" altLang="zh-CN" sz="3200" dirty="0">
                <a:latin typeface="黑体" pitchFamily="49" charset="-122"/>
                <a:ea typeface="黑体" pitchFamily="49" charset="-122"/>
              </a:rPr>
              <a:t>”</a:t>
            </a:r>
            <a:r>
              <a:rPr lang="zh-CN" altLang="en-US" sz="3200" dirty="0">
                <a:latin typeface="黑体" pitchFamily="49" charset="-122"/>
                <a:ea typeface="黑体" pitchFamily="49" charset="-122"/>
              </a:rPr>
              <a:t>，去除</a:t>
            </a:r>
            <a:r>
              <a:rPr lang="en-US" altLang="zh-CN" sz="3200" dirty="0">
                <a:latin typeface="黑体" pitchFamily="49" charset="-122"/>
                <a:ea typeface="黑体" pitchFamily="49" charset="-122"/>
              </a:rPr>
              <a:t>“</a:t>
            </a:r>
            <a:r>
              <a:rPr lang="zh-CN" altLang="en-US" sz="3200" dirty="0">
                <a:latin typeface="黑体" pitchFamily="49" charset="-122"/>
                <a:ea typeface="黑体" pitchFamily="49" charset="-122"/>
              </a:rPr>
              <a:t>枝叶</a:t>
            </a:r>
            <a:r>
              <a:rPr lang="en-US" altLang="zh-CN" sz="3200" dirty="0">
                <a:latin typeface="黑体" pitchFamily="49" charset="-122"/>
                <a:ea typeface="黑体" pitchFamily="49" charset="-122"/>
              </a:rPr>
              <a:t>”</a:t>
            </a:r>
            <a:r>
              <a:rPr lang="zh-CN" altLang="en-US" sz="3200" dirty="0">
                <a:latin typeface="黑体" pitchFamily="49" charset="-122"/>
                <a:ea typeface="黑体" pitchFamily="49" charset="-122"/>
              </a:rPr>
              <a:t>。</a:t>
            </a:r>
            <a:endParaRPr lang="en-US" altLang="zh-CN" sz="3200" dirty="0">
              <a:latin typeface="黑体" pitchFamily="49" charset="-122"/>
              <a:ea typeface="黑体" pitchFamily="49" charset="-122"/>
            </a:endParaRPr>
          </a:p>
          <a:p>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用简明的叙述性语言概括每个章节的内容。</a:t>
            </a:r>
          </a:p>
        </p:txBody>
      </p:sp>
      <p:sp>
        <p:nvSpPr>
          <p:cNvPr id="4" name="矩形 3"/>
          <p:cNvSpPr/>
          <p:nvPr/>
        </p:nvSpPr>
        <p:spPr>
          <a:xfrm rot="20733431">
            <a:off x="4433205" y="610453"/>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抽</a:t>
            </a:r>
            <a:endParaRPr lang="zh-CN" altLang="en-US" sz="2400" b="1" dirty="0"/>
          </a:p>
        </p:txBody>
      </p:sp>
      <p:sp>
        <p:nvSpPr>
          <p:cNvPr id="5" name="矩形 4"/>
          <p:cNvSpPr/>
          <p:nvPr/>
        </p:nvSpPr>
        <p:spPr>
          <a:xfrm rot="2052742">
            <a:off x="5502598" y="669768"/>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连</a:t>
            </a:r>
            <a:endParaRPr lang="zh-CN" altLang="en-US" sz="2400" b="1" dirty="0"/>
          </a:p>
        </p:txBody>
      </p:sp>
    </p:spTree>
    <p:extLst>
      <p:ext uri="{BB962C8B-B14F-4D97-AF65-F5344CB8AC3E}">
        <p14:creationId xmlns:p14="http://schemas.microsoft.com/office/powerpoint/2010/main" val="315902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838864"/>
            <a:ext cx="6186309" cy="646331"/>
          </a:xfrm>
          <a:prstGeom prst="rect">
            <a:avLst/>
          </a:prstGeom>
          <a:noFill/>
        </p:spPr>
        <p:txBody>
          <a:bodyPr wrap="none" rtlCol="0">
            <a:spAutoFit/>
          </a:bodyPr>
          <a:lstStyle/>
          <a:p>
            <a:r>
              <a:rPr lang="zh-CN" altLang="en-US" sz="3600" dirty="0">
                <a:solidFill>
                  <a:srgbClr val="0000FF"/>
                </a:solidFill>
                <a:latin typeface="黑体" pitchFamily="49" charset="-122"/>
                <a:ea typeface="黑体" pitchFamily="49" charset="-122"/>
              </a:rPr>
              <a:t>你知道如何概括章节内容吗？</a:t>
            </a:r>
          </a:p>
        </p:txBody>
      </p:sp>
      <p:pic>
        <p:nvPicPr>
          <p:cNvPr id="15" name="Picture 2"/>
          <p:cNvPicPr>
            <a:picLocks noChangeAspect="1" noChangeArrowheads="1"/>
          </p:cNvPicPr>
          <p:nvPr/>
        </p:nvPicPr>
        <p:blipFill>
          <a:blip r:embed="rId2" cstate="print"/>
          <a:srcRect/>
          <a:stretch>
            <a:fillRect/>
          </a:stretch>
        </p:blipFill>
        <p:spPr bwMode="auto">
          <a:xfrm flipH="1">
            <a:off x="6858016" y="2643188"/>
            <a:ext cx="1627505" cy="2102485"/>
          </a:xfrm>
          <a:prstGeom prst="rect">
            <a:avLst/>
          </a:prstGeom>
          <a:noFill/>
          <a:ln w="9525">
            <a:noFill/>
            <a:miter lim="800000"/>
            <a:headEnd/>
            <a:tailEnd/>
          </a:ln>
        </p:spPr>
      </p:pic>
      <p:sp>
        <p:nvSpPr>
          <p:cNvPr id="16" name="文本框 99"/>
          <p:cNvSpPr txBox="1"/>
          <p:nvPr/>
        </p:nvSpPr>
        <p:spPr>
          <a:xfrm>
            <a:off x="755576" y="2000246"/>
            <a:ext cx="7235000" cy="1077218"/>
          </a:xfrm>
          <a:prstGeom prst="rect">
            <a:avLst/>
          </a:prstGeom>
          <a:noFill/>
          <a:ln w="9525">
            <a:noFill/>
          </a:ln>
        </p:spPr>
        <p:txBody>
          <a:bodyPr wrap="square">
            <a:spAutoFit/>
          </a:bodyPr>
          <a:lstStyle/>
          <a:p>
            <a:pPr indent="306070"/>
            <a:r>
              <a:rPr lang="zh-CN" altLang="en-US" sz="3200" b="1" dirty="0">
                <a:solidFill>
                  <a:prstClr val="black"/>
                </a:solidFill>
                <a:latin typeface="黑体" pitchFamily="49" charset="-122"/>
                <a:ea typeface="黑体" pitchFamily="49" charset="-122"/>
                <a:cs typeface="楷体" panose="02010609060101010101" pitchFamily="49" charset="-122"/>
              </a:rPr>
              <a:t>  </a:t>
            </a:r>
            <a:r>
              <a:rPr lang="en-US" altLang="zh-CN" sz="3200" b="1" dirty="0">
                <a:solidFill>
                  <a:prstClr val="black"/>
                </a:solidFill>
                <a:latin typeface="黑体" pitchFamily="49" charset="-122"/>
                <a:ea typeface="黑体" pitchFamily="49" charset="-122"/>
                <a:cs typeface="楷体" panose="02010609060101010101" pitchFamily="49" charset="-122"/>
              </a:rPr>
              <a:t>1.</a:t>
            </a:r>
            <a:r>
              <a:rPr lang="zh-CN" altLang="en-US" sz="3200" b="1" dirty="0">
                <a:solidFill>
                  <a:prstClr val="black"/>
                </a:solidFill>
                <a:latin typeface="黑体" pitchFamily="49" charset="-122"/>
                <a:ea typeface="黑体" pitchFamily="49" charset="-122"/>
                <a:cs typeface="楷体" panose="02010609060101010101" pitchFamily="49" charset="-122"/>
              </a:rPr>
              <a:t>要把人物语言描写概括成叙述性的话</a:t>
            </a:r>
            <a:r>
              <a:rPr lang="en-US" altLang="zh-CN" sz="3200" b="1" dirty="0">
                <a:solidFill>
                  <a:prstClr val="black"/>
                </a:solidFill>
                <a:latin typeface="黑体" pitchFamily="49" charset="-122"/>
                <a:ea typeface="黑体" pitchFamily="49" charset="-122"/>
                <a:cs typeface="楷体" panose="02010609060101010101" pitchFamily="49" charset="-122"/>
              </a:rPr>
              <a:t>——</a:t>
            </a:r>
            <a:r>
              <a:rPr lang="zh-CN" altLang="en-US" sz="3200" b="1" dirty="0">
                <a:solidFill>
                  <a:prstClr val="black"/>
                </a:solidFill>
                <a:latin typeface="黑体" pitchFamily="49" charset="-122"/>
                <a:ea typeface="黑体" pitchFamily="49" charset="-122"/>
                <a:cs typeface="楷体" panose="02010609060101010101" pitchFamily="49" charset="-122"/>
              </a:rPr>
              <a:t>直接引语变为转述句。</a:t>
            </a:r>
            <a:endParaRPr lang="en-US" sz="3200" b="1" dirty="0">
              <a:solidFill>
                <a:prstClr val="black"/>
              </a:solidFill>
              <a:latin typeface="黑体" pitchFamily="49" charset="-122"/>
              <a:ea typeface="黑体" pitchFamily="49" charset="-122"/>
              <a:cs typeface="楷体" panose="02010609060101010101" pitchFamily="49" charset="-122"/>
            </a:endParaRPr>
          </a:p>
        </p:txBody>
      </p:sp>
    </p:spTree>
    <p:extLst>
      <p:ext uri="{BB962C8B-B14F-4D97-AF65-F5344CB8AC3E}">
        <p14:creationId xmlns:p14="http://schemas.microsoft.com/office/powerpoint/2010/main" val="366881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5680" y="914592"/>
            <a:ext cx="7786742" cy="1569660"/>
          </a:xfrm>
          <a:prstGeom prst="rect">
            <a:avLst/>
          </a:prstGeom>
        </p:spPr>
        <p:txBody>
          <a:bodyPr wrap="square">
            <a:spAutoFit/>
          </a:bodyPr>
          <a:lstStyle/>
          <a:p>
            <a:r>
              <a:rPr lang="zh-CN" altLang="en-US" sz="2400" dirty="0">
                <a:latin typeface="黑体" pitchFamily="49" charset="-122"/>
                <a:ea typeface="黑体" pitchFamily="49" charset="-122"/>
              </a:rPr>
              <a:t>    </a:t>
            </a:r>
            <a:r>
              <a:rPr lang="zh-CN" altLang="en-US" sz="2400" b="1" dirty="0">
                <a:latin typeface="楷体" pitchFamily="49" charset="-122"/>
                <a:ea typeface="楷体" pitchFamily="49" charset="-122"/>
              </a:rPr>
              <a:t>毛主席舀了两碗水送到她们母女俩手里，说：</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你们俩歇会儿吧！</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然后对警卫员说：</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来，咱俩试试，半年多不推这玩意儿了。</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毛主席推碾子还挺在行，一边推，一边还用笤帚往碾盘里扫碾出来的玉米碎粒。</a:t>
            </a:r>
          </a:p>
        </p:txBody>
      </p:sp>
      <p:sp>
        <p:nvSpPr>
          <p:cNvPr id="7" name="TextBox 6"/>
          <p:cNvSpPr txBox="1"/>
          <p:nvPr/>
        </p:nvSpPr>
        <p:spPr>
          <a:xfrm>
            <a:off x="854272" y="3291829"/>
            <a:ext cx="7534152" cy="830997"/>
          </a:xfrm>
          <a:prstGeom prst="rect">
            <a:avLst/>
          </a:prstGeom>
          <a:noFill/>
        </p:spPr>
        <p:txBody>
          <a:bodyPr wrap="square" rtlCol="0">
            <a:spAutoFit/>
          </a:bodyPr>
          <a:lstStyle/>
          <a:p>
            <a:r>
              <a:rPr lang="zh-CN" altLang="en-US" sz="2400" dirty="0">
                <a:solidFill>
                  <a:srgbClr val="FF0000"/>
                </a:solidFill>
                <a:latin typeface="黑体" pitchFamily="49" charset="-122"/>
                <a:ea typeface="黑体" pitchFamily="49" charset="-122"/>
              </a:rPr>
              <a:t>    毛主席让母女俩歇会儿，然后与警卫员一起帮她们推碾子。</a:t>
            </a:r>
            <a:endParaRPr lang="en-US" altLang="zh-CN" sz="2400" dirty="0">
              <a:solidFill>
                <a:srgbClr val="FF0000"/>
              </a:solidFill>
              <a:latin typeface="黑体" pitchFamily="49" charset="-122"/>
              <a:ea typeface="黑体" pitchFamily="49" charset="-122"/>
            </a:endParaRPr>
          </a:p>
        </p:txBody>
      </p:sp>
      <p:sp>
        <p:nvSpPr>
          <p:cNvPr id="2" name="矩形 1"/>
          <p:cNvSpPr/>
          <p:nvPr/>
        </p:nvSpPr>
        <p:spPr>
          <a:xfrm>
            <a:off x="794098" y="329817"/>
            <a:ext cx="1005403" cy="584775"/>
          </a:xfrm>
          <a:prstGeom prst="rect">
            <a:avLst/>
          </a:prstGeom>
          <a:noFill/>
          <a:ln>
            <a:noFill/>
          </a:ln>
        </p:spPr>
        <p:txBody>
          <a:bodyPr wrap="none">
            <a:spAutoFit/>
          </a:bodyPr>
          <a:lstStyle/>
          <a:p>
            <a:r>
              <a:rPr lang="zh-CN" altLang="en-US" sz="3200" dirty="0">
                <a:solidFill>
                  <a:srgbClr val="0000FF"/>
                </a:solidFill>
                <a:latin typeface="黑体" pitchFamily="49" charset="-122"/>
                <a:ea typeface="黑体" pitchFamily="49" charset="-122"/>
              </a:rPr>
              <a:t>原句</a:t>
            </a:r>
            <a:endParaRPr lang="zh-CN" altLang="en-US" sz="1800" dirty="0">
              <a:solidFill>
                <a:srgbClr val="0000FF"/>
              </a:solidFill>
            </a:endParaRPr>
          </a:p>
        </p:txBody>
      </p:sp>
      <p:sp>
        <p:nvSpPr>
          <p:cNvPr id="3" name="矩形 2"/>
          <p:cNvSpPr/>
          <p:nvPr/>
        </p:nvSpPr>
        <p:spPr>
          <a:xfrm>
            <a:off x="827583" y="2618497"/>
            <a:ext cx="1005403" cy="584775"/>
          </a:xfrm>
          <a:prstGeom prst="rect">
            <a:avLst/>
          </a:prstGeom>
        </p:spPr>
        <p:txBody>
          <a:bodyPr wrap="none">
            <a:spAutoFit/>
          </a:bodyPr>
          <a:lstStyle/>
          <a:p>
            <a:r>
              <a:rPr lang="zh-CN" altLang="en-US" sz="3200" dirty="0">
                <a:solidFill>
                  <a:srgbClr val="0000FF"/>
                </a:solidFill>
                <a:latin typeface="黑体" pitchFamily="49" charset="-122"/>
                <a:ea typeface="黑体" pitchFamily="49" charset="-122"/>
              </a:rPr>
              <a:t>概括</a:t>
            </a:r>
            <a:endParaRPr lang="zh-CN" altLang="en-US" sz="1800" dirty="0">
              <a:solidFill>
                <a:srgbClr val="0000FF"/>
              </a:solidFill>
            </a:endParaRPr>
          </a:p>
        </p:txBody>
      </p:sp>
    </p:spTree>
    <p:extLst>
      <p:ext uri="{BB962C8B-B14F-4D97-AF65-F5344CB8AC3E}">
        <p14:creationId xmlns:p14="http://schemas.microsoft.com/office/powerpoint/2010/main" val="1441590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1142990"/>
            <a:ext cx="8215370" cy="1200329"/>
          </a:xfrm>
          <a:prstGeom prst="rect">
            <a:avLst/>
          </a:prstGeom>
        </p:spPr>
        <p:txBody>
          <a:bodyPr wrap="square">
            <a:spAutoFit/>
          </a:bodyPr>
          <a:lstStyle/>
          <a:p>
            <a:r>
              <a:rPr lang="zh-CN" altLang="en-US" sz="2000" dirty="0">
                <a:latin typeface="黑体" pitchFamily="49" charset="-122"/>
                <a:ea typeface="黑体" pitchFamily="49" charset="-122"/>
              </a:rPr>
              <a:t>      </a:t>
            </a:r>
            <a:r>
              <a:rPr lang="en-US" altLang="zh-CN" sz="3600" dirty="0">
                <a:latin typeface="黑体" pitchFamily="49" charset="-122"/>
                <a:ea typeface="黑体" pitchFamily="49" charset="-122"/>
              </a:rPr>
              <a:t>2.</a:t>
            </a:r>
            <a:r>
              <a:rPr lang="zh-CN" altLang="en-US" sz="3600" dirty="0">
                <a:latin typeface="黑体" pitchFamily="49" charset="-122"/>
                <a:ea typeface="黑体" pitchFamily="49" charset="-122"/>
              </a:rPr>
              <a:t>要把人物动作描写进行选择后，概括成叙述性的话。</a:t>
            </a:r>
          </a:p>
        </p:txBody>
      </p:sp>
      <p:pic>
        <p:nvPicPr>
          <p:cNvPr id="5" name="Picture 2"/>
          <p:cNvPicPr>
            <a:picLocks noChangeAspect="1" noChangeArrowheads="1"/>
          </p:cNvPicPr>
          <p:nvPr/>
        </p:nvPicPr>
        <p:blipFill>
          <a:blip r:embed="rId2" cstate="print"/>
          <a:srcRect/>
          <a:stretch>
            <a:fillRect/>
          </a:stretch>
        </p:blipFill>
        <p:spPr bwMode="auto">
          <a:xfrm flipH="1">
            <a:off x="7072330" y="2643188"/>
            <a:ext cx="1627505" cy="2102485"/>
          </a:xfrm>
          <a:prstGeom prst="rect">
            <a:avLst/>
          </a:prstGeom>
          <a:noFill/>
          <a:ln w="9525">
            <a:noFill/>
            <a:miter lim="800000"/>
            <a:headEnd/>
            <a:tailEnd/>
          </a:ln>
        </p:spPr>
      </p:pic>
    </p:spTree>
    <p:extLst>
      <p:ext uri="{BB962C8B-B14F-4D97-AF65-F5344CB8AC3E}">
        <p14:creationId xmlns:p14="http://schemas.microsoft.com/office/powerpoint/2010/main" val="101780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7706" y="1083389"/>
            <a:ext cx="7786742" cy="1200329"/>
          </a:xfrm>
          <a:prstGeom prst="rect">
            <a:avLst/>
          </a:prstGeom>
        </p:spPr>
        <p:txBody>
          <a:bodyPr wrap="square">
            <a:spAutoFit/>
          </a:bodyPr>
          <a:lstStyle/>
          <a:p>
            <a:r>
              <a:rPr lang="zh-CN" altLang="en-US" sz="2400" b="1" dirty="0">
                <a:latin typeface="楷体" pitchFamily="49" charset="-122"/>
                <a:ea typeface="楷体" pitchFamily="49" charset="-122"/>
              </a:rPr>
              <a:t>    从受到这封电报起，毛泽东整整一天没说一句话，只是一支一支地吸着烟。桌子上的饭菜已经热了几次，还是原封不动地放在那里。</a:t>
            </a:r>
          </a:p>
        </p:txBody>
      </p:sp>
      <p:sp>
        <p:nvSpPr>
          <p:cNvPr id="7" name="TextBox 6"/>
          <p:cNvSpPr txBox="1"/>
          <p:nvPr/>
        </p:nvSpPr>
        <p:spPr>
          <a:xfrm>
            <a:off x="1330284" y="3363835"/>
            <a:ext cx="7358114" cy="461665"/>
          </a:xfrm>
          <a:prstGeom prst="rect">
            <a:avLst/>
          </a:prstGeom>
          <a:noFill/>
        </p:spPr>
        <p:txBody>
          <a:bodyPr wrap="square" rtlCol="0">
            <a:spAutoFit/>
          </a:bodyPr>
          <a:lstStyle/>
          <a:p>
            <a:r>
              <a:rPr lang="zh-CN" altLang="en-US" sz="2400" dirty="0">
                <a:solidFill>
                  <a:srgbClr val="FF0000"/>
                </a:solidFill>
                <a:latin typeface="黑体" pitchFamily="49" charset="-122"/>
                <a:ea typeface="黑体" pitchFamily="49" charset="-122"/>
              </a:rPr>
              <a:t>毛主席收到这封电报后悲痛万分，茶饭不思。</a:t>
            </a:r>
            <a:endParaRPr lang="en-US" altLang="zh-CN" sz="2400" dirty="0">
              <a:solidFill>
                <a:srgbClr val="FF0000"/>
              </a:solidFill>
              <a:latin typeface="黑体" pitchFamily="49" charset="-122"/>
              <a:ea typeface="黑体" pitchFamily="49" charset="-122"/>
            </a:endParaRPr>
          </a:p>
        </p:txBody>
      </p:sp>
      <p:sp>
        <p:nvSpPr>
          <p:cNvPr id="5" name="矩形 4"/>
          <p:cNvSpPr/>
          <p:nvPr/>
        </p:nvSpPr>
        <p:spPr>
          <a:xfrm>
            <a:off x="842858" y="465290"/>
            <a:ext cx="1005403" cy="584775"/>
          </a:xfrm>
          <a:prstGeom prst="rect">
            <a:avLst/>
          </a:prstGeom>
          <a:noFill/>
          <a:ln>
            <a:noFill/>
          </a:ln>
        </p:spPr>
        <p:txBody>
          <a:bodyPr wrap="none">
            <a:spAutoFit/>
          </a:bodyPr>
          <a:lstStyle/>
          <a:p>
            <a:r>
              <a:rPr lang="zh-CN" altLang="en-US" sz="3200" dirty="0">
                <a:solidFill>
                  <a:srgbClr val="0000FF"/>
                </a:solidFill>
                <a:latin typeface="黑体" pitchFamily="49" charset="-122"/>
                <a:ea typeface="黑体" pitchFamily="49" charset="-122"/>
              </a:rPr>
              <a:t>原句</a:t>
            </a:r>
            <a:endParaRPr lang="zh-CN" altLang="en-US" sz="1800" dirty="0">
              <a:solidFill>
                <a:srgbClr val="0000FF"/>
              </a:solidFill>
            </a:endParaRPr>
          </a:p>
        </p:txBody>
      </p:sp>
      <p:sp>
        <p:nvSpPr>
          <p:cNvPr id="6" name="矩形 5"/>
          <p:cNvSpPr/>
          <p:nvPr/>
        </p:nvSpPr>
        <p:spPr>
          <a:xfrm>
            <a:off x="827583" y="2618497"/>
            <a:ext cx="1005403" cy="584775"/>
          </a:xfrm>
          <a:prstGeom prst="rect">
            <a:avLst/>
          </a:prstGeom>
        </p:spPr>
        <p:txBody>
          <a:bodyPr wrap="none">
            <a:spAutoFit/>
          </a:bodyPr>
          <a:lstStyle/>
          <a:p>
            <a:r>
              <a:rPr lang="zh-CN" altLang="en-US" sz="3200" dirty="0">
                <a:solidFill>
                  <a:srgbClr val="0000FF"/>
                </a:solidFill>
                <a:latin typeface="黑体" pitchFamily="49" charset="-122"/>
                <a:ea typeface="黑体" pitchFamily="49" charset="-122"/>
              </a:rPr>
              <a:t>概括</a:t>
            </a:r>
            <a:endParaRPr lang="zh-CN" altLang="en-US" sz="1800" dirty="0">
              <a:solidFill>
                <a:srgbClr val="0000FF"/>
              </a:solidFill>
            </a:endParaRPr>
          </a:p>
        </p:txBody>
      </p:sp>
    </p:spTree>
    <p:extLst>
      <p:ext uri="{BB962C8B-B14F-4D97-AF65-F5344CB8AC3E}">
        <p14:creationId xmlns:p14="http://schemas.microsoft.com/office/powerpoint/2010/main" val="3682469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714494"/>
            <a:ext cx="8358246" cy="1200329"/>
          </a:xfrm>
          <a:prstGeom prst="rect">
            <a:avLst/>
          </a:prstGeom>
          <a:noFill/>
        </p:spPr>
        <p:txBody>
          <a:bodyPr wrap="square" rtlCol="0">
            <a:spAutoFit/>
          </a:bodyPr>
          <a:lstStyle/>
          <a:p>
            <a:r>
              <a:rPr lang="zh-CN" altLang="en-US" sz="2400" dirty="0">
                <a:latin typeface="楷体" pitchFamily="49" charset="-122"/>
                <a:ea typeface="楷体" pitchFamily="49" charset="-122"/>
              </a:rPr>
              <a:t>    </a:t>
            </a:r>
            <a:r>
              <a:rPr lang="zh-CN" altLang="en-US" sz="2400" b="1" dirty="0">
                <a:latin typeface="楷体" pitchFamily="49" charset="-122"/>
                <a:ea typeface="楷体" pitchFamily="49" charset="-122"/>
              </a:rPr>
              <a:t>鲁滨逊走遍荒岛，在山坡上选择了一块有水源、可以防野兽的地方，用木头和船帆搭起一座简陋的帐篷。那儿可以看到海面，他希望瞧见过往的船只，以便请求救援。</a:t>
            </a:r>
          </a:p>
        </p:txBody>
      </p:sp>
      <p:sp>
        <p:nvSpPr>
          <p:cNvPr id="3" name="矩形 2"/>
          <p:cNvSpPr/>
          <p:nvPr/>
        </p:nvSpPr>
        <p:spPr>
          <a:xfrm>
            <a:off x="323528" y="411510"/>
            <a:ext cx="2016224" cy="584775"/>
          </a:xfrm>
          <a:prstGeom prst="rect">
            <a:avLst/>
          </a:prstGeom>
        </p:spPr>
        <p:txBody>
          <a:bodyPr wrap="square">
            <a:spAutoFit/>
          </a:bodyPr>
          <a:lstStyle/>
          <a:p>
            <a:r>
              <a:rPr lang="zh-CN" altLang="en-US" sz="3200" b="1" dirty="0">
                <a:solidFill>
                  <a:srgbClr val="0000FF"/>
                </a:solidFill>
                <a:latin typeface="楷体" panose="02010609060101010101" pitchFamily="49" charset="-122"/>
                <a:ea typeface="楷体" panose="02010609060101010101" pitchFamily="49" charset="-122"/>
                <a:cs typeface="楷体" panose="02010609060101010101" pitchFamily="49" charset="-122"/>
              </a:rPr>
              <a:t>回顾课文</a:t>
            </a:r>
          </a:p>
        </p:txBody>
      </p:sp>
      <p:sp>
        <p:nvSpPr>
          <p:cNvPr id="4" name="矩形 3"/>
          <p:cNvSpPr/>
          <p:nvPr/>
        </p:nvSpPr>
        <p:spPr>
          <a:xfrm>
            <a:off x="500034" y="1142990"/>
            <a:ext cx="7429552" cy="523220"/>
          </a:xfrm>
          <a:prstGeom prst="rect">
            <a:avLst/>
          </a:prstGeom>
        </p:spPr>
        <p:txBody>
          <a:bodyPr wrap="square">
            <a:spAutoFit/>
          </a:bodyPr>
          <a:lstStyle/>
          <a:p>
            <a:r>
              <a:rPr lang="zh-CN" altLang="en-US" sz="2800" dirty="0">
                <a:latin typeface="黑体" pitchFamily="49" charset="-122"/>
                <a:ea typeface="黑体" pitchFamily="49" charset="-122"/>
                <a:cs typeface="楷体" panose="02010609060101010101" pitchFamily="49" charset="-122"/>
              </a:rPr>
              <a:t>读下列梗概，思考它是如何表现原文内容的？</a:t>
            </a:r>
          </a:p>
        </p:txBody>
      </p:sp>
      <p:sp>
        <p:nvSpPr>
          <p:cNvPr id="5" name="矩形 4"/>
          <p:cNvSpPr/>
          <p:nvPr/>
        </p:nvSpPr>
        <p:spPr>
          <a:xfrm>
            <a:off x="390297" y="3219822"/>
            <a:ext cx="8001056" cy="954107"/>
          </a:xfrm>
          <a:prstGeom prst="rect">
            <a:avLst/>
          </a:prstGeom>
        </p:spPr>
        <p:txBody>
          <a:bodyPr wrap="square">
            <a:spAutoFit/>
          </a:bodyPr>
          <a:lstStyle/>
          <a:p>
            <a:r>
              <a:rPr lang="zh-CN" altLang="en-US" sz="2800" dirty="0">
                <a:solidFill>
                  <a:srgbClr val="FF0000"/>
                </a:solidFill>
                <a:latin typeface="黑体" pitchFamily="49" charset="-122"/>
                <a:ea typeface="黑体" pitchFamily="49" charset="-122"/>
                <a:cs typeface="楷体" panose="02010609060101010101" pitchFamily="49" charset="-122"/>
              </a:rPr>
              <a:t>    筛选原著内容要点，保留主干，按照主人公在荒岛上建造</a:t>
            </a:r>
            <a:r>
              <a:rPr lang="en-US" altLang="zh-CN" sz="2800" dirty="0">
                <a:solidFill>
                  <a:srgbClr val="FF0000"/>
                </a:solidFill>
                <a:latin typeface="黑体" pitchFamily="49" charset="-122"/>
                <a:ea typeface="黑体" pitchFamily="49" charset="-122"/>
                <a:cs typeface="楷体" panose="02010609060101010101" pitchFamily="49" charset="-122"/>
              </a:rPr>
              <a:t>“</a:t>
            </a:r>
            <a:r>
              <a:rPr lang="zh-CN" altLang="en-US" sz="2800" dirty="0">
                <a:solidFill>
                  <a:srgbClr val="FF0000"/>
                </a:solidFill>
                <a:latin typeface="黑体" pitchFamily="49" charset="-122"/>
                <a:ea typeface="黑体" pitchFamily="49" charset="-122"/>
                <a:cs typeface="楷体" panose="02010609060101010101" pitchFamily="49" charset="-122"/>
              </a:rPr>
              <a:t>家园</a:t>
            </a:r>
            <a:r>
              <a:rPr lang="en-US" altLang="zh-CN" sz="2800" dirty="0">
                <a:solidFill>
                  <a:srgbClr val="FF0000"/>
                </a:solidFill>
                <a:latin typeface="黑体" pitchFamily="49" charset="-122"/>
                <a:ea typeface="黑体" pitchFamily="49" charset="-122"/>
                <a:cs typeface="楷体" panose="02010609060101010101" pitchFamily="49" charset="-122"/>
              </a:rPr>
              <a:t>”</a:t>
            </a:r>
            <a:r>
              <a:rPr lang="zh-CN" altLang="en-US" sz="2800" dirty="0">
                <a:solidFill>
                  <a:srgbClr val="FF0000"/>
                </a:solidFill>
                <a:latin typeface="黑体" pitchFamily="49" charset="-122"/>
                <a:ea typeface="黑体" pitchFamily="49" charset="-122"/>
                <a:cs typeface="楷体" panose="02010609060101010101" pitchFamily="49" charset="-122"/>
              </a:rPr>
              <a:t>的过程，分点概括。</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72" y="1500180"/>
            <a:ext cx="1694180" cy="2248535"/>
          </a:xfrm>
          <a:prstGeom prst="rect">
            <a:avLst/>
          </a:prstGeom>
        </p:spPr>
      </p:pic>
      <p:sp>
        <p:nvSpPr>
          <p:cNvPr id="3" name="矩形标注 2"/>
          <p:cNvSpPr/>
          <p:nvPr/>
        </p:nvSpPr>
        <p:spPr>
          <a:xfrm>
            <a:off x="2627784" y="771550"/>
            <a:ext cx="5976664" cy="3528391"/>
          </a:xfrm>
          <a:prstGeom prst="wedgeRectCallout">
            <a:avLst>
              <a:gd name="adj1" fmla="val -59581"/>
              <a:gd name="adj2" fmla="val -12680"/>
            </a:avLst>
          </a:prstGeom>
          <a:grpFill/>
          <a:ln>
            <a:solidFill>
              <a:srgbClr val="7030A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tx1"/>
                </a:solidFill>
                <a:ea typeface="黑体" pitchFamily="49" charset="-122"/>
              </a:rPr>
              <a:t>        在理解原文的基础上，抽取出原文各段的段落大意。需要强调的是对一些描写具体或是富含情感的关键段落要注意适当保留原句；对一些简短的、不影响文章表达的次要段落则大胆地取舍。</a:t>
            </a:r>
            <a:endParaRPr lang="en-US" altLang="zh-CN" sz="2800" dirty="0">
              <a:solidFill>
                <a:schemeClr val="tx1"/>
              </a:solidFill>
              <a:ea typeface="黑体" pitchFamily="49" charset="-122"/>
            </a:endParaRPr>
          </a:p>
          <a:p>
            <a:r>
              <a:rPr lang="en-US" altLang="zh-CN" sz="2800" dirty="0">
                <a:solidFill>
                  <a:schemeClr val="tx1"/>
                </a:solidFill>
                <a:ea typeface="黑体" pitchFamily="49" charset="-122"/>
              </a:rPr>
              <a:t>        </a:t>
            </a:r>
            <a:r>
              <a:rPr lang="zh-CN" altLang="en-US" sz="2800" dirty="0">
                <a:solidFill>
                  <a:schemeClr val="tx1"/>
                </a:solidFill>
                <a:ea typeface="黑体" pitchFamily="49" charset="-122"/>
              </a:rPr>
              <a:t>将抽取出来的各段大意连接起来。</a:t>
            </a:r>
          </a:p>
        </p:txBody>
      </p:sp>
      <p:sp>
        <p:nvSpPr>
          <p:cNvPr id="4" name="矩形 3"/>
          <p:cNvSpPr/>
          <p:nvPr/>
        </p:nvSpPr>
        <p:spPr>
          <a:xfrm rot="20733431">
            <a:off x="256743" y="693867"/>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抽</a:t>
            </a:r>
            <a:endParaRPr lang="zh-CN" altLang="en-US" sz="2400" b="1" dirty="0"/>
          </a:p>
        </p:txBody>
      </p:sp>
      <p:sp>
        <p:nvSpPr>
          <p:cNvPr id="5" name="矩形 4"/>
          <p:cNvSpPr/>
          <p:nvPr/>
        </p:nvSpPr>
        <p:spPr>
          <a:xfrm rot="2052742">
            <a:off x="1326136" y="753182"/>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连</a:t>
            </a:r>
            <a:endParaRPr lang="zh-CN" altLang="en-US" sz="2400" b="1" dirty="0"/>
          </a:p>
        </p:txBody>
      </p:sp>
    </p:spTree>
    <p:extLst>
      <p:ext uri="{BB962C8B-B14F-4D97-AF65-F5344CB8AC3E}">
        <p14:creationId xmlns:p14="http://schemas.microsoft.com/office/powerpoint/2010/main" val="1101315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71472" y="642924"/>
            <a:ext cx="3714776"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solidFill>
                <a:latin typeface="黑体" pitchFamily="49" charset="-122"/>
                <a:ea typeface="黑体" pitchFamily="49" charset="-122"/>
              </a:rPr>
              <a:t>锤炼语言，连贯表达。</a:t>
            </a:r>
          </a:p>
        </p:txBody>
      </p:sp>
      <p:sp>
        <p:nvSpPr>
          <p:cNvPr id="28" name="TextBox 27"/>
          <p:cNvSpPr txBox="1"/>
          <p:nvPr/>
        </p:nvSpPr>
        <p:spPr>
          <a:xfrm>
            <a:off x="500034" y="1785932"/>
            <a:ext cx="8392041" cy="584775"/>
          </a:xfrm>
          <a:prstGeom prst="rect">
            <a:avLst/>
          </a:prstGeom>
          <a:noFill/>
        </p:spPr>
        <p:txBody>
          <a:bodyPr wrap="none" rtlCol="0">
            <a:spAutoFit/>
          </a:bodyPr>
          <a:lstStyle/>
          <a:p>
            <a:r>
              <a:rPr lang="zh-CN" altLang="en-US" sz="3200" dirty="0">
                <a:latin typeface="黑体" pitchFamily="49" charset="-122"/>
                <a:ea typeface="黑体" pitchFamily="49" charset="-122"/>
              </a:rPr>
              <a:t>适当补充内容，自然过渡，使语言清楚连贯。</a:t>
            </a:r>
          </a:p>
        </p:txBody>
      </p:sp>
      <p:sp>
        <p:nvSpPr>
          <p:cNvPr id="4" name="矩形 3"/>
          <p:cNvSpPr/>
          <p:nvPr/>
        </p:nvSpPr>
        <p:spPr>
          <a:xfrm rot="1638861">
            <a:off x="4695434" y="610452"/>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理</a:t>
            </a:r>
            <a:endParaRPr lang="zh-CN" altLang="en-US" sz="2400" b="1" dirty="0"/>
          </a:p>
        </p:txBody>
      </p:sp>
    </p:spTree>
    <p:extLst>
      <p:ext uri="{BB962C8B-B14F-4D97-AF65-F5344CB8AC3E}">
        <p14:creationId xmlns:p14="http://schemas.microsoft.com/office/powerpoint/2010/main" val="271037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464" y="1635646"/>
            <a:ext cx="8032976" cy="2775760"/>
          </a:xfrm>
          <a:prstGeom prst="rect">
            <a:avLst/>
          </a:prstGeom>
          <a:noFill/>
        </p:spPr>
        <p:txBody>
          <a:bodyPr wrap="square" rtlCol="0">
            <a:spAutoFit/>
          </a:bodyPr>
          <a:lstStyle/>
          <a:p>
            <a:pPr>
              <a:lnSpc>
                <a:spcPct val="150000"/>
              </a:lnSpc>
            </a:pPr>
            <a:r>
              <a:rPr lang="zh-CN" altLang="en-US" sz="2400" dirty="0">
                <a:latin typeface="楷体" pitchFamily="49" charset="-122"/>
                <a:ea typeface="楷体" pitchFamily="49" charset="-122"/>
              </a:rPr>
              <a:t>    </a:t>
            </a:r>
            <a:r>
              <a:rPr lang="zh-CN" altLang="en-US" sz="2400" b="1" u="sng" dirty="0">
                <a:latin typeface="楷体" pitchFamily="49" charset="-122"/>
                <a:ea typeface="楷体" pitchFamily="49" charset="-122"/>
              </a:rPr>
              <a:t>有一次</a:t>
            </a:r>
            <a:r>
              <a:rPr lang="zh-CN" altLang="en-US" sz="2400" b="1" dirty="0">
                <a:latin typeface="楷体" pitchFamily="49" charset="-122"/>
                <a:ea typeface="楷体" pitchFamily="49" charset="-122"/>
              </a:rPr>
              <a:t>，鲁滨逊乘船前往非洲，途中遇上大风，船严重受损，同伴们在乘小艇逃生时都死在海里，只有他一个人被大浪冲到海岛边。这是一个无名的、没有人居住的荒岛，到处是乱石野草。他又冷又饿，心里想：流落到这种地方，怎样活下去呢？</a:t>
            </a:r>
          </a:p>
        </p:txBody>
      </p:sp>
      <p:sp>
        <p:nvSpPr>
          <p:cNvPr id="3" name="矩形 2"/>
          <p:cNvSpPr/>
          <p:nvPr/>
        </p:nvSpPr>
        <p:spPr>
          <a:xfrm>
            <a:off x="323528" y="411510"/>
            <a:ext cx="2016224" cy="584775"/>
          </a:xfrm>
          <a:prstGeom prst="rect">
            <a:avLst/>
          </a:prstGeom>
        </p:spPr>
        <p:txBody>
          <a:bodyPr wrap="square">
            <a:spAutoFit/>
          </a:bodyPr>
          <a:lstStyle/>
          <a:p>
            <a:r>
              <a:rPr lang="zh-CN" altLang="en-US" sz="3200" b="1" dirty="0">
                <a:solidFill>
                  <a:srgbClr val="0000FF"/>
                </a:solidFill>
                <a:latin typeface="楷体" panose="02010609060101010101" pitchFamily="49" charset="-122"/>
                <a:ea typeface="楷体" panose="02010609060101010101" pitchFamily="49" charset="-122"/>
                <a:cs typeface="楷体" panose="02010609060101010101" pitchFamily="49" charset="-122"/>
              </a:rPr>
              <a:t>回顾课文</a:t>
            </a:r>
          </a:p>
        </p:txBody>
      </p:sp>
      <p:sp>
        <p:nvSpPr>
          <p:cNvPr id="4" name="矩形 3"/>
          <p:cNvSpPr/>
          <p:nvPr/>
        </p:nvSpPr>
        <p:spPr>
          <a:xfrm>
            <a:off x="1142976" y="1071552"/>
            <a:ext cx="3429024" cy="523220"/>
          </a:xfrm>
          <a:prstGeom prst="rect">
            <a:avLst/>
          </a:prstGeom>
        </p:spPr>
        <p:txBody>
          <a:bodyPr wrap="square">
            <a:spAutoFit/>
          </a:bodyPr>
          <a:lstStyle/>
          <a:p>
            <a:r>
              <a:rPr lang="zh-CN" altLang="en-US" sz="2800" dirty="0">
                <a:latin typeface="黑体" pitchFamily="49" charset="-122"/>
                <a:ea typeface="黑体" pitchFamily="49" charset="-122"/>
                <a:cs typeface="楷体" panose="02010609060101010101" pitchFamily="49" charset="-122"/>
              </a:rPr>
              <a:t>注意段落间的过渡。</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690" y="699542"/>
            <a:ext cx="7570718" cy="1284006"/>
          </a:xfrm>
          <a:prstGeom prst="rect">
            <a:avLst/>
          </a:prstGeom>
          <a:noFill/>
        </p:spPr>
        <p:txBody>
          <a:bodyPr wrap="square" rtlCol="0">
            <a:spAutoFit/>
          </a:bodyPr>
          <a:lstStyle/>
          <a:p>
            <a:pPr>
              <a:lnSpc>
                <a:spcPct val="150000"/>
              </a:lnSpc>
            </a:pPr>
            <a:r>
              <a:rPr lang="zh-CN" altLang="en-US" sz="2800" b="1" dirty="0">
                <a:latin typeface="楷体" pitchFamily="49" charset="-122"/>
                <a:ea typeface="楷体" pitchFamily="49" charset="-122"/>
              </a:rPr>
              <a:t>    </a:t>
            </a:r>
            <a:r>
              <a:rPr lang="zh-CN" altLang="en-US" sz="2800" b="1" u="sng" dirty="0">
                <a:latin typeface="楷体" pitchFamily="49" charset="-122"/>
                <a:ea typeface="楷体" pitchFamily="49" charset="-122"/>
              </a:rPr>
              <a:t>很多年过去了。有一天，</a:t>
            </a:r>
            <a:r>
              <a:rPr lang="zh-CN" altLang="en-US" sz="2800" b="1" dirty="0">
                <a:latin typeface="楷体" pitchFamily="49" charset="-122"/>
                <a:ea typeface="楷体" pitchFamily="49" charset="-122"/>
              </a:rPr>
              <a:t>鲁滨逊忽然发现海边沙滩上出现了人的脚印。</a:t>
            </a:r>
            <a:r>
              <a:rPr lang="en-US" altLang="zh-CN" sz="2800" b="1" dirty="0">
                <a:latin typeface="楷体" pitchFamily="49" charset="-122"/>
                <a:ea typeface="楷体" pitchFamily="49" charset="-122"/>
              </a:rPr>
              <a:t>……</a:t>
            </a:r>
            <a:endParaRPr lang="zh-CN" altLang="en-US" sz="2800" b="1" dirty="0">
              <a:latin typeface="楷体" pitchFamily="49" charset="-122"/>
              <a:ea typeface="楷体" pitchFamily="49" charset="-122"/>
            </a:endParaRPr>
          </a:p>
        </p:txBody>
      </p:sp>
      <p:sp>
        <p:nvSpPr>
          <p:cNvPr id="5" name="矩形 4"/>
          <p:cNvSpPr/>
          <p:nvPr/>
        </p:nvSpPr>
        <p:spPr>
          <a:xfrm>
            <a:off x="895032" y="2931790"/>
            <a:ext cx="7215238" cy="523220"/>
          </a:xfrm>
          <a:prstGeom prst="rect">
            <a:avLst/>
          </a:prstGeom>
        </p:spPr>
        <p:txBody>
          <a:bodyPr wrap="square">
            <a:spAutoFit/>
          </a:bodyPr>
          <a:lstStyle/>
          <a:p>
            <a:r>
              <a:rPr lang="zh-CN" altLang="en-US" sz="2800" dirty="0">
                <a:solidFill>
                  <a:srgbClr val="0000FF"/>
                </a:solidFill>
                <a:latin typeface="黑体" pitchFamily="49" charset="-122"/>
                <a:ea typeface="黑体" pitchFamily="49" charset="-122"/>
                <a:cs typeface="楷体" panose="02010609060101010101" pitchFamily="49" charset="-122"/>
              </a:rPr>
              <a:t>段落间以时间为顺序，过渡自然，语句连贯。</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806413"/>
            <a:ext cx="4000528" cy="3108543"/>
          </a:xfrm>
          <a:prstGeom prst="rect">
            <a:avLst/>
          </a:prstGeom>
          <a:noFill/>
        </p:spPr>
        <p:txBody>
          <a:bodyPr wrap="square" rtlCol="0">
            <a:spAutoFit/>
          </a:bodyPr>
          <a:lstStyle/>
          <a:p>
            <a:r>
              <a:rPr lang="zh-CN" altLang="en-US" sz="2800" b="1" dirty="0">
                <a:latin typeface="楷体" pitchFamily="49" charset="-122"/>
                <a:ea typeface="楷体" pitchFamily="49" charset="-122"/>
              </a:rPr>
              <a:t>    有时他觉得自己都不想离开这个生活</a:t>
            </a:r>
            <a:r>
              <a:rPr lang="en-US" altLang="zh-CN" sz="2800" b="1" dirty="0">
                <a:latin typeface="楷体" pitchFamily="49" charset="-122"/>
                <a:ea typeface="楷体" pitchFamily="49" charset="-122"/>
              </a:rPr>
              <a:t>26</a:t>
            </a:r>
            <a:r>
              <a:rPr lang="zh-CN" altLang="en-US" sz="2800" b="1" dirty="0">
                <a:latin typeface="楷体" pitchFamily="49" charset="-122"/>
                <a:ea typeface="楷体" pitchFamily="49" charset="-122"/>
              </a:rPr>
              <a:t>年的孤岛了，可当他发现了野人踪迹的时候这个念头也随之破灭了！他为了躲避野人做了周到的防护措施。</a:t>
            </a:r>
          </a:p>
        </p:txBody>
      </p:sp>
      <p:pic>
        <p:nvPicPr>
          <p:cNvPr id="1028" name="Picture 4" descr="https://ss1.bdstatic.com/70cFuXSh_Q1YnxGkpoWK1HF6hhy/it/u=987781142,3666496435&amp;fm=26&amp;gp=0.jpg"/>
          <p:cNvPicPr>
            <a:picLocks noChangeAspect="1" noChangeArrowheads="1"/>
          </p:cNvPicPr>
          <p:nvPr/>
        </p:nvPicPr>
        <p:blipFill>
          <a:blip r:embed="rId2"/>
          <a:srcRect/>
          <a:stretch>
            <a:fillRect/>
          </a:stretch>
        </p:blipFill>
        <p:spPr bwMode="auto">
          <a:xfrm>
            <a:off x="4286248" y="681892"/>
            <a:ext cx="4572032" cy="335758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72" y="1500180"/>
            <a:ext cx="1694180" cy="2248535"/>
          </a:xfrm>
          <a:prstGeom prst="rect">
            <a:avLst/>
          </a:prstGeom>
        </p:spPr>
      </p:pic>
      <p:sp>
        <p:nvSpPr>
          <p:cNvPr id="3" name="矩形标注 2"/>
          <p:cNvSpPr/>
          <p:nvPr/>
        </p:nvSpPr>
        <p:spPr>
          <a:xfrm>
            <a:off x="2786050" y="1357304"/>
            <a:ext cx="5572164" cy="2143140"/>
          </a:xfrm>
          <a:prstGeom prst="wedgeRectCallout">
            <a:avLst>
              <a:gd name="adj1" fmla="val -57828"/>
              <a:gd name="adj2" fmla="val -18349"/>
            </a:avLst>
          </a:prstGeom>
          <a:grpFill/>
          <a:ln>
            <a:solidFill>
              <a:srgbClr val="7030A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ea typeface="黑体" pitchFamily="49" charset="-122"/>
              </a:rPr>
              <a:t>        </a:t>
            </a:r>
            <a:r>
              <a:rPr lang="zh-CN" altLang="en-US" sz="2800" dirty="0">
                <a:solidFill>
                  <a:schemeClr val="tx1"/>
                </a:solidFill>
                <a:ea typeface="黑体" pitchFamily="49" charset="-122"/>
              </a:rPr>
              <a:t>将连接好的语句梳理通顺：删去重复的文字，做好句子与句子之间的衔接，使它成为一段通顺的话。</a:t>
            </a:r>
          </a:p>
        </p:txBody>
      </p:sp>
      <p:sp>
        <p:nvSpPr>
          <p:cNvPr id="4" name="矩形 3"/>
          <p:cNvSpPr/>
          <p:nvPr/>
        </p:nvSpPr>
        <p:spPr>
          <a:xfrm rot="1638861">
            <a:off x="807001" y="671328"/>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理</a:t>
            </a:r>
            <a:endParaRPr lang="zh-CN" altLang="en-US" sz="2400" b="1" dirty="0"/>
          </a:p>
        </p:txBody>
      </p:sp>
    </p:spTree>
    <p:extLst>
      <p:ext uri="{BB962C8B-B14F-4D97-AF65-F5344CB8AC3E}">
        <p14:creationId xmlns:p14="http://schemas.microsoft.com/office/powerpoint/2010/main" val="412543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timgsa.baidu.com/timg?image&amp;quality=80&amp;size=b9999_10000&amp;sec=1568216584392&amp;di=185a13e3188c5a4e548cccfa7436d642&amp;imgtype=0&amp;src=http%3A%2F%2Fbpic.588ku.com%2Felement_origin_min_pic%2F17%2F04%2F20%2F2ae80d6a6a45f9c2e86405ff182880e3.jpg%2521%2Ffwfh%2F804x468%2Fquality%2F90%2Funsharp%2Ftrue%2Fcompress%2Ftrue"/>
          <p:cNvPicPr>
            <a:picLocks noChangeAspect="1" noChangeArrowheads="1"/>
          </p:cNvPicPr>
          <p:nvPr/>
        </p:nvPicPr>
        <p:blipFill>
          <a:blip r:embed="rId2">
            <a:clrChange>
              <a:clrFrom>
                <a:srgbClr val="F6F6F6"/>
              </a:clrFrom>
              <a:clrTo>
                <a:srgbClr val="F6F6F6">
                  <a:alpha val="0"/>
                </a:srgbClr>
              </a:clrTo>
            </a:clrChange>
          </a:blip>
          <a:srcRect/>
          <a:stretch>
            <a:fillRect/>
          </a:stretch>
        </p:blipFill>
        <p:spPr bwMode="auto">
          <a:xfrm>
            <a:off x="2000232" y="2266950"/>
            <a:ext cx="4667250" cy="2876550"/>
          </a:xfrm>
          <a:prstGeom prst="rect">
            <a:avLst/>
          </a:prstGeom>
          <a:noFill/>
        </p:spPr>
      </p:pic>
      <p:sp>
        <p:nvSpPr>
          <p:cNvPr id="4" name="圆角矩形标注 3"/>
          <p:cNvSpPr/>
          <p:nvPr/>
        </p:nvSpPr>
        <p:spPr>
          <a:xfrm>
            <a:off x="142844" y="2000246"/>
            <a:ext cx="3071834" cy="714380"/>
          </a:xfrm>
          <a:prstGeom prst="wedgeRoundRectCallout">
            <a:avLst>
              <a:gd name="adj1" fmla="val 31450"/>
              <a:gd name="adj2" fmla="val 95499"/>
              <a:gd name="adj3" fmla="val 16667"/>
            </a:avLst>
          </a:prstGeom>
          <a:grp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黑体" pitchFamily="49" charset="-122"/>
                <a:ea typeface="黑体" pitchFamily="49" charset="-122"/>
              </a:rPr>
              <a:t>读懂内容，把握脉络。</a:t>
            </a:r>
          </a:p>
        </p:txBody>
      </p:sp>
      <p:sp>
        <p:nvSpPr>
          <p:cNvPr id="5" name="圆角矩形标注 4"/>
          <p:cNvSpPr/>
          <p:nvPr/>
        </p:nvSpPr>
        <p:spPr>
          <a:xfrm>
            <a:off x="3071802" y="1214428"/>
            <a:ext cx="3214710" cy="785818"/>
          </a:xfrm>
          <a:prstGeom prst="wedgeRoundRectCallout">
            <a:avLst>
              <a:gd name="adj1" fmla="val -10016"/>
              <a:gd name="adj2" fmla="val 83560"/>
              <a:gd name="adj3" fmla="val 16667"/>
            </a:avLst>
          </a:prstGeom>
          <a:grp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黑体" pitchFamily="49" charset="-122"/>
                <a:ea typeface="黑体" pitchFamily="49" charset="-122"/>
              </a:rPr>
              <a:t>筛选概括，合并成段。</a:t>
            </a:r>
          </a:p>
        </p:txBody>
      </p:sp>
      <p:sp>
        <p:nvSpPr>
          <p:cNvPr id="7" name="圆角矩形标注 6"/>
          <p:cNvSpPr/>
          <p:nvPr/>
        </p:nvSpPr>
        <p:spPr>
          <a:xfrm>
            <a:off x="5715008" y="2071684"/>
            <a:ext cx="3214710" cy="785818"/>
          </a:xfrm>
          <a:prstGeom prst="wedgeRoundRectCallout">
            <a:avLst>
              <a:gd name="adj1" fmla="val -31052"/>
              <a:gd name="adj2" fmla="val 81135"/>
              <a:gd name="adj3" fmla="val 16667"/>
            </a:avLst>
          </a:prstGeom>
          <a:grp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黑体" pitchFamily="49" charset="-122"/>
                <a:ea typeface="黑体" pitchFamily="49" charset="-122"/>
              </a:rPr>
              <a:t>锤炼语言，连贯表达。</a:t>
            </a:r>
          </a:p>
        </p:txBody>
      </p:sp>
      <p:sp>
        <p:nvSpPr>
          <p:cNvPr id="2" name="矩形 1"/>
          <p:cNvSpPr/>
          <p:nvPr/>
        </p:nvSpPr>
        <p:spPr>
          <a:xfrm rot="20733431">
            <a:off x="1254429" y="1351619"/>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读</a:t>
            </a:r>
            <a:endParaRPr lang="zh-CN" altLang="en-US" sz="2400" b="1" dirty="0"/>
          </a:p>
        </p:txBody>
      </p:sp>
      <p:sp>
        <p:nvSpPr>
          <p:cNvPr id="11" name="矩形 10"/>
          <p:cNvSpPr/>
          <p:nvPr/>
        </p:nvSpPr>
        <p:spPr>
          <a:xfrm rot="20733431">
            <a:off x="3497100" y="605260"/>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抽</a:t>
            </a:r>
            <a:endParaRPr lang="zh-CN" altLang="en-US" sz="2400" b="1" dirty="0"/>
          </a:p>
        </p:txBody>
      </p:sp>
      <p:sp>
        <p:nvSpPr>
          <p:cNvPr id="12" name="矩形 11"/>
          <p:cNvSpPr/>
          <p:nvPr/>
        </p:nvSpPr>
        <p:spPr>
          <a:xfrm rot="2052742">
            <a:off x="5081278" y="591579"/>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连</a:t>
            </a:r>
            <a:endParaRPr lang="zh-CN" altLang="en-US" sz="2400" b="1" dirty="0"/>
          </a:p>
        </p:txBody>
      </p:sp>
      <p:sp>
        <p:nvSpPr>
          <p:cNvPr id="13" name="矩形 12"/>
          <p:cNvSpPr/>
          <p:nvPr/>
        </p:nvSpPr>
        <p:spPr>
          <a:xfrm rot="1638861">
            <a:off x="7470247" y="1406055"/>
            <a:ext cx="699230" cy="707886"/>
          </a:xfrm>
          <a:prstGeom prst="rect">
            <a:avLst/>
          </a:prstGeom>
          <a:solidFill>
            <a:schemeClr val="accent6">
              <a:lumMod val="40000"/>
              <a:lumOff val="60000"/>
            </a:schemeClr>
          </a:solidFill>
        </p:spPr>
        <p:txBody>
          <a:bodyPr wrap="none">
            <a:spAutoFit/>
          </a:bodyPr>
          <a:lstStyle/>
          <a:p>
            <a:r>
              <a:rPr lang="zh-CN" altLang="en-US" sz="4000" b="1" dirty="0">
                <a:solidFill>
                  <a:prstClr val="black"/>
                </a:solidFill>
                <a:latin typeface="黑体" pitchFamily="49" charset="-122"/>
                <a:ea typeface="黑体" pitchFamily="49" charset="-122"/>
              </a:rPr>
              <a:t>理</a:t>
            </a:r>
            <a:endParaRPr lang="zh-CN" altLang="en-US" sz="2400" b="1" dirty="0"/>
          </a:p>
        </p:txBody>
      </p:sp>
    </p:spTree>
    <p:extLst>
      <p:ext uri="{BB962C8B-B14F-4D97-AF65-F5344CB8AC3E}">
        <p14:creationId xmlns:p14="http://schemas.microsoft.com/office/powerpoint/2010/main" val="395371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62" y="571950"/>
            <a:ext cx="366860" cy="456339"/>
          </a:xfrm>
          <a:prstGeom prst="rect">
            <a:avLst/>
          </a:prstGeom>
        </p:spPr>
      </p:pic>
      <p:sp>
        <p:nvSpPr>
          <p:cNvPr id="8" name="文本框 14"/>
          <p:cNvSpPr txBox="1"/>
          <p:nvPr/>
        </p:nvSpPr>
        <p:spPr>
          <a:xfrm>
            <a:off x="642910" y="500048"/>
            <a:ext cx="2003356"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写好开头</a:t>
            </a:r>
          </a:p>
        </p:txBody>
      </p:sp>
      <p:sp>
        <p:nvSpPr>
          <p:cNvPr id="4" name="矩形 3"/>
          <p:cNvSpPr/>
          <p:nvPr/>
        </p:nvSpPr>
        <p:spPr>
          <a:xfrm>
            <a:off x="323528" y="1347614"/>
            <a:ext cx="5605794" cy="1815882"/>
          </a:xfrm>
          <a:prstGeom prst="rect">
            <a:avLst/>
          </a:prstGeom>
        </p:spPr>
        <p:txBody>
          <a:bodyPr wrap="square">
            <a:spAutoFit/>
          </a:bodyPr>
          <a:lstStyle/>
          <a:p>
            <a:r>
              <a:rPr lang="en-US" altLang="zh-CN" sz="2800" dirty="0">
                <a:latin typeface="黑体" pitchFamily="49" charset="-122"/>
                <a:ea typeface="黑体" pitchFamily="49" charset="-122"/>
              </a:rPr>
              <a:t>   《</a:t>
            </a:r>
            <a:r>
              <a:rPr lang="zh-CN" altLang="en-US" sz="2800" dirty="0">
                <a:latin typeface="黑体" pitchFamily="49" charset="-122"/>
                <a:ea typeface="黑体" pitchFamily="49" charset="-122"/>
              </a:rPr>
              <a:t>骑鹅旅行记</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讲一个不爱学习、喜欢恶作剧的顽皮孩子尼尔斯，因为一次捉弄小精灵，而被小妖精用魔法变成一个小人。</a:t>
            </a:r>
          </a:p>
        </p:txBody>
      </p:sp>
      <p:sp>
        <p:nvSpPr>
          <p:cNvPr id="10" name="矩形标注 9"/>
          <p:cNvSpPr/>
          <p:nvPr/>
        </p:nvSpPr>
        <p:spPr>
          <a:xfrm>
            <a:off x="6215074" y="1142990"/>
            <a:ext cx="2500330" cy="1569660"/>
          </a:xfrm>
          <a:prstGeom prst="wedgeRectCallout">
            <a:avLst>
              <a:gd name="adj1" fmla="val 27167"/>
              <a:gd name="adj2" fmla="val 60073"/>
            </a:avLst>
          </a:prstGeom>
          <a:solidFill>
            <a:schemeClr val="accent3">
              <a:lumMod val="20000"/>
              <a:lumOff val="80000"/>
            </a:schemeClr>
          </a:solidFill>
          <a:ln>
            <a:solidFill>
              <a:schemeClr val="accent1"/>
            </a:solidFill>
          </a:ln>
        </p:spPr>
        <p:txBody>
          <a:bodyPr wrap="square">
            <a:spAutoFit/>
          </a:bodyPr>
          <a:lstStyle/>
          <a:p>
            <a:r>
              <a:rPr lang="zh-CN" altLang="en-US" sz="2400" b="1" dirty="0">
                <a:latin typeface="楷体" pitchFamily="49" charset="-122"/>
                <a:ea typeface="楷体" pitchFamily="49" charset="-122"/>
              </a:rPr>
              <a:t>此段故事梗概的开头，根据故事内容入手，去把握故事主要内容。</a:t>
            </a:r>
            <a:endParaRPr lang="en-US" altLang="zh-CN" sz="2400" b="1" dirty="0">
              <a:latin typeface="楷体" pitchFamily="49" charset="-122"/>
              <a:ea typeface="楷体" pitchFamily="49" charset="-122"/>
            </a:endParaRPr>
          </a:p>
        </p:txBody>
      </p:sp>
      <p:pic>
        <p:nvPicPr>
          <p:cNvPr id="49154" name="Picture 2" descr="http://qn.img.ibabyzone.cn/attach/27/90/39/1xyD.jpg"/>
          <p:cNvPicPr>
            <a:picLocks noChangeAspect="1" noChangeArrowheads="1"/>
          </p:cNvPicPr>
          <p:nvPr/>
        </p:nvPicPr>
        <p:blipFill>
          <a:blip r:embed="rId3">
            <a:clrChange>
              <a:clrFrom>
                <a:srgbClr val="FFFFFF"/>
              </a:clrFrom>
              <a:clrTo>
                <a:srgbClr val="FFFFFF">
                  <a:alpha val="0"/>
                </a:srgbClr>
              </a:clrTo>
            </a:clrChange>
          </a:blip>
          <a:srcRect r="49640"/>
          <a:stretch>
            <a:fillRect/>
          </a:stretch>
        </p:blipFill>
        <p:spPr bwMode="auto">
          <a:xfrm>
            <a:off x="7215206" y="2714626"/>
            <a:ext cx="1571636" cy="2073048"/>
          </a:xfrm>
          <a:prstGeom prst="rect">
            <a:avLst/>
          </a:prstGeom>
          <a:noFill/>
        </p:spPr>
      </p:pic>
    </p:spTree>
    <p:extLst>
      <p:ext uri="{BB962C8B-B14F-4D97-AF65-F5344CB8AC3E}">
        <p14:creationId xmlns:p14="http://schemas.microsoft.com/office/powerpoint/2010/main" val="169228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chinawriter.com.cn/NMediaFile/2016/0713/MAIN201607130746000552710601413.jpg"/>
          <p:cNvPicPr>
            <a:picLocks noChangeAspect="1" noChangeArrowheads="1"/>
          </p:cNvPicPr>
          <p:nvPr/>
        </p:nvPicPr>
        <p:blipFill>
          <a:blip r:embed="rId2">
            <a:lum contrast="40000"/>
          </a:blip>
          <a:srcRect/>
          <a:stretch>
            <a:fillRect/>
          </a:stretch>
        </p:blipFill>
        <p:spPr bwMode="auto">
          <a:xfrm>
            <a:off x="7242" y="16767"/>
            <a:ext cx="9136757" cy="514420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642924"/>
            <a:ext cx="6215106" cy="3970318"/>
          </a:xfrm>
          <a:prstGeom prst="rect">
            <a:avLst/>
          </a:prstGeom>
        </p:spPr>
        <p:txBody>
          <a:bodyPr wrap="square">
            <a:spAutoFit/>
          </a:bodyPr>
          <a:lstStyle/>
          <a:p>
            <a:r>
              <a:rPr lang="zh-CN" altLang="en-US" sz="2800" dirty="0">
                <a:latin typeface="黑体" pitchFamily="49" charset="-122"/>
                <a:ea typeface="黑体" pitchFamily="49" charset="-122"/>
              </a:rPr>
              <a:t>    汤姆</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索亚是一个聪明但调皮的男孩。他父母双亡，住在严厉但也十分疼他的包莉姨妈家里。他活泼好动，还有着许多精灵鬼点子，而且不爱学习，总喜欢逃了学去钓鱼、和流浪儿哈克贝利</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费恩去闲逛、玩“海盗”、搜集各种奇怪的物品</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等等。他甚至喜欢上了名叫蓓琪</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撒切尔的女孩，并想尽办法来“追求”她。 </a:t>
            </a:r>
          </a:p>
        </p:txBody>
      </p:sp>
      <p:sp>
        <p:nvSpPr>
          <p:cNvPr id="4" name="矩形标注 3"/>
          <p:cNvSpPr/>
          <p:nvPr/>
        </p:nvSpPr>
        <p:spPr>
          <a:xfrm>
            <a:off x="6300192" y="1058423"/>
            <a:ext cx="2714612" cy="1569660"/>
          </a:xfrm>
          <a:prstGeom prst="wedgeRectCallout">
            <a:avLst>
              <a:gd name="adj1" fmla="val 12150"/>
              <a:gd name="adj2" fmla="val 69175"/>
            </a:avLst>
          </a:prstGeom>
          <a:solidFill>
            <a:schemeClr val="accent3">
              <a:lumMod val="20000"/>
              <a:lumOff val="80000"/>
            </a:schemeClr>
          </a:solidFill>
          <a:ln>
            <a:solidFill>
              <a:schemeClr val="accent1"/>
            </a:solidFill>
          </a:ln>
        </p:spPr>
        <p:txBody>
          <a:bodyPr wrap="square">
            <a:spAutoFit/>
          </a:bodyPr>
          <a:lstStyle/>
          <a:p>
            <a:r>
              <a:rPr lang="zh-CN" altLang="en-US" sz="2400" b="1" dirty="0">
                <a:latin typeface="楷体" pitchFamily="49" charset="-122"/>
                <a:ea typeface="楷体" pitchFamily="49" charset="-122"/>
              </a:rPr>
              <a:t>开头抓住汤姆</a:t>
            </a:r>
            <a:r>
              <a:rPr lang="zh-CN" altLang="en-US" sz="2400" b="1" dirty="0">
                <a:latin typeface="Times New Roman"/>
                <a:ea typeface="楷体" pitchFamily="49" charset="-122"/>
                <a:cs typeface="Times New Roman"/>
              </a:rPr>
              <a:t>∙索亚的性格特点，结合他的家庭背景、个人爱好进行介绍。</a:t>
            </a:r>
            <a:endParaRPr lang="en-US" altLang="zh-CN" sz="2400" b="1" dirty="0">
              <a:latin typeface="楷体" pitchFamily="49" charset="-122"/>
              <a:ea typeface="楷体" pitchFamily="49" charset="-122"/>
            </a:endParaRPr>
          </a:p>
        </p:txBody>
      </p:sp>
      <p:pic>
        <p:nvPicPr>
          <p:cNvPr id="5" name="Picture 2" descr="http://qn.img.ibabyzone.cn/attach/27/90/39/1xyD.jpg"/>
          <p:cNvPicPr>
            <a:picLocks noChangeAspect="1" noChangeArrowheads="1"/>
          </p:cNvPicPr>
          <p:nvPr/>
        </p:nvPicPr>
        <p:blipFill>
          <a:blip r:embed="rId3">
            <a:clrChange>
              <a:clrFrom>
                <a:srgbClr val="FFFFFF"/>
              </a:clrFrom>
              <a:clrTo>
                <a:srgbClr val="FFFFFF">
                  <a:alpha val="0"/>
                </a:srgbClr>
              </a:clrTo>
            </a:clrChange>
          </a:blip>
          <a:srcRect r="49640"/>
          <a:stretch>
            <a:fillRect/>
          </a:stretch>
        </p:blipFill>
        <p:spPr bwMode="auto">
          <a:xfrm>
            <a:off x="7215206" y="2714626"/>
            <a:ext cx="1571636" cy="2073048"/>
          </a:xfrm>
          <a:prstGeom prst="rect">
            <a:avLst/>
          </a:prstGeom>
          <a:noFill/>
        </p:spPr>
      </p:pic>
    </p:spTree>
    <p:extLst>
      <p:ext uri="{BB962C8B-B14F-4D97-AF65-F5344CB8AC3E}">
        <p14:creationId xmlns:p14="http://schemas.microsoft.com/office/powerpoint/2010/main" val="236749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g.zcool.cn/community/01449457b44ff90000012e7eff00d7.jpg@1280w_1l_2o_100sh.jpg"/>
          <p:cNvPicPr>
            <a:picLocks noChangeAspect="1" noChangeArrowheads="1"/>
          </p:cNvPicPr>
          <p:nvPr/>
        </p:nvPicPr>
        <p:blipFill>
          <a:blip r:embed="rId2">
            <a:lum contrast="40000"/>
          </a:blip>
          <a:srcRect/>
          <a:stretch>
            <a:fillRect/>
          </a:stretch>
        </p:blipFill>
        <p:spPr bwMode="auto">
          <a:xfrm>
            <a:off x="0" y="-1"/>
            <a:ext cx="9144000" cy="518614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62" y="497784"/>
            <a:ext cx="366860" cy="456339"/>
          </a:xfrm>
          <a:prstGeom prst="rect">
            <a:avLst/>
          </a:prstGeom>
        </p:spPr>
      </p:pic>
      <p:sp>
        <p:nvSpPr>
          <p:cNvPr id="5" name="文本框 14"/>
          <p:cNvSpPr txBox="1"/>
          <p:nvPr/>
        </p:nvSpPr>
        <p:spPr>
          <a:xfrm>
            <a:off x="642910" y="425882"/>
            <a:ext cx="2003356"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写好结尾</a:t>
            </a:r>
          </a:p>
        </p:txBody>
      </p:sp>
      <p:sp>
        <p:nvSpPr>
          <p:cNvPr id="6" name="矩形 5"/>
          <p:cNvSpPr/>
          <p:nvPr/>
        </p:nvSpPr>
        <p:spPr>
          <a:xfrm>
            <a:off x="428596" y="1142990"/>
            <a:ext cx="6215106" cy="3108543"/>
          </a:xfrm>
          <a:prstGeom prst="rect">
            <a:avLst/>
          </a:prstGeom>
        </p:spPr>
        <p:txBody>
          <a:bodyPr wrap="square">
            <a:spAutoFit/>
          </a:bodyPr>
          <a:lstStyle/>
          <a:p>
            <a:r>
              <a:rPr lang="zh-CN" altLang="en-US" sz="2800" dirty="0">
                <a:latin typeface="黑体" pitchFamily="49" charset="-122"/>
                <a:ea typeface="黑体" pitchFamily="49" charset="-122"/>
              </a:rPr>
              <a:t>    孩子们，赶快打开这本有趣的书，让我们一起开始阅读之旅吧！你马上就会和瑞典少年尼尔斯一起，骑上白鹅，跟随大雁们一起翱翔在蓝天白云之间，经历一次次惊心动魄的历险，聆听一个个温馨美丽的传说，开始一段奇妙的空中旅行吧。</a:t>
            </a:r>
          </a:p>
        </p:txBody>
      </p:sp>
      <p:sp>
        <p:nvSpPr>
          <p:cNvPr id="10" name="矩形标注 9"/>
          <p:cNvSpPr/>
          <p:nvPr/>
        </p:nvSpPr>
        <p:spPr>
          <a:xfrm>
            <a:off x="6643670" y="1142990"/>
            <a:ext cx="2500330" cy="1200329"/>
          </a:xfrm>
          <a:prstGeom prst="wedgeRectCallout">
            <a:avLst/>
          </a:prstGeom>
          <a:solidFill>
            <a:schemeClr val="accent3">
              <a:lumMod val="20000"/>
              <a:lumOff val="80000"/>
            </a:schemeClr>
          </a:solidFill>
          <a:ln>
            <a:solidFill>
              <a:schemeClr val="accent1"/>
            </a:solidFill>
          </a:ln>
        </p:spPr>
        <p:txBody>
          <a:bodyPr wrap="square">
            <a:spAutoFit/>
          </a:bodyPr>
          <a:lstStyle/>
          <a:p>
            <a:r>
              <a:rPr lang="zh-CN" altLang="en-US" sz="2400" b="1" dirty="0">
                <a:latin typeface="楷体" pitchFamily="49" charset="-122"/>
                <a:ea typeface="楷体" pitchFamily="49" charset="-122"/>
              </a:rPr>
              <a:t>结尾用饶有兴趣的语言，激发读者的阅读兴趣。</a:t>
            </a:r>
            <a:endParaRPr lang="en-US" altLang="zh-CN" sz="2400" b="1" dirty="0">
              <a:latin typeface="楷体" pitchFamily="49" charset="-122"/>
              <a:ea typeface="楷体" pitchFamily="49" charset="-122"/>
            </a:endParaRPr>
          </a:p>
        </p:txBody>
      </p:sp>
      <p:pic>
        <p:nvPicPr>
          <p:cNvPr id="7" name="Picture 2" descr="http://qn.img.ibabyzone.cn/attach/27/90/39/1xyD.jpg"/>
          <p:cNvPicPr>
            <a:picLocks noChangeAspect="1" noChangeArrowheads="1"/>
          </p:cNvPicPr>
          <p:nvPr/>
        </p:nvPicPr>
        <p:blipFill>
          <a:blip r:embed="rId3">
            <a:clrChange>
              <a:clrFrom>
                <a:srgbClr val="FFFFFF"/>
              </a:clrFrom>
              <a:clrTo>
                <a:srgbClr val="FFFFFF">
                  <a:alpha val="0"/>
                </a:srgbClr>
              </a:clrTo>
            </a:clrChange>
          </a:blip>
          <a:srcRect r="49640"/>
          <a:stretch>
            <a:fillRect/>
          </a:stretch>
        </p:blipFill>
        <p:spPr bwMode="auto">
          <a:xfrm>
            <a:off x="7215206" y="2714626"/>
            <a:ext cx="1571636" cy="2073048"/>
          </a:xfrm>
          <a:prstGeom prst="rect">
            <a:avLst/>
          </a:prstGeom>
          <a:noFill/>
        </p:spPr>
      </p:pic>
    </p:spTree>
    <p:extLst>
      <p:ext uri="{BB962C8B-B14F-4D97-AF65-F5344CB8AC3E}">
        <p14:creationId xmlns:p14="http://schemas.microsoft.com/office/powerpoint/2010/main" val="195907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235621"/>
            <a:ext cx="6215106" cy="1815882"/>
          </a:xfrm>
          <a:prstGeom prst="rect">
            <a:avLst/>
          </a:prstGeom>
        </p:spPr>
        <p:txBody>
          <a:bodyPr wrap="square">
            <a:spAutoFit/>
          </a:bodyPr>
          <a:lstStyle/>
          <a:p>
            <a:r>
              <a:rPr lang="zh-CN" altLang="en-US" sz="2800" dirty="0">
                <a:latin typeface="黑体" pitchFamily="49" charset="-122"/>
                <a:ea typeface="黑体" pitchFamily="49" charset="-122"/>
              </a:rPr>
              <a:t>    </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从此以后，汤姆和哈克变成了小镇上的“风云人物”，不仅走到哪儿都会受到欢迎，而且他们俩的小传还登在了镇报上</a:t>
            </a:r>
            <a:r>
              <a:rPr lang="en-US" altLang="zh-CN" sz="2800" dirty="0">
                <a:latin typeface="黑体" pitchFamily="49" charset="-122"/>
                <a:ea typeface="黑体" pitchFamily="49" charset="-122"/>
              </a:rPr>
              <a:t>…… </a:t>
            </a:r>
            <a:endParaRPr lang="zh-CN" altLang="en-US" sz="2800" dirty="0">
              <a:latin typeface="黑体" pitchFamily="49" charset="-122"/>
              <a:ea typeface="黑体" pitchFamily="49" charset="-122"/>
            </a:endParaRPr>
          </a:p>
        </p:txBody>
      </p:sp>
      <p:sp>
        <p:nvSpPr>
          <p:cNvPr id="6" name="矩形标注 5"/>
          <p:cNvSpPr/>
          <p:nvPr/>
        </p:nvSpPr>
        <p:spPr>
          <a:xfrm>
            <a:off x="6643702" y="1235621"/>
            <a:ext cx="2392794" cy="1200329"/>
          </a:xfrm>
          <a:prstGeom prst="wedgeRectCallout">
            <a:avLst>
              <a:gd name="adj1" fmla="val -1726"/>
              <a:gd name="adj2" fmla="val 72022"/>
            </a:avLst>
          </a:prstGeom>
          <a:solidFill>
            <a:schemeClr val="accent3">
              <a:lumMod val="20000"/>
              <a:lumOff val="80000"/>
            </a:schemeClr>
          </a:solidFill>
          <a:ln>
            <a:solidFill>
              <a:schemeClr val="accent1"/>
            </a:solidFill>
          </a:ln>
        </p:spPr>
        <p:txBody>
          <a:bodyPr wrap="square">
            <a:spAutoFit/>
          </a:bodyPr>
          <a:lstStyle/>
          <a:p>
            <a:r>
              <a:rPr lang="zh-CN" altLang="en-US" sz="2400" b="1" dirty="0">
                <a:latin typeface="楷体" pitchFamily="49" charset="-122"/>
                <a:ea typeface="楷体" pitchFamily="49" charset="-122"/>
              </a:rPr>
              <a:t>对原著的结尾作了简要的介绍，并设下了悬念。</a:t>
            </a:r>
            <a:endParaRPr lang="en-US" altLang="zh-CN" sz="2400" b="1" dirty="0">
              <a:latin typeface="楷体" pitchFamily="49" charset="-122"/>
              <a:ea typeface="楷体" pitchFamily="49" charset="-122"/>
            </a:endParaRPr>
          </a:p>
        </p:txBody>
      </p:sp>
      <p:pic>
        <p:nvPicPr>
          <p:cNvPr id="7" name="Picture 2" descr="http://qn.img.ibabyzone.cn/attach/27/90/39/1xyD.jpg"/>
          <p:cNvPicPr>
            <a:picLocks noChangeAspect="1" noChangeArrowheads="1"/>
          </p:cNvPicPr>
          <p:nvPr/>
        </p:nvPicPr>
        <p:blipFill>
          <a:blip r:embed="rId2">
            <a:clrChange>
              <a:clrFrom>
                <a:srgbClr val="FFFFFF"/>
              </a:clrFrom>
              <a:clrTo>
                <a:srgbClr val="FFFFFF">
                  <a:alpha val="0"/>
                </a:srgbClr>
              </a:clrTo>
            </a:clrChange>
          </a:blip>
          <a:srcRect r="49640"/>
          <a:stretch>
            <a:fillRect/>
          </a:stretch>
        </p:blipFill>
        <p:spPr bwMode="auto">
          <a:xfrm>
            <a:off x="7215206" y="2714626"/>
            <a:ext cx="1571636" cy="2073048"/>
          </a:xfrm>
          <a:prstGeom prst="rect">
            <a:avLst/>
          </a:prstGeom>
          <a:noFill/>
        </p:spPr>
      </p:pic>
    </p:spTree>
    <p:extLst>
      <p:ext uri="{BB962C8B-B14F-4D97-AF65-F5344CB8AC3E}">
        <p14:creationId xmlns:p14="http://schemas.microsoft.com/office/powerpoint/2010/main" val="1190870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9"/>
          <p:cNvSpPr txBox="1"/>
          <p:nvPr/>
        </p:nvSpPr>
        <p:spPr>
          <a:xfrm>
            <a:off x="1010668" y="647278"/>
            <a:ext cx="5080000" cy="461665"/>
          </a:xfrm>
          <a:prstGeom prst="rect">
            <a:avLst/>
          </a:prstGeom>
          <a:noFill/>
          <a:ln w="9525">
            <a:noFill/>
          </a:ln>
        </p:spPr>
        <p:txBody>
          <a:bodyPr>
            <a:spAutoFit/>
          </a:bodyPr>
          <a:lstStyle/>
          <a:p>
            <a:pPr indent="0"/>
            <a:r>
              <a:rPr lang="en-US" altLang="zh-CN" sz="2400" b="1" dirty="0">
                <a:ea typeface="宋体" panose="02010600030101010101" pitchFamily="2" charset="-122"/>
              </a:rPr>
              <a:t>                  </a:t>
            </a:r>
            <a:r>
              <a:rPr lang="zh-CN" altLang="zh-CN" sz="2400" b="1" dirty="0"/>
              <a:t>《汤姆·索亚历险记》梗概</a:t>
            </a:r>
            <a:r>
              <a:rPr lang="en-US" altLang="zh-CN" sz="2400" b="1" dirty="0"/>
              <a:t> </a:t>
            </a:r>
            <a:endParaRPr lang="en-US" sz="2000" b="0" dirty="0">
              <a:latin typeface="宋体" panose="02010600030101010101" pitchFamily="2" charset="-122"/>
              <a:ea typeface="宋体" panose="02010600030101010101" pitchFamily="2" charset="-122"/>
              <a:cs typeface="Times New Roman" panose="02020603050405020304" charset="0"/>
            </a:endParaRPr>
          </a:p>
        </p:txBody>
      </p:sp>
      <p:sp>
        <p:nvSpPr>
          <p:cNvPr id="5" name="矩形 4"/>
          <p:cNvSpPr/>
          <p:nvPr/>
        </p:nvSpPr>
        <p:spPr>
          <a:xfrm>
            <a:off x="179512" y="1108943"/>
            <a:ext cx="7089378" cy="3785652"/>
          </a:xfrm>
          <a:prstGeom prst="rect">
            <a:avLst/>
          </a:prstGeom>
          <a:solidFill>
            <a:schemeClr val="bg1"/>
          </a:solidFill>
        </p:spPr>
        <p:txBody>
          <a:bodyPr wrap="square">
            <a:spAutoFit/>
          </a:bodyPr>
          <a:lstStyle/>
          <a:p>
            <a:pPr lvl="0"/>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汤姆</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索亚历险记</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是美国著名小说家马克</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吐温的代表作，主要描述以汤姆</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索亚为首的一群孩子丰富多彩的生活和他们的冒险故事。</a:t>
            </a:r>
          </a:p>
          <a:p>
            <a:pPr lvl="0"/>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    汤姆幼年丧母，由姨妈收养。聪明顽皮的汤姆受不了姨妈和学校老师的管束，常常逃学闯祸。</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一天深夜，汤姆与好友哈克到墓地玩耍，无意中目睹了一起凶杀案的发生：</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罗宾逊医生和恶棍印江</a:t>
            </a:r>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乔埃以及喝得醉醺醺的莫夫</a:t>
            </a:r>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波特三个人发生争执，在混乱的厮打中，乔埃把雇用他们去盗尸的罗宾逊医生杀死了，然后又嫁祸于被打昏的波特。</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     </a:t>
            </a:r>
          </a:p>
        </p:txBody>
      </p:sp>
      <p:cxnSp>
        <p:nvCxnSpPr>
          <p:cNvPr id="7" name="直接连接符 6"/>
          <p:cNvCxnSpPr/>
          <p:nvPr/>
        </p:nvCxnSpPr>
        <p:spPr>
          <a:xfrm>
            <a:off x="7232886" y="1108943"/>
            <a:ext cx="36004" cy="341632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268890" y="1108943"/>
            <a:ext cx="1767606" cy="1323439"/>
          </a:xfrm>
          <a:prstGeom prst="rect">
            <a:avLst/>
          </a:prstGeom>
        </p:spPr>
        <p:txBody>
          <a:bodyPr wrap="square">
            <a:spAutoFit/>
          </a:bodyPr>
          <a:lstStyle/>
          <a:p>
            <a:pPr lvl="0"/>
            <a:r>
              <a:rPr lang="zh-CN" altLang="en-US" sz="2000" b="1" dirty="0">
                <a:solidFill>
                  <a:prstClr val="black"/>
                </a:solidFill>
                <a:latin typeface="仿宋" panose="02010609060101010101" charset="-122"/>
                <a:ea typeface="仿宋" panose="02010609060101010101" charset="-122"/>
                <a:cs typeface="仿宋" panose="02010609060101010101" charset="-122"/>
              </a:rPr>
              <a:t>开篇介绍书名、作者和主要内容，文字十分简练</a:t>
            </a:r>
            <a:r>
              <a:rPr lang="en-US" altLang="zh-CN" sz="2000" b="1" dirty="0">
                <a:solidFill>
                  <a:prstClr val="black"/>
                </a:solidFill>
                <a:latin typeface="仿宋" panose="02010609060101010101" charset="-122"/>
                <a:ea typeface="仿宋" panose="02010609060101010101" charset="-122"/>
                <a:cs typeface="仿宋" panose="02010609060101010101" charset="-122"/>
              </a:rPr>
              <a:t>。 </a:t>
            </a:r>
          </a:p>
        </p:txBody>
      </p:sp>
      <p:sp>
        <p:nvSpPr>
          <p:cNvPr id="10" name="矩形 9"/>
          <p:cNvSpPr/>
          <p:nvPr/>
        </p:nvSpPr>
        <p:spPr>
          <a:xfrm>
            <a:off x="7380312" y="2831217"/>
            <a:ext cx="1476164" cy="1323439"/>
          </a:xfrm>
          <a:prstGeom prst="rect">
            <a:avLst/>
          </a:prstGeom>
        </p:spPr>
        <p:txBody>
          <a:bodyPr wrap="square">
            <a:spAutoFit/>
          </a:bodyPr>
          <a:lstStyle/>
          <a:p>
            <a:pPr lvl="0"/>
            <a:r>
              <a:rPr lang="zh-CN" altLang="en-US" sz="2000" b="1" dirty="0">
                <a:solidFill>
                  <a:prstClr val="black"/>
                </a:solidFill>
                <a:latin typeface="仿宋" panose="02010609060101010101" charset="-122"/>
                <a:ea typeface="仿宋" panose="02010609060101010101" charset="-122"/>
                <a:cs typeface="仿宋" panose="02010609060101010101" charset="-122"/>
              </a:rPr>
              <a:t>交代故事的起因。故事的主要人物都得到展现</a:t>
            </a:r>
            <a:r>
              <a:rPr lang="en-US" altLang="zh-CN" sz="2000" b="1" dirty="0">
                <a:solidFill>
                  <a:prstClr val="black"/>
                </a:solidFill>
                <a:latin typeface="仿宋" panose="02010609060101010101" charset="-122"/>
                <a:ea typeface="仿宋" panose="02010609060101010101" charset="-122"/>
                <a:cs typeface="仿宋" panose="02010609060101010101" charset="-122"/>
              </a:rPr>
              <a:t>。</a:t>
            </a:r>
            <a:r>
              <a:rPr lang="en-US" altLang="zh-CN" sz="2000" b="1" dirty="0">
                <a:solidFill>
                  <a:prstClr val="black"/>
                </a:solidFill>
                <a:latin typeface="楷体_GB2312" charset="0"/>
                <a:cs typeface="楷体_GB2312" charset="0"/>
              </a:rPr>
              <a:t>  </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9396"/>
            <a:ext cx="366860" cy="456339"/>
          </a:xfrm>
          <a:prstGeom prst="rect">
            <a:avLst/>
          </a:prstGeom>
        </p:spPr>
      </p:pic>
      <p:sp>
        <p:nvSpPr>
          <p:cNvPr id="11" name="文本框 14"/>
          <p:cNvSpPr txBox="1"/>
          <p:nvPr/>
        </p:nvSpPr>
        <p:spPr>
          <a:xfrm>
            <a:off x="515652" y="267494"/>
            <a:ext cx="2003356"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例文赏析</a:t>
            </a:r>
          </a:p>
        </p:txBody>
      </p:sp>
    </p:spTree>
    <p:extLst>
      <p:ext uri="{BB962C8B-B14F-4D97-AF65-F5344CB8AC3E}">
        <p14:creationId xmlns:p14="http://schemas.microsoft.com/office/powerpoint/2010/main" val="402387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250" y="771550"/>
            <a:ext cx="7089378" cy="3416320"/>
          </a:xfrm>
          <a:prstGeom prst="rect">
            <a:avLst/>
          </a:prstGeom>
          <a:solidFill>
            <a:schemeClr val="bg1"/>
          </a:solidFill>
        </p:spPr>
        <p:txBody>
          <a:bodyPr wrap="square">
            <a:spAutoFit/>
          </a:bodyPr>
          <a:lstStyle/>
          <a:p>
            <a:pPr lvl="0"/>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    因为害怕被凶手发现他们知道这件事，汤姆、哈克带着另一个小伙伴一起，逃到一座荒岛上做起了“海盗”，弄得家里以为他们被淹死了，结果他们却出现在了自己的“葬礼”上。</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过了一段时间，法院开庭审理这起凶杀案，法官即将对波特的罪行作出判决，这让汤姆十分的愧疚和不安。经过激烈的思想斗争，汤姆终于战胜了恐惧与自私，勇敢地站出来指出印江</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乔埃就是杀人凶手，但狡猾的乔埃却从法庭上逃走了</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     </a:t>
            </a:r>
          </a:p>
        </p:txBody>
      </p:sp>
      <p:cxnSp>
        <p:nvCxnSpPr>
          <p:cNvPr id="7" name="直接连接符 6"/>
          <p:cNvCxnSpPr/>
          <p:nvPr/>
        </p:nvCxnSpPr>
        <p:spPr>
          <a:xfrm>
            <a:off x="7232886" y="843558"/>
            <a:ext cx="36004" cy="341632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380312" y="1946459"/>
            <a:ext cx="1476164" cy="1323439"/>
          </a:xfrm>
          <a:prstGeom prst="rect">
            <a:avLst/>
          </a:prstGeom>
        </p:spPr>
        <p:txBody>
          <a:bodyPr wrap="square">
            <a:spAutoFit/>
          </a:bodyPr>
          <a:lstStyle/>
          <a:p>
            <a:pPr lvl="0"/>
            <a:r>
              <a:rPr lang="zh-CN" altLang="en-US" sz="2000" b="1" dirty="0">
                <a:solidFill>
                  <a:prstClr val="black"/>
                </a:solidFill>
                <a:latin typeface="仿宋" panose="02010609060101010101" charset="-122"/>
                <a:ea typeface="仿宋" panose="02010609060101010101" charset="-122"/>
                <a:cs typeface="仿宋" panose="02010609060101010101" charset="-122"/>
              </a:rPr>
              <a:t>故事的发展，对汤姆的心理描写十分生动细腻</a:t>
            </a:r>
            <a:r>
              <a:rPr lang="en-US" altLang="zh-CN" sz="2000" b="1" dirty="0">
                <a:solidFill>
                  <a:prstClr val="black"/>
                </a:solidFill>
                <a:latin typeface="仿宋" panose="02010609060101010101" charset="-122"/>
                <a:ea typeface="仿宋" panose="02010609060101010101" charset="-122"/>
                <a:cs typeface="仿宋" panose="02010609060101010101" charset="-122"/>
              </a:rPr>
              <a:t>。</a:t>
            </a:r>
            <a:r>
              <a:rPr lang="en-US" altLang="zh-CN" sz="2000" b="1" dirty="0">
                <a:solidFill>
                  <a:prstClr val="black"/>
                </a:solidFill>
                <a:latin typeface="楷体_GB2312" charset="0"/>
                <a:cs typeface="楷体_GB2312" charset="0"/>
              </a:rPr>
              <a:t>  </a:t>
            </a:r>
          </a:p>
        </p:txBody>
      </p:sp>
    </p:spTree>
    <p:extLst>
      <p:ext uri="{BB962C8B-B14F-4D97-AF65-F5344CB8AC3E}">
        <p14:creationId xmlns:p14="http://schemas.microsoft.com/office/powerpoint/2010/main" val="39485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3472" y="1277202"/>
            <a:ext cx="4000528" cy="2677656"/>
          </a:xfrm>
          <a:prstGeom prst="rect">
            <a:avLst/>
          </a:prstGeom>
          <a:noFill/>
        </p:spPr>
        <p:txBody>
          <a:bodyPr wrap="square" rtlCol="0">
            <a:spAutoFit/>
          </a:bodyPr>
          <a:lstStyle/>
          <a:p>
            <a:r>
              <a:rPr lang="zh-CN" altLang="en-US" sz="2800" dirty="0">
                <a:ea typeface="黑体" pitchFamily="49" charset="-122"/>
              </a:rPr>
              <a:t>        </a:t>
            </a:r>
            <a:r>
              <a:rPr lang="zh-CN" altLang="en-US" sz="2800" b="1" dirty="0">
                <a:latin typeface="楷体" pitchFamily="49" charset="-122"/>
                <a:ea typeface="楷体" pitchFamily="49" charset="-122"/>
              </a:rPr>
              <a:t>后来，他救了一位野人朋友，又给野人取名为“星期五”，还教会了“星期五”很多东西，“星期五”很快成了鲁滨逊的好帮手。</a:t>
            </a:r>
          </a:p>
        </p:txBody>
      </p:sp>
      <p:pic>
        <p:nvPicPr>
          <p:cNvPr id="2050" name="Picture 2" descr="https://timgsa.baidu.com/timg?image&amp;quality=80&amp;size=b9999_10000&amp;sec=1568907330754&amp;di=d6919792e7a2b6fefc6135c456e318fd&amp;imgtype=0&amp;src=http%3A%2F%2Fjishi.cntv.cn%2F20111101%2Fimages%2F1320133941433_IMAG1248317761619547.jpg"/>
          <p:cNvPicPr>
            <a:picLocks noChangeAspect="1" noChangeArrowheads="1"/>
          </p:cNvPicPr>
          <p:nvPr/>
        </p:nvPicPr>
        <p:blipFill>
          <a:blip r:embed="rId2"/>
          <a:srcRect l="5479"/>
          <a:stretch>
            <a:fillRect/>
          </a:stretch>
        </p:blipFill>
        <p:spPr bwMode="auto">
          <a:xfrm>
            <a:off x="57150" y="842950"/>
            <a:ext cx="4929222" cy="354616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250" y="555526"/>
            <a:ext cx="7089378" cy="4154984"/>
          </a:xfrm>
          <a:prstGeom prst="rect">
            <a:avLst/>
          </a:prstGeom>
          <a:solidFill>
            <a:schemeClr val="bg1"/>
          </a:solidFill>
        </p:spPr>
        <p:txBody>
          <a:bodyPr wrap="square">
            <a:spAutoFit/>
          </a:bodyPr>
          <a:lstStyle/>
          <a:p>
            <a:pPr lvl="0"/>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    不久之后，汤姆与他心爱的姑娘贝奇到山上野餐时，在一个岩洞里迷了路，整整三天三夜饥寒交迫，面临着死亡的威胁。但汤姆他们在洞中再一次看见了杀人犯印江</a:t>
            </a:r>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乔埃。</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经过一番周折，他们在村民的帮助下终于成功脱险。    </a:t>
            </a:r>
          </a:p>
          <a:p>
            <a:pPr lvl="0"/>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汤姆把杀人犯印江</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乔埃藏在洞中的消息告诉了贝奇的爸爸萨契尔法官。谁知萨契尔法官之前把山洞的入口封住了，躲在洞里的乔埃活活饿死了，恶人得到了应有的报应。</a:t>
            </a:r>
          </a:p>
          <a:p>
            <a:pPr lvl="0"/>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    后来，汤姆和好友哈克再次回到山洞，找到了凶手埋藏的那笔宝藏。</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     </a:t>
            </a:r>
          </a:p>
        </p:txBody>
      </p:sp>
      <p:cxnSp>
        <p:nvCxnSpPr>
          <p:cNvPr id="7" name="直接连接符 6"/>
          <p:cNvCxnSpPr/>
          <p:nvPr/>
        </p:nvCxnSpPr>
        <p:spPr>
          <a:xfrm>
            <a:off x="7232886" y="555526"/>
            <a:ext cx="36004" cy="4032448"/>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264956" y="1277208"/>
            <a:ext cx="1767606" cy="1015663"/>
          </a:xfrm>
          <a:prstGeom prst="rect">
            <a:avLst/>
          </a:prstGeom>
        </p:spPr>
        <p:txBody>
          <a:bodyPr wrap="square">
            <a:spAutoFit/>
          </a:bodyPr>
          <a:lstStyle/>
          <a:p>
            <a:pPr lvl="0"/>
            <a:r>
              <a:rPr lang="zh-CN" altLang="en-US" sz="2000" b="1" dirty="0">
                <a:solidFill>
                  <a:prstClr val="black"/>
                </a:solidFill>
                <a:latin typeface="仿宋" panose="02010609060101010101" charset="-122"/>
                <a:ea typeface="仿宋" panose="02010609060101010101" charset="-122"/>
                <a:cs typeface="仿宋" panose="02010609060101010101" charset="-122"/>
              </a:rPr>
              <a:t>次要情节一笔带过，详略处理得当。 </a:t>
            </a:r>
          </a:p>
        </p:txBody>
      </p:sp>
      <p:sp>
        <p:nvSpPr>
          <p:cNvPr id="6" name="矩形 5"/>
          <p:cNvSpPr/>
          <p:nvPr/>
        </p:nvSpPr>
        <p:spPr>
          <a:xfrm>
            <a:off x="7250888" y="2551718"/>
            <a:ext cx="1767606" cy="1015663"/>
          </a:xfrm>
          <a:prstGeom prst="rect">
            <a:avLst/>
          </a:prstGeom>
        </p:spPr>
        <p:txBody>
          <a:bodyPr wrap="square">
            <a:spAutoFit/>
          </a:bodyPr>
          <a:lstStyle/>
          <a:p>
            <a:pPr lvl="0"/>
            <a:r>
              <a:rPr lang="zh-CN" altLang="en-US" sz="2000" b="1" dirty="0">
                <a:solidFill>
                  <a:prstClr val="black"/>
                </a:solidFill>
                <a:latin typeface="仿宋" panose="02010609060101010101" charset="-122"/>
                <a:ea typeface="仿宋" panose="02010609060101010101" charset="-122"/>
                <a:cs typeface="仿宋" panose="02010609060101010101" charset="-122"/>
              </a:rPr>
              <a:t>语言简练，概括合并得十分得当</a:t>
            </a:r>
            <a:r>
              <a:rPr lang="en-US" altLang="zh-CN" sz="2000" b="1" dirty="0">
                <a:solidFill>
                  <a:prstClr val="black"/>
                </a:solidFill>
                <a:latin typeface="仿宋" panose="02010609060101010101" charset="-122"/>
                <a:ea typeface="仿宋" panose="02010609060101010101" charset="-122"/>
                <a:cs typeface="仿宋" panose="02010609060101010101" charset="-122"/>
              </a:rPr>
              <a:t>。</a:t>
            </a:r>
            <a:r>
              <a:rPr lang="en-US" altLang="zh-CN" sz="2000" b="1" dirty="0">
                <a:solidFill>
                  <a:prstClr val="black"/>
                </a:solidFill>
                <a:latin typeface="楷体_GB2312" charset="0"/>
                <a:cs typeface="楷体_GB2312" charset="0"/>
              </a:rPr>
              <a:t>  </a:t>
            </a:r>
          </a:p>
        </p:txBody>
      </p:sp>
      <p:sp>
        <p:nvSpPr>
          <p:cNvPr id="8" name="矩形 7"/>
          <p:cNvSpPr/>
          <p:nvPr/>
        </p:nvSpPr>
        <p:spPr>
          <a:xfrm>
            <a:off x="7376394" y="3880088"/>
            <a:ext cx="1767606" cy="707886"/>
          </a:xfrm>
          <a:prstGeom prst="rect">
            <a:avLst/>
          </a:prstGeom>
        </p:spPr>
        <p:txBody>
          <a:bodyPr wrap="square">
            <a:spAutoFit/>
          </a:bodyPr>
          <a:lstStyle/>
          <a:p>
            <a:pPr lvl="0"/>
            <a:r>
              <a:rPr lang="zh-CN" altLang="en-US" sz="2000" b="1" dirty="0">
                <a:solidFill>
                  <a:prstClr val="black"/>
                </a:solidFill>
                <a:latin typeface="仿宋" panose="02010609060101010101" charset="-122"/>
                <a:ea typeface="仿宋" panose="02010609060101010101" charset="-122"/>
                <a:cs typeface="仿宋" panose="02010609060101010101" charset="-122"/>
              </a:rPr>
              <a:t>简要叙述故事的结局</a:t>
            </a:r>
            <a:r>
              <a:rPr lang="en-US" altLang="zh-CN" sz="2000" b="1" dirty="0">
                <a:solidFill>
                  <a:prstClr val="black"/>
                </a:solidFill>
                <a:latin typeface="仿宋" panose="02010609060101010101" charset="-122"/>
                <a:ea typeface="仿宋" panose="02010609060101010101" charset="-122"/>
                <a:cs typeface="仿宋" panose="02010609060101010101" charset="-122"/>
              </a:rPr>
              <a:t>。</a:t>
            </a:r>
            <a:r>
              <a:rPr lang="en-US" altLang="zh-CN" sz="2000" b="1" dirty="0">
                <a:solidFill>
                  <a:prstClr val="black"/>
                </a:solidFill>
                <a:latin typeface="楷体_GB2312" charset="0"/>
                <a:cs typeface="楷体_GB2312" charset="0"/>
              </a:rPr>
              <a:t>  </a:t>
            </a:r>
          </a:p>
        </p:txBody>
      </p:sp>
    </p:spTree>
    <p:extLst>
      <p:ext uri="{BB962C8B-B14F-4D97-AF65-F5344CB8AC3E}">
        <p14:creationId xmlns:p14="http://schemas.microsoft.com/office/powerpoint/2010/main" val="3791937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9592" y="699542"/>
            <a:ext cx="7599373" cy="2739211"/>
          </a:xfrm>
          <a:prstGeom prst="rect">
            <a:avLst/>
          </a:prstGeom>
          <a:solidFill>
            <a:schemeClr val="accent6">
              <a:lumMod val="20000"/>
              <a:lumOff val="80000"/>
            </a:schemeClr>
          </a:solidFill>
          <a:ln w="9525">
            <a:noFill/>
          </a:ln>
        </p:spPr>
        <p:txBody>
          <a:bodyPr wrap="square">
            <a:spAutoFit/>
          </a:bodyPr>
          <a:lstStyle/>
          <a:p>
            <a:pPr indent="306070"/>
            <a:r>
              <a:rPr lang="en-US" altLang="zh-CN" sz="2800" b="1" dirty="0">
                <a:solidFill>
                  <a:srgbClr val="7030A0"/>
                </a:solidFill>
                <a:latin typeface="楷体" panose="02010609060101010101" pitchFamily="49" charset="-122"/>
                <a:ea typeface="楷体" panose="02010609060101010101" pitchFamily="49" charset="-122"/>
                <a:cs typeface="楷体" panose="02010609060101010101" pitchFamily="49" charset="-122"/>
              </a:rPr>
              <a:t>  </a:t>
            </a:r>
            <a:r>
              <a:rPr lang="zh-CN" sz="2800" b="1" dirty="0">
                <a:solidFill>
                  <a:srgbClr val="7030A0"/>
                </a:solidFill>
                <a:latin typeface="楷体" panose="02010609060101010101" pitchFamily="49" charset="-122"/>
                <a:ea typeface="楷体" panose="02010609060101010101" pitchFamily="49" charset="-122"/>
                <a:cs typeface="楷体" panose="02010609060101010101" pitchFamily="49" charset="-122"/>
              </a:rPr>
              <a:t>点评：</a:t>
            </a:r>
            <a:r>
              <a:rPr lang="zh-CN" sz="2400" b="1" dirty="0">
                <a:latin typeface="楷体" panose="02010609060101010101" pitchFamily="49" charset="-122"/>
                <a:ea typeface="楷体" panose="02010609060101010101" pitchFamily="49" charset="-122"/>
                <a:cs typeface="楷体" panose="02010609060101010101" pitchFamily="49" charset="-122"/>
              </a:rPr>
              <a:t>这篇习作</a:t>
            </a:r>
            <a:r>
              <a:rPr lang="zh-CN" altLang="en-US" sz="2400" b="1" dirty="0">
                <a:latin typeface="楷体" panose="02010609060101010101" pitchFamily="49" charset="-122"/>
                <a:ea typeface="楷体" panose="02010609060101010101" pitchFamily="49" charset="-122"/>
                <a:cs typeface="楷体" panose="02010609060101010101" pitchFamily="49" charset="-122"/>
              </a:rPr>
              <a:t>向我们介绍了</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汤姆</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索亚历险记</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的内容梗概。作者在介绍前，对原文内容进行了深入了解，并在忠于原文内容的基础上进行高度压缩。能扣住主要人物、主要事件，把握小说的核心环节，对原著内容进行筛选概括合并，达到了理想的效果。叙事清楚，语言连贯，能把握原著的主要故事情节，按故事发展的先后顺序，有条理地将小说内容展现给读者</a:t>
            </a:r>
            <a:r>
              <a:rPr lang="zh-CN" sz="2400" b="1" dirty="0">
                <a:latin typeface="楷体" panose="02010609060101010101" pitchFamily="49" charset="-122"/>
                <a:ea typeface="楷体" panose="02010609060101010101" pitchFamily="49" charset="-122"/>
                <a:cs typeface="楷体" panose="02010609060101010101" pitchFamily="49" charset="-122"/>
              </a:rPr>
              <a:t>。  </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14">
            <a:hlinkClick r:id="rId2" action="ppaction://hlinkpres?slideindex=1&amp;slidetitle="/>
          </p:cNvPr>
          <p:cNvSpPr txBox="1"/>
          <p:nvPr/>
        </p:nvSpPr>
        <p:spPr>
          <a:xfrm>
            <a:off x="1388409" y="3731084"/>
            <a:ext cx="3367638"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更多例文一</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7708">
            <a:off x="3592049" y="3869832"/>
            <a:ext cx="335280" cy="472440"/>
          </a:xfrm>
          <a:prstGeom prst="rect">
            <a:avLst/>
          </a:prstGeom>
        </p:spPr>
      </p:pic>
      <p:sp>
        <p:nvSpPr>
          <p:cNvPr id="5" name="文本框 14">
            <a:hlinkClick r:id="rId4" action="ppaction://hlinkpres?slideindex=1&amp;slidetitle="/>
          </p:cNvPr>
          <p:cNvSpPr txBox="1"/>
          <p:nvPr/>
        </p:nvSpPr>
        <p:spPr>
          <a:xfrm>
            <a:off x="4876449" y="3788700"/>
            <a:ext cx="2654328"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更多例文二</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7708">
            <a:off x="7080089" y="3855440"/>
            <a:ext cx="335280" cy="472440"/>
          </a:xfrm>
          <a:prstGeom prst="rect">
            <a:avLst/>
          </a:prstGeom>
        </p:spPr>
      </p:pic>
    </p:spTree>
    <p:extLst>
      <p:ext uri="{BB962C8B-B14F-4D97-AF65-F5344CB8AC3E}">
        <p14:creationId xmlns:p14="http://schemas.microsoft.com/office/powerpoint/2010/main" val="33063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3491011"/>
            <a:ext cx="7632848" cy="1384995"/>
          </a:xfrm>
          <a:prstGeom prst="rect">
            <a:avLst/>
          </a:prstGeom>
          <a:solidFill>
            <a:schemeClr val="bg1"/>
          </a:solidFill>
        </p:spPr>
        <p:txBody>
          <a:bodyPr wrap="square">
            <a:spAutoFit/>
          </a:bodyPr>
          <a:lstStyle/>
          <a:p>
            <a:r>
              <a:rPr lang="zh-CN" altLang="en-US" sz="2800" b="1" dirty="0">
                <a:latin typeface="楷体" panose="02010609060101010101" pitchFamily="49" charset="-122"/>
                <a:ea typeface="楷体" panose="02010609060101010101" pitchFamily="49" charset="-122"/>
              </a:rPr>
              <a:t>    写好以后读给同学听，看他们是否明白大意，然后根据反馈意见，对不清楚的地方进行修改。</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62" y="571950"/>
            <a:ext cx="366860" cy="456339"/>
          </a:xfrm>
          <a:prstGeom prst="rect">
            <a:avLst/>
          </a:prstGeom>
        </p:spPr>
      </p:pic>
      <p:sp>
        <p:nvSpPr>
          <p:cNvPr id="6" name="文本框 14"/>
          <p:cNvSpPr txBox="1"/>
          <p:nvPr/>
        </p:nvSpPr>
        <p:spPr>
          <a:xfrm>
            <a:off x="642910" y="500048"/>
            <a:ext cx="2003356"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互评修改</a:t>
            </a:r>
          </a:p>
        </p:txBody>
      </p:sp>
      <p:pic>
        <p:nvPicPr>
          <p:cNvPr id="6146" name="Picture 2" descr="https://timgsa.baidu.com/timg?image&amp;quality=80&amp;size=b9999_10000&amp;sec=1568471480633&amp;di=2d1f1da5ade743478f084a7d8f91ba0f&amp;imgtype=0&amp;src=http%3A%2F%2F5b0988e595225.cdn.sohucs.com%2Fimages%2F20171126%2F7659917e1fe84b73a493839d61ec8087.jpe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500166" y="785800"/>
            <a:ext cx="5715000" cy="2590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570102123"/>
              </p:ext>
            </p:extLst>
          </p:nvPr>
        </p:nvGraphicFramePr>
        <p:xfrm>
          <a:off x="1547664" y="779876"/>
          <a:ext cx="6264696" cy="3865891"/>
        </p:xfrm>
        <a:graphic>
          <a:graphicData uri="http://schemas.openxmlformats.org/drawingml/2006/table">
            <a:tbl>
              <a:tblPr firstRow="1" bandRow="1">
                <a:tableStyleId>{073A0DAA-6AF3-43AB-8588-CEC1D06C72B9}</a:tableStyleId>
              </a:tblPr>
              <a:tblGrid>
                <a:gridCol w="2368022">
                  <a:extLst>
                    <a:ext uri="{9D8B030D-6E8A-4147-A177-3AD203B41FA5}">
                      <a16:colId xmlns:a16="http://schemas.microsoft.com/office/drawing/2014/main" val="20000"/>
                    </a:ext>
                  </a:extLst>
                </a:gridCol>
                <a:gridCol w="1258012">
                  <a:extLst>
                    <a:ext uri="{9D8B030D-6E8A-4147-A177-3AD203B41FA5}">
                      <a16:colId xmlns:a16="http://schemas.microsoft.com/office/drawing/2014/main" val="20001"/>
                    </a:ext>
                  </a:extLst>
                </a:gridCol>
                <a:gridCol w="127051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74255">
                <a:tc>
                  <a:txBody>
                    <a:bodyPr/>
                    <a:lstStyle/>
                    <a:p>
                      <a:pPr algn="ctr"/>
                      <a:r>
                        <a:rPr lang="zh-CN" altLang="en-US" sz="1800" dirty="0">
                          <a:ea typeface="黑体" pitchFamily="49" charset="-122"/>
                        </a:rPr>
                        <a:t>评价项目</a:t>
                      </a:r>
                    </a:p>
                  </a:txBody>
                  <a:tcPr/>
                </a:tc>
                <a:tc>
                  <a:txBody>
                    <a:bodyPr/>
                    <a:lstStyle/>
                    <a:p>
                      <a:pPr algn="ctr"/>
                      <a:endParaRPr lang="zh-CN" altLang="en-US" sz="1800" dirty="0">
                        <a:ea typeface="黑体" pitchFamily="49" charset="-122"/>
                      </a:endParaRPr>
                    </a:p>
                  </a:txBody>
                  <a:tcPr/>
                </a:tc>
                <a:tc>
                  <a:txBody>
                    <a:bodyPr/>
                    <a:lstStyle/>
                    <a:p>
                      <a:pPr algn="ctr"/>
                      <a:endParaRPr lang="zh-CN" altLang="en-US" sz="1800" dirty="0">
                        <a:ea typeface="黑体" pitchFamily="49" charset="-122"/>
                      </a:endParaRPr>
                    </a:p>
                  </a:txBody>
                  <a:tcPr/>
                </a:tc>
                <a:tc>
                  <a:txBody>
                    <a:bodyPr/>
                    <a:lstStyle/>
                    <a:p>
                      <a:pPr algn="l"/>
                      <a:r>
                        <a:rPr lang="zh-CN" altLang="en-US" sz="1800" dirty="0">
                          <a:ea typeface="黑体" pitchFamily="49" charset="-122"/>
                        </a:rPr>
                        <a:t>  加油</a:t>
                      </a:r>
                    </a:p>
                  </a:txBody>
                  <a:tcPr/>
                </a:tc>
                <a:extLst>
                  <a:ext uri="{0D108BD9-81ED-4DB2-BD59-A6C34878D82A}">
                    <a16:rowId xmlns:a16="http://schemas.microsoft.com/office/drawing/2014/main" val="10000"/>
                  </a:ext>
                </a:extLst>
              </a:tr>
              <a:tr h="374255">
                <a:tc>
                  <a:txBody>
                    <a:bodyPr/>
                    <a:lstStyle/>
                    <a:p>
                      <a:pPr algn="l"/>
                      <a:r>
                        <a:rPr lang="zh-CN" altLang="en-US" sz="1800" dirty="0">
                          <a:ea typeface="黑体" pitchFamily="49" charset="-122"/>
                        </a:rPr>
                        <a:t>是否能真正明白故事内容</a:t>
                      </a: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extLst>
                  <a:ext uri="{0D108BD9-81ED-4DB2-BD59-A6C34878D82A}">
                    <a16:rowId xmlns:a16="http://schemas.microsoft.com/office/drawing/2014/main" val="10001"/>
                  </a:ext>
                </a:extLst>
              </a:tr>
              <a:tr h="374255">
                <a:tc>
                  <a:txBody>
                    <a:bodyPr/>
                    <a:lstStyle/>
                    <a:p>
                      <a:pPr algn="l"/>
                      <a:r>
                        <a:rPr lang="zh-CN" altLang="en-US" sz="1800" dirty="0">
                          <a:ea typeface="黑体" pitchFamily="49" charset="-122"/>
                        </a:rPr>
                        <a:t>是否把握原文脉络</a:t>
                      </a: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extLst>
                  <a:ext uri="{0D108BD9-81ED-4DB2-BD59-A6C34878D82A}">
                    <a16:rowId xmlns:a16="http://schemas.microsoft.com/office/drawing/2014/main" val="10002"/>
                  </a:ext>
                </a:extLst>
              </a:tr>
              <a:tr h="374255">
                <a:tc>
                  <a:txBody>
                    <a:bodyPr/>
                    <a:lstStyle/>
                    <a:p>
                      <a:pPr algn="l"/>
                      <a:r>
                        <a:rPr lang="zh-CN" altLang="en-US" sz="1800" dirty="0">
                          <a:ea typeface="黑体" pitchFamily="49" charset="-122"/>
                        </a:rPr>
                        <a:t>语言描写是否简练、连贯</a:t>
                      </a: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extLst>
                  <a:ext uri="{0D108BD9-81ED-4DB2-BD59-A6C34878D82A}">
                    <a16:rowId xmlns:a16="http://schemas.microsoft.com/office/drawing/2014/main" val="10003"/>
                  </a:ext>
                </a:extLst>
              </a:tr>
              <a:tr h="922821">
                <a:tc>
                  <a:txBody>
                    <a:bodyPr/>
                    <a:lstStyle/>
                    <a:p>
                      <a:pPr algn="l"/>
                      <a:r>
                        <a:rPr lang="zh-CN" altLang="en-US" sz="1800" dirty="0">
                          <a:ea typeface="黑体" pitchFamily="49" charset="-122"/>
                        </a:rPr>
                        <a:t>书写认真，错别字少于</a:t>
                      </a:r>
                      <a:r>
                        <a:rPr lang="en-US" altLang="zh-CN" sz="1800" dirty="0">
                          <a:ea typeface="黑体" pitchFamily="49" charset="-122"/>
                        </a:rPr>
                        <a:t>3</a:t>
                      </a:r>
                      <a:r>
                        <a:rPr lang="zh-CN" altLang="en-US" sz="1800" dirty="0">
                          <a:ea typeface="黑体" pitchFamily="49" charset="-122"/>
                        </a:rPr>
                        <a:t>个，病句不多于</a:t>
                      </a:r>
                      <a:r>
                        <a:rPr lang="en-US" altLang="zh-CN" sz="1800" dirty="0">
                          <a:ea typeface="黑体" pitchFamily="49" charset="-122"/>
                        </a:rPr>
                        <a:t>2</a:t>
                      </a:r>
                      <a:r>
                        <a:rPr lang="zh-CN" altLang="en-US" sz="1800" dirty="0">
                          <a:ea typeface="黑体" pitchFamily="49" charset="-122"/>
                        </a:rPr>
                        <a:t>个，有修改的痕迹</a:t>
                      </a: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tc>
                  <a:txBody>
                    <a:bodyPr/>
                    <a:lstStyle/>
                    <a:p>
                      <a:pPr algn="ctr"/>
                      <a:endParaRPr lang="zh-CN" altLang="en-US" dirty="0">
                        <a:ea typeface="黑体" pitchFamily="49" charset="-122"/>
                      </a:endParaRPr>
                    </a:p>
                  </a:txBody>
                  <a:tcPr/>
                </a:tc>
                <a:extLst>
                  <a:ext uri="{0D108BD9-81ED-4DB2-BD59-A6C34878D82A}">
                    <a16:rowId xmlns:a16="http://schemas.microsoft.com/office/drawing/2014/main" val="10004"/>
                  </a:ext>
                </a:extLst>
              </a:tr>
              <a:tr h="374255">
                <a:tc gridSpan="4">
                  <a:txBody>
                    <a:bodyPr/>
                    <a:lstStyle/>
                    <a:p>
                      <a:pPr algn="l"/>
                      <a:r>
                        <a:rPr lang="zh-CN" altLang="en-US" sz="1800" dirty="0">
                          <a:ea typeface="黑体" pitchFamily="49" charset="-122"/>
                        </a:rPr>
                        <a:t>老师或同学评语及修改建议：</a:t>
                      </a:r>
                      <a:endParaRPr lang="en-US" altLang="zh-CN" sz="1800" dirty="0">
                        <a:ea typeface="黑体" pitchFamily="49" charset="-122"/>
                      </a:endParaRPr>
                    </a:p>
                    <a:p>
                      <a:pPr algn="l"/>
                      <a:endParaRPr lang="en-US" altLang="zh-CN" sz="1800" dirty="0">
                        <a:ea typeface="黑体" pitchFamily="49" charset="-122"/>
                      </a:endParaRPr>
                    </a:p>
                    <a:p>
                      <a:pPr algn="l"/>
                      <a:endParaRPr lang="zh-CN" altLang="en-US" sz="1800" dirty="0">
                        <a:ea typeface="黑体" pitchFamily="49" charset="-122"/>
                      </a:endParaRPr>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extLst>
                  <a:ext uri="{0D108BD9-81ED-4DB2-BD59-A6C34878D82A}">
                    <a16:rowId xmlns:a16="http://schemas.microsoft.com/office/drawing/2014/main" val="10005"/>
                  </a:ext>
                </a:extLst>
              </a:tr>
            </a:tbl>
          </a:graphicData>
        </a:graphic>
      </p:graphicFrame>
      <p:sp>
        <p:nvSpPr>
          <p:cNvPr id="6" name="心形 5"/>
          <p:cNvSpPr/>
          <p:nvPr/>
        </p:nvSpPr>
        <p:spPr>
          <a:xfrm>
            <a:off x="7236296" y="880062"/>
            <a:ext cx="360040" cy="216024"/>
          </a:xfrm>
          <a:prstGeom prst="heart">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黑体" pitchFamily="49"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842" y="854724"/>
            <a:ext cx="26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542" y="854724"/>
            <a:ext cx="26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340" y="851884"/>
            <a:ext cx="26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338" y="854724"/>
            <a:ext cx="26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851884"/>
            <a:ext cx="26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7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406" y="760512"/>
            <a:ext cx="4429156" cy="3539430"/>
          </a:xfrm>
          <a:prstGeom prst="rect">
            <a:avLst/>
          </a:prstGeom>
          <a:noFill/>
        </p:spPr>
        <p:txBody>
          <a:bodyPr wrap="square" rtlCol="0">
            <a:spAutoFit/>
          </a:bodyPr>
          <a:lstStyle/>
          <a:p>
            <a:r>
              <a:rPr lang="zh-CN" altLang="en-US" sz="2800" b="1" dirty="0">
                <a:latin typeface="楷体" pitchFamily="49" charset="-122"/>
                <a:ea typeface="楷体" pitchFamily="49" charset="-122"/>
              </a:rPr>
              <a:t>    一天，鲁滨逊被“星期五”叫醒，他跑出去一看，原来，一艘船上发生了叛乱，鲁滨逊和“星期五”救下了船长，船长为了感谢鲁滨逊，就把鲁滨逊和“星期五”带回了英国！</a:t>
            </a:r>
          </a:p>
        </p:txBody>
      </p:sp>
      <p:pic>
        <p:nvPicPr>
          <p:cNvPr id="63490" name="Picture 2" descr="https://ss0.bdstatic.com/70cFvHSh_Q1YnxGkpoWK1HF6hhy/it/u=783658040,3463691122&amp;fm=26&amp;gp=0.jpg"/>
          <p:cNvPicPr>
            <a:picLocks noChangeAspect="1" noChangeArrowheads="1"/>
          </p:cNvPicPr>
          <p:nvPr/>
        </p:nvPicPr>
        <p:blipFill>
          <a:blip r:embed="rId2"/>
          <a:srcRect/>
          <a:stretch>
            <a:fillRect/>
          </a:stretch>
        </p:blipFill>
        <p:spPr bwMode="auto">
          <a:xfrm>
            <a:off x="4644008" y="813657"/>
            <a:ext cx="4352925" cy="31146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60" y="1071552"/>
            <a:ext cx="6500858" cy="954107"/>
          </a:xfrm>
          <a:prstGeom prst="wedgeRectCallout">
            <a:avLst>
              <a:gd name="adj1" fmla="val -58897"/>
              <a:gd name="adj2" fmla="val 40537"/>
            </a:avLst>
          </a:prstGeom>
          <a:noFill/>
          <a:ln>
            <a:solidFill>
              <a:schemeClr val="accent1"/>
            </a:solidFill>
          </a:ln>
        </p:spPr>
        <p:txBody>
          <a:bodyPr wrap="square" rtlCol="0">
            <a:spAutoFit/>
          </a:bodyPr>
          <a:lstStyle/>
          <a:p>
            <a:r>
              <a:rPr lang="zh-CN" altLang="en-US" sz="2800" dirty="0">
                <a:latin typeface="黑体" pitchFamily="49" charset="-122"/>
                <a:ea typeface="黑体" pitchFamily="49" charset="-122"/>
              </a:rPr>
              <a:t>    读了</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鲁滨逊漂流记</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故事梗概，我们对该书的主要情节有了大概的了解。</a:t>
            </a:r>
          </a:p>
        </p:txBody>
      </p:sp>
      <p:sp>
        <p:nvSpPr>
          <p:cNvPr id="3" name="TextBox 2"/>
          <p:cNvSpPr txBox="1"/>
          <p:nvPr/>
        </p:nvSpPr>
        <p:spPr>
          <a:xfrm>
            <a:off x="2428860" y="2357436"/>
            <a:ext cx="6500858" cy="1815882"/>
          </a:xfrm>
          <a:prstGeom prst="wedgeRectCallout">
            <a:avLst>
              <a:gd name="adj1" fmla="val -55811"/>
              <a:gd name="adj2" fmla="val -43410"/>
            </a:avLst>
          </a:prstGeom>
          <a:noFill/>
          <a:ln>
            <a:solidFill>
              <a:schemeClr val="accent1"/>
            </a:solidFill>
          </a:ln>
        </p:spPr>
        <p:txBody>
          <a:bodyPr wrap="square" rtlCol="0">
            <a:spAutoFit/>
          </a:bodyPr>
          <a:lstStyle/>
          <a:p>
            <a:r>
              <a:rPr lang="en-US" altLang="zh-CN" sz="2800" dirty="0">
                <a:latin typeface="黑体" pitchFamily="49" charset="-122"/>
                <a:ea typeface="黑体" pitchFamily="49" charset="-122"/>
              </a:rPr>
              <a:t>   “</a:t>
            </a:r>
            <a:r>
              <a:rPr lang="zh-CN" altLang="en-US" sz="2800" dirty="0">
                <a:latin typeface="黑体" pitchFamily="49" charset="-122"/>
                <a:ea typeface="黑体" pitchFamily="49" charset="-122"/>
              </a:rPr>
              <a:t>梗概</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是一种应用文体，常用于电影、电视和小说的故事作简单的介绍等。写梗概，就是把书、文章或影视作品的主要内容用简练的语言写下来。</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8" y="2000246"/>
            <a:ext cx="1694180" cy="2248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1941" y="713623"/>
            <a:ext cx="1600118" cy="769441"/>
          </a:xfrm>
          <a:prstGeom prst="rect">
            <a:avLst/>
          </a:prstGeom>
          <a:noFill/>
        </p:spPr>
        <p:txBody>
          <a:bodyPr wrap="none" rtlCol="0">
            <a:spAutoFit/>
          </a:bodyPr>
          <a:lstStyle/>
          <a:p>
            <a:r>
              <a:rPr lang="zh-CN" altLang="en-US" sz="4400" b="1" dirty="0">
                <a:latin typeface="黑体" pitchFamily="49" charset="-122"/>
                <a:ea typeface="黑体" pitchFamily="49" charset="-122"/>
              </a:rPr>
              <a:t>习 作</a:t>
            </a:r>
          </a:p>
        </p:txBody>
      </p:sp>
      <p:pic>
        <p:nvPicPr>
          <p:cNvPr id="1027" name="Picture 3"/>
          <p:cNvPicPr>
            <a:picLocks noChangeAspect="1" noChangeArrowheads="1"/>
          </p:cNvPicPr>
          <p:nvPr/>
        </p:nvPicPr>
        <p:blipFill>
          <a:blip r:embed="rId2">
            <a:clrChange>
              <a:clrFrom>
                <a:srgbClr val="FEFEFF"/>
              </a:clrFrom>
              <a:clrTo>
                <a:srgbClr val="FEFEFF">
                  <a:alpha val="0"/>
                </a:srgbClr>
              </a:clrTo>
            </a:clrChange>
          </a:blip>
          <a:srcRect/>
          <a:stretch>
            <a:fillRect/>
          </a:stretch>
        </p:blipFill>
        <p:spPr bwMode="auto">
          <a:xfrm flipH="1">
            <a:off x="307960" y="555526"/>
            <a:ext cx="4120023" cy="4324019"/>
          </a:xfrm>
          <a:prstGeom prst="rect">
            <a:avLst/>
          </a:prstGeom>
          <a:noFill/>
          <a:ln w="9525">
            <a:noFill/>
            <a:miter lim="800000"/>
            <a:headEnd/>
            <a:tailEnd/>
          </a:ln>
          <a:effectLst/>
        </p:spPr>
      </p:pic>
      <p:pic>
        <p:nvPicPr>
          <p:cNvPr id="1029" name="Picture 5" descr="https://ss3.bdstatic.com/70cFv8Sh_Q1YnxGkpoWK1HF6hhy/it/u=1973431929,2521444474&amp;fm=26&amp;gp=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00111" y="117085"/>
            <a:ext cx="2943778" cy="1962519"/>
          </a:xfrm>
          <a:prstGeom prst="rect">
            <a:avLst/>
          </a:prstGeom>
          <a:noFill/>
        </p:spPr>
      </p:pic>
      <p:sp>
        <p:nvSpPr>
          <p:cNvPr id="5" name="矩形 4"/>
          <p:cNvSpPr/>
          <p:nvPr/>
        </p:nvSpPr>
        <p:spPr>
          <a:xfrm flipH="1">
            <a:off x="-26988" y="93285"/>
            <a:ext cx="4598988" cy="252000"/>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1"/>
          <p:cNvSpPr txBox="1"/>
          <p:nvPr/>
        </p:nvSpPr>
        <p:spPr>
          <a:xfrm>
            <a:off x="189856" y="88276"/>
            <a:ext cx="1646605" cy="276999"/>
          </a:xfrm>
          <a:prstGeom prst="rect">
            <a:avLst/>
          </a:prstGeom>
          <a:noFill/>
        </p:spPr>
        <p:txBody>
          <a:bodyPr wrap="none" rtlCol="0">
            <a:spAutoFit/>
          </a:bodyPr>
          <a:lstStyle/>
          <a:p>
            <a:r>
              <a:rPr kumimoji="1" lang="zh-CN" altLang="en-US" sz="1200" b="1" dirty="0">
                <a:latin typeface="Heiti SC Light" panose="02000000000000000000" pitchFamily="2" charset="-128"/>
                <a:ea typeface="Heiti SC Light" panose="02000000000000000000" pitchFamily="2" charset="-128"/>
              </a:rPr>
              <a:t>  语文   六年级   下册</a:t>
            </a:r>
          </a:p>
        </p:txBody>
      </p:sp>
      <p:sp>
        <p:nvSpPr>
          <p:cNvPr id="7" name="TextBox 6"/>
          <p:cNvSpPr txBox="1"/>
          <p:nvPr/>
        </p:nvSpPr>
        <p:spPr>
          <a:xfrm>
            <a:off x="4211960" y="2103413"/>
            <a:ext cx="4047903" cy="1015663"/>
          </a:xfrm>
          <a:prstGeom prst="rect">
            <a:avLst/>
          </a:prstGeom>
          <a:noFill/>
        </p:spPr>
        <p:txBody>
          <a:bodyPr wrap="none" rtlCol="0">
            <a:spAutoFit/>
          </a:bodyPr>
          <a:lstStyle/>
          <a:p>
            <a:r>
              <a:rPr lang="zh-CN" altLang="en-US" sz="6000" b="1" dirty="0">
                <a:latin typeface="黑体" pitchFamily="49" charset="-122"/>
                <a:ea typeface="黑体" pitchFamily="49" charset="-122"/>
              </a:rPr>
              <a:t>写作品梗概</a:t>
            </a:r>
          </a:p>
        </p:txBody>
      </p:sp>
    </p:spTree>
    <p:extLst>
      <p:ext uri="{BB962C8B-B14F-4D97-AF65-F5344CB8AC3E}">
        <p14:creationId xmlns:p14="http://schemas.microsoft.com/office/powerpoint/2010/main" val="16921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059582"/>
            <a:ext cx="1694180" cy="2248535"/>
          </a:xfrm>
          <a:prstGeom prst="rect">
            <a:avLst/>
          </a:prstGeom>
        </p:spPr>
      </p:pic>
      <p:sp>
        <p:nvSpPr>
          <p:cNvPr id="4" name="矩形标注 3"/>
          <p:cNvSpPr/>
          <p:nvPr/>
        </p:nvSpPr>
        <p:spPr>
          <a:xfrm>
            <a:off x="2483768" y="1275606"/>
            <a:ext cx="5544616" cy="1500198"/>
          </a:xfrm>
          <a:prstGeom prst="wedgeRectCallout">
            <a:avLst>
              <a:gd name="adj1" fmla="val -64799"/>
              <a:gd name="adj2" fmla="val 6403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3200" dirty="0">
                <a:solidFill>
                  <a:schemeClr val="tx1"/>
                </a:solidFill>
                <a:ea typeface="黑体" pitchFamily="49" charset="-122"/>
              </a:rPr>
              <a:t>        想一想：日常生活中，在什么情况下我们需要对书的内容进行概括呢？</a:t>
            </a:r>
          </a:p>
        </p:txBody>
      </p:sp>
    </p:spTree>
    <p:extLst>
      <p:ext uri="{BB962C8B-B14F-4D97-AF65-F5344CB8AC3E}">
        <p14:creationId xmlns:p14="http://schemas.microsoft.com/office/powerpoint/2010/main" val="315764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67" r="2218" b="5485"/>
          <a:stretch/>
        </p:blipFill>
        <p:spPr bwMode="auto">
          <a:xfrm>
            <a:off x="0" y="-8409"/>
            <a:ext cx="9144000" cy="51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43631" y="2568686"/>
            <a:ext cx="4814927" cy="1569660"/>
          </a:xfrm>
          <a:prstGeom prst="rect">
            <a:avLst/>
          </a:prstGeom>
          <a:noFill/>
        </p:spPr>
        <p:txBody>
          <a:bodyPr wrap="square" rtlCol="0">
            <a:spAutoFit/>
          </a:bodyPr>
          <a:lstStyle/>
          <a:p>
            <a:r>
              <a:rPr lang="zh-CN" altLang="en-US" sz="3200" b="1" dirty="0">
                <a:latin typeface="黑体" pitchFamily="49" charset="-122"/>
                <a:ea typeface="黑体" pitchFamily="49" charset="-122"/>
              </a:rPr>
              <a:t>    学校征集最欢迎的少儿读物，要求高年级每位同学推荐一本最喜爱的书。</a:t>
            </a:r>
            <a:endParaRPr lang="en-US" altLang="zh-CN" sz="3200" b="1" dirty="0">
              <a:latin typeface="黑体" pitchFamily="49" charset="-122"/>
              <a:ea typeface="黑体" pitchFamily="49" charset="-122"/>
            </a:endParaRPr>
          </a:p>
        </p:txBody>
      </p:sp>
      <p:sp>
        <p:nvSpPr>
          <p:cNvPr id="2" name="矩形 1"/>
          <p:cNvSpPr/>
          <p:nvPr/>
        </p:nvSpPr>
        <p:spPr>
          <a:xfrm>
            <a:off x="0" y="915566"/>
            <a:ext cx="4698722" cy="584775"/>
          </a:xfrm>
          <a:prstGeom prst="rect">
            <a:avLst/>
          </a:prstGeom>
        </p:spPr>
        <p:txBody>
          <a:bodyPr wrap="none">
            <a:spAutoFit/>
          </a:bodyPr>
          <a:lstStyle/>
          <a:p>
            <a:pPr algn="ctr"/>
            <a:r>
              <a:rPr lang="zh-CN" altLang="en-US" sz="3200" dirty="0">
                <a:solidFill>
                  <a:srgbClr val="FF0000"/>
                </a:solidFill>
                <a:latin typeface="华文行楷" pitchFamily="2" charset="-122"/>
                <a:ea typeface="华文行楷" pitchFamily="2" charset="-122"/>
              </a:rPr>
              <a:t>征集最受欢迎的少儿读物</a:t>
            </a:r>
            <a:endParaRPr lang="zh-CN" altLang="en-US" dirty="0">
              <a:solidFill>
                <a:srgbClr val="FF0000"/>
              </a:solidFill>
              <a:latin typeface="华文行楷" pitchFamily="2" charset="-122"/>
              <a:ea typeface="华文行楷" pitchFamily="2" charset="-122"/>
            </a:endParaRPr>
          </a:p>
        </p:txBody>
      </p:sp>
    </p:spTree>
    <p:extLst>
      <p:ext uri="{BB962C8B-B14F-4D97-AF65-F5344CB8AC3E}">
        <p14:creationId xmlns:p14="http://schemas.microsoft.com/office/powerpoint/2010/main" val="383788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2109</Words>
  <PresentationFormat>全屏显示(16:9)</PresentationFormat>
  <Paragraphs>123</Paragraphs>
  <Slides>43</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43</vt:i4>
      </vt:variant>
    </vt:vector>
  </HeadingPairs>
  <TitlesOfParts>
    <vt:vector size="55" baseType="lpstr">
      <vt:lpstr>幼圆</vt:lpstr>
      <vt:lpstr>Heiti SC Light</vt:lpstr>
      <vt:lpstr>楷体_GB2312</vt:lpstr>
      <vt:lpstr>仿宋</vt:lpstr>
      <vt:lpstr>宋体</vt:lpstr>
      <vt:lpstr>黑体</vt:lpstr>
      <vt:lpstr>Times New Roman</vt:lpstr>
      <vt:lpstr>华文行楷</vt:lpstr>
      <vt:lpstr>楷体</vt:lpstr>
      <vt:lpstr>Calibri</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yitifen.tmall.com易提分旗舰店</Manager>
  <Company>易提分旗舰店yitifen.tmall.com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易提分旗舰店; yitifen.tmall.com</dc:creator>
  <cp:lastModifiedBy/>
  <dcterms:created xsi:type="dcterms:W3CDTF">2017-03-17T02:28:00Z</dcterms:created>
  <dcterms:modified xsi:type="dcterms:W3CDTF">2020-01-27T12:50:20Z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