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1186" r:id="rId2"/>
    <p:sldId id="323" r:id="rId3"/>
    <p:sldId id="523" r:id="rId4"/>
    <p:sldId id="1089" r:id="rId5"/>
    <p:sldId id="1119" r:id="rId6"/>
    <p:sldId id="1090" r:id="rId7"/>
    <p:sldId id="1091" r:id="rId8"/>
    <p:sldId id="1162" r:id="rId9"/>
    <p:sldId id="1163" r:id="rId10"/>
    <p:sldId id="1092" r:id="rId11"/>
    <p:sldId id="1147" r:id="rId12"/>
    <p:sldId id="1164" r:id="rId13"/>
    <p:sldId id="1149" r:id="rId14"/>
    <p:sldId id="1137" r:id="rId15"/>
    <p:sldId id="1098" r:id="rId16"/>
    <p:sldId id="1181" r:id="rId17"/>
    <p:sldId id="1182" r:id="rId18"/>
    <p:sldId id="1183" r:id="rId19"/>
    <p:sldId id="1184" r:id="rId20"/>
    <p:sldId id="1185" r:id="rId21"/>
    <p:sldId id="1104" r:id="rId22"/>
  </p:sldIdLst>
  <p:sldSz cx="9144000" cy="5143500" type="screen16x9"/>
  <p:notesSz cx="6858000" cy="9144000"/>
  <p:embeddedFontLst>
    <p:embeddedFont>
      <p:font typeface="楷体" panose="02010609060101010101" pitchFamily="49" charset="-122"/>
      <p:regular r:id="rId25"/>
    </p:embeddedFont>
    <p:embeddedFont>
      <p:font typeface="微软雅黑" panose="020B0503020204020204" pitchFamily="34" charset="-122"/>
      <p:regular r:id="rId26"/>
      <p:bold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黑体" panose="02010609060101010101" pitchFamily="49" charset="-122"/>
      <p:regular r:id="rId32"/>
    </p:embeddedFont>
  </p:embeddedFont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2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84">
          <p15:clr>
            <a:srgbClr val="A4A3A4"/>
          </p15:clr>
        </p15:guide>
        <p15:guide id="2" pos="224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D60093"/>
    <a:srgbClr val="A38302"/>
    <a:srgbClr val="0066FF"/>
    <a:srgbClr val="FEFCDE"/>
    <a:srgbClr val="00B050"/>
    <a:srgbClr val="FF00FF"/>
    <a:srgbClr val="FFFF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79" autoAdjust="0"/>
    <p:restoredTop sz="99396" autoAdjust="0"/>
  </p:normalViewPr>
  <p:slideViewPr>
    <p:cSldViewPr>
      <p:cViewPr>
        <p:scale>
          <a:sx n="66" d="100"/>
          <a:sy n="66" d="100"/>
        </p:scale>
        <p:origin x="1324" y="496"/>
      </p:cViewPr>
      <p:guideLst>
        <p:guide orient="horz" pos="3162"/>
        <p:guide pos="5760"/>
      </p:guideLst>
    </p:cSldViewPr>
  </p:slideViewPr>
  <p:outlineViewPr>
    <p:cViewPr>
      <p:scale>
        <a:sx n="33" d="100"/>
        <a:sy n="33" d="100"/>
      </p:scale>
      <p:origin x="0" y="11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4578"/>
    </p:cViewPr>
  </p:sorterViewPr>
  <p:notesViewPr>
    <p:cSldViewPr>
      <p:cViewPr varScale="1">
        <p:scale>
          <a:sx n="65" d="100"/>
          <a:sy n="65" d="100"/>
        </p:scale>
        <p:origin x="-2502" y="-114"/>
      </p:cViewPr>
      <p:guideLst>
        <p:guide orient="horz" pos="3084"/>
        <p:guide pos="224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C8EF0-063C-4EC8-822D-D4BEE606CB45}" type="datetimeFigureOut">
              <a:rPr lang="zh-CN" altLang="en-US" smtClean="0"/>
              <a:t>2021/3/18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F7337-2D4C-4836-9F96-E27918AAD3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39472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t>2021/3/18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1389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514D-1C19-4227-9FDB-AE9C2557C608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  <a:p>
            <a:endParaRPr lang="zh-CN" altLang="en-US" dirty="0"/>
          </a:p>
          <a:p>
            <a:r>
              <a:rPr lang="en-US" altLang="zh-CN" dirty="0"/>
              <a:t>If?  </a:t>
            </a:r>
            <a:r>
              <a:rPr lang="zh-CN" altLang="en-US" dirty="0"/>
              <a:t>本单元的课文中有很多这样的语句，值得我们品味、</a:t>
            </a:r>
          </a:p>
          <a:p>
            <a:endParaRPr lang="zh-CN" altLang="en-US" dirty="0"/>
          </a:p>
          <a:p>
            <a:r>
              <a:rPr lang="zh-CN" altLang="en-US" dirty="0"/>
              <a:t>     积累。</a:t>
            </a:r>
          </a:p>
          <a:p>
            <a:endParaRPr lang="zh-CN" altLang="en-US" dirty="0"/>
          </a:p>
          <a:p>
            <a:r>
              <a:rPr lang="zh-CN" altLang="en-US" dirty="0"/>
              <a:t>词句段运用“</a:t>
            </a:r>
          </a:p>
          <a:p>
            <a:endParaRPr lang="zh-CN" altLang="en-US" dirty="0"/>
          </a:p>
          <a:p>
            <a:r>
              <a:rPr lang="en-US" altLang="zh-CN" dirty="0"/>
              <a:t>)</a:t>
            </a:r>
            <a:r>
              <a:rPr lang="zh-CN" altLang="en-US" dirty="0"/>
              <a:t>元旦快到了，为元旦联欢会设计一个海报吧。要有打动人的宣传语，还可</a:t>
            </a:r>
          </a:p>
          <a:p>
            <a:r>
              <a:rPr lang="zh-CN" altLang="en-US" dirty="0"/>
              <a:t>    以配上好看的图画，看看谁制作的海报最吸引人。</a:t>
            </a:r>
          </a:p>
          <a:p>
            <a:endParaRPr lang="zh-CN" altLang="en-US" dirty="0"/>
          </a:p>
          <a:p>
            <a:r>
              <a:rPr lang="zh-CN" altLang="en-US" dirty="0"/>
              <a:t>                </a:t>
            </a:r>
            <a:r>
              <a:rPr lang="en-US" altLang="zh-CN" dirty="0"/>
              <a:t>.#</a:t>
            </a:r>
          </a:p>
          <a:p>
            <a:endParaRPr lang="en-US" altLang="zh-CN" dirty="0"/>
          </a:p>
          <a:p>
            <a:r>
              <a:rPr lang="en-US" altLang="zh-CN" dirty="0"/>
              <a:t>          IE </a:t>
            </a:r>
            <a:r>
              <a:rPr lang="zh-CN" altLang="en-US" dirty="0"/>
              <a:t>餘 德 罐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  <a:p>
            <a:endParaRPr lang="zh-CN" altLang="en-US" dirty="0"/>
          </a:p>
          <a:p>
            <a:r>
              <a:rPr lang="en-US" altLang="zh-CN" dirty="0"/>
              <a:t>If?  </a:t>
            </a:r>
            <a:r>
              <a:rPr lang="zh-CN" altLang="en-US" dirty="0"/>
              <a:t>本单元的课文中有很多这样的语句，值得我们品味、</a:t>
            </a:r>
          </a:p>
          <a:p>
            <a:endParaRPr lang="zh-CN" altLang="en-US" dirty="0"/>
          </a:p>
          <a:p>
            <a:r>
              <a:rPr lang="zh-CN" altLang="en-US" dirty="0"/>
              <a:t>     积累。</a:t>
            </a:r>
          </a:p>
          <a:p>
            <a:endParaRPr lang="zh-CN" altLang="en-US" dirty="0"/>
          </a:p>
          <a:p>
            <a:r>
              <a:rPr lang="zh-CN" altLang="en-US" dirty="0"/>
              <a:t>词句段运用“</a:t>
            </a:r>
          </a:p>
          <a:p>
            <a:endParaRPr lang="zh-CN" altLang="en-US" dirty="0"/>
          </a:p>
          <a:p>
            <a:r>
              <a:rPr lang="en-US" altLang="zh-CN" dirty="0"/>
              <a:t>)</a:t>
            </a:r>
            <a:r>
              <a:rPr lang="zh-CN" altLang="en-US" dirty="0"/>
              <a:t>元旦快到了，为元旦联欢会设计一个海报吧。要有打动人的宣传语，还可</a:t>
            </a:r>
          </a:p>
          <a:p>
            <a:r>
              <a:rPr lang="zh-CN" altLang="en-US" dirty="0"/>
              <a:t>    以配上好看的图画，看看谁制作的海报最吸引人。</a:t>
            </a:r>
          </a:p>
          <a:p>
            <a:endParaRPr lang="zh-CN" altLang="en-US" dirty="0"/>
          </a:p>
          <a:p>
            <a:r>
              <a:rPr lang="zh-CN" altLang="en-US" dirty="0"/>
              <a:t>                </a:t>
            </a:r>
            <a:r>
              <a:rPr lang="en-US" altLang="zh-CN" dirty="0"/>
              <a:t>.#</a:t>
            </a:r>
          </a:p>
          <a:p>
            <a:endParaRPr lang="en-US" altLang="zh-CN" dirty="0"/>
          </a:p>
          <a:p>
            <a:r>
              <a:rPr lang="en-US" altLang="zh-CN" dirty="0"/>
              <a:t>          IE </a:t>
            </a:r>
            <a:r>
              <a:rPr lang="zh-CN" altLang="en-US" dirty="0"/>
              <a:t>餘 德 罐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 flipH="1">
            <a:off x="1" y="123478"/>
            <a:ext cx="2771800" cy="216000"/>
          </a:xfrm>
          <a:prstGeom prst="rect">
            <a:avLst/>
          </a:prstGeom>
          <a:gradFill flip="none" rotWithShape="1">
            <a:gsLst>
              <a:gs pos="40000">
                <a:schemeClr val="accent5">
                  <a:lumMod val="60000"/>
                  <a:lumOff val="40000"/>
                </a:schemeClr>
              </a:gs>
              <a:gs pos="97000">
                <a:schemeClr val="bg1">
                  <a:alpha val="0"/>
                </a:schemeClr>
              </a:gs>
              <a:gs pos="70000">
                <a:schemeClr val="accent5">
                  <a:lumMod val="40000"/>
                  <a:lumOff val="60000"/>
                  <a:alpha val="76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10"/>
          <p:cNvSpPr txBox="1"/>
          <p:nvPr userDrawn="1"/>
        </p:nvSpPr>
        <p:spPr>
          <a:xfrm>
            <a:off x="264992" y="92978"/>
            <a:ext cx="79248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200" dirty="0">
                <a:latin typeface="Heiti SC Light" panose="02000000000000000000" pitchFamily="2" charset="-128"/>
                <a:ea typeface="Heiti SC Light" panose="02000000000000000000" pitchFamily="2" charset="-128"/>
              </a:rPr>
              <a:t>语文园地</a:t>
            </a:r>
          </a:p>
        </p:txBody>
      </p:sp>
      <p:pic>
        <p:nvPicPr>
          <p:cNvPr id="67586" name="Picture 2" descr="http://pic67.nipic.com/file/20150519/12380943_151728384734_2.png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t="89901" b="1405"/>
          <a:stretch>
            <a:fillRect/>
          </a:stretch>
        </p:blipFill>
        <p:spPr bwMode="auto">
          <a:xfrm flipV="1">
            <a:off x="-756592" y="4783460"/>
            <a:ext cx="10081120" cy="36004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6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055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12165" y="1273810"/>
            <a:ext cx="7020560" cy="9531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800" b="1" dirty="0">
                <a:ln>
                  <a:solidFill>
                    <a:sysClr val="windowText" lastClr="000000"/>
                  </a:solidFill>
                </a:ln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从下面的词语中选择一两个，发挥想象，仿写句子。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rcRect l="26592" t="1045" r="17283" b="4482"/>
          <a:stretch>
            <a:fillRect/>
          </a:stretch>
        </p:blipFill>
        <p:spPr>
          <a:xfrm>
            <a:off x="7458710" y="2324100"/>
            <a:ext cx="1400175" cy="2357120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147320" y="433705"/>
            <a:ext cx="573405" cy="255333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3200" dirty="0"/>
              <a:t>词句段运用</a:t>
            </a:r>
          </a:p>
        </p:txBody>
      </p:sp>
      <p:sp>
        <p:nvSpPr>
          <p:cNvPr id="6" name="爆炸形 1 5"/>
          <p:cNvSpPr/>
          <p:nvPr/>
        </p:nvSpPr>
        <p:spPr>
          <a:xfrm>
            <a:off x="720725" y="3277235"/>
            <a:ext cx="1367155" cy="1204595"/>
          </a:xfrm>
          <a:prstGeom prst="irregularSeal1">
            <a:avLst/>
          </a:prstGeom>
          <a:grpFill/>
          <a:ln>
            <a:solidFill>
              <a:srgbClr val="FF000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盼望</a:t>
            </a:r>
          </a:p>
        </p:txBody>
      </p:sp>
      <p:sp>
        <p:nvSpPr>
          <p:cNvPr id="8" name="爆炸形 1 7"/>
          <p:cNvSpPr/>
          <p:nvPr/>
        </p:nvSpPr>
        <p:spPr>
          <a:xfrm>
            <a:off x="2087880" y="2440305"/>
            <a:ext cx="1313180" cy="1117600"/>
          </a:xfrm>
          <a:prstGeom prst="irregularSeal1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tx1"/>
                </a:solidFill>
              </a:rPr>
              <a:t>饿</a:t>
            </a:r>
          </a:p>
        </p:txBody>
      </p:sp>
      <p:sp>
        <p:nvSpPr>
          <p:cNvPr id="9" name="爆炸形 1 8"/>
          <p:cNvSpPr/>
          <p:nvPr/>
        </p:nvSpPr>
        <p:spPr>
          <a:xfrm>
            <a:off x="3401060" y="3557905"/>
            <a:ext cx="1440180" cy="914400"/>
          </a:xfrm>
          <a:prstGeom prst="irregularSeal1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/>
              <a:t>安静</a:t>
            </a:r>
          </a:p>
        </p:txBody>
      </p:sp>
      <p:sp>
        <p:nvSpPr>
          <p:cNvPr id="10" name="爆炸形 1 9"/>
          <p:cNvSpPr/>
          <p:nvPr/>
        </p:nvSpPr>
        <p:spPr>
          <a:xfrm>
            <a:off x="4567555" y="2226945"/>
            <a:ext cx="1945640" cy="1476375"/>
          </a:xfrm>
          <a:prstGeom prst="irregularSeal1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tx1"/>
                </a:solidFill>
              </a:rPr>
              <a:t>喜欢</a:t>
            </a:r>
          </a:p>
        </p:txBody>
      </p:sp>
      <p:sp>
        <p:nvSpPr>
          <p:cNvPr id="11" name="爆炸形 1 10"/>
          <p:cNvSpPr/>
          <p:nvPr/>
        </p:nvSpPr>
        <p:spPr>
          <a:xfrm>
            <a:off x="6393815" y="3277235"/>
            <a:ext cx="1064895" cy="1205230"/>
          </a:xfrm>
          <a:prstGeom prst="irregularSeal1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/>
              <a:t>厚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37920" y="854075"/>
            <a:ext cx="5331460" cy="1031875"/>
            <a:chOff x="2973891" y="-760415"/>
            <a:chExt cx="4403534" cy="1338034"/>
          </a:xfrm>
        </p:grpSpPr>
        <p:sp>
          <p:nvSpPr>
            <p:cNvPr id="3" name="矩形标注 2"/>
            <p:cNvSpPr/>
            <p:nvPr/>
          </p:nvSpPr>
          <p:spPr>
            <a:xfrm>
              <a:off x="2973891" y="-760415"/>
              <a:ext cx="4403534" cy="1338034"/>
            </a:xfrm>
            <a:prstGeom prst="wedgeRectCallout">
              <a:avLst>
                <a:gd name="adj1" fmla="val 59909"/>
                <a:gd name="adj2" fmla="val 181261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063348" y="-629857"/>
              <a:ext cx="4032448" cy="1076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</a:t>
              </a:r>
              <a:r>
                <a:rPr lang="zh-CN" altLang="en-US" sz="24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教室里</a:t>
              </a:r>
              <a:r>
                <a:rPr lang="zh-CN" altLang="en-US" sz="2400" b="1" dirty="0">
                  <a:solidFill>
                    <a:srgbClr val="C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安静</a:t>
              </a:r>
              <a:r>
                <a:rPr lang="zh-CN" altLang="en-US" sz="24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极了，就算一根针掉到地上也能听得见。</a:t>
              </a: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215505" y="2854325"/>
            <a:ext cx="1268730" cy="1757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标注 2"/>
          <p:cNvSpPr/>
          <p:nvPr/>
        </p:nvSpPr>
        <p:spPr>
          <a:xfrm>
            <a:off x="2308860" y="994410"/>
            <a:ext cx="5331460" cy="1031875"/>
          </a:xfrm>
          <a:prstGeom prst="wedgeRectCallout">
            <a:avLst>
              <a:gd name="adj1" fmla="val -39852"/>
              <a:gd name="adj2" fmla="val 132338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他就一天没吃饭，</a:t>
            </a:r>
            <a:r>
              <a:rPr lang="zh-CN" altLang="en-US" sz="24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饿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得简直要死，好像三头牛都填不饱肚子。</a:t>
            </a:r>
            <a:endParaRPr lang="zh-CN" alt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2500" y="2753995"/>
            <a:ext cx="1123950" cy="1909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187772" y="2255173"/>
            <a:ext cx="2717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1</a:t>
            </a:r>
          </a:p>
        </p:txBody>
      </p:sp>
      <p:graphicFrame>
        <p:nvGraphicFramePr>
          <p:cNvPr id="4" name="表格 3"/>
          <p:cNvGraphicFramePr/>
          <p:nvPr>
            <p:extLst>
              <p:ext uri="{D42A27DB-BD31-4B8C-83A1-F6EECF244321}">
                <p14:modId xmlns:p14="http://schemas.microsoft.com/office/powerpoint/2010/main" val="3893617736"/>
              </p:ext>
            </p:extLst>
          </p:nvPr>
        </p:nvGraphicFramePr>
        <p:xfrm>
          <a:off x="395536" y="1059582"/>
          <a:ext cx="8366001" cy="36810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8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3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39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887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    </a:t>
                      </a: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这是这个小镇前所未有的最辉煌的一个夜晚。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    </a:t>
                      </a: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满肚子的话想说又说不出，泪水如雨，洒了一地。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译者：</a:t>
                      </a:r>
                    </a:p>
                    <a:p>
                      <a:pPr>
                        <a:buNone/>
                      </a:pP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俞东明</a:t>
                      </a:r>
                    </a:p>
                    <a:p>
                      <a:pPr>
                        <a:buNone/>
                      </a:pP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陈海庆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    </a:t>
                      </a: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这天晚上的伟大场面是这个小镇从来没有见到过的。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    </a:t>
                      </a: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想说话又说不出来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——</a:t>
                      </a: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然后像流水似的涌出，到处都像下雨一般掉了满地的眼泪。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译者：</a:t>
                      </a:r>
                    </a:p>
                    <a:p>
                      <a:pPr>
                        <a:buNone/>
                      </a:pP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张友松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365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    </a:t>
                      </a:r>
                      <a:r>
                        <a:rPr lang="zh-CN" altLang="en-US" sz="24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这是小镇经历过的最激动人心的一夜。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    </a:t>
                      </a:r>
                      <a:r>
                        <a:rPr lang="zh-CN" altLang="en-US" sz="24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想说什么但什么也说不出来</a:t>
                      </a:r>
                      <a:r>
                        <a:rPr lang="en-US" altLang="zh-CN" sz="24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——</a:t>
                      </a:r>
                      <a:r>
                        <a:rPr lang="zh-CN" altLang="en-US" sz="24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一路出去时如下雨似的洒了满地的眼泪。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 b="1" dirty="0"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译者：</a:t>
                      </a:r>
                    </a:p>
                    <a:p>
                      <a:pPr>
                        <a:buNone/>
                      </a:pPr>
                      <a:r>
                        <a:rPr lang="zh-CN" altLang="en-US" sz="2400" b="1" dirty="0"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成时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179512" y="123478"/>
            <a:ext cx="8730680" cy="8299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    下面是不同译者笔下《汤姆•索亚历险记》中的句子，读一读，说说你更喜欢哪一个？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r="5979"/>
          <a:stretch>
            <a:fillRect/>
          </a:stretch>
        </p:blipFill>
        <p:spPr>
          <a:xfrm>
            <a:off x="501015" y="2972435"/>
            <a:ext cx="1098550" cy="16630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1560" y="666115"/>
            <a:ext cx="4134475" cy="1827193"/>
          </a:xfrm>
          <a:prstGeom prst="cloudCallout">
            <a:avLst>
              <a:gd name="adj1" fmla="val -34991"/>
              <a:gd name="adj2" fmla="val 7397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我最喜欢张友松译的版本，读着最有外国名著味儿。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506335" y="2964423"/>
            <a:ext cx="1268730" cy="1757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6"/>
          <p:cNvSpPr txBox="1"/>
          <p:nvPr/>
        </p:nvSpPr>
        <p:spPr>
          <a:xfrm>
            <a:off x="4902835" y="481330"/>
            <a:ext cx="3237865" cy="2409894"/>
          </a:xfrm>
          <a:prstGeom prst="cloudCallout">
            <a:avLst>
              <a:gd name="adj1" fmla="val 29937"/>
              <a:gd name="adj2" fmla="val 8294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我喜欢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俞东明、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None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陈海庆译的版本，感觉表达更简练……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6" name="AutoShape 6" descr="http://hot.online.sh.cn/images/attachement/jpeg/site1/20170728/IMG0025116acb604512063072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8488" name="AutoShape 8" descr="http://hot.online.sh.cn/images/attachement/jpeg/site1/20170728/IMG0025116acb604512063072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280983" y="488469"/>
            <a:ext cx="1808480" cy="5835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3200" dirty="0"/>
              <a:t>日积月累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619672" y="1060827"/>
            <a:ext cx="5688172" cy="3670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150000"/>
              </a:lnSpc>
              <a:buClr>
                <a:schemeClr val="accent2">
                  <a:lumMod val="40000"/>
                  <a:lumOff val="60000"/>
                </a:schemeClr>
              </a:buClr>
              <a:buSzPct val="80000"/>
              <a:buFont typeface="楷体" panose="02010609060101010101" pitchFamily="49" charset="-122"/>
              <a:buChar char="◎"/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读书须用意，一字值千金。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342900" indent="-342900" algn="l">
              <a:lnSpc>
                <a:spcPct val="150000"/>
              </a:lnSpc>
              <a:buClr>
                <a:schemeClr val="accent2">
                  <a:lumMod val="40000"/>
                  <a:lumOff val="60000"/>
                </a:schemeClr>
              </a:buClr>
              <a:buSzPct val="80000"/>
              <a:buFont typeface="楷体" panose="02010609060101010101" pitchFamily="49" charset="-122"/>
              <a:buChar char="◎"/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莫道君行早，更有早行人。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342900" indent="-342900" algn="l">
              <a:lnSpc>
                <a:spcPct val="150000"/>
              </a:lnSpc>
              <a:buClr>
                <a:schemeClr val="accent2">
                  <a:lumMod val="40000"/>
                  <a:lumOff val="60000"/>
                </a:schemeClr>
              </a:buClr>
              <a:buSzPct val="80000"/>
              <a:buFont typeface="楷体" panose="02010609060101010101" pitchFamily="49" charset="-122"/>
              <a:buChar char="◎"/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听君一席话，胜读十年书。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342900" indent="-342900" algn="l">
              <a:lnSpc>
                <a:spcPct val="150000"/>
              </a:lnSpc>
              <a:buClr>
                <a:schemeClr val="accent2">
                  <a:lumMod val="40000"/>
                  <a:lumOff val="60000"/>
                </a:schemeClr>
              </a:buClr>
              <a:buSzPct val="80000"/>
              <a:buFont typeface="楷体" panose="02010609060101010101" pitchFamily="49" charset="-122"/>
              <a:buChar char="◎"/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路遥知马力，日久见人心。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342900" indent="-342900" algn="l">
              <a:lnSpc>
                <a:spcPct val="150000"/>
              </a:lnSpc>
              <a:buClr>
                <a:schemeClr val="accent2">
                  <a:lumMod val="40000"/>
                  <a:lumOff val="60000"/>
                </a:schemeClr>
              </a:buClr>
              <a:buSzPct val="80000"/>
              <a:buFont typeface="楷体" panose="02010609060101010101" pitchFamily="49" charset="-122"/>
              <a:buChar char="◎"/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近水知鱼性，近山识鸟音。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"/>
          <p:cNvSpPr txBox="1"/>
          <p:nvPr/>
        </p:nvSpPr>
        <p:spPr>
          <a:xfrm>
            <a:off x="1547664" y="776049"/>
            <a:ext cx="568817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150000"/>
              </a:lnSpc>
              <a:buClr>
                <a:schemeClr val="accent2">
                  <a:lumMod val="40000"/>
                  <a:lumOff val="60000"/>
                </a:schemeClr>
              </a:buClr>
              <a:buSzPct val="80000"/>
              <a:buFont typeface="楷体" panose="02010609060101010101" pitchFamily="49" charset="-122"/>
              <a:buChar char="◎"/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读书须用意，一字值千金。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83568" y="2067694"/>
            <a:ext cx="7560840" cy="1308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9138">
              <a:lnSpc>
                <a:spcPct val="150000"/>
              </a:lnSpc>
            </a:pPr>
            <a:r>
              <a:rPr lang="zh-CN" altLang="en-US" sz="2800" dirty="0"/>
              <a:t>句意：</a:t>
            </a:r>
            <a:r>
              <a:rPr lang="zh-CN" altLang="en-US" sz="2800" dirty="0">
                <a:solidFill>
                  <a:schemeClr val="accent2">
                    <a:lumMod val="75000"/>
                  </a:schemeClr>
                </a:solidFill>
              </a:rPr>
              <a:t>想文采出众，一字千金，就得在读书时下一番苦功夫。 </a:t>
            </a:r>
          </a:p>
        </p:txBody>
      </p:sp>
    </p:spTree>
    <p:extLst>
      <p:ext uri="{BB962C8B-B14F-4D97-AF65-F5344CB8AC3E}">
        <p14:creationId xmlns:p14="http://schemas.microsoft.com/office/powerpoint/2010/main" val="132697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"/>
          <p:cNvSpPr txBox="1"/>
          <p:nvPr/>
        </p:nvSpPr>
        <p:spPr>
          <a:xfrm>
            <a:off x="1547664" y="776049"/>
            <a:ext cx="568817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2">
                  <a:lumMod val="40000"/>
                  <a:lumOff val="60000"/>
                </a:schemeClr>
              </a:buClr>
              <a:buSzPct val="80000"/>
              <a:buFont typeface="楷体" panose="02010609060101010101" pitchFamily="49" charset="-122"/>
              <a:buChar char="◎"/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莫道君行早，更有早行人。</a:t>
            </a:r>
          </a:p>
        </p:txBody>
      </p:sp>
      <p:sp>
        <p:nvSpPr>
          <p:cNvPr id="3" name="矩形 2"/>
          <p:cNvSpPr/>
          <p:nvPr/>
        </p:nvSpPr>
        <p:spPr>
          <a:xfrm>
            <a:off x="1027243" y="2067694"/>
            <a:ext cx="687349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9138">
              <a:lnSpc>
                <a:spcPct val="150000"/>
              </a:lnSpc>
            </a:pPr>
            <a:r>
              <a:rPr lang="zh-CN" altLang="en-US" sz="2800" dirty="0"/>
              <a:t>句意：</a:t>
            </a:r>
            <a:r>
              <a:rPr lang="zh-CN" altLang="en-US" sz="2800" dirty="0">
                <a:solidFill>
                  <a:schemeClr val="accent2">
                    <a:lumMod val="75000"/>
                  </a:schemeClr>
                </a:solidFill>
              </a:rPr>
              <a:t>别说你出发的早，还有比你更早的人。 </a:t>
            </a:r>
          </a:p>
        </p:txBody>
      </p:sp>
    </p:spTree>
    <p:extLst>
      <p:ext uri="{BB962C8B-B14F-4D97-AF65-F5344CB8AC3E}">
        <p14:creationId xmlns:p14="http://schemas.microsoft.com/office/powerpoint/2010/main" val="406490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"/>
          <p:cNvSpPr txBox="1"/>
          <p:nvPr/>
        </p:nvSpPr>
        <p:spPr>
          <a:xfrm>
            <a:off x="1547664" y="776049"/>
            <a:ext cx="568817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2">
                  <a:lumMod val="40000"/>
                  <a:lumOff val="60000"/>
                </a:schemeClr>
              </a:buClr>
              <a:buSzPct val="80000"/>
              <a:buFont typeface="楷体" panose="02010609060101010101" pitchFamily="49" charset="-122"/>
              <a:buChar char="◎"/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听君一席话，胜读十年书。</a:t>
            </a:r>
          </a:p>
        </p:txBody>
      </p:sp>
      <p:sp>
        <p:nvSpPr>
          <p:cNvPr id="3" name="矩形 2"/>
          <p:cNvSpPr/>
          <p:nvPr/>
        </p:nvSpPr>
        <p:spPr>
          <a:xfrm>
            <a:off x="683568" y="1923678"/>
            <a:ext cx="75608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9138">
              <a:lnSpc>
                <a:spcPct val="150000"/>
              </a:lnSpc>
            </a:pPr>
            <a:r>
              <a:rPr lang="zh-CN" altLang="en-US" sz="2800" dirty="0"/>
              <a:t>句意：</a:t>
            </a:r>
            <a:r>
              <a:rPr lang="zh-CN" altLang="en-US" sz="2800" dirty="0">
                <a:solidFill>
                  <a:schemeClr val="accent2">
                    <a:lumMod val="75000"/>
                  </a:schemeClr>
                </a:solidFill>
              </a:rPr>
              <a:t>君</a:t>
            </a:r>
            <a:r>
              <a:rPr lang="zh-CN" altLang="en-US" sz="2800" b="1" dirty="0">
                <a:solidFill>
                  <a:schemeClr val="accent2">
                    <a:lumMod val="75000"/>
                  </a:schemeClr>
                </a:solidFill>
              </a:rPr>
              <a:t>（</a:t>
            </a:r>
            <a:r>
              <a:rPr lang="zh-CN" altLang="en-US" sz="2800" b="1" dirty="0">
                <a:solidFill>
                  <a:schemeClr val="accent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这里是个代名词，不是特指帝王</a:t>
            </a:r>
            <a:r>
              <a:rPr lang="zh-CN" altLang="en-US" sz="2800" b="1" dirty="0">
                <a:solidFill>
                  <a:schemeClr val="accent2">
                    <a:lumMod val="75000"/>
                  </a:schemeClr>
                </a:solidFill>
              </a:rPr>
              <a:t>）</a:t>
            </a:r>
            <a:r>
              <a:rPr lang="zh-CN" altLang="en-US" sz="2800" dirty="0">
                <a:solidFill>
                  <a:schemeClr val="accent2">
                    <a:lumMod val="75000"/>
                  </a:schemeClr>
                </a:solidFill>
              </a:rPr>
              <a:t>说了一句话；听到这句话的人感觉听了这句话要比读了十年书还有用。</a:t>
            </a:r>
          </a:p>
        </p:txBody>
      </p:sp>
    </p:spTree>
    <p:extLst>
      <p:ext uri="{BB962C8B-B14F-4D97-AF65-F5344CB8AC3E}">
        <p14:creationId xmlns:p14="http://schemas.microsoft.com/office/powerpoint/2010/main" val="318158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"/>
          <p:cNvSpPr txBox="1"/>
          <p:nvPr/>
        </p:nvSpPr>
        <p:spPr>
          <a:xfrm>
            <a:off x="1547664" y="776049"/>
            <a:ext cx="568817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2">
                  <a:lumMod val="40000"/>
                  <a:lumOff val="60000"/>
                </a:schemeClr>
              </a:buClr>
              <a:buSzPct val="80000"/>
              <a:buFont typeface="楷体" panose="02010609060101010101" pitchFamily="49" charset="-122"/>
              <a:buChar char="◎"/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路遥知马力，日久见人心。</a:t>
            </a:r>
          </a:p>
        </p:txBody>
      </p:sp>
      <p:sp>
        <p:nvSpPr>
          <p:cNvPr id="3" name="矩形 2"/>
          <p:cNvSpPr/>
          <p:nvPr/>
        </p:nvSpPr>
        <p:spPr>
          <a:xfrm>
            <a:off x="683568" y="1635646"/>
            <a:ext cx="75608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9138">
              <a:lnSpc>
                <a:spcPct val="150000"/>
              </a:lnSpc>
            </a:pPr>
            <a:r>
              <a:rPr lang="zh-CN" altLang="en-US" sz="2800" dirty="0"/>
              <a:t>句意：</a:t>
            </a:r>
            <a:r>
              <a:rPr lang="zh-CN" altLang="en-US" sz="2800" dirty="0">
                <a:solidFill>
                  <a:schemeClr val="accent2">
                    <a:lumMod val="75000"/>
                  </a:schemeClr>
                </a:solidFill>
              </a:rPr>
              <a:t>经过遥远的路途才能知道马的力气大小，时间长久了才能看出人心的好坏。比喻经过长时间的考验才能看出人心的好坏、友情的真假。 </a:t>
            </a:r>
          </a:p>
        </p:txBody>
      </p:sp>
    </p:spTree>
    <p:extLst>
      <p:ext uri="{BB962C8B-B14F-4D97-AF65-F5344CB8AC3E}">
        <p14:creationId xmlns:p14="http://schemas.microsoft.com/office/powerpoint/2010/main" val="151065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80" y="394335"/>
            <a:ext cx="9291955" cy="43548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5575" y="1995686"/>
            <a:ext cx="8317865" cy="1545590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lIns="68580" tIns="34290" rIns="68580" bIns="34290" rtlCol="0">
            <a:spAutoFit/>
          </a:bodyPr>
          <a:lstStyle/>
          <a:p>
            <a:pPr indent="457200" algn="just"/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本单元的文章，使我们跟随外国文学名著的脚步，发现了一个更为广阔的世界。这节课我们走进语文园地，看看有什么新的发现！</a:t>
            </a:r>
          </a:p>
        </p:txBody>
      </p:sp>
      <p:sp>
        <p:nvSpPr>
          <p:cNvPr id="18438" name="AutoShape 6" descr="http://img01.taopic.com/160715/240495-160G50IU1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440" name="AutoShape 8" descr="http://img01.taopic.com/160715/240495-160G50IU130.jpg"/>
          <p:cNvSpPr>
            <a:spLocks noChangeAspect="1" noChangeArrowheads="1"/>
          </p:cNvSpPr>
          <p:nvPr/>
        </p:nvSpPr>
        <p:spPr bwMode="auto">
          <a:xfrm flipV="1">
            <a:off x="155575" y="160020"/>
            <a:ext cx="304800" cy="1238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"/>
          <p:cNvSpPr txBox="1"/>
          <p:nvPr/>
        </p:nvSpPr>
        <p:spPr>
          <a:xfrm>
            <a:off x="1547664" y="776049"/>
            <a:ext cx="568817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2">
                  <a:lumMod val="40000"/>
                  <a:lumOff val="60000"/>
                </a:schemeClr>
              </a:buClr>
              <a:buSzPct val="80000"/>
              <a:buFont typeface="楷体" panose="02010609060101010101" pitchFamily="49" charset="-122"/>
              <a:buChar char="◎"/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近水知鱼性，近山识鸟音。</a:t>
            </a:r>
          </a:p>
        </p:txBody>
      </p:sp>
      <p:sp>
        <p:nvSpPr>
          <p:cNvPr id="3" name="矩形 2"/>
          <p:cNvSpPr/>
          <p:nvPr/>
        </p:nvSpPr>
        <p:spPr>
          <a:xfrm>
            <a:off x="683568" y="1851670"/>
            <a:ext cx="75608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9138">
              <a:lnSpc>
                <a:spcPct val="150000"/>
              </a:lnSpc>
            </a:pPr>
            <a:r>
              <a:rPr lang="zh-CN" altLang="en-US" sz="2800" dirty="0"/>
              <a:t>句意：</a:t>
            </a:r>
            <a:r>
              <a:rPr lang="zh-CN" altLang="en-US" sz="2800" dirty="0">
                <a:solidFill>
                  <a:schemeClr val="accent2">
                    <a:lumMod val="75000"/>
                  </a:schemeClr>
                </a:solidFill>
              </a:rPr>
              <a:t>临近水边，时间长了，就会懂得水中鱼的习性；靠近山林，时间长了，就会知道林中鸟儿的习性。 </a:t>
            </a:r>
          </a:p>
        </p:txBody>
      </p:sp>
    </p:spTree>
    <p:extLst>
      <p:ext uri="{BB962C8B-B14F-4D97-AF65-F5344CB8AC3E}">
        <p14:creationId xmlns:p14="http://schemas.microsoft.com/office/powerpoint/2010/main" val="27913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907704" y="771550"/>
            <a:ext cx="51875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Clr>
                <a:schemeClr val="accent2">
                  <a:lumMod val="40000"/>
                  <a:lumOff val="60000"/>
                </a:schemeClr>
              </a:buClr>
              <a:buSzPct val="80000"/>
              <a:buFont typeface="Wingdings" panose="05000000000000000000" pitchFamily="2" charset="2"/>
              <a:buChar char="u"/>
            </a:pP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观今宜鉴古，无古不成今。</a:t>
            </a:r>
            <a:endParaRPr lang="en-US" altLang="zh-CN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457200" indent="-457200">
              <a:lnSpc>
                <a:spcPct val="150000"/>
              </a:lnSpc>
              <a:buClr>
                <a:schemeClr val="accent2">
                  <a:lumMod val="40000"/>
                  <a:lumOff val="60000"/>
                </a:schemeClr>
              </a:buClr>
              <a:buSzPct val="80000"/>
              <a:buFont typeface="Wingdings" panose="05000000000000000000" pitchFamily="2" charset="2"/>
              <a:buChar char="u"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运去金成铁，时来铁似金。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457200" indent="-457200">
              <a:lnSpc>
                <a:spcPct val="150000"/>
              </a:lnSpc>
              <a:buClr>
                <a:schemeClr val="accent2">
                  <a:lumMod val="40000"/>
                  <a:lumOff val="60000"/>
                </a:schemeClr>
              </a:buClr>
              <a:buSzPct val="80000"/>
              <a:buFont typeface="Wingdings" panose="05000000000000000000" pitchFamily="2" charset="2"/>
              <a:buChar char="u"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相见易得好，久住难为人。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457200" indent="-457200">
              <a:lnSpc>
                <a:spcPct val="150000"/>
              </a:lnSpc>
              <a:buClr>
                <a:schemeClr val="accent2">
                  <a:lumMod val="40000"/>
                  <a:lumOff val="60000"/>
                </a:schemeClr>
              </a:buClr>
              <a:buSzPct val="80000"/>
              <a:buFont typeface="Wingdings" panose="05000000000000000000" pitchFamily="2" charset="2"/>
              <a:buChar char="u"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是亲不是亲，非亲却是亲。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457200" indent="-457200">
              <a:lnSpc>
                <a:spcPct val="150000"/>
              </a:lnSpc>
              <a:buClr>
                <a:schemeClr val="accent2">
                  <a:lumMod val="40000"/>
                  <a:lumOff val="60000"/>
                </a:schemeClr>
              </a:buClr>
              <a:buSzPct val="80000"/>
              <a:buFont typeface="Wingdings" panose="05000000000000000000" pitchFamily="2" charset="2"/>
              <a:buChar char="u"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客来主不顾，自是无良宾。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457200" indent="-457200">
              <a:lnSpc>
                <a:spcPct val="150000"/>
              </a:lnSpc>
              <a:buClr>
                <a:schemeClr val="accent2">
                  <a:lumMod val="40000"/>
                  <a:lumOff val="60000"/>
                </a:schemeClr>
              </a:buClr>
              <a:buSzPct val="80000"/>
              <a:buFont typeface="Wingdings" panose="05000000000000000000" pitchFamily="2" charset="2"/>
              <a:buChar char="u"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山中有直树，世上无直人。</a:t>
            </a:r>
            <a:endParaRPr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39552" y="339502"/>
            <a:ext cx="6621740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zh-CN" altLang="en-US" sz="2800" dirty="0">
                <a:latin typeface="+mj-ea"/>
                <a:ea typeface="+mj-ea"/>
                <a:cs typeface="楷体" panose="02010609060101010101" pitchFamily="49" charset="-122"/>
              </a:rPr>
              <a:t>拓展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r="-269" b="6202"/>
          <a:stretch>
            <a:fillRect/>
          </a:stretch>
        </p:blipFill>
        <p:spPr>
          <a:xfrm>
            <a:off x="0" y="0"/>
            <a:ext cx="9252520" cy="51435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820" y="87475"/>
            <a:ext cx="1026248" cy="489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矩形 8"/>
          <p:cNvSpPr/>
          <p:nvPr/>
        </p:nvSpPr>
        <p:spPr>
          <a:xfrm flipH="1">
            <a:off x="0" y="123478"/>
            <a:ext cx="3707904" cy="252000"/>
          </a:xfrm>
          <a:prstGeom prst="rect">
            <a:avLst/>
          </a:prstGeom>
          <a:gradFill flip="none" rotWithShape="1">
            <a:gsLst>
              <a:gs pos="40000">
                <a:schemeClr val="bg1"/>
              </a:gs>
              <a:gs pos="99000">
                <a:schemeClr val="bg1">
                  <a:alpha val="0"/>
                </a:schemeClr>
              </a:gs>
              <a:gs pos="77000">
                <a:schemeClr val="bg1">
                  <a:alpha val="59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文本框 1"/>
          <p:cNvSpPr txBox="1"/>
          <p:nvPr/>
        </p:nvSpPr>
        <p:spPr>
          <a:xfrm>
            <a:off x="175251" y="111016"/>
            <a:ext cx="1646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200" dirty="0">
                <a:latin typeface="黑体" panose="02010609060101010101" pitchFamily="49" charset="-122"/>
                <a:ea typeface="黑体" panose="02010609060101010101" pitchFamily="49" charset="-122"/>
              </a:rPr>
              <a:t> 语文  六年级  下册</a:t>
            </a:r>
          </a:p>
        </p:txBody>
      </p:sp>
      <p:sp>
        <p:nvSpPr>
          <p:cNvPr id="14" name="TextBox 48"/>
          <p:cNvSpPr txBox="1"/>
          <p:nvPr/>
        </p:nvSpPr>
        <p:spPr>
          <a:xfrm>
            <a:off x="3905885" y="2075815"/>
            <a:ext cx="3213100" cy="991870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60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 SC" panose="02010600040101010101" pitchFamily="2" charset="-122"/>
                <a:ea typeface="Kaiti SC" panose="02010600040101010101" pitchFamily="2" charset="-122"/>
              </a:rPr>
              <a:t>语文园地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5759" y="1063015"/>
            <a:ext cx="1872208" cy="64670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</a:rPr>
              <a:t>第二单元</a:t>
            </a:r>
          </a:p>
        </p:txBody>
      </p:sp>
      <p:sp>
        <p:nvSpPr>
          <p:cNvPr id="17410" name="AutoShape 2" descr="http://p1.so.qhimgs1.com/bdr/585__/t01eeefd3f5327edfb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4385" y="1500505"/>
            <a:ext cx="6470650" cy="1384995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  <a:prstDash val="lgDashDot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800" b="1" dirty="0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读外国名著，我们不仅要把握它的主要内容，还要依据名著中印象深刻的人物和情节，交流自己的感受。</a:t>
            </a:r>
            <a:endParaRPr lang="en-US" altLang="zh-CN" sz="28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23528" y="627534"/>
            <a:ext cx="1826141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3200" dirty="0"/>
              <a:t>交流平台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rcRect l="26592" t="1045" r="17283" b="4482"/>
          <a:stretch>
            <a:fillRect/>
          </a:stretch>
        </p:blipFill>
        <p:spPr>
          <a:xfrm>
            <a:off x="7071995" y="2226945"/>
            <a:ext cx="1400175" cy="2357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2578" y="1115462"/>
            <a:ext cx="792088" cy="978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508635" y="2503170"/>
            <a:ext cx="7196455" cy="1938992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sz="2400" b="1" dirty="0" err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我特别留意描写人物语言</a:t>
            </a:r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、</a:t>
            </a:r>
            <a:r>
              <a:rPr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动作</a:t>
            </a:r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、</a:t>
            </a:r>
            <a:r>
              <a:rPr sz="2400" b="1" dirty="0" err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神态的句子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</a:t>
            </a:r>
            <a:r>
              <a:rPr sz="2400" b="1" dirty="0" err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从中能看出一个人的性格</a:t>
            </a:r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  <a:r>
              <a:rPr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之前学习</a:t>
            </a:r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《</a:t>
            </a:r>
            <a:r>
              <a:rPr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穷人</a:t>
            </a:r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》</a:t>
            </a:r>
            <a:r>
              <a:rPr sz="2400" b="1" dirty="0" err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读到桑娜</a:t>
            </a:r>
            <a:r>
              <a:rPr lang="en-US" sz="2400" b="1" dirty="0" err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“</a:t>
            </a:r>
            <a:r>
              <a:rPr sz="2400" b="1" dirty="0" err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用头巾裹住睡着的孩子，把他们抱回家里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  <a:r>
              <a:rPr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……让他们同自己的孩子睡在一起，又连忙把帐子拉好 </a:t>
            </a:r>
            <a:r>
              <a:rPr 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</a:t>
            </a:r>
            <a:r>
              <a:rPr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，我想</a:t>
            </a:r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</a:t>
            </a:r>
            <a:r>
              <a:rPr sz="2400" b="1" dirty="0" err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她是多么善良而勇敢呀</a:t>
            </a:r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！</a:t>
            </a:r>
          </a:p>
        </p:txBody>
      </p:sp>
      <p:sp>
        <p:nvSpPr>
          <p:cNvPr id="4" name="矩形 3"/>
          <p:cNvSpPr/>
          <p:nvPr/>
        </p:nvSpPr>
        <p:spPr>
          <a:xfrm>
            <a:off x="1529715" y="525145"/>
            <a:ext cx="7040245" cy="15684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读名著时，我会对书里的人物做出自己的评价</a:t>
            </a:r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如在我眼里，汤姆•索亚是一个热爱自由</a:t>
            </a:r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喜欢冒险的孩子，同时又很有趣，还有点儿虚荣心</a:t>
            </a:r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小说中的很多地方都能看出他的这些特点。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779216" y="3364855"/>
            <a:ext cx="936104" cy="1209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81721" y="1632099"/>
            <a:ext cx="6408712" cy="2308324"/>
          </a:xfrm>
          <a:prstGeom prst="rect">
            <a:avLst/>
          </a:prstGeom>
          <a:ln>
            <a:prstDash val="lg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每个人都是立体的、多面的，评价人物时角度不能太单一。如，很多人觉得尼尔斯太淘气、太顽皮，但是当我读到他心里想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父母从教堂回来时，发现雄鹅不见了，他们会伤心的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，我觉得尼尔斯其实也是一个体贴父母的孩子。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r="5979"/>
          <a:stretch>
            <a:fillRect/>
          </a:stretch>
        </p:blipFill>
        <p:spPr>
          <a:xfrm>
            <a:off x="382270" y="2778760"/>
            <a:ext cx="1098550" cy="16630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01725" y="735965"/>
            <a:ext cx="5835650" cy="20612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200" b="1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    读外国名著，我们也是依据情节以及抓住人物描写的句段来体会人物形象的，要注意全面、多角度体会人物性格。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rcRect l="26592" t="1045" r="17283" b="4482"/>
          <a:stretch>
            <a:fillRect/>
          </a:stretch>
        </p:blipFill>
        <p:spPr>
          <a:xfrm>
            <a:off x="7071995" y="2226945"/>
            <a:ext cx="1400175" cy="2357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27584" y="555526"/>
            <a:ext cx="7632848" cy="26776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镇上的人排着队来到撒切尔法官家，搂着两个获救的孩子又亲又吻，……泪水如雨，洒了一地。</a:t>
            </a: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过了二十三，大家就更忙了，春节眨眼就到了啊。</a:t>
            </a: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住方家大院的八儿，今天喜得快要发疯了。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754823" y="890852"/>
            <a:ext cx="4895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  <a:sym typeface="+mn-ea"/>
              </a:rPr>
              <a:t>.</a:t>
            </a:r>
          </a:p>
        </p:txBody>
      </p:sp>
      <p:sp>
        <p:nvSpPr>
          <p:cNvPr id="3" name="文本框 2"/>
          <p:cNvSpPr txBox="1"/>
          <p:nvPr/>
        </p:nvSpPr>
        <p:spPr>
          <a:xfrm flipH="1">
            <a:off x="6650930" y="866205"/>
            <a:ext cx="677545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4400">
                <a:solidFill>
                  <a:srgbClr val="C00000"/>
                </a:solidFill>
                <a:latin typeface="黑体" pitchFamily="49" charset="-122"/>
                <a:ea typeface="黑体" pitchFamily="49" charset="-122"/>
                <a:sym typeface="+mn-ea"/>
              </a:rPr>
              <a:t>.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044903" y="866205"/>
            <a:ext cx="4794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.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991165" y="866205"/>
            <a:ext cx="4946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  <a:sym typeface="+mn-ea"/>
              </a:rPr>
              <a:t>.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315015" y="866205"/>
            <a:ext cx="4946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  <a:sym typeface="+mn-ea"/>
              </a:rPr>
              <a:t>.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605735" y="1322635"/>
            <a:ext cx="4946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  <a:sym typeface="+mn-ea"/>
              </a:rPr>
              <a:t>.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80723" y="1322636"/>
            <a:ext cx="4946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  <a:sym typeface="+mn-ea"/>
              </a:rPr>
              <a:t>.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308383" y="1322636"/>
            <a:ext cx="4946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>
                <a:solidFill>
                  <a:srgbClr val="C00000"/>
                </a:solidFill>
                <a:latin typeface="黑体" pitchFamily="49" charset="-122"/>
                <a:ea typeface="黑体" pitchFamily="49" charset="-122"/>
                <a:sym typeface="+mn-ea"/>
              </a:rPr>
              <a:t>.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051233" y="1815465"/>
            <a:ext cx="4946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>
                <a:solidFill>
                  <a:srgbClr val="C00000"/>
                </a:solidFill>
                <a:latin typeface="黑体" pitchFamily="49" charset="-122"/>
                <a:ea typeface="黑体" pitchFamily="49" charset="-122"/>
                <a:sym typeface="+mn-ea"/>
              </a:rPr>
              <a:t>.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449378" y="1815465"/>
            <a:ext cx="4946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>
                <a:solidFill>
                  <a:srgbClr val="C00000"/>
                </a:solidFill>
                <a:latin typeface="黑体" pitchFamily="49" charset="-122"/>
                <a:ea typeface="黑体" pitchFamily="49" charset="-122"/>
                <a:sym typeface="+mn-ea"/>
              </a:rPr>
              <a:t>.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741478" y="1815465"/>
            <a:ext cx="4946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>
                <a:solidFill>
                  <a:srgbClr val="C00000"/>
                </a:solidFill>
                <a:latin typeface="黑体" pitchFamily="49" charset="-122"/>
                <a:ea typeface="黑体" pitchFamily="49" charset="-122"/>
                <a:sym typeface="+mn-ea"/>
              </a:rPr>
              <a:t>.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292290" y="2228039"/>
            <a:ext cx="4946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  <a:sym typeface="+mn-ea"/>
              </a:rPr>
              <a:t>.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977900" y="2249170"/>
            <a:ext cx="4946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>
                <a:solidFill>
                  <a:srgbClr val="C00000"/>
                </a:solidFill>
                <a:sym typeface="+mn-ea"/>
              </a:rPr>
              <a:t>.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5594563" y="2625090"/>
            <a:ext cx="4946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>
                <a:solidFill>
                  <a:srgbClr val="C00000"/>
                </a:solidFill>
                <a:latin typeface="黑体" pitchFamily="49" charset="-122"/>
                <a:ea typeface="黑体" pitchFamily="49" charset="-122"/>
                <a:sym typeface="+mn-ea"/>
              </a:rPr>
              <a:t>.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5963498" y="2625090"/>
            <a:ext cx="4946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>
                <a:solidFill>
                  <a:srgbClr val="C00000"/>
                </a:solidFill>
                <a:latin typeface="黑体" pitchFamily="49" charset="-122"/>
                <a:ea typeface="黑体" pitchFamily="49" charset="-122"/>
                <a:sym typeface="+mn-ea"/>
              </a:rPr>
              <a:t>.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6275283" y="2625090"/>
            <a:ext cx="4946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>
                <a:solidFill>
                  <a:srgbClr val="C00000"/>
                </a:solidFill>
                <a:latin typeface="黑体" pitchFamily="49" charset="-122"/>
                <a:ea typeface="黑体" pitchFamily="49" charset="-122"/>
                <a:sym typeface="+mn-ea"/>
              </a:rPr>
              <a:t>.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6673428" y="2625090"/>
            <a:ext cx="4946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>
                <a:solidFill>
                  <a:srgbClr val="C00000"/>
                </a:solidFill>
                <a:latin typeface="黑体" pitchFamily="49" charset="-122"/>
                <a:ea typeface="黑体" pitchFamily="49" charset="-122"/>
                <a:sym typeface="+mn-ea"/>
              </a:rPr>
              <a:t>.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7029663" y="2625090"/>
            <a:ext cx="4946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>
                <a:solidFill>
                  <a:srgbClr val="C00000"/>
                </a:solidFill>
                <a:latin typeface="黑体" pitchFamily="49" charset="-122"/>
                <a:ea typeface="黑体" pitchFamily="49" charset="-122"/>
                <a:sym typeface="+mn-ea"/>
              </a:rPr>
              <a:t>.</a:t>
            </a:r>
          </a:p>
        </p:txBody>
      </p:sp>
      <p:sp>
        <p:nvSpPr>
          <p:cNvPr id="27" name="矩形 26"/>
          <p:cNvSpPr/>
          <p:nvPr/>
        </p:nvSpPr>
        <p:spPr>
          <a:xfrm>
            <a:off x="147320" y="433705"/>
            <a:ext cx="573405" cy="255333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3200" dirty="0"/>
              <a:t>词句段运用</a:t>
            </a: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2"/>
          <a:srcRect l="26592" t="1045" r="17283" b="4482"/>
          <a:stretch>
            <a:fillRect/>
          </a:stretch>
        </p:blipFill>
        <p:spPr>
          <a:xfrm>
            <a:off x="7138670" y="3363838"/>
            <a:ext cx="1049020" cy="1588770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935990" y="3597875"/>
            <a:ext cx="6279515" cy="4603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读例句，说说加点的部分有什么共同的特点。</a:t>
            </a:r>
          </a:p>
        </p:txBody>
      </p:sp>
      <p:sp>
        <p:nvSpPr>
          <p:cNvPr id="30" name="文本框 24"/>
          <p:cNvSpPr txBox="1"/>
          <p:nvPr/>
        </p:nvSpPr>
        <p:spPr>
          <a:xfrm>
            <a:off x="7393508" y="2628305"/>
            <a:ext cx="4946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>
                <a:solidFill>
                  <a:srgbClr val="C00000"/>
                </a:solidFill>
                <a:latin typeface="黑体" pitchFamily="49" charset="-122"/>
                <a:ea typeface="黑体" pitchFamily="49" charset="-122"/>
                <a:sym typeface="+mn-ea"/>
              </a:rPr>
              <a:t>.</a:t>
            </a:r>
          </a:p>
        </p:txBody>
      </p:sp>
      <p:sp>
        <p:nvSpPr>
          <p:cNvPr id="31" name="文本框 25"/>
          <p:cNvSpPr txBox="1"/>
          <p:nvPr/>
        </p:nvSpPr>
        <p:spPr>
          <a:xfrm>
            <a:off x="7749743" y="2628305"/>
            <a:ext cx="4946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>
                <a:solidFill>
                  <a:srgbClr val="C00000"/>
                </a:solidFill>
                <a:latin typeface="黑体" pitchFamily="49" charset="-122"/>
                <a:ea typeface="黑体" pitchFamily="49" charset="-122"/>
                <a:sym typeface="+mn-ea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6745" y="2839720"/>
            <a:ext cx="819150" cy="1490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663065" y="471805"/>
            <a:ext cx="2814320" cy="2454211"/>
          </a:xfrm>
          <a:prstGeom prst="cloudCallout">
            <a:avLst>
              <a:gd name="adj1" fmla="val -65478"/>
              <a:gd name="adj2" fmla="val 3881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加点部分都运用了修辞，使表达更具体、形象了。</a:t>
            </a:r>
          </a:p>
        </p:txBody>
      </p:sp>
      <p:sp>
        <p:nvSpPr>
          <p:cNvPr id="8" name="TextBox 6"/>
          <p:cNvSpPr txBox="1"/>
          <p:nvPr/>
        </p:nvSpPr>
        <p:spPr>
          <a:xfrm>
            <a:off x="4902835" y="481330"/>
            <a:ext cx="3237865" cy="2444787"/>
          </a:xfrm>
          <a:prstGeom prst="cloudCallout">
            <a:avLst>
              <a:gd name="adj1" fmla="val 27289"/>
              <a:gd name="adj2" fmla="val 63975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第一个句子运用了比喻，后两个句子运用了夸张。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355036" y="3510270"/>
            <a:ext cx="936104" cy="1209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</p:bldLst>
  </p:timing>
</p:sld>
</file>

<file path=ppt/theme/theme1.xml><?xml version="1.0" encoding="utf-8"?>
<a:theme xmlns:a="http://schemas.openxmlformats.org/drawingml/2006/main" name="1_Office 主题​​">
  <a:themeElements>
    <a:clrScheme name="自定义 1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B3C5"/>
      </a:accent1>
      <a:accent2>
        <a:srgbClr val="F07474"/>
      </a:accent2>
      <a:accent3>
        <a:srgbClr val="FFBF53"/>
      </a:accent3>
      <a:accent4>
        <a:srgbClr val="673B77"/>
      </a:accent4>
      <a:accent5>
        <a:srgbClr val="00B9FA"/>
      </a:accent5>
      <a:accent6>
        <a:srgbClr val="BECE37"/>
      </a:accent6>
      <a:hlink>
        <a:srgbClr val="B381D9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pFill/>
        <a:ln>
          <a:noFill/>
        </a:ln>
        <a:effectLst>
          <a:outerShdw blurRad="444500" dist="254000" dir="8100000" algn="tr" rotWithShape="0">
            <a:prstClr val="black">
              <a:alpha val="5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1036</Words>
  <Application>Microsoft Office PowerPoint</Application>
  <PresentationFormat>全屏显示(16:9)</PresentationFormat>
  <Paragraphs>119</Paragraphs>
  <Slides>21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2" baseType="lpstr">
      <vt:lpstr>Kaiti SC</vt:lpstr>
      <vt:lpstr>楷体</vt:lpstr>
      <vt:lpstr>微软雅黑</vt:lpstr>
      <vt:lpstr>Arial</vt:lpstr>
      <vt:lpstr>宋体</vt:lpstr>
      <vt:lpstr>Wingdings</vt:lpstr>
      <vt:lpstr>Times New Roman</vt:lpstr>
      <vt:lpstr>Heiti SC Light</vt:lpstr>
      <vt:lpstr>Calibri</vt:lpstr>
      <vt:lpstr>黑体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2017-03-17T02:28:00Z</dcterms:created>
  <dcterms:modified xsi:type="dcterms:W3CDTF">2021-03-18T06:04:07Z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2052-11.1.0.8808</vt:lpwstr>
  </property>
</Properties>
</file>