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.xml" ContentType="application/vnd.openxmlformats-officedocument.presentationml.tags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</p:sldMasterIdLst>
  <p:notesMasterIdLst>
    <p:notesMasterId r:id="rId69"/>
  </p:notesMasterIdLst>
  <p:handoutMasterIdLst>
    <p:handoutMasterId r:id="rId70"/>
  </p:handoutMasterIdLst>
  <p:sldIdLst>
    <p:sldId id="1755" r:id="rId2"/>
    <p:sldId id="1816" r:id="rId3"/>
    <p:sldId id="523" r:id="rId4"/>
    <p:sldId id="1741" r:id="rId5"/>
    <p:sldId id="1396" r:id="rId6"/>
    <p:sldId id="1671" r:id="rId7"/>
    <p:sldId id="1397" r:id="rId8"/>
    <p:sldId id="1398" r:id="rId9"/>
    <p:sldId id="1405" r:id="rId10"/>
    <p:sldId id="1399" r:id="rId11"/>
    <p:sldId id="1742" r:id="rId12"/>
    <p:sldId id="1404" r:id="rId13"/>
    <p:sldId id="1402" r:id="rId14"/>
    <p:sldId id="1743" r:id="rId15"/>
    <p:sldId id="1601" r:id="rId16"/>
    <p:sldId id="1744" r:id="rId17"/>
    <p:sldId id="1220" r:id="rId18"/>
    <p:sldId id="1745" r:id="rId19"/>
    <p:sldId id="1737" r:id="rId20"/>
    <p:sldId id="1633" r:id="rId21"/>
    <p:sldId id="1221" r:id="rId22"/>
    <p:sldId id="941" r:id="rId23"/>
    <p:sldId id="1828" r:id="rId24"/>
    <p:sldId id="1818" r:id="rId25"/>
    <p:sldId id="1821" r:id="rId26"/>
    <p:sldId id="1819" r:id="rId27"/>
    <p:sldId id="1820" r:id="rId28"/>
    <p:sldId id="1839" r:id="rId29"/>
    <p:sldId id="1840" r:id="rId30"/>
    <p:sldId id="1817" r:id="rId31"/>
    <p:sldId id="1749" r:id="rId32"/>
    <p:sldId id="1822" r:id="rId33"/>
    <p:sldId id="1823" r:id="rId34"/>
    <p:sldId id="1824" r:id="rId35"/>
    <p:sldId id="1810" r:id="rId36"/>
    <p:sldId id="1526" r:id="rId37"/>
    <p:sldId id="1674" r:id="rId38"/>
    <p:sldId id="1724" r:id="rId39"/>
    <p:sldId id="1725" r:id="rId40"/>
    <p:sldId id="1825" r:id="rId41"/>
    <p:sldId id="1826" r:id="rId42"/>
    <p:sldId id="1726" r:id="rId43"/>
    <p:sldId id="1827" r:id="rId44"/>
    <p:sldId id="1829" r:id="rId45"/>
    <p:sldId id="1830" r:id="rId46"/>
    <p:sldId id="1831" r:id="rId47"/>
    <p:sldId id="1832" r:id="rId48"/>
    <p:sldId id="1833" r:id="rId49"/>
    <p:sldId id="1834" r:id="rId50"/>
    <p:sldId id="1835" r:id="rId51"/>
    <p:sldId id="1837" r:id="rId52"/>
    <p:sldId id="1836" r:id="rId53"/>
    <p:sldId id="1753" r:id="rId54"/>
    <p:sldId id="1740" r:id="rId55"/>
    <p:sldId id="1754" r:id="rId56"/>
    <p:sldId id="1733" r:id="rId57"/>
    <p:sldId id="1734" r:id="rId58"/>
    <p:sldId id="1024" r:id="rId59"/>
    <p:sldId id="1838" r:id="rId60"/>
    <p:sldId id="1750" r:id="rId61"/>
    <p:sldId id="1455" r:id="rId62"/>
    <p:sldId id="1458" r:id="rId63"/>
    <p:sldId id="1594" r:id="rId64"/>
    <p:sldId id="1751" r:id="rId65"/>
    <p:sldId id="1736" r:id="rId66"/>
    <p:sldId id="1747" r:id="rId67"/>
    <p:sldId id="1814" r:id="rId68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71"/>
      <p:bold r:id="rId72"/>
      <p:italic r:id="rId73"/>
      <p:boldItalic r:id="rId74"/>
    </p:embeddedFont>
    <p:embeddedFont>
      <p:font typeface="汉语拼音" panose="02010600030101010101" charset="0"/>
      <p:regular r:id="rId75"/>
    </p:embeddedFont>
    <p:embeddedFont>
      <p:font typeface="黑体" panose="02010609060101010101" pitchFamily="49" charset="-122"/>
      <p:regular r:id="rId76"/>
    </p:embeddedFont>
    <p:embeddedFont>
      <p:font typeface="华文楷体" panose="02010600040101010101" pitchFamily="2" charset="-122"/>
      <p:regular r:id="rId77"/>
    </p:embeddedFont>
    <p:embeddedFont>
      <p:font typeface="楷体" panose="02010609060101010101" pitchFamily="49" charset="-122"/>
      <p:regular r:id="rId78"/>
    </p:embeddedFont>
    <p:embeddedFont>
      <p:font typeface="幼圆" panose="02010509060101010101" pitchFamily="49" charset="-122"/>
      <p:regular r:id="rId79"/>
    </p:embeddedFont>
  </p:embeddedFontLst>
  <p:defaultTextStyle>
    <a:defPPr>
      <a:defRPr lang="zh-CN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53">
          <p15:clr>
            <a:srgbClr val="A4A3A4"/>
          </p15:clr>
        </p15:guide>
        <p15:guide id="2" pos="2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43">
          <p15:clr>
            <a:srgbClr val="A4A3A4"/>
          </p15:clr>
        </p15:guide>
        <p15:guide id="2" pos="228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  <a:srgbClr val="FFFFFF"/>
    <a:srgbClr val="00B050"/>
    <a:srgbClr val="0066FF"/>
    <a:srgbClr val="A38302"/>
    <a:srgbClr val="FEFCDE"/>
    <a:srgbClr val="FF00FF"/>
    <a:srgbClr val="FF6600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79" autoAdjust="0"/>
    <p:restoredTop sz="94519" autoAdjust="0"/>
  </p:normalViewPr>
  <p:slideViewPr>
    <p:cSldViewPr>
      <p:cViewPr varScale="1">
        <p:scale>
          <a:sx n="138" d="100"/>
          <a:sy n="138" d="100"/>
        </p:scale>
        <p:origin x="1296" y="102"/>
      </p:cViewPr>
      <p:guideLst>
        <p:guide orient="horz" pos="3153"/>
        <p:guide pos="22"/>
      </p:guideLst>
    </p:cSldViewPr>
  </p:slideViewPr>
  <p:outlineViewPr>
    <p:cViewPr>
      <p:scale>
        <a:sx n="33" d="100"/>
        <a:sy n="33" d="100"/>
      </p:scale>
      <p:origin x="0" y="112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4578"/>
    </p:cViewPr>
  </p:sorterViewPr>
  <p:notesViewPr>
    <p:cSldViewPr>
      <p:cViewPr varScale="1">
        <p:scale>
          <a:sx n="65" d="100"/>
          <a:sy n="65" d="100"/>
        </p:scale>
        <p:origin x="-2502" y="-114"/>
      </p:cViewPr>
      <p:guideLst>
        <p:guide orient="horz" pos="3143"/>
        <p:guide pos="228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font" Target="fonts/font6.fntdata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font" Target="fonts/font4.fntdata"/><Relationship Id="rId79" Type="http://schemas.openxmlformats.org/officeDocument/2006/relationships/font" Target="fonts/font9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3.fntdata"/><Relationship Id="rId78" Type="http://schemas.openxmlformats.org/officeDocument/2006/relationships/font" Target="fonts/font8.fntdata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77" Type="http://schemas.openxmlformats.org/officeDocument/2006/relationships/font" Target="fonts/font7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2.fntdata"/><Relationship Id="rId80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handoutMaster" Target="handoutMasters/handoutMaster1.xml"/><Relationship Id="rId75" Type="http://schemas.openxmlformats.org/officeDocument/2006/relationships/font" Target="fonts/font5.fntdata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901777683007201"/>
          <c:y val="6.21434646605196E-2"/>
          <c:w val="0.60312791817707201"/>
          <c:h val="0.87571307067896098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4F98-4621-BDC6-F315094B4C18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1-4F98-4621-BDC6-F315094B4C18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2-4F98-4621-BDC6-F315094B4C18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3-4F98-4621-BDC6-F315094B4C18}"/>
              </c:ext>
            </c:extLst>
          </c:dPt>
          <c:dPt>
            <c:idx val="4"/>
            <c:bubble3D val="0"/>
            <c:extLst>
              <c:ext xmlns:c16="http://schemas.microsoft.com/office/drawing/2014/chart" uri="{C3380CC4-5D6E-409C-BE32-E72D297353CC}">
                <c16:uniqueId val="{00000004-4F98-4621-BDC6-F315094B4C18}"/>
              </c:ext>
            </c:extLst>
          </c:dPt>
          <c:cat>
            <c:strRef>
              <c:f>Sheet1!$A$2:$A$6</c:f>
              <c:strCache>
                <c:ptCount val="5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  <c:pt idx="3">
                  <c:v>第四季度</c:v>
                </c:pt>
                <c:pt idx="4">
                  <c:v>1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  <c:pt idx="4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F98-4621-BDC6-F315094B4C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 lang="zh-CN" sz="1800"/>
      </a:pPr>
      <a:endParaRPr lang="zh-CN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0C8EF0-063C-4EC8-822D-D4BEE606CB45}" type="datetimeFigureOut">
              <a:rPr lang="zh-CN" altLang="en-US" smtClean="0"/>
              <a:t>2020/2/1 Saturday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7F7337-2D4C-4836-9F96-E27918AAD3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38855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D2E35E-6DB1-4671-AA13-E9173BD066DF}" type="datetimeFigureOut">
              <a:rPr lang="zh-CN" altLang="en-US" smtClean="0"/>
              <a:t>2020/2/1 Saturday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1CD010-A9A3-4117-BFBF-9C1583B3E1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9480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5514D-1C19-4227-9FDB-AE9C2557C608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58579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4429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09417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13590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78361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82390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62336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>
                <a:solidFill>
                  <a:prstClr val="black"/>
                </a:solidFill>
              </a:rPr>
              <a:t>40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6358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94814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23000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92520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78887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14296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9281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53043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9347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 flipH="1">
            <a:off x="1" y="123478"/>
            <a:ext cx="2771800" cy="216000"/>
          </a:xfrm>
          <a:prstGeom prst="rect">
            <a:avLst/>
          </a:prstGeom>
          <a:gradFill flip="none" rotWithShape="1">
            <a:gsLst>
              <a:gs pos="40000">
                <a:srgbClr val="00B9FA">
                  <a:lumMod val="60000"/>
                  <a:lumOff val="40000"/>
                </a:srgbClr>
              </a:gs>
              <a:gs pos="97000">
                <a:sysClr val="window" lastClr="FFFFFF">
                  <a:alpha val="0"/>
                </a:sysClr>
              </a:gs>
              <a:gs pos="70000">
                <a:srgbClr val="00B9FA">
                  <a:lumMod val="40000"/>
                  <a:lumOff val="60000"/>
                  <a:alpha val="76000"/>
                </a:srgbClr>
              </a:gs>
            </a:gsLst>
            <a:lin ang="108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6" name="文本框 10"/>
          <p:cNvSpPr txBox="1"/>
          <p:nvPr userDrawn="1"/>
        </p:nvSpPr>
        <p:spPr>
          <a:xfrm>
            <a:off x="193237" y="92978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200" b="0" dirty="0">
                <a:latin typeface="+mn-ea"/>
                <a:ea typeface="+mn-ea"/>
              </a:rPr>
              <a:t>8</a:t>
            </a:r>
            <a:r>
              <a:rPr kumimoji="1" lang="zh-CN" altLang="en-US" sz="1200" b="0" dirty="0">
                <a:latin typeface="+mn-ea"/>
                <a:ea typeface="+mn-ea"/>
              </a:rPr>
              <a:t>   匆匆</a:t>
            </a:r>
          </a:p>
        </p:txBody>
      </p:sp>
      <p:pic>
        <p:nvPicPr>
          <p:cNvPr id="10" name="Picture 12"/>
          <p:cNvPicPr>
            <a:picLocks noChangeAspect="1" noChangeArrowheads="1"/>
          </p:cNvPicPr>
          <p:nvPr userDrawn="1"/>
        </p:nvPicPr>
        <p:blipFill>
          <a:blip r:embed="rId7" cstate="print">
            <a:lum bright="-10000" contrast="20000"/>
          </a:blip>
          <a:srcRect l="3947" r="4280" b="9964"/>
          <a:stretch>
            <a:fillRect/>
          </a:stretch>
        </p:blipFill>
        <p:spPr bwMode="auto">
          <a:xfrm>
            <a:off x="0" y="4071948"/>
            <a:ext cx="9144000" cy="1071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</p:sldLayoutIdLst>
  <p:txStyles>
    <p:titleStyle>
      <a:lvl1pPr algn="ctr" defTabSz="685165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1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6895" indent="-213995" algn="l" defTabSz="6851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1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165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165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1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1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1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1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&#19971;&#24425;&#20845;&#19979;&#23383;&#35789;&#21548;&#20889;8&#21254;&#21254;.mp4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slide" Target="slide2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&#20845;&#19979;&#29983;&#23383;&#35270;&#39057;8&#21254;&#21254;.mp4" TargetMode="External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hyperlink" Target="&#35838;&#25991;&#26391;&#35835;-8&#21254;&#21254;.mp4" TargetMode="Externa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27584" y="1275606"/>
            <a:ext cx="7632848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4400" b="1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我们前面学习了诗歌</a:t>
            </a:r>
            <a:r>
              <a:rPr lang="en-US" altLang="zh-CN" sz="4400" b="1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《</a:t>
            </a:r>
            <a:r>
              <a:rPr lang="zh-CN" altLang="en-US" sz="4400" b="1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长歌行</a:t>
            </a:r>
            <a:r>
              <a:rPr lang="en-US" altLang="zh-CN" sz="4400" b="1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》</a:t>
            </a:r>
            <a:r>
              <a:rPr lang="zh-CN" altLang="en-US" sz="4400" b="1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，谁能来背一背？</a:t>
            </a:r>
            <a:endParaRPr sz="4400" b="1" dirty="0"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Group 12"/>
          <p:cNvGraphicFramePr>
            <a:graphicFrameLocks noGrp="1"/>
          </p:cNvGraphicFramePr>
          <p:nvPr/>
        </p:nvGraphicFramePr>
        <p:xfrm>
          <a:off x="2087400" y="2426051"/>
          <a:ext cx="1481202" cy="1528636"/>
        </p:xfrm>
        <a:graphic>
          <a:graphicData uri="http://schemas.openxmlformats.org/drawingml/2006/table">
            <a:tbl>
              <a:tblPr/>
              <a:tblGrid>
                <a:gridCol w="7406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06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7903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960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2" name="TextBox 23"/>
          <p:cNvSpPr txBox="1"/>
          <p:nvPr/>
        </p:nvSpPr>
        <p:spPr>
          <a:xfrm>
            <a:off x="2125235" y="2327341"/>
            <a:ext cx="1420517" cy="166878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0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藏</a:t>
            </a:r>
          </a:p>
        </p:txBody>
      </p:sp>
      <p:sp>
        <p:nvSpPr>
          <p:cNvPr id="23" name="TextBox 24"/>
          <p:cNvSpPr txBox="1"/>
          <p:nvPr/>
        </p:nvSpPr>
        <p:spPr>
          <a:xfrm>
            <a:off x="2215515" y="1443990"/>
            <a:ext cx="1420495" cy="83756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5000" dirty="0" err="1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cánɡ</a:t>
            </a:r>
            <a:endParaRPr lang="en-US" altLang="zh-CN" sz="5000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  <a:cs typeface="汉语拼音" panose="02010600030101010101" pitchFamily="34" charset="0"/>
            </a:endParaRPr>
          </a:p>
        </p:txBody>
      </p:sp>
      <p:sp>
        <p:nvSpPr>
          <p:cNvPr id="4" name="线形标注 2 3"/>
          <p:cNvSpPr/>
          <p:nvPr/>
        </p:nvSpPr>
        <p:spPr>
          <a:xfrm>
            <a:off x="4422140" y="1540510"/>
            <a:ext cx="3148965" cy="1383665"/>
          </a:xfrm>
          <a:prstGeom prst="borderCallout2">
            <a:avLst>
              <a:gd name="adj1" fmla="val 18750"/>
              <a:gd name="adj2" fmla="val 213"/>
              <a:gd name="adj3" fmla="val 18750"/>
              <a:gd name="adj4" fmla="val -16667"/>
              <a:gd name="adj5" fmla="val 127076"/>
              <a:gd name="adj6" fmla="val -43819"/>
            </a:avLst>
          </a:prstGeom>
          <a:grpFill/>
          <a:ln w="3175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zh-CN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注意</a:t>
            </a:r>
            <a:r>
              <a:rPr lang="en-US" altLang="zh-CN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“</a:t>
            </a:r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臣</a:t>
            </a:r>
            <a:r>
              <a:rPr lang="en-US" altLang="zh-CN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”</a:t>
            </a:r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的写法，笔画较多，要写得紧凑而清楚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3635896" y="554509"/>
            <a:ext cx="1944216" cy="577081"/>
            <a:chOff x="3635896" y="554509"/>
            <a:chExt cx="1944216" cy="577081"/>
          </a:xfrm>
        </p:grpSpPr>
        <p:sp>
          <p:nvSpPr>
            <p:cNvPr id="51" name="TextBox 11"/>
            <p:cNvSpPr txBox="1">
              <a:spLocks noChangeArrowheads="1"/>
            </p:cNvSpPr>
            <p:nvPr/>
          </p:nvSpPr>
          <p:spPr bwMode="auto">
            <a:xfrm>
              <a:off x="4125341" y="554509"/>
              <a:ext cx="1454771" cy="577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80" tIns="34290" rIns="68580" bIns="34290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33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易写错</a:t>
              </a:r>
            </a:p>
          </p:txBody>
        </p:sp>
        <p:grpSp>
          <p:nvGrpSpPr>
            <p:cNvPr id="52" name="组合 51"/>
            <p:cNvGrpSpPr/>
            <p:nvPr/>
          </p:nvGrpSpPr>
          <p:grpSpPr>
            <a:xfrm>
              <a:off x="3635896" y="627534"/>
              <a:ext cx="456833" cy="456366"/>
              <a:chOff x="631825" y="5181600"/>
              <a:chExt cx="1554163" cy="1552575"/>
            </a:xfrm>
          </p:grpSpPr>
          <p:sp>
            <p:nvSpPr>
              <p:cNvPr id="53" name="Oval 10"/>
              <p:cNvSpPr>
                <a:spLocks noChangeArrowheads="1"/>
              </p:cNvSpPr>
              <p:nvPr/>
            </p:nvSpPr>
            <p:spPr bwMode="auto">
              <a:xfrm>
                <a:off x="631825" y="5181600"/>
                <a:ext cx="1554163" cy="1552575"/>
              </a:xfrm>
              <a:prstGeom prst="ellipse">
                <a:avLst/>
              </a:prstGeom>
              <a:solidFill>
                <a:srgbClr val="FFC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54" name="Freeform 11"/>
              <p:cNvSpPr/>
              <p:nvPr/>
            </p:nvSpPr>
            <p:spPr bwMode="auto">
              <a:xfrm>
                <a:off x="1468438" y="5353050"/>
                <a:ext cx="34925" cy="87313"/>
              </a:xfrm>
              <a:custGeom>
                <a:avLst/>
                <a:gdLst>
                  <a:gd name="T0" fmla="*/ 4 w 12"/>
                  <a:gd name="T1" fmla="*/ 30 h 31"/>
                  <a:gd name="T2" fmla="*/ 12 w 12"/>
                  <a:gd name="T3" fmla="*/ 3 h 31"/>
                  <a:gd name="T4" fmla="*/ 11 w 12"/>
                  <a:gd name="T5" fmla="*/ 0 h 31"/>
                  <a:gd name="T6" fmla="*/ 0 w 12"/>
                  <a:gd name="T7" fmla="*/ 31 h 31"/>
                  <a:gd name="T8" fmla="*/ 4 w 12"/>
                  <a:gd name="T9" fmla="*/ 3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1">
                    <a:moveTo>
                      <a:pt x="4" y="30"/>
                    </a:moveTo>
                    <a:cubicBezTo>
                      <a:pt x="4" y="20"/>
                      <a:pt x="7" y="7"/>
                      <a:pt x="12" y="3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2" y="6"/>
                      <a:pt x="0" y="21"/>
                      <a:pt x="0" y="31"/>
                    </a:cubicBezTo>
                    <a:lnTo>
                      <a:pt x="4" y="30"/>
                    </a:lnTo>
                    <a:close/>
                  </a:path>
                </a:pathLst>
              </a:custGeom>
              <a:solidFill>
                <a:srgbClr val="4F2E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55" name="Freeform 12"/>
              <p:cNvSpPr/>
              <p:nvPr/>
            </p:nvSpPr>
            <p:spPr bwMode="auto">
              <a:xfrm>
                <a:off x="1471613" y="5410200"/>
                <a:ext cx="204788" cy="358775"/>
              </a:xfrm>
              <a:custGeom>
                <a:avLst/>
                <a:gdLst>
                  <a:gd name="T0" fmla="*/ 0 w 72"/>
                  <a:gd name="T1" fmla="*/ 119 h 126"/>
                  <a:gd name="T2" fmla="*/ 66 w 72"/>
                  <a:gd name="T3" fmla="*/ 67 h 126"/>
                  <a:gd name="T4" fmla="*/ 45 w 72"/>
                  <a:gd name="T5" fmla="*/ 7 h 126"/>
                  <a:gd name="T6" fmla="*/ 1 w 72"/>
                  <a:gd name="T7" fmla="*/ 9 h 126"/>
                  <a:gd name="T8" fmla="*/ 0 w 72"/>
                  <a:gd name="T9" fmla="*/ 119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126">
                    <a:moveTo>
                      <a:pt x="0" y="119"/>
                    </a:moveTo>
                    <a:cubicBezTo>
                      <a:pt x="29" y="126"/>
                      <a:pt x="60" y="101"/>
                      <a:pt x="66" y="67"/>
                    </a:cubicBezTo>
                    <a:cubicBezTo>
                      <a:pt x="72" y="33"/>
                      <a:pt x="61" y="15"/>
                      <a:pt x="45" y="7"/>
                    </a:cubicBezTo>
                    <a:cubicBezTo>
                      <a:pt x="31" y="0"/>
                      <a:pt x="3" y="11"/>
                      <a:pt x="1" y="9"/>
                    </a:cubicBezTo>
                    <a:lnTo>
                      <a:pt x="0" y="119"/>
                    </a:lnTo>
                    <a:close/>
                  </a:path>
                </a:pathLst>
              </a:custGeom>
              <a:solidFill>
                <a:srgbClr val="C90D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56" name="Freeform 13"/>
              <p:cNvSpPr/>
              <p:nvPr/>
            </p:nvSpPr>
            <p:spPr bwMode="auto">
              <a:xfrm>
                <a:off x="1274763" y="5410200"/>
                <a:ext cx="200025" cy="355600"/>
              </a:xfrm>
              <a:custGeom>
                <a:avLst/>
                <a:gdLst>
                  <a:gd name="T0" fmla="*/ 70 w 70"/>
                  <a:gd name="T1" fmla="*/ 9 h 125"/>
                  <a:gd name="T2" fmla="*/ 26 w 70"/>
                  <a:gd name="T3" fmla="*/ 8 h 125"/>
                  <a:gd name="T4" fmla="*/ 8 w 70"/>
                  <a:gd name="T5" fmla="*/ 69 h 125"/>
                  <a:gd name="T6" fmla="*/ 69 w 70"/>
                  <a:gd name="T7" fmla="*/ 119 h 125"/>
                  <a:gd name="T8" fmla="*/ 70 w 70"/>
                  <a:gd name="T9" fmla="*/ 9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125">
                    <a:moveTo>
                      <a:pt x="70" y="9"/>
                    </a:moveTo>
                    <a:cubicBezTo>
                      <a:pt x="68" y="11"/>
                      <a:pt x="40" y="0"/>
                      <a:pt x="26" y="8"/>
                    </a:cubicBezTo>
                    <a:cubicBezTo>
                      <a:pt x="11" y="17"/>
                      <a:pt x="0" y="35"/>
                      <a:pt x="8" y="69"/>
                    </a:cubicBezTo>
                    <a:cubicBezTo>
                      <a:pt x="16" y="103"/>
                      <a:pt x="38" y="125"/>
                      <a:pt x="69" y="119"/>
                    </a:cubicBezTo>
                    <a:lnTo>
                      <a:pt x="70" y="9"/>
                    </a:lnTo>
                    <a:close/>
                  </a:path>
                </a:pathLst>
              </a:custGeom>
              <a:solidFill>
                <a:srgbClr val="DB19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57" name="Freeform 14"/>
              <p:cNvSpPr/>
              <p:nvPr/>
            </p:nvSpPr>
            <p:spPr bwMode="auto">
              <a:xfrm>
                <a:off x="1374775" y="5313363"/>
                <a:ext cx="125413" cy="53975"/>
              </a:xfrm>
              <a:custGeom>
                <a:avLst/>
                <a:gdLst>
                  <a:gd name="T0" fmla="*/ 44 w 44"/>
                  <a:gd name="T1" fmla="*/ 19 h 19"/>
                  <a:gd name="T2" fmla="*/ 27 w 44"/>
                  <a:gd name="T3" fmla="*/ 4 h 19"/>
                  <a:gd name="T4" fmla="*/ 0 w 44"/>
                  <a:gd name="T5" fmla="*/ 1 h 19"/>
                  <a:gd name="T6" fmla="*/ 0 w 44"/>
                  <a:gd name="T7" fmla="*/ 2 h 19"/>
                  <a:gd name="T8" fmla="*/ 44 w 44"/>
                  <a:gd name="T9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19">
                    <a:moveTo>
                      <a:pt x="44" y="19"/>
                    </a:moveTo>
                    <a:cubicBezTo>
                      <a:pt x="44" y="19"/>
                      <a:pt x="40" y="9"/>
                      <a:pt x="27" y="4"/>
                    </a:cubicBezTo>
                    <a:cubicBezTo>
                      <a:pt x="15" y="0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2" y="10"/>
                      <a:pt x="28" y="14"/>
                      <a:pt x="44" y="19"/>
                    </a:cubicBezTo>
                    <a:close/>
                  </a:path>
                </a:pathLst>
              </a:custGeom>
              <a:solidFill>
                <a:srgbClr val="1287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58" name="Freeform 15"/>
              <p:cNvSpPr/>
              <p:nvPr/>
            </p:nvSpPr>
            <p:spPr bwMode="auto">
              <a:xfrm>
                <a:off x="1374775" y="5318125"/>
                <a:ext cx="125413" cy="103188"/>
              </a:xfrm>
              <a:custGeom>
                <a:avLst/>
                <a:gdLst>
                  <a:gd name="T0" fmla="*/ 0 w 44"/>
                  <a:gd name="T1" fmla="*/ 0 h 36"/>
                  <a:gd name="T2" fmla="*/ 6 w 44"/>
                  <a:gd name="T3" fmla="*/ 12 h 36"/>
                  <a:gd name="T4" fmla="*/ 44 w 44"/>
                  <a:gd name="T5" fmla="*/ 17 h 36"/>
                  <a:gd name="T6" fmla="*/ 0 w 44"/>
                  <a:gd name="T7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36">
                    <a:moveTo>
                      <a:pt x="0" y="0"/>
                    </a:moveTo>
                    <a:cubicBezTo>
                      <a:pt x="0" y="2"/>
                      <a:pt x="2" y="7"/>
                      <a:pt x="6" y="12"/>
                    </a:cubicBezTo>
                    <a:cubicBezTo>
                      <a:pt x="30" y="36"/>
                      <a:pt x="43" y="18"/>
                      <a:pt x="44" y="17"/>
                    </a:cubicBezTo>
                    <a:cubicBezTo>
                      <a:pt x="28" y="12"/>
                      <a:pt x="12" y="8"/>
                      <a:pt x="0" y="0"/>
                    </a:cubicBezTo>
                    <a:close/>
                  </a:path>
                </a:pathLst>
              </a:custGeom>
              <a:solidFill>
                <a:srgbClr val="0E77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59" name="Rectangle 16"/>
              <p:cNvSpPr>
                <a:spLocks noChangeArrowheads="1"/>
              </p:cNvSpPr>
              <p:nvPr/>
            </p:nvSpPr>
            <p:spPr bwMode="auto">
              <a:xfrm>
                <a:off x="908050" y="6238875"/>
                <a:ext cx="904875" cy="227013"/>
              </a:xfrm>
              <a:prstGeom prst="rect">
                <a:avLst/>
              </a:prstGeom>
              <a:solidFill>
                <a:srgbClr val="FF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60" name="Rectangle 17"/>
              <p:cNvSpPr>
                <a:spLocks noChangeArrowheads="1"/>
              </p:cNvSpPr>
              <p:nvPr/>
            </p:nvSpPr>
            <p:spPr bwMode="auto">
              <a:xfrm>
                <a:off x="1681163" y="6238875"/>
                <a:ext cx="17463" cy="227013"/>
              </a:xfrm>
              <a:prstGeom prst="rect">
                <a:avLst/>
              </a:prstGeom>
              <a:solidFill>
                <a:srgbClr val="BE1E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61" name="Rectangle 18"/>
              <p:cNvSpPr>
                <a:spLocks noChangeArrowheads="1"/>
              </p:cNvSpPr>
              <p:nvPr/>
            </p:nvSpPr>
            <p:spPr bwMode="auto">
              <a:xfrm>
                <a:off x="1651000" y="6238875"/>
                <a:ext cx="17463" cy="227013"/>
              </a:xfrm>
              <a:prstGeom prst="rect">
                <a:avLst/>
              </a:prstGeom>
              <a:solidFill>
                <a:srgbClr val="BE1E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62" name="Rectangle 19"/>
              <p:cNvSpPr>
                <a:spLocks noChangeArrowheads="1"/>
              </p:cNvSpPr>
              <p:nvPr/>
            </p:nvSpPr>
            <p:spPr bwMode="auto">
              <a:xfrm>
                <a:off x="1612900" y="6238875"/>
                <a:ext cx="17463" cy="227013"/>
              </a:xfrm>
              <a:prstGeom prst="rect">
                <a:avLst/>
              </a:prstGeom>
              <a:solidFill>
                <a:srgbClr val="BE1E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63" name="Rectangle 20"/>
              <p:cNvSpPr>
                <a:spLocks noChangeArrowheads="1"/>
              </p:cNvSpPr>
              <p:nvPr/>
            </p:nvSpPr>
            <p:spPr bwMode="auto">
              <a:xfrm>
                <a:off x="1030288" y="5924550"/>
                <a:ext cx="474663" cy="171450"/>
              </a:xfrm>
              <a:prstGeom prst="rect">
                <a:avLst/>
              </a:prstGeom>
              <a:solidFill>
                <a:srgbClr val="F9EE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64" name="Rectangle 21"/>
              <p:cNvSpPr>
                <a:spLocks noChangeArrowheads="1"/>
              </p:cNvSpPr>
              <p:nvPr/>
            </p:nvSpPr>
            <p:spPr bwMode="auto">
              <a:xfrm>
                <a:off x="1030288" y="5924550"/>
                <a:ext cx="474663" cy="171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65" name="Rectangle 22"/>
              <p:cNvSpPr>
                <a:spLocks noChangeArrowheads="1"/>
              </p:cNvSpPr>
              <p:nvPr/>
            </p:nvSpPr>
            <p:spPr bwMode="auto">
              <a:xfrm>
                <a:off x="1030288" y="6002338"/>
                <a:ext cx="474663" cy="4763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66" name="Rectangle 23"/>
              <p:cNvSpPr>
                <a:spLocks noChangeArrowheads="1"/>
              </p:cNvSpPr>
              <p:nvPr/>
            </p:nvSpPr>
            <p:spPr bwMode="auto">
              <a:xfrm>
                <a:off x="1030288" y="6002338"/>
                <a:ext cx="474663" cy="47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67" name="Rectangle 24"/>
              <p:cNvSpPr>
                <a:spLocks noChangeArrowheads="1"/>
              </p:cNvSpPr>
              <p:nvPr/>
            </p:nvSpPr>
            <p:spPr bwMode="auto">
              <a:xfrm>
                <a:off x="1030288" y="6049963"/>
                <a:ext cx="474663" cy="6350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68" name="Rectangle 25"/>
              <p:cNvSpPr>
                <a:spLocks noChangeArrowheads="1"/>
              </p:cNvSpPr>
              <p:nvPr/>
            </p:nvSpPr>
            <p:spPr bwMode="auto">
              <a:xfrm>
                <a:off x="1030288" y="6049963"/>
                <a:ext cx="474663" cy="6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69" name="Rectangle 26"/>
              <p:cNvSpPr>
                <a:spLocks noChangeArrowheads="1"/>
              </p:cNvSpPr>
              <p:nvPr/>
            </p:nvSpPr>
            <p:spPr bwMode="auto">
              <a:xfrm>
                <a:off x="1030288" y="6034088"/>
                <a:ext cx="474663" cy="1588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70" name="Rectangle 27"/>
              <p:cNvSpPr>
                <a:spLocks noChangeArrowheads="1"/>
              </p:cNvSpPr>
              <p:nvPr/>
            </p:nvSpPr>
            <p:spPr bwMode="auto">
              <a:xfrm>
                <a:off x="1030288" y="6034088"/>
                <a:ext cx="474663" cy="1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71" name="Rectangle 28"/>
              <p:cNvSpPr>
                <a:spLocks noChangeArrowheads="1"/>
              </p:cNvSpPr>
              <p:nvPr/>
            </p:nvSpPr>
            <p:spPr bwMode="auto">
              <a:xfrm>
                <a:off x="1030288" y="5984875"/>
                <a:ext cx="474663" cy="3175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72" name="Rectangle 29"/>
              <p:cNvSpPr>
                <a:spLocks noChangeArrowheads="1"/>
              </p:cNvSpPr>
              <p:nvPr/>
            </p:nvSpPr>
            <p:spPr bwMode="auto">
              <a:xfrm>
                <a:off x="1030288" y="5984875"/>
                <a:ext cx="474663" cy="3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73" name="Rectangle 30"/>
              <p:cNvSpPr>
                <a:spLocks noChangeArrowheads="1"/>
              </p:cNvSpPr>
              <p:nvPr/>
            </p:nvSpPr>
            <p:spPr bwMode="auto">
              <a:xfrm>
                <a:off x="1030288" y="5937250"/>
                <a:ext cx="474663" cy="1588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74" name="Rectangle 31"/>
              <p:cNvSpPr>
                <a:spLocks noChangeArrowheads="1"/>
              </p:cNvSpPr>
              <p:nvPr/>
            </p:nvSpPr>
            <p:spPr bwMode="auto">
              <a:xfrm>
                <a:off x="1030288" y="5937250"/>
                <a:ext cx="474663" cy="1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75" name="Rectangle 32"/>
              <p:cNvSpPr>
                <a:spLocks noChangeArrowheads="1"/>
              </p:cNvSpPr>
              <p:nvPr/>
            </p:nvSpPr>
            <p:spPr bwMode="auto">
              <a:xfrm>
                <a:off x="1030288" y="6084888"/>
                <a:ext cx="474663" cy="3175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76" name="Rectangle 33"/>
              <p:cNvSpPr>
                <a:spLocks noChangeArrowheads="1"/>
              </p:cNvSpPr>
              <p:nvPr/>
            </p:nvSpPr>
            <p:spPr bwMode="auto">
              <a:xfrm>
                <a:off x="1030288" y="6084888"/>
                <a:ext cx="474663" cy="3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77" name="Rectangle 34"/>
              <p:cNvSpPr>
                <a:spLocks noChangeArrowheads="1"/>
              </p:cNvSpPr>
              <p:nvPr/>
            </p:nvSpPr>
            <p:spPr bwMode="auto">
              <a:xfrm>
                <a:off x="1030288" y="5951538"/>
                <a:ext cx="474663" cy="1588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78" name="Rectangle 35"/>
              <p:cNvSpPr>
                <a:spLocks noChangeArrowheads="1"/>
              </p:cNvSpPr>
              <p:nvPr/>
            </p:nvSpPr>
            <p:spPr bwMode="auto">
              <a:xfrm>
                <a:off x="1030288" y="5951538"/>
                <a:ext cx="474663" cy="1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79" name="Rectangle 36"/>
              <p:cNvSpPr>
                <a:spLocks noChangeArrowheads="1"/>
              </p:cNvSpPr>
              <p:nvPr/>
            </p:nvSpPr>
            <p:spPr bwMode="auto">
              <a:xfrm>
                <a:off x="879475" y="6118225"/>
                <a:ext cx="1058863" cy="120650"/>
              </a:xfrm>
              <a:prstGeom prst="rect">
                <a:avLst/>
              </a:prstGeom>
              <a:solidFill>
                <a:srgbClr val="14B6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80" name="Rectangle 37"/>
              <p:cNvSpPr>
                <a:spLocks noChangeArrowheads="1"/>
              </p:cNvSpPr>
              <p:nvPr/>
            </p:nvSpPr>
            <p:spPr bwMode="auto">
              <a:xfrm>
                <a:off x="1835150" y="6118225"/>
                <a:ext cx="28575" cy="1206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81" name="Rectangle 38"/>
              <p:cNvSpPr>
                <a:spLocks noChangeArrowheads="1"/>
              </p:cNvSpPr>
              <p:nvPr/>
            </p:nvSpPr>
            <p:spPr bwMode="auto">
              <a:xfrm>
                <a:off x="1101725" y="5751513"/>
                <a:ext cx="588963" cy="150813"/>
              </a:xfrm>
              <a:prstGeom prst="rect">
                <a:avLst/>
              </a:prstGeom>
              <a:solidFill>
                <a:srgbClr val="2B53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82" name="Rectangle 39"/>
              <p:cNvSpPr>
                <a:spLocks noChangeArrowheads="1"/>
              </p:cNvSpPr>
              <p:nvPr/>
            </p:nvSpPr>
            <p:spPr bwMode="auto">
              <a:xfrm>
                <a:off x="1633538" y="5751513"/>
                <a:ext cx="14288" cy="150813"/>
              </a:xfrm>
              <a:prstGeom prst="rect">
                <a:avLst/>
              </a:prstGeom>
              <a:solidFill>
                <a:srgbClr val="14B6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83" name="Freeform 40"/>
              <p:cNvSpPr/>
              <p:nvPr/>
            </p:nvSpPr>
            <p:spPr bwMode="auto">
              <a:xfrm>
                <a:off x="1012825" y="5902325"/>
                <a:ext cx="530225" cy="215900"/>
              </a:xfrm>
              <a:custGeom>
                <a:avLst/>
                <a:gdLst>
                  <a:gd name="T0" fmla="*/ 186 w 186"/>
                  <a:gd name="T1" fmla="*/ 38 h 76"/>
                  <a:gd name="T2" fmla="*/ 183 w 186"/>
                  <a:gd name="T3" fmla="*/ 0 h 76"/>
                  <a:gd name="T4" fmla="*/ 183 w 186"/>
                  <a:gd name="T5" fmla="*/ 0 h 76"/>
                  <a:gd name="T6" fmla="*/ 182 w 186"/>
                  <a:gd name="T7" fmla="*/ 0 h 76"/>
                  <a:gd name="T8" fmla="*/ 182 w 186"/>
                  <a:gd name="T9" fmla="*/ 0 h 76"/>
                  <a:gd name="T10" fmla="*/ 182 w 186"/>
                  <a:gd name="T11" fmla="*/ 0 h 76"/>
                  <a:gd name="T12" fmla="*/ 0 w 186"/>
                  <a:gd name="T13" fmla="*/ 0 h 76"/>
                  <a:gd name="T14" fmla="*/ 0 w 186"/>
                  <a:gd name="T15" fmla="*/ 8 h 76"/>
                  <a:gd name="T16" fmla="*/ 173 w 186"/>
                  <a:gd name="T17" fmla="*/ 8 h 76"/>
                  <a:gd name="T18" fmla="*/ 173 w 186"/>
                  <a:gd name="T19" fmla="*/ 68 h 76"/>
                  <a:gd name="T20" fmla="*/ 0 w 186"/>
                  <a:gd name="T21" fmla="*/ 68 h 76"/>
                  <a:gd name="T22" fmla="*/ 0 w 186"/>
                  <a:gd name="T23" fmla="*/ 76 h 76"/>
                  <a:gd name="T24" fmla="*/ 183 w 186"/>
                  <a:gd name="T25" fmla="*/ 76 h 76"/>
                  <a:gd name="T26" fmla="*/ 183 w 186"/>
                  <a:gd name="T27" fmla="*/ 76 h 76"/>
                  <a:gd name="T28" fmla="*/ 186 w 186"/>
                  <a:gd name="T29" fmla="*/ 38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6" h="76">
                    <a:moveTo>
                      <a:pt x="186" y="38"/>
                    </a:moveTo>
                    <a:cubicBezTo>
                      <a:pt x="186" y="19"/>
                      <a:pt x="184" y="3"/>
                      <a:pt x="183" y="0"/>
                    </a:cubicBezTo>
                    <a:cubicBezTo>
                      <a:pt x="183" y="0"/>
                      <a:pt x="183" y="0"/>
                      <a:pt x="183" y="0"/>
                    </a:cubicBezTo>
                    <a:cubicBezTo>
                      <a:pt x="182" y="0"/>
                      <a:pt x="182" y="0"/>
                      <a:pt x="182" y="0"/>
                    </a:cubicBezTo>
                    <a:cubicBezTo>
                      <a:pt x="182" y="0"/>
                      <a:pt x="182" y="0"/>
                      <a:pt x="182" y="0"/>
                    </a:cubicBezTo>
                    <a:cubicBezTo>
                      <a:pt x="182" y="0"/>
                      <a:pt x="182" y="0"/>
                      <a:pt x="18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73" y="8"/>
                      <a:pt x="173" y="8"/>
                      <a:pt x="173" y="8"/>
                    </a:cubicBezTo>
                    <a:cubicBezTo>
                      <a:pt x="173" y="68"/>
                      <a:pt x="173" y="68"/>
                      <a:pt x="173" y="68"/>
                    </a:cubicBezTo>
                    <a:cubicBezTo>
                      <a:pt x="0" y="68"/>
                      <a:pt x="0" y="68"/>
                      <a:pt x="0" y="68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183" y="76"/>
                      <a:pt x="183" y="76"/>
                      <a:pt x="183" y="76"/>
                    </a:cubicBezTo>
                    <a:cubicBezTo>
                      <a:pt x="183" y="76"/>
                      <a:pt x="183" y="76"/>
                      <a:pt x="183" y="76"/>
                    </a:cubicBezTo>
                    <a:cubicBezTo>
                      <a:pt x="184" y="73"/>
                      <a:pt x="186" y="57"/>
                      <a:pt x="186" y="38"/>
                    </a:cubicBezTo>
                    <a:close/>
                  </a:path>
                </a:pathLst>
              </a:custGeom>
              <a:solidFill>
                <a:srgbClr val="5D9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84" name="Freeform 41"/>
              <p:cNvSpPr/>
              <p:nvPr/>
            </p:nvSpPr>
            <p:spPr bwMode="auto">
              <a:xfrm>
                <a:off x="1425575" y="6034088"/>
                <a:ext cx="42863" cy="122238"/>
              </a:xfrm>
              <a:custGeom>
                <a:avLst/>
                <a:gdLst>
                  <a:gd name="T0" fmla="*/ 0 w 27"/>
                  <a:gd name="T1" fmla="*/ 0 h 77"/>
                  <a:gd name="T2" fmla="*/ 0 w 27"/>
                  <a:gd name="T3" fmla="*/ 77 h 77"/>
                  <a:gd name="T4" fmla="*/ 13 w 27"/>
                  <a:gd name="T5" fmla="*/ 64 h 77"/>
                  <a:gd name="T6" fmla="*/ 27 w 27"/>
                  <a:gd name="T7" fmla="*/ 77 h 77"/>
                  <a:gd name="T8" fmla="*/ 27 w 27"/>
                  <a:gd name="T9" fmla="*/ 0 h 77"/>
                  <a:gd name="T10" fmla="*/ 0 w 27"/>
                  <a:gd name="T11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7" h="77">
                    <a:moveTo>
                      <a:pt x="0" y="0"/>
                    </a:moveTo>
                    <a:lnTo>
                      <a:pt x="0" y="77"/>
                    </a:lnTo>
                    <a:lnTo>
                      <a:pt x="13" y="64"/>
                    </a:lnTo>
                    <a:lnTo>
                      <a:pt x="27" y="77"/>
                    </a:lnTo>
                    <a:lnTo>
                      <a:pt x="2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2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</p:grpSp>
      <p:sp>
        <p:nvSpPr>
          <p:cNvPr id="42" name="TextBox 41"/>
          <p:cNvSpPr txBox="1"/>
          <p:nvPr/>
        </p:nvSpPr>
        <p:spPr>
          <a:xfrm>
            <a:off x="4482147" y="3002508"/>
            <a:ext cx="3028950" cy="99187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0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躲藏  收藏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12"/>
          <p:cNvGraphicFramePr>
            <a:graphicFrameLocks noGrp="1"/>
          </p:cNvGraphicFramePr>
          <p:nvPr/>
        </p:nvGraphicFramePr>
        <p:xfrm>
          <a:off x="1799706" y="1923678"/>
          <a:ext cx="1481202" cy="1528636"/>
        </p:xfrm>
        <a:graphic>
          <a:graphicData uri="http://schemas.openxmlformats.org/drawingml/2006/table">
            <a:tbl>
              <a:tblPr/>
              <a:tblGrid>
                <a:gridCol w="7406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06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7903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960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8" name="Freeform 7"/>
          <p:cNvSpPr/>
          <p:nvPr/>
        </p:nvSpPr>
        <p:spPr bwMode="auto">
          <a:xfrm>
            <a:off x="2236524" y="2414506"/>
            <a:ext cx="489819" cy="209402"/>
          </a:xfrm>
          <a:custGeom>
            <a:avLst/>
            <a:gdLst>
              <a:gd name="T0" fmla="*/ 219 w 283"/>
              <a:gd name="T1" fmla="*/ 6 h 121"/>
              <a:gd name="T2" fmla="*/ 231 w 283"/>
              <a:gd name="T3" fmla="*/ 0 h 121"/>
              <a:gd name="T4" fmla="*/ 254 w 283"/>
              <a:gd name="T5" fmla="*/ 6 h 121"/>
              <a:gd name="T6" fmla="*/ 277 w 283"/>
              <a:gd name="T7" fmla="*/ 29 h 121"/>
              <a:gd name="T8" fmla="*/ 283 w 283"/>
              <a:gd name="T9" fmla="*/ 41 h 121"/>
              <a:gd name="T10" fmla="*/ 277 w 283"/>
              <a:gd name="T11" fmla="*/ 46 h 121"/>
              <a:gd name="T12" fmla="*/ 260 w 283"/>
              <a:gd name="T13" fmla="*/ 52 h 121"/>
              <a:gd name="T14" fmla="*/ 242 w 283"/>
              <a:gd name="T15" fmla="*/ 64 h 121"/>
              <a:gd name="T16" fmla="*/ 214 w 283"/>
              <a:gd name="T17" fmla="*/ 81 h 121"/>
              <a:gd name="T18" fmla="*/ 173 w 283"/>
              <a:gd name="T19" fmla="*/ 110 h 121"/>
              <a:gd name="T20" fmla="*/ 144 w 283"/>
              <a:gd name="T21" fmla="*/ 115 h 121"/>
              <a:gd name="T22" fmla="*/ 173 w 283"/>
              <a:gd name="T23" fmla="*/ 87 h 121"/>
              <a:gd name="T24" fmla="*/ 196 w 283"/>
              <a:gd name="T25" fmla="*/ 58 h 121"/>
              <a:gd name="T26" fmla="*/ 208 w 283"/>
              <a:gd name="T27" fmla="*/ 46 h 121"/>
              <a:gd name="T28" fmla="*/ 208 w 283"/>
              <a:gd name="T29" fmla="*/ 41 h 121"/>
              <a:gd name="T30" fmla="*/ 202 w 283"/>
              <a:gd name="T31" fmla="*/ 35 h 121"/>
              <a:gd name="T32" fmla="*/ 185 w 283"/>
              <a:gd name="T33" fmla="*/ 41 h 121"/>
              <a:gd name="T34" fmla="*/ 162 w 283"/>
              <a:gd name="T35" fmla="*/ 46 h 121"/>
              <a:gd name="T36" fmla="*/ 127 w 283"/>
              <a:gd name="T37" fmla="*/ 52 h 121"/>
              <a:gd name="T38" fmla="*/ 93 w 283"/>
              <a:gd name="T39" fmla="*/ 58 h 121"/>
              <a:gd name="T40" fmla="*/ 70 w 283"/>
              <a:gd name="T41" fmla="*/ 64 h 121"/>
              <a:gd name="T42" fmla="*/ 52 w 283"/>
              <a:gd name="T43" fmla="*/ 69 h 121"/>
              <a:gd name="T44" fmla="*/ 41 w 283"/>
              <a:gd name="T45" fmla="*/ 69 h 121"/>
              <a:gd name="T46" fmla="*/ 23 w 283"/>
              <a:gd name="T47" fmla="*/ 64 h 121"/>
              <a:gd name="T48" fmla="*/ 0 w 283"/>
              <a:gd name="T49" fmla="*/ 41 h 121"/>
              <a:gd name="T50" fmla="*/ 70 w 283"/>
              <a:gd name="T51" fmla="*/ 35 h 121"/>
              <a:gd name="T52" fmla="*/ 110 w 283"/>
              <a:gd name="T53" fmla="*/ 29 h 121"/>
              <a:gd name="T54" fmla="*/ 139 w 283"/>
              <a:gd name="T55" fmla="*/ 23 h 121"/>
              <a:gd name="T56" fmla="*/ 179 w 283"/>
              <a:gd name="T57" fmla="*/ 17 h 121"/>
              <a:gd name="T58" fmla="*/ 202 w 283"/>
              <a:gd name="T59" fmla="*/ 12 h 121"/>
              <a:gd name="T60" fmla="*/ 214 w 283"/>
              <a:gd name="T61" fmla="*/ 6 h 121"/>
              <a:gd name="T62" fmla="*/ 214 w 283"/>
              <a:gd name="T63" fmla="*/ 6 h 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83" h="121">
                <a:moveTo>
                  <a:pt x="214" y="6"/>
                </a:moveTo>
                <a:lnTo>
                  <a:pt x="219" y="6"/>
                </a:lnTo>
                <a:lnTo>
                  <a:pt x="225" y="0"/>
                </a:lnTo>
                <a:lnTo>
                  <a:pt x="231" y="0"/>
                </a:lnTo>
                <a:lnTo>
                  <a:pt x="237" y="0"/>
                </a:lnTo>
                <a:lnTo>
                  <a:pt x="254" y="6"/>
                </a:lnTo>
                <a:lnTo>
                  <a:pt x="271" y="17"/>
                </a:lnTo>
                <a:lnTo>
                  <a:pt x="277" y="29"/>
                </a:lnTo>
                <a:lnTo>
                  <a:pt x="283" y="35"/>
                </a:lnTo>
                <a:lnTo>
                  <a:pt x="283" y="41"/>
                </a:lnTo>
                <a:lnTo>
                  <a:pt x="283" y="41"/>
                </a:lnTo>
                <a:lnTo>
                  <a:pt x="277" y="46"/>
                </a:lnTo>
                <a:lnTo>
                  <a:pt x="266" y="52"/>
                </a:lnTo>
                <a:lnTo>
                  <a:pt x="260" y="52"/>
                </a:lnTo>
                <a:lnTo>
                  <a:pt x="254" y="58"/>
                </a:lnTo>
                <a:lnTo>
                  <a:pt x="242" y="64"/>
                </a:lnTo>
                <a:lnTo>
                  <a:pt x="231" y="69"/>
                </a:lnTo>
                <a:lnTo>
                  <a:pt x="214" y="81"/>
                </a:lnTo>
                <a:lnTo>
                  <a:pt x="196" y="92"/>
                </a:lnTo>
                <a:lnTo>
                  <a:pt x="173" y="110"/>
                </a:lnTo>
                <a:lnTo>
                  <a:pt x="150" y="121"/>
                </a:lnTo>
                <a:lnTo>
                  <a:pt x="144" y="115"/>
                </a:lnTo>
                <a:lnTo>
                  <a:pt x="156" y="98"/>
                </a:lnTo>
                <a:lnTo>
                  <a:pt x="173" y="87"/>
                </a:lnTo>
                <a:lnTo>
                  <a:pt x="185" y="69"/>
                </a:lnTo>
                <a:lnTo>
                  <a:pt x="196" y="58"/>
                </a:lnTo>
                <a:lnTo>
                  <a:pt x="202" y="52"/>
                </a:lnTo>
                <a:lnTo>
                  <a:pt x="208" y="46"/>
                </a:lnTo>
                <a:lnTo>
                  <a:pt x="208" y="41"/>
                </a:lnTo>
                <a:lnTo>
                  <a:pt x="208" y="41"/>
                </a:lnTo>
                <a:lnTo>
                  <a:pt x="208" y="35"/>
                </a:lnTo>
                <a:lnTo>
                  <a:pt x="202" y="35"/>
                </a:lnTo>
                <a:lnTo>
                  <a:pt x="196" y="41"/>
                </a:lnTo>
                <a:lnTo>
                  <a:pt x="185" y="41"/>
                </a:lnTo>
                <a:lnTo>
                  <a:pt x="173" y="41"/>
                </a:lnTo>
                <a:lnTo>
                  <a:pt x="162" y="46"/>
                </a:lnTo>
                <a:lnTo>
                  <a:pt x="144" y="46"/>
                </a:lnTo>
                <a:lnTo>
                  <a:pt x="127" y="52"/>
                </a:lnTo>
                <a:lnTo>
                  <a:pt x="110" y="52"/>
                </a:lnTo>
                <a:lnTo>
                  <a:pt x="93" y="58"/>
                </a:lnTo>
                <a:lnTo>
                  <a:pt x="81" y="64"/>
                </a:lnTo>
                <a:lnTo>
                  <a:pt x="70" y="64"/>
                </a:lnTo>
                <a:lnTo>
                  <a:pt x="58" y="64"/>
                </a:lnTo>
                <a:lnTo>
                  <a:pt x="52" y="69"/>
                </a:lnTo>
                <a:lnTo>
                  <a:pt x="46" y="69"/>
                </a:lnTo>
                <a:lnTo>
                  <a:pt x="41" y="69"/>
                </a:lnTo>
                <a:lnTo>
                  <a:pt x="35" y="69"/>
                </a:lnTo>
                <a:lnTo>
                  <a:pt x="23" y="64"/>
                </a:lnTo>
                <a:lnTo>
                  <a:pt x="12" y="52"/>
                </a:lnTo>
                <a:lnTo>
                  <a:pt x="0" y="41"/>
                </a:lnTo>
                <a:lnTo>
                  <a:pt x="46" y="35"/>
                </a:lnTo>
                <a:lnTo>
                  <a:pt x="70" y="35"/>
                </a:lnTo>
                <a:lnTo>
                  <a:pt x="93" y="29"/>
                </a:lnTo>
                <a:lnTo>
                  <a:pt x="110" y="29"/>
                </a:lnTo>
                <a:lnTo>
                  <a:pt x="127" y="29"/>
                </a:lnTo>
                <a:lnTo>
                  <a:pt x="139" y="23"/>
                </a:lnTo>
                <a:lnTo>
                  <a:pt x="156" y="23"/>
                </a:lnTo>
                <a:lnTo>
                  <a:pt x="179" y="17"/>
                </a:lnTo>
                <a:lnTo>
                  <a:pt x="196" y="12"/>
                </a:lnTo>
                <a:lnTo>
                  <a:pt x="202" y="12"/>
                </a:lnTo>
                <a:lnTo>
                  <a:pt x="208" y="12"/>
                </a:lnTo>
                <a:lnTo>
                  <a:pt x="214" y="6"/>
                </a:lnTo>
                <a:lnTo>
                  <a:pt x="214" y="6"/>
                </a:lnTo>
                <a:lnTo>
                  <a:pt x="214" y="6"/>
                </a:lnTo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/>
          </a:p>
        </p:txBody>
      </p:sp>
      <p:sp>
        <p:nvSpPr>
          <p:cNvPr id="39" name="Freeform 8"/>
          <p:cNvSpPr/>
          <p:nvPr/>
        </p:nvSpPr>
        <p:spPr bwMode="auto">
          <a:xfrm>
            <a:off x="2397488" y="2594488"/>
            <a:ext cx="148849" cy="358232"/>
          </a:xfrm>
          <a:custGeom>
            <a:avLst/>
            <a:gdLst>
              <a:gd name="T0" fmla="*/ 11 w 86"/>
              <a:gd name="T1" fmla="*/ 173 h 207"/>
              <a:gd name="T2" fmla="*/ 5 w 86"/>
              <a:gd name="T3" fmla="*/ 161 h 207"/>
              <a:gd name="T4" fmla="*/ 0 w 86"/>
              <a:gd name="T5" fmla="*/ 161 h 207"/>
              <a:gd name="T6" fmla="*/ 0 w 86"/>
              <a:gd name="T7" fmla="*/ 156 h 207"/>
              <a:gd name="T8" fmla="*/ 0 w 86"/>
              <a:gd name="T9" fmla="*/ 150 h 207"/>
              <a:gd name="T10" fmla="*/ 5 w 86"/>
              <a:gd name="T11" fmla="*/ 150 h 207"/>
              <a:gd name="T12" fmla="*/ 5 w 86"/>
              <a:gd name="T13" fmla="*/ 150 h 207"/>
              <a:gd name="T14" fmla="*/ 11 w 86"/>
              <a:gd name="T15" fmla="*/ 150 h 207"/>
              <a:gd name="T16" fmla="*/ 23 w 86"/>
              <a:gd name="T17" fmla="*/ 150 h 207"/>
              <a:gd name="T18" fmla="*/ 34 w 86"/>
              <a:gd name="T19" fmla="*/ 156 h 207"/>
              <a:gd name="T20" fmla="*/ 40 w 86"/>
              <a:gd name="T21" fmla="*/ 156 h 207"/>
              <a:gd name="T22" fmla="*/ 46 w 86"/>
              <a:gd name="T23" fmla="*/ 156 h 207"/>
              <a:gd name="T24" fmla="*/ 46 w 86"/>
              <a:gd name="T25" fmla="*/ 150 h 207"/>
              <a:gd name="T26" fmla="*/ 46 w 86"/>
              <a:gd name="T27" fmla="*/ 144 h 207"/>
              <a:gd name="T28" fmla="*/ 51 w 86"/>
              <a:gd name="T29" fmla="*/ 133 h 207"/>
              <a:gd name="T30" fmla="*/ 51 w 86"/>
              <a:gd name="T31" fmla="*/ 115 h 207"/>
              <a:gd name="T32" fmla="*/ 51 w 86"/>
              <a:gd name="T33" fmla="*/ 86 h 207"/>
              <a:gd name="T34" fmla="*/ 46 w 86"/>
              <a:gd name="T35" fmla="*/ 58 h 207"/>
              <a:gd name="T36" fmla="*/ 46 w 86"/>
              <a:gd name="T37" fmla="*/ 46 h 207"/>
              <a:gd name="T38" fmla="*/ 40 w 86"/>
              <a:gd name="T39" fmla="*/ 35 h 207"/>
              <a:gd name="T40" fmla="*/ 34 w 86"/>
              <a:gd name="T41" fmla="*/ 29 h 207"/>
              <a:gd name="T42" fmla="*/ 23 w 86"/>
              <a:gd name="T43" fmla="*/ 17 h 207"/>
              <a:gd name="T44" fmla="*/ 17 w 86"/>
              <a:gd name="T45" fmla="*/ 17 h 207"/>
              <a:gd name="T46" fmla="*/ 11 w 86"/>
              <a:gd name="T47" fmla="*/ 11 h 207"/>
              <a:gd name="T48" fmla="*/ 11 w 86"/>
              <a:gd name="T49" fmla="*/ 6 h 207"/>
              <a:gd name="T50" fmla="*/ 11 w 86"/>
              <a:gd name="T51" fmla="*/ 6 h 207"/>
              <a:gd name="T52" fmla="*/ 11 w 86"/>
              <a:gd name="T53" fmla="*/ 0 h 207"/>
              <a:gd name="T54" fmla="*/ 11 w 86"/>
              <a:gd name="T55" fmla="*/ 0 h 207"/>
              <a:gd name="T56" fmla="*/ 17 w 86"/>
              <a:gd name="T57" fmla="*/ 0 h 207"/>
              <a:gd name="T58" fmla="*/ 23 w 86"/>
              <a:gd name="T59" fmla="*/ 0 h 207"/>
              <a:gd name="T60" fmla="*/ 28 w 86"/>
              <a:gd name="T61" fmla="*/ 0 h 207"/>
              <a:gd name="T62" fmla="*/ 34 w 86"/>
              <a:gd name="T63" fmla="*/ 0 h 207"/>
              <a:gd name="T64" fmla="*/ 46 w 86"/>
              <a:gd name="T65" fmla="*/ 6 h 207"/>
              <a:gd name="T66" fmla="*/ 51 w 86"/>
              <a:gd name="T67" fmla="*/ 11 h 207"/>
              <a:gd name="T68" fmla="*/ 69 w 86"/>
              <a:gd name="T69" fmla="*/ 23 h 207"/>
              <a:gd name="T70" fmla="*/ 75 w 86"/>
              <a:gd name="T71" fmla="*/ 35 h 207"/>
              <a:gd name="T72" fmla="*/ 80 w 86"/>
              <a:gd name="T73" fmla="*/ 46 h 207"/>
              <a:gd name="T74" fmla="*/ 80 w 86"/>
              <a:gd name="T75" fmla="*/ 69 h 207"/>
              <a:gd name="T76" fmla="*/ 86 w 86"/>
              <a:gd name="T77" fmla="*/ 98 h 207"/>
              <a:gd name="T78" fmla="*/ 86 w 86"/>
              <a:gd name="T79" fmla="*/ 127 h 207"/>
              <a:gd name="T80" fmla="*/ 86 w 86"/>
              <a:gd name="T81" fmla="*/ 150 h 207"/>
              <a:gd name="T82" fmla="*/ 80 w 86"/>
              <a:gd name="T83" fmla="*/ 167 h 207"/>
              <a:gd name="T84" fmla="*/ 80 w 86"/>
              <a:gd name="T85" fmla="*/ 179 h 207"/>
              <a:gd name="T86" fmla="*/ 75 w 86"/>
              <a:gd name="T87" fmla="*/ 184 h 207"/>
              <a:gd name="T88" fmla="*/ 69 w 86"/>
              <a:gd name="T89" fmla="*/ 196 h 207"/>
              <a:gd name="T90" fmla="*/ 63 w 86"/>
              <a:gd name="T91" fmla="*/ 202 h 207"/>
              <a:gd name="T92" fmla="*/ 57 w 86"/>
              <a:gd name="T93" fmla="*/ 207 h 207"/>
              <a:gd name="T94" fmla="*/ 51 w 86"/>
              <a:gd name="T95" fmla="*/ 207 h 207"/>
              <a:gd name="T96" fmla="*/ 46 w 86"/>
              <a:gd name="T97" fmla="*/ 207 h 207"/>
              <a:gd name="T98" fmla="*/ 40 w 86"/>
              <a:gd name="T99" fmla="*/ 207 h 207"/>
              <a:gd name="T100" fmla="*/ 34 w 86"/>
              <a:gd name="T101" fmla="*/ 202 h 207"/>
              <a:gd name="T102" fmla="*/ 34 w 86"/>
              <a:gd name="T103" fmla="*/ 202 h 207"/>
              <a:gd name="T104" fmla="*/ 34 w 86"/>
              <a:gd name="T105" fmla="*/ 196 h 207"/>
              <a:gd name="T106" fmla="*/ 34 w 86"/>
              <a:gd name="T107" fmla="*/ 190 h 207"/>
              <a:gd name="T108" fmla="*/ 28 w 86"/>
              <a:gd name="T109" fmla="*/ 184 h 207"/>
              <a:gd name="T110" fmla="*/ 23 w 86"/>
              <a:gd name="T111" fmla="*/ 179 h 207"/>
              <a:gd name="T112" fmla="*/ 11 w 86"/>
              <a:gd name="T113" fmla="*/ 173 h 207"/>
              <a:gd name="T114" fmla="*/ 11 w 86"/>
              <a:gd name="T115" fmla="*/ 173 h 2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6" h="207">
                <a:moveTo>
                  <a:pt x="11" y="173"/>
                </a:moveTo>
                <a:lnTo>
                  <a:pt x="5" y="161"/>
                </a:lnTo>
                <a:lnTo>
                  <a:pt x="0" y="161"/>
                </a:lnTo>
                <a:lnTo>
                  <a:pt x="0" y="156"/>
                </a:lnTo>
                <a:lnTo>
                  <a:pt x="0" y="150"/>
                </a:lnTo>
                <a:lnTo>
                  <a:pt x="5" y="150"/>
                </a:lnTo>
                <a:lnTo>
                  <a:pt x="5" y="150"/>
                </a:lnTo>
                <a:lnTo>
                  <a:pt x="11" y="150"/>
                </a:lnTo>
                <a:lnTo>
                  <a:pt x="23" y="150"/>
                </a:lnTo>
                <a:lnTo>
                  <a:pt x="34" y="156"/>
                </a:lnTo>
                <a:lnTo>
                  <a:pt x="40" y="156"/>
                </a:lnTo>
                <a:lnTo>
                  <a:pt x="46" y="156"/>
                </a:lnTo>
                <a:lnTo>
                  <a:pt x="46" y="150"/>
                </a:lnTo>
                <a:lnTo>
                  <a:pt x="46" y="144"/>
                </a:lnTo>
                <a:lnTo>
                  <a:pt x="51" y="133"/>
                </a:lnTo>
                <a:lnTo>
                  <a:pt x="51" y="115"/>
                </a:lnTo>
                <a:lnTo>
                  <a:pt x="51" y="86"/>
                </a:lnTo>
                <a:lnTo>
                  <a:pt x="46" y="58"/>
                </a:lnTo>
                <a:lnTo>
                  <a:pt x="46" y="46"/>
                </a:lnTo>
                <a:lnTo>
                  <a:pt x="40" y="35"/>
                </a:lnTo>
                <a:lnTo>
                  <a:pt x="34" y="29"/>
                </a:lnTo>
                <a:lnTo>
                  <a:pt x="23" y="17"/>
                </a:lnTo>
                <a:lnTo>
                  <a:pt x="17" y="17"/>
                </a:lnTo>
                <a:lnTo>
                  <a:pt x="11" y="11"/>
                </a:lnTo>
                <a:lnTo>
                  <a:pt x="11" y="6"/>
                </a:lnTo>
                <a:lnTo>
                  <a:pt x="11" y="6"/>
                </a:lnTo>
                <a:lnTo>
                  <a:pt x="11" y="0"/>
                </a:lnTo>
                <a:lnTo>
                  <a:pt x="11" y="0"/>
                </a:lnTo>
                <a:lnTo>
                  <a:pt x="17" y="0"/>
                </a:lnTo>
                <a:lnTo>
                  <a:pt x="23" y="0"/>
                </a:lnTo>
                <a:lnTo>
                  <a:pt x="28" y="0"/>
                </a:lnTo>
                <a:lnTo>
                  <a:pt x="34" y="0"/>
                </a:lnTo>
                <a:lnTo>
                  <a:pt x="46" y="6"/>
                </a:lnTo>
                <a:lnTo>
                  <a:pt x="51" y="11"/>
                </a:lnTo>
                <a:lnTo>
                  <a:pt x="69" y="23"/>
                </a:lnTo>
                <a:lnTo>
                  <a:pt x="75" y="35"/>
                </a:lnTo>
                <a:lnTo>
                  <a:pt x="80" y="46"/>
                </a:lnTo>
                <a:lnTo>
                  <a:pt x="80" y="69"/>
                </a:lnTo>
                <a:lnTo>
                  <a:pt x="86" y="98"/>
                </a:lnTo>
                <a:lnTo>
                  <a:pt x="86" y="127"/>
                </a:lnTo>
                <a:lnTo>
                  <a:pt x="86" y="150"/>
                </a:lnTo>
                <a:lnTo>
                  <a:pt x="80" y="167"/>
                </a:lnTo>
                <a:lnTo>
                  <a:pt x="80" y="179"/>
                </a:lnTo>
                <a:lnTo>
                  <a:pt x="75" y="184"/>
                </a:lnTo>
                <a:lnTo>
                  <a:pt x="69" y="196"/>
                </a:lnTo>
                <a:lnTo>
                  <a:pt x="63" y="202"/>
                </a:lnTo>
                <a:lnTo>
                  <a:pt x="57" y="207"/>
                </a:lnTo>
                <a:lnTo>
                  <a:pt x="51" y="207"/>
                </a:lnTo>
                <a:lnTo>
                  <a:pt x="46" y="207"/>
                </a:lnTo>
                <a:lnTo>
                  <a:pt x="40" y="207"/>
                </a:lnTo>
                <a:lnTo>
                  <a:pt x="34" y="202"/>
                </a:lnTo>
                <a:lnTo>
                  <a:pt x="34" y="202"/>
                </a:lnTo>
                <a:lnTo>
                  <a:pt x="34" y="196"/>
                </a:lnTo>
                <a:lnTo>
                  <a:pt x="34" y="190"/>
                </a:lnTo>
                <a:lnTo>
                  <a:pt x="28" y="184"/>
                </a:lnTo>
                <a:lnTo>
                  <a:pt x="23" y="179"/>
                </a:lnTo>
                <a:lnTo>
                  <a:pt x="11" y="173"/>
                </a:lnTo>
                <a:lnTo>
                  <a:pt x="11" y="173"/>
                </a:lnTo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/>
          </a:p>
        </p:txBody>
      </p:sp>
      <p:sp>
        <p:nvSpPr>
          <p:cNvPr id="40" name="Freeform 9"/>
          <p:cNvSpPr/>
          <p:nvPr/>
        </p:nvSpPr>
        <p:spPr bwMode="auto">
          <a:xfrm>
            <a:off x="2686533" y="2514881"/>
            <a:ext cx="259622" cy="238820"/>
          </a:xfrm>
          <a:custGeom>
            <a:avLst/>
            <a:gdLst>
              <a:gd name="T0" fmla="*/ 0 w 150"/>
              <a:gd name="T1" fmla="*/ 127 h 138"/>
              <a:gd name="T2" fmla="*/ 17 w 150"/>
              <a:gd name="T3" fmla="*/ 109 h 138"/>
              <a:gd name="T4" fmla="*/ 29 w 150"/>
              <a:gd name="T5" fmla="*/ 98 h 138"/>
              <a:gd name="T6" fmla="*/ 52 w 150"/>
              <a:gd name="T7" fmla="*/ 75 h 138"/>
              <a:gd name="T8" fmla="*/ 69 w 150"/>
              <a:gd name="T9" fmla="*/ 57 h 138"/>
              <a:gd name="T10" fmla="*/ 75 w 150"/>
              <a:gd name="T11" fmla="*/ 52 h 138"/>
              <a:gd name="T12" fmla="*/ 80 w 150"/>
              <a:gd name="T13" fmla="*/ 46 h 138"/>
              <a:gd name="T14" fmla="*/ 86 w 150"/>
              <a:gd name="T15" fmla="*/ 34 h 138"/>
              <a:gd name="T16" fmla="*/ 92 w 150"/>
              <a:gd name="T17" fmla="*/ 29 h 138"/>
              <a:gd name="T18" fmla="*/ 92 w 150"/>
              <a:gd name="T19" fmla="*/ 23 h 138"/>
              <a:gd name="T20" fmla="*/ 92 w 150"/>
              <a:gd name="T21" fmla="*/ 11 h 138"/>
              <a:gd name="T22" fmla="*/ 86 w 150"/>
              <a:gd name="T23" fmla="*/ 11 h 138"/>
              <a:gd name="T24" fmla="*/ 86 w 150"/>
              <a:gd name="T25" fmla="*/ 6 h 138"/>
              <a:gd name="T26" fmla="*/ 86 w 150"/>
              <a:gd name="T27" fmla="*/ 6 h 138"/>
              <a:gd name="T28" fmla="*/ 92 w 150"/>
              <a:gd name="T29" fmla="*/ 0 h 138"/>
              <a:gd name="T30" fmla="*/ 98 w 150"/>
              <a:gd name="T31" fmla="*/ 0 h 138"/>
              <a:gd name="T32" fmla="*/ 104 w 150"/>
              <a:gd name="T33" fmla="*/ 0 h 138"/>
              <a:gd name="T34" fmla="*/ 115 w 150"/>
              <a:gd name="T35" fmla="*/ 6 h 138"/>
              <a:gd name="T36" fmla="*/ 127 w 150"/>
              <a:gd name="T37" fmla="*/ 11 h 138"/>
              <a:gd name="T38" fmla="*/ 132 w 150"/>
              <a:gd name="T39" fmla="*/ 17 h 138"/>
              <a:gd name="T40" fmla="*/ 144 w 150"/>
              <a:gd name="T41" fmla="*/ 23 h 138"/>
              <a:gd name="T42" fmla="*/ 144 w 150"/>
              <a:gd name="T43" fmla="*/ 29 h 138"/>
              <a:gd name="T44" fmla="*/ 150 w 150"/>
              <a:gd name="T45" fmla="*/ 34 h 138"/>
              <a:gd name="T46" fmla="*/ 150 w 150"/>
              <a:gd name="T47" fmla="*/ 40 h 138"/>
              <a:gd name="T48" fmla="*/ 138 w 150"/>
              <a:gd name="T49" fmla="*/ 46 h 138"/>
              <a:gd name="T50" fmla="*/ 132 w 150"/>
              <a:gd name="T51" fmla="*/ 57 h 138"/>
              <a:gd name="T52" fmla="*/ 115 w 150"/>
              <a:gd name="T53" fmla="*/ 69 h 138"/>
              <a:gd name="T54" fmla="*/ 109 w 150"/>
              <a:gd name="T55" fmla="*/ 75 h 138"/>
              <a:gd name="T56" fmla="*/ 98 w 150"/>
              <a:gd name="T57" fmla="*/ 86 h 138"/>
              <a:gd name="T58" fmla="*/ 75 w 150"/>
              <a:gd name="T59" fmla="*/ 98 h 138"/>
              <a:gd name="T60" fmla="*/ 40 w 150"/>
              <a:gd name="T61" fmla="*/ 121 h 138"/>
              <a:gd name="T62" fmla="*/ 11 w 150"/>
              <a:gd name="T63" fmla="*/ 138 h 138"/>
              <a:gd name="T64" fmla="*/ 0 w 150"/>
              <a:gd name="T65" fmla="*/ 127 h 138"/>
              <a:gd name="T66" fmla="*/ 0 w 150"/>
              <a:gd name="T67" fmla="*/ 127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50" h="138">
                <a:moveTo>
                  <a:pt x="0" y="127"/>
                </a:moveTo>
                <a:lnTo>
                  <a:pt x="17" y="109"/>
                </a:lnTo>
                <a:lnTo>
                  <a:pt x="29" y="98"/>
                </a:lnTo>
                <a:lnTo>
                  <a:pt x="52" y="75"/>
                </a:lnTo>
                <a:lnTo>
                  <a:pt x="69" y="57"/>
                </a:lnTo>
                <a:lnTo>
                  <a:pt x="75" y="52"/>
                </a:lnTo>
                <a:lnTo>
                  <a:pt x="80" y="46"/>
                </a:lnTo>
                <a:lnTo>
                  <a:pt x="86" y="34"/>
                </a:lnTo>
                <a:lnTo>
                  <a:pt x="92" y="29"/>
                </a:lnTo>
                <a:lnTo>
                  <a:pt x="92" y="23"/>
                </a:lnTo>
                <a:lnTo>
                  <a:pt x="92" y="11"/>
                </a:lnTo>
                <a:lnTo>
                  <a:pt x="86" y="11"/>
                </a:lnTo>
                <a:lnTo>
                  <a:pt x="86" y="6"/>
                </a:lnTo>
                <a:lnTo>
                  <a:pt x="86" y="6"/>
                </a:lnTo>
                <a:lnTo>
                  <a:pt x="92" y="0"/>
                </a:lnTo>
                <a:lnTo>
                  <a:pt x="98" y="0"/>
                </a:lnTo>
                <a:lnTo>
                  <a:pt x="104" y="0"/>
                </a:lnTo>
                <a:lnTo>
                  <a:pt x="115" y="6"/>
                </a:lnTo>
                <a:lnTo>
                  <a:pt x="127" y="11"/>
                </a:lnTo>
                <a:lnTo>
                  <a:pt x="132" y="17"/>
                </a:lnTo>
                <a:lnTo>
                  <a:pt x="144" y="23"/>
                </a:lnTo>
                <a:lnTo>
                  <a:pt x="144" y="29"/>
                </a:lnTo>
                <a:lnTo>
                  <a:pt x="150" y="34"/>
                </a:lnTo>
                <a:lnTo>
                  <a:pt x="150" y="40"/>
                </a:lnTo>
                <a:lnTo>
                  <a:pt x="138" y="46"/>
                </a:lnTo>
                <a:lnTo>
                  <a:pt x="132" y="57"/>
                </a:lnTo>
                <a:lnTo>
                  <a:pt x="115" y="69"/>
                </a:lnTo>
                <a:lnTo>
                  <a:pt x="109" y="75"/>
                </a:lnTo>
                <a:lnTo>
                  <a:pt x="98" y="86"/>
                </a:lnTo>
                <a:lnTo>
                  <a:pt x="75" y="98"/>
                </a:lnTo>
                <a:lnTo>
                  <a:pt x="40" y="121"/>
                </a:lnTo>
                <a:lnTo>
                  <a:pt x="11" y="138"/>
                </a:lnTo>
                <a:lnTo>
                  <a:pt x="0" y="127"/>
                </a:lnTo>
                <a:lnTo>
                  <a:pt x="0" y="127"/>
                </a:lnTo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/>
          </a:p>
        </p:txBody>
      </p:sp>
      <p:sp>
        <p:nvSpPr>
          <p:cNvPr id="41" name="Freeform 10"/>
          <p:cNvSpPr/>
          <p:nvPr/>
        </p:nvSpPr>
        <p:spPr bwMode="auto">
          <a:xfrm>
            <a:off x="2556722" y="2663710"/>
            <a:ext cx="647322" cy="320159"/>
          </a:xfrm>
          <a:custGeom>
            <a:avLst/>
            <a:gdLst>
              <a:gd name="T0" fmla="*/ 92 w 374"/>
              <a:gd name="T1" fmla="*/ 81 h 185"/>
              <a:gd name="T2" fmla="*/ 75 w 374"/>
              <a:gd name="T3" fmla="*/ 64 h 185"/>
              <a:gd name="T4" fmla="*/ 52 w 374"/>
              <a:gd name="T5" fmla="*/ 46 h 185"/>
              <a:gd name="T6" fmla="*/ 40 w 374"/>
              <a:gd name="T7" fmla="*/ 35 h 185"/>
              <a:gd name="T8" fmla="*/ 23 w 374"/>
              <a:gd name="T9" fmla="*/ 23 h 185"/>
              <a:gd name="T10" fmla="*/ 17 w 374"/>
              <a:gd name="T11" fmla="*/ 18 h 185"/>
              <a:gd name="T12" fmla="*/ 6 w 374"/>
              <a:gd name="T13" fmla="*/ 6 h 185"/>
              <a:gd name="T14" fmla="*/ 0 w 374"/>
              <a:gd name="T15" fmla="*/ 6 h 185"/>
              <a:gd name="T16" fmla="*/ 0 w 374"/>
              <a:gd name="T17" fmla="*/ 0 h 185"/>
              <a:gd name="T18" fmla="*/ 6 w 374"/>
              <a:gd name="T19" fmla="*/ 0 h 185"/>
              <a:gd name="T20" fmla="*/ 11 w 374"/>
              <a:gd name="T21" fmla="*/ 0 h 185"/>
              <a:gd name="T22" fmla="*/ 11 w 374"/>
              <a:gd name="T23" fmla="*/ 0 h 185"/>
              <a:gd name="T24" fmla="*/ 17 w 374"/>
              <a:gd name="T25" fmla="*/ 0 h 185"/>
              <a:gd name="T26" fmla="*/ 23 w 374"/>
              <a:gd name="T27" fmla="*/ 6 h 185"/>
              <a:gd name="T28" fmla="*/ 34 w 374"/>
              <a:gd name="T29" fmla="*/ 12 h 185"/>
              <a:gd name="T30" fmla="*/ 46 w 374"/>
              <a:gd name="T31" fmla="*/ 18 h 185"/>
              <a:gd name="T32" fmla="*/ 63 w 374"/>
              <a:gd name="T33" fmla="*/ 23 h 185"/>
              <a:gd name="T34" fmla="*/ 81 w 374"/>
              <a:gd name="T35" fmla="*/ 35 h 185"/>
              <a:gd name="T36" fmla="*/ 98 w 374"/>
              <a:gd name="T37" fmla="*/ 46 h 185"/>
              <a:gd name="T38" fmla="*/ 138 w 374"/>
              <a:gd name="T39" fmla="*/ 69 h 185"/>
              <a:gd name="T40" fmla="*/ 179 w 374"/>
              <a:gd name="T41" fmla="*/ 87 h 185"/>
              <a:gd name="T42" fmla="*/ 207 w 374"/>
              <a:gd name="T43" fmla="*/ 104 h 185"/>
              <a:gd name="T44" fmla="*/ 236 w 374"/>
              <a:gd name="T45" fmla="*/ 116 h 185"/>
              <a:gd name="T46" fmla="*/ 288 w 374"/>
              <a:gd name="T47" fmla="*/ 133 h 185"/>
              <a:gd name="T48" fmla="*/ 328 w 374"/>
              <a:gd name="T49" fmla="*/ 144 h 185"/>
              <a:gd name="T50" fmla="*/ 351 w 374"/>
              <a:gd name="T51" fmla="*/ 150 h 185"/>
              <a:gd name="T52" fmla="*/ 363 w 374"/>
              <a:gd name="T53" fmla="*/ 156 h 185"/>
              <a:gd name="T54" fmla="*/ 374 w 374"/>
              <a:gd name="T55" fmla="*/ 162 h 185"/>
              <a:gd name="T56" fmla="*/ 374 w 374"/>
              <a:gd name="T57" fmla="*/ 167 h 185"/>
              <a:gd name="T58" fmla="*/ 374 w 374"/>
              <a:gd name="T59" fmla="*/ 167 h 185"/>
              <a:gd name="T60" fmla="*/ 374 w 374"/>
              <a:gd name="T61" fmla="*/ 167 h 185"/>
              <a:gd name="T62" fmla="*/ 369 w 374"/>
              <a:gd name="T63" fmla="*/ 173 h 185"/>
              <a:gd name="T64" fmla="*/ 363 w 374"/>
              <a:gd name="T65" fmla="*/ 173 h 185"/>
              <a:gd name="T66" fmla="*/ 351 w 374"/>
              <a:gd name="T67" fmla="*/ 173 h 185"/>
              <a:gd name="T68" fmla="*/ 340 w 374"/>
              <a:gd name="T69" fmla="*/ 179 h 185"/>
              <a:gd name="T70" fmla="*/ 328 w 374"/>
              <a:gd name="T71" fmla="*/ 179 h 185"/>
              <a:gd name="T72" fmla="*/ 317 w 374"/>
              <a:gd name="T73" fmla="*/ 179 h 185"/>
              <a:gd name="T74" fmla="*/ 300 w 374"/>
              <a:gd name="T75" fmla="*/ 179 h 185"/>
              <a:gd name="T76" fmla="*/ 288 w 374"/>
              <a:gd name="T77" fmla="*/ 179 h 185"/>
              <a:gd name="T78" fmla="*/ 271 w 374"/>
              <a:gd name="T79" fmla="*/ 185 h 185"/>
              <a:gd name="T80" fmla="*/ 265 w 374"/>
              <a:gd name="T81" fmla="*/ 185 h 185"/>
              <a:gd name="T82" fmla="*/ 253 w 374"/>
              <a:gd name="T83" fmla="*/ 185 h 185"/>
              <a:gd name="T84" fmla="*/ 248 w 374"/>
              <a:gd name="T85" fmla="*/ 185 h 185"/>
              <a:gd name="T86" fmla="*/ 242 w 374"/>
              <a:gd name="T87" fmla="*/ 185 h 185"/>
              <a:gd name="T88" fmla="*/ 236 w 374"/>
              <a:gd name="T89" fmla="*/ 185 h 185"/>
              <a:gd name="T90" fmla="*/ 230 w 374"/>
              <a:gd name="T91" fmla="*/ 185 h 185"/>
              <a:gd name="T92" fmla="*/ 225 w 374"/>
              <a:gd name="T93" fmla="*/ 179 h 185"/>
              <a:gd name="T94" fmla="*/ 213 w 374"/>
              <a:gd name="T95" fmla="*/ 179 h 185"/>
              <a:gd name="T96" fmla="*/ 207 w 374"/>
              <a:gd name="T97" fmla="*/ 167 h 185"/>
              <a:gd name="T98" fmla="*/ 202 w 374"/>
              <a:gd name="T99" fmla="*/ 167 h 185"/>
              <a:gd name="T100" fmla="*/ 190 w 374"/>
              <a:gd name="T101" fmla="*/ 162 h 185"/>
              <a:gd name="T102" fmla="*/ 184 w 374"/>
              <a:gd name="T103" fmla="*/ 150 h 185"/>
              <a:gd name="T104" fmla="*/ 167 w 374"/>
              <a:gd name="T105" fmla="*/ 139 h 185"/>
              <a:gd name="T106" fmla="*/ 155 w 374"/>
              <a:gd name="T107" fmla="*/ 127 h 185"/>
              <a:gd name="T108" fmla="*/ 138 w 374"/>
              <a:gd name="T109" fmla="*/ 116 h 185"/>
              <a:gd name="T110" fmla="*/ 115 w 374"/>
              <a:gd name="T111" fmla="*/ 98 h 185"/>
              <a:gd name="T112" fmla="*/ 92 w 374"/>
              <a:gd name="T113" fmla="*/ 81 h 185"/>
              <a:gd name="T114" fmla="*/ 92 w 374"/>
              <a:gd name="T115" fmla="*/ 81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74" h="185">
                <a:moveTo>
                  <a:pt x="92" y="81"/>
                </a:moveTo>
                <a:lnTo>
                  <a:pt x="75" y="64"/>
                </a:lnTo>
                <a:lnTo>
                  <a:pt x="52" y="46"/>
                </a:lnTo>
                <a:lnTo>
                  <a:pt x="40" y="35"/>
                </a:lnTo>
                <a:lnTo>
                  <a:pt x="23" y="23"/>
                </a:lnTo>
                <a:lnTo>
                  <a:pt x="17" y="18"/>
                </a:lnTo>
                <a:lnTo>
                  <a:pt x="6" y="6"/>
                </a:lnTo>
                <a:lnTo>
                  <a:pt x="0" y="6"/>
                </a:lnTo>
                <a:lnTo>
                  <a:pt x="0" y="0"/>
                </a:lnTo>
                <a:lnTo>
                  <a:pt x="6" y="0"/>
                </a:lnTo>
                <a:lnTo>
                  <a:pt x="11" y="0"/>
                </a:lnTo>
                <a:lnTo>
                  <a:pt x="11" y="0"/>
                </a:lnTo>
                <a:lnTo>
                  <a:pt x="17" y="0"/>
                </a:lnTo>
                <a:lnTo>
                  <a:pt x="23" y="6"/>
                </a:lnTo>
                <a:lnTo>
                  <a:pt x="34" y="12"/>
                </a:lnTo>
                <a:lnTo>
                  <a:pt x="46" y="18"/>
                </a:lnTo>
                <a:lnTo>
                  <a:pt x="63" y="23"/>
                </a:lnTo>
                <a:lnTo>
                  <a:pt x="81" y="35"/>
                </a:lnTo>
                <a:lnTo>
                  <a:pt x="98" y="46"/>
                </a:lnTo>
                <a:lnTo>
                  <a:pt x="138" y="69"/>
                </a:lnTo>
                <a:lnTo>
                  <a:pt x="179" y="87"/>
                </a:lnTo>
                <a:lnTo>
                  <a:pt x="207" y="104"/>
                </a:lnTo>
                <a:lnTo>
                  <a:pt x="236" y="116"/>
                </a:lnTo>
                <a:lnTo>
                  <a:pt x="288" y="133"/>
                </a:lnTo>
                <a:lnTo>
                  <a:pt x="328" y="144"/>
                </a:lnTo>
                <a:lnTo>
                  <a:pt x="351" y="150"/>
                </a:lnTo>
                <a:lnTo>
                  <a:pt x="363" y="156"/>
                </a:lnTo>
                <a:lnTo>
                  <a:pt x="374" y="162"/>
                </a:lnTo>
                <a:lnTo>
                  <a:pt x="374" y="167"/>
                </a:lnTo>
                <a:lnTo>
                  <a:pt x="374" y="167"/>
                </a:lnTo>
                <a:lnTo>
                  <a:pt x="374" y="167"/>
                </a:lnTo>
                <a:lnTo>
                  <a:pt x="369" y="173"/>
                </a:lnTo>
                <a:lnTo>
                  <a:pt x="363" y="173"/>
                </a:lnTo>
                <a:lnTo>
                  <a:pt x="351" y="173"/>
                </a:lnTo>
                <a:lnTo>
                  <a:pt x="340" y="179"/>
                </a:lnTo>
                <a:lnTo>
                  <a:pt x="328" y="179"/>
                </a:lnTo>
                <a:lnTo>
                  <a:pt x="317" y="179"/>
                </a:lnTo>
                <a:lnTo>
                  <a:pt x="300" y="179"/>
                </a:lnTo>
                <a:lnTo>
                  <a:pt x="288" y="179"/>
                </a:lnTo>
                <a:lnTo>
                  <a:pt x="271" y="185"/>
                </a:lnTo>
                <a:lnTo>
                  <a:pt x="265" y="185"/>
                </a:lnTo>
                <a:lnTo>
                  <a:pt x="253" y="185"/>
                </a:lnTo>
                <a:lnTo>
                  <a:pt x="248" y="185"/>
                </a:lnTo>
                <a:lnTo>
                  <a:pt x="242" y="185"/>
                </a:lnTo>
                <a:lnTo>
                  <a:pt x="236" y="185"/>
                </a:lnTo>
                <a:lnTo>
                  <a:pt x="230" y="185"/>
                </a:lnTo>
                <a:lnTo>
                  <a:pt x="225" y="179"/>
                </a:lnTo>
                <a:lnTo>
                  <a:pt x="213" y="179"/>
                </a:lnTo>
                <a:lnTo>
                  <a:pt x="207" y="167"/>
                </a:lnTo>
                <a:lnTo>
                  <a:pt x="202" y="167"/>
                </a:lnTo>
                <a:lnTo>
                  <a:pt x="190" y="162"/>
                </a:lnTo>
                <a:lnTo>
                  <a:pt x="184" y="150"/>
                </a:lnTo>
                <a:lnTo>
                  <a:pt x="167" y="139"/>
                </a:lnTo>
                <a:lnTo>
                  <a:pt x="155" y="127"/>
                </a:lnTo>
                <a:lnTo>
                  <a:pt x="138" y="116"/>
                </a:lnTo>
                <a:lnTo>
                  <a:pt x="115" y="98"/>
                </a:lnTo>
                <a:lnTo>
                  <a:pt x="92" y="81"/>
                </a:lnTo>
                <a:lnTo>
                  <a:pt x="92" y="81"/>
                </a:lnTo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/>
          </a:p>
        </p:txBody>
      </p:sp>
      <p:sp>
        <p:nvSpPr>
          <p:cNvPr id="42" name="Freeform 11"/>
          <p:cNvSpPr/>
          <p:nvPr/>
        </p:nvSpPr>
        <p:spPr bwMode="auto">
          <a:xfrm>
            <a:off x="2246908" y="2154919"/>
            <a:ext cx="119426" cy="280355"/>
          </a:xfrm>
          <a:custGeom>
            <a:avLst/>
            <a:gdLst>
              <a:gd name="T0" fmla="*/ 69 w 69"/>
              <a:gd name="T1" fmla="*/ 18 h 162"/>
              <a:gd name="T2" fmla="*/ 69 w 69"/>
              <a:gd name="T3" fmla="*/ 18 h 162"/>
              <a:gd name="T4" fmla="*/ 69 w 69"/>
              <a:gd name="T5" fmla="*/ 23 h 162"/>
              <a:gd name="T6" fmla="*/ 69 w 69"/>
              <a:gd name="T7" fmla="*/ 29 h 162"/>
              <a:gd name="T8" fmla="*/ 69 w 69"/>
              <a:gd name="T9" fmla="*/ 35 h 162"/>
              <a:gd name="T10" fmla="*/ 69 w 69"/>
              <a:gd name="T11" fmla="*/ 46 h 162"/>
              <a:gd name="T12" fmla="*/ 69 w 69"/>
              <a:gd name="T13" fmla="*/ 58 h 162"/>
              <a:gd name="T14" fmla="*/ 69 w 69"/>
              <a:gd name="T15" fmla="*/ 75 h 162"/>
              <a:gd name="T16" fmla="*/ 69 w 69"/>
              <a:gd name="T17" fmla="*/ 93 h 162"/>
              <a:gd name="T18" fmla="*/ 69 w 69"/>
              <a:gd name="T19" fmla="*/ 104 h 162"/>
              <a:gd name="T20" fmla="*/ 69 w 69"/>
              <a:gd name="T21" fmla="*/ 121 h 162"/>
              <a:gd name="T22" fmla="*/ 69 w 69"/>
              <a:gd name="T23" fmla="*/ 133 h 162"/>
              <a:gd name="T24" fmla="*/ 69 w 69"/>
              <a:gd name="T25" fmla="*/ 144 h 162"/>
              <a:gd name="T26" fmla="*/ 69 w 69"/>
              <a:gd name="T27" fmla="*/ 150 h 162"/>
              <a:gd name="T28" fmla="*/ 69 w 69"/>
              <a:gd name="T29" fmla="*/ 156 h 162"/>
              <a:gd name="T30" fmla="*/ 64 w 69"/>
              <a:gd name="T31" fmla="*/ 162 h 162"/>
              <a:gd name="T32" fmla="*/ 64 w 69"/>
              <a:gd name="T33" fmla="*/ 162 h 162"/>
              <a:gd name="T34" fmla="*/ 64 w 69"/>
              <a:gd name="T35" fmla="*/ 162 h 162"/>
              <a:gd name="T36" fmla="*/ 58 w 69"/>
              <a:gd name="T37" fmla="*/ 156 h 162"/>
              <a:gd name="T38" fmla="*/ 58 w 69"/>
              <a:gd name="T39" fmla="*/ 156 h 162"/>
              <a:gd name="T40" fmla="*/ 52 w 69"/>
              <a:gd name="T41" fmla="*/ 150 h 162"/>
              <a:gd name="T42" fmla="*/ 52 w 69"/>
              <a:gd name="T43" fmla="*/ 139 h 162"/>
              <a:gd name="T44" fmla="*/ 46 w 69"/>
              <a:gd name="T45" fmla="*/ 127 h 162"/>
              <a:gd name="T46" fmla="*/ 40 w 69"/>
              <a:gd name="T47" fmla="*/ 104 h 162"/>
              <a:gd name="T48" fmla="*/ 40 w 69"/>
              <a:gd name="T49" fmla="*/ 93 h 162"/>
              <a:gd name="T50" fmla="*/ 35 w 69"/>
              <a:gd name="T51" fmla="*/ 81 h 162"/>
              <a:gd name="T52" fmla="*/ 35 w 69"/>
              <a:gd name="T53" fmla="*/ 70 h 162"/>
              <a:gd name="T54" fmla="*/ 29 w 69"/>
              <a:gd name="T55" fmla="*/ 58 h 162"/>
              <a:gd name="T56" fmla="*/ 29 w 69"/>
              <a:gd name="T57" fmla="*/ 46 h 162"/>
              <a:gd name="T58" fmla="*/ 23 w 69"/>
              <a:gd name="T59" fmla="*/ 35 h 162"/>
              <a:gd name="T60" fmla="*/ 23 w 69"/>
              <a:gd name="T61" fmla="*/ 29 h 162"/>
              <a:gd name="T62" fmla="*/ 17 w 69"/>
              <a:gd name="T63" fmla="*/ 23 h 162"/>
              <a:gd name="T64" fmla="*/ 17 w 69"/>
              <a:gd name="T65" fmla="*/ 23 h 162"/>
              <a:gd name="T66" fmla="*/ 12 w 69"/>
              <a:gd name="T67" fmla="*/ 18 h 162"/>
              <a:gd name="T68" fmla="*/ 6 w 69"/>
              <a:gd name="T69" fmla="*/ 18 h 162"/>
              <a:gd name="T70" fmla="*/ 6 w 69"/>
              <a:gd name="T71" fmla="*/ 12 h 162"/>
              <a:gd name="T72" fmla="*/ 0 w 69"/>
              <a:gd name="T73" fmla="*/ 6 h 162"/>
              <a:gd name="T74" fmla="*/ 6 w 69"/>
              <a:gd name="T75" fmla="*/ 6 h 162"/>
              <a:gd name="T76" fmla="*/ 6 w 69"/>
              <a:gd name="T77" fmla="*/ 0 h 162"/>
              <a:gd name="T78" fmla="*/ 12 w 69"/>
              <a:gd name="T79" fmla="*/ 0 h 162"/>
              <a:gd name="T80" fmla="*/ 23 w 69"/>
              <a:gd name="T81" fmla="*/ 0 h 162"/>
              <a:gd name="T82" fmla="*/ 35 w 69"/>
              <a:gd name="T83" fmla="*/ 0 h 162"/>
              <a:gd name="T84" fmla="*/ 52 w 69"/>
              <a:gd name="T85" fmla="*/ 6 h 162"/>
              <a:gd name="T86" fmla="*/ 58 w 69"/>
              <a:gd name="T87" fmla="*/ 6 h 162"/>
              <a:gd name="T88" fmla="*/ 64 w 69"/>
              <a:gd name="T89" fmla="*/ 12 h 162"/>
              <a:gd name="T90" fmla="*/ 69 w 69"/>
              <a:gd name="T91" fmla="*/ 18 h 162"/>
              <a:gd name="T92" fmla="*/ 69 w 69"/>
              <a:gd name="T93" fmla="*/ 18 h 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69" h="162">
                <a:moveTo>
                  <a:pt x="69" y="18"/>
                </a:moveTo>
                <a:lnTo>
                  <a:pt x="69" y="18"/>
                </a:lnTo>
                <a:lnTo>
                  <a:pt x="69" y="23"/>
                </a:lnTo>
                <a:lnTo>
                  <a:pt x="69" y="29"/>
                </a:lnTo>
                <a:lnTo>
                  <a:pt x="69" y="35"/>
                </a:lnTo>
                <a:lnTo>
                  <a:pt x="69" y="46"/>
                </a:lnTo>
                <a:lnTo>
                  <a:pt x="69" y="58"/>
                </a:lnTo>
                <a:lnTo>
                  <a:pt x="69" y="75"/>
                </a:lnTo>
                <a:lnTo>
                  <a:pt x="69" y="93"/>
                </a:lnTo>
                <a:lnTo>
                  <a:pt x="69" y="104"/>
                </a:lnTo>
                <a:lnTo>
                  <a:pt x="69" y="121"/>
                </a:lnTo>
                <a:lnTo>
                  <a:pt x="69" y="133"/>
                </a:lnTo>
                <a:lnTo>
                  <a:pt x="69" y="144"/>
                </a:lnTo>
                <a:lnTo>
                  <a:pt x="69" y="150"/>
                </a:lnTo>
                <a:lnTo>
                  <a:pt x="69" y="156"/>
                </a:lnTo>
                <a:lnTo>
                  <a:pt x="64" y="162"/>
                </a:lnTo>
                <a:lnTo>
                  <a:pt x="64" y="162"/>
                </a:lnTo>
                <a:lnTo>
                  <a:pt x="64" y="162"/>
                </a:lnTo>
                <a:lnTo>
                  <a:pt x="58" y="156"/>
                </a:lnTo>
                <a:lnTo>
                  <a:pt x="58" y="156"/>
                </a:lnTo>
                <a:lnTo>
                  <a:pt x="52" y="150"/>
                </a:lnTo>
                <a:lnTo>
                  <a:pt x="52" y="139"/>
                </a:lnTo>
                <a:lnTo>
                  <a:pt x="46" y="127"/>
                </a:lnTo>
                <a:lnTo>
                  <a:pt x="40" y="104"/>
                </a:lnTo>
                <a:lnTo>
                  <a:pt x="40" y="93"/>
                </a:lnTo>
                <a:lnTo>
                  <a:pt x="35" y="81"/>
                </a:lnTo>
                <a:lnTo>
                  <a:pt x="35" y="70"/>
                </a:lnTo>
                <a:lnTo>
                  <a:pt x="29" y="58"/>
                </a:lnTo>
                <a:lnTo>
                  <a:pt x="29" y="46"/>
                </a:lnTo>
                <a:lnTo>
                  <a:pt x="23" y="35"/>
                </a:lnTo>
                <a:lnTo>
                  <a:pt x="23" y="29"/>
                </a:lnTo>
                <a:lnTo>
                  <a:pt x="17" y="23"/>
                </a:lnTo>
                <a:lnTo>
                  <a:pt x="17" y="23"/>
                </a:lnTo>
                <a:lnTo>
                  <a:pt x="12" y="18"/>
                </a:lnTo>
                <a:lnTo>
                  <a:pt x="6" y="18"/>
                </a:lnTo>
                <a:lnTo>
                  <a:pt x="6" y="12"/>
                </a:lnTo>
                <a:lnTo>
                  <a:pt x="0" y="6"/>
                </a:lnTo>
                <a:lnTo>
                  <a:pt x="6" y="6"/>
                </a:lnTo>
                <a:lnTo>
                  <a:pt x="6" y="0"/>
                </a:lnTo>
                <a:lnTo>
                  <a:pt x="12" y="0"/>
                </a:lnTo>
                <a:lnTo>
                  <a:pt x="23" y="0"/>
                </a:lnTo>
                <a:lnTo>
                  <a:pt x="35" y="0"/>
                </a:lnTo>
                <a:lnTo>
                  <a:pt x="52" y="6"/>
                </a:lnTo>
                <a:lnTo>
                  <a:pt x="58" y="6"/>
                </a:lnTo>
                <a:lnTo>
                  <a:pt x="64" y="12"/>
                </a:lnTo>
                <a:lnTo>
                  <a:pt x="69" y="18"/>
                </a:lnTo>
                <a:lnTo>
                  <a:pt x="69" y="18"/>
                </a:lnTo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/>
          </a:p>
        </p:txBody>
      </p:sp>
      <p:sp>
        <p:nvSpPr>
          <p:cNvPr id="43" name="Freeform 12"/>
          <p:cNvSpPr/>
          <p:nvPr/>
        </p:nvSpPr>
        <p:spPr bwMode="auto">
          <a:xfrm>
            <a:off x="2586146" y="2085696"/>
            <a:ext cx="169620" cy="318428"/>
          </a:xfrm>
          <a:custGeom>
            <a:avLst/>
            <a:gdLst>
              <a:gd name="T0" fmla="*/ 29 w 98"/>
              <a:gd name="T1" fmla="*/ 17 h 184"/>
              <a:gd name="T2" fmla="*/ 29 w 98"/>
              <a:gd name="T3" fmla="*/ 12 h 184"/>
              <a:gd name="T4" fmla="*/ 29 w 98"/>
              <a:gd name="T5" fmla="*/ 6 h 184"/>
              <a:gd name="T6" fmla="*/ 35 w 98"/>
              <a:gd name="T7" fmla="*/ 0 h 184"/>
              <a:gd name="T8" fmla="*/ 40 w 98"/>
              <a:gd name="T9" fmla="*/ 0 h 184"/>
              <a:gd name="T10" fmla="*/ 52 w 98"/>
              <a:gd name="T11" fmla="*/ 6 h 184"/>
              <a:gd name="T12" fmla="*/ 64 w 98"/>
              <a:gd name="T13" fmla="*/ 6 h 184"/>
              <a:gd name="T14" fmla="*/ 75 w 98"/>
              <a:gd name="T15" fmla="*/ 12 h 184"/>
              <a:gd name="T16" fmla="*/ 87 w 98"/>
              <a:gd name="T17" fmla="*/ 17 h 184"/>
              <a:gd name="T18" fmla="*/ 92 w 98"/>
              <a:gd name="T19" fmla="*/ 23 h 184"/>
              <a:gd name="T20" fmla="*/ 98 w 98"/>
              <a:gd name="T21" fmla="*/ 29 h 184"/>
              <a:gd name="T22" fmla="*/ 98 w 98"/>
              <a:gd name="T23" fmla="*/ 35 h 184"/>
              <a:gd name="T24" fmla="*/ 98 w 98"/>
              <a:gd name="T25" fmla="*/ 40 h 184"/>
              <a:gd name="T26" fmla="*/ 92 w 98"/>
              <a:gd name="T27" fmla="*/ 46 h 184"/>
              <a:gd name="T28" fmla="*/ 87 w 98"/>
              <a:gd name="T29" fmla="*/ 52 h 184"/>
              <a:gd name="T30" fmla="*/ 81 w 98"/>
              <a:gd name="T31" fmla="*/ 63 h 184"/>
              <a:gd name="T32" fmla="*/ 69 w 98"/>
              <a:gd name="T33" fmla="*/ 81 h 184"/>
              <a:gd name="T34" fmla="*/ 58 w 98"/>
              <a:gd name="T35" fmla="*/ 104 h 184"/>
              <a:gd name="T36" fmla="*/ 40 w 98"/>
              <a:gd name="T37" fmla="*/ 127 h 184"/>
              <a:gd name="T38" fmla="*/ 35 w 98"/>
              <a:gd name="T39" fmla="*/ 138 h 184"/>
              <a:gd name="T40" fmla="*/ 29 w 98"/>
              <a:gd name="T41" fmla="*/ 156 h 184"/>
              <a:gd name="T42" fmla="*/ 23 w 98"/>
              <a:gd name="T43" fmla="*/ 161 h 184"/>
              <a:gd name="T44" fmla="*/ 17 w 98"/>
              <a:gd name="T45" fmla="*/ 173 h 184"/>
              <a:gd name="T46" fmla="*/ 12 w 98"/>
              <a:gd name="T47" fmla="*/ 179 h 184"/>
              <a:gd name="T48" fmla="*/ 6 w 98"/>
              <a:gd name="T49" fmla="*/ 184 h 184"/>
              <a:gd name="T50" fmla="*/ 6 w 98"/>
              <a:gd name="T51" fmla="*/ 184 h 184"/>
              <a:gd name="T52" fmla="*/ 0 w 98"/>
              <a:gd name="T53" fmla="*/ 184 h 184"/>
              <a:gd name="T54" fmla="*/ 0 w 98"/>
              <a:gd name="T55" fmla="*/ 184 h 184"/>
              <a:gd name="T56" fmla="*/ 0 w 98"/>
              <a:gd name="T57" fmla="*/ 184 h 184"/>
              <a:gd name="T58" fmla="*/ 0 w 98"/>
              <a:gd name="T59" fmla="*/ 179 h 184"/>
              <a:gd name="T60" fmla="*/ 0 w 98"/>
              <a:gd name="T61" fmla="*/ 173 h 184"/>
              <a:gd name="T62" fmla="*/ 0 w 98"/>
              <a:gd name="T63" fmla="*/ 161 h 184"/>
              <a:gd name="T64" fmla="*/ 6 w 98"/>
              <a:gd name="T65" fmla="*/ 156 h 184"/>
              <a:gd name="T66" fmla="*/ 6 w 98"/>
              <a:gd name="T67" fmla="*/ 144 h 184"/>
              <a:gd name="T68" fmla="*/ 12 w 98"/>
              <a:gd name="T69" fmla="*/ 133 h 184"/>
              <a:gd name="T70" fmla="*/ 23 w 98"/>
              <a:gd name="T71" fmla="*/ 104 h 184"/>
              <a:gd name="T72" fmla="*/ 29 w 98"/>
              <a:gd name="T73" fmla="*/ 81 h 184"/>
              <a:gd name="T74" fmla="*/ 35 w 98"/>
              <a:gd name="T75" fmla="*/ 63 h 184"/>
              <a:gd name="T76" fmla="*/ 35 w 98"/>
              <a:gd name="T77" fmla="*/ 52 h 184"/>
              <a:gd name="T78" fmla="*/ 40 w 98"/>
              <a:gd name="T79" fmla="*/ 40 h 184"/>
              <a:gd name="T80" fmla="*/ 35 w 98"/>
              <a:gd name="T81" fmla="*/ 29 h 184"/>
              <a:gd name="T82" fmla="*/ 35 w 98"/>
              <a:gd name="T83" fmla="*/ 23 h 184"/>
              <a:gd name="T84" fmla="*/ 29 w 98"/>
              <a:gd name="T85" fmla="*/ 17 h 184"/>
              <a:gd name="T86" fmla="*/ 29 w 98"/>
              <a:gd name="T87" fmla="*/ 17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98" h="184">
                <a:moveTo>
                  <a:pt x="29" y="17"/>
                </a:moveTo>
                <a:lnTo>
                  <a:pt x="29" y="12"/>
                </a:lnTo>
                <a:lnTo>
                  <a:pt x="29" y="6"/>
                </a:lnTo>
                <a:lnTo>
                  <a:pt x="35" y="0"/>
                </a:lnTo>
                <a:lnTo>
                  <a:pt x="40" y="0"/>
                </a:lnTo>
                <a:lnTo>
                  <a:pt x="52" y="6"/>
                </a:lnTo>
                <a:lnTo>
                  <a:pt x="64" y="6"/>
                </a:lnTo>
                <a:lnTo>
                  <a:pt x="75" y="12"/>
                </a:lnTo>
                <a:lnTo>
                  <a:pt x="87" y="17"/>
                </a:lnTo>
                <a:lnTo>
                  <a:pt x="92" y="23"/>
                </a:lnTo>
                <a:lnTo>
                  <a:pt x="98" y="29"/>
                </a:lnTo>
                <a:lnTo>
                  <a:pt x="98" y="35"/>
                </a:lnTo>
                <a:lnTo>
                  <a:pt x="98" y="40"/>
                </a:lnTo>
                <a:lnTo>
                  <a:pt x="92" y="46"/>
                </a:lnTo>
                <a:lnTo>
                  <a:pt x="87" y="52"/>
                </a:lnTo>
                <a:lnTo>
                  <a:pt x="81" y="63"/>
                </a:lnTo>
                <a:lnTo>
                  <a:pt x="69" y="81"/>
                </a:lnTo>
                <a:lnTo>
                  <a:pt x="58" y="104"/>
                </a:lnTo>
                <a:lnTo>
                  <a:pt x="40" y="127"/>
                </a:lnTo>
                <a:lnTo>
                  <a:pt x="35" y="138"/>
                </a:lnTo>
                <a:lnTo>
                  <a:pt x="29" y="156"/>
                </a:lnTo>
                <a:lnTo>
                  <a:pt x="23" y="161"/>
                </a:lnTo>
                <a:lnTo>
                  <a:pt x="17" y="173"/>
                </a:lnTo>
                <a:lnTo>
                  <a:pt x="12" y="179"/>
                </a:lnTo>
                <a:lnTo>
                  <a:pt x="6" y="184"/>
                </a:lnTo>
                <a:lnTo>
                  <a:pt x="6" y="184"/>
                </a:lnTo>
                <a:lnTo>
                  <a:pt x="0" y="184"/>
                </a:lnTo>
                <a:lnTo>
                  <a:pt x="0" y="184"/>
                </a:lnTo>
                <a:lnTo>
                  <a:pt x="0" y="184"/>
                </a:lnTo>
                <a:lnTo>
                  <a:pt x="0" y="179"/>
                </a:lnTo>
                <a:lnTo>
                  <a:pt x="0" y="173"/>
                </a:lnTo>
                <a:lnTo>
                  <a:pt x="0" y="161"/>
                </a:lnTo>
                <a:lnTo>
                  <a:pt x="6" y="156"/>
                </a:lnTo>
                <a:lnTo>
                  <a:pt x="6" y="144"/>
                </a:lnTo>
                <a:lnTo>
                  <a:pt x="12" y="133"/>
                </a:lnTo>
                <a:lnTo>
                  <a:pt x="23" y="104"/>
                </a:lnTo>
                <a:lnTo>
                  <a:pt x="29" y="81"/>
                </a:lnTo>
                <a:lnTo>
                  <a:pt x="35" y="63"/>
                </a:lnTo>
                <a:lnTo>
                  <a:pt x="35" y="52"/>
                </a:lnTo>
                <a:lnTo>
                  <a:pt x="40" y="40"/>
                </a:lnTo>
                <a:lnTo>
                  <a:pt x="35" y="29"/>
                </a:lnTo>
                <a:lnTo>
                  <a:pt x="35" y="23"/>
                </a:lnTo>
                <a:lnTo>
                  <a:pt x="29" y="17"/>
                </a:lnTo>
                <a:lnTo>
                  <a:pt x="29" y="17"/>
                </a:lnTo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/>
          </a:p>
        </p:txBody>
      </p:sp>
      <p:sp>
        <p:nvSpPr>
          <p:cNvPr id="44" name="Freeform 13"/>
          <p:cNvSpPr/>
          <p:nvPr/>
        </p:nvSpPr>
        <p:spPr bwMode="auto">
          <a:xfrm>
            <a:off x="2018442" y="2215491"/>
            <a:ext cx="986561" cy="159214"/>
          </a:xfrm>
          <a:custGeom>
            <a:avLst/>
            <a:gdLst>
              <a:gd name="T0" fmla="*/ 51 w 570"/>
              <a:gd name="T1" fmla="*/ 58 h 92"/>
              <a:gd name="T2" fmla="*/ 69 w 570"/>
              <a:gd name="T3" fmla="*/ 58 h 92"/>
              <a:gd name="T4" fmla="*/ 80 w 570"/>
              <a:gd name="T5" fmla="*/ 58 h 92"/>
              <a:gd name="T6" fmla="*/ 121 w 570"/>
              <a:gd name="T7" fmla="*/ 52 h 92"/>
              <a:gd name="T8" fmla="*/ 161 w 570"/>
              <a:gd name="T9" fmla="*/ 46 h 92"/>
              <a:gd name="T10" fmla="*/ 207 w 570"/>
              <a:gd name="T11" fmla="*/ 40 h 92"/>
              <a:gd name="T12" fmla="*/ 253 w 570"/>
              <a:gd name="T13" fmla="*/ 35 h 92"/>
              <a:gd name="T14" fmla="*/ 299 w 570"/>
              <a:gd name="T15" fmla="*/ 29 h 92"/>
              <a:gd name="T16" fmla="*/ 345 w 570"/>
              <a:gd name="T17" fmla="*/ 23 h 92"/>
              <a:gd name="T18" fmla="*/ 386 w 570"/>
              <a:gd name="T19" fmla="*/ 17 h 92"/>
              <a:gd name="T20" fmla="*/ 403 w 570"/>
              <a:gd name="T21" fmla="*/ 11 h 92"/>
              <a:gd name="T22" fmla="*/ 420 w 570"/>
              <a:gd name="T23" fmla="*/ 11 h 92"/>
              <a:gd name="T24" fmla="*/ 438 w 570"/>
              <a:gd name="T25" fmla="*/ 6 h 92"/>
              <a:gd name="T26" fmla="*/ 449 w 570"/>
              <a:gd name="T27" fmla="*/ 6 h 92"/>
              <a:gd name="T28" fmla="*/ 461 w 570"/>
              <a:gd name="T29" fmla="*/ 6 h 92"/>
              <a:gd name="T30" fmla="*/ 472 w 570"/>
              <a:gd name="T31" fmla="*/ 6 h 92"/>
              <a:gd name="T32" fmla="*/ 490 w 570"/>
              <a:gd name="T33" fmla="*/ 0 h 92"/>
              <a:gd name="T34" fmla="*/ 507 w 570"/>
              <a:gd name="T35" fmla="*/ 6 h 92"/>
              <a:gd name="T36" fmla="*/ 518 w 570"/>
              <a:gd name="T37" fmla="*/ 6 h 92"/>
              <a:gd name="T38" fmla="*/ 536 w 570"/>
              <a:gd name="T39" fmla="*/ 11 h 92"/>
              <a:gd name="T40" fmla="*/ 547 w 570"/>
              <a:gd name="T41" fmla="*/ 17 h 92"/>
              <a:gd name="T42" fmla="*/ 553 w 570"/>
              <a:gd name="T43" fmla="*/ 23 h 92"/>
              <a:gd name="T44" fmla="*/ 564 w 570"/>
              <a:gd name="T45" fmla="*/ 29 h 92"/>
              <a:gd name="T46" fmla="*/ 570 w 570"/>
              <a:gd name="T47" fmla="*/ 29 h 92"/>
              <a:gd name="T48" fmla="*/ 570 w 570"/>
              <a:gd name="T49" fmla="*/ 35 h 92"/>
              <a:gd name="T50" fmla="*/ 570 w 570"/>
              <a:gd name="T51" fmla="*/ 35 h 92"/>
              <a:gd name="T52" fmla="*/ 564 w 570"/>
              <a:gd name="T53" fmla="*/ 35 h 92"/>
              <a:gd name="T54" fmla="*/ 559 w 570"/>
              <a:gd name="T55" fmla="*/ 40 h 92"/>
              <a:gd name="T56" fmla="*/ 553 w 570"/>
              <a:gd name="T57" fmla="*/ 40 h 92"/>
              <a:gd name="T58" fmla="*/ 541 w 570"/>
              <a:gd name="T59" fmla="*/ 40 h 92"/>
              <a:gd name="T60" fmla="*/ 524 w 570"/>
              <a:gd name="T61" fmla="*/ 40 h 92"/>
              <a:gd name="T62" fmla="*/ 513 w 570"/>
              <a:gd name="T63" fmla="*/ 40 h 92"/>
              <a:gd name="T64" fmla="*/ 490 w 570"/>
              <a:gd name="T65" fmla="*/ 40 h 92"/>
              <a:gd name="T66" fmla="*/ 409 w 570"/>
              <a:gd name="T67" fmla="*/ 46 h 92"/>
              <a:gd name="T68" fmla="*/ 328 w 570"/>
              <a:gd name="T69" fmla="*/ 52 h 92"/>
              <a:gd name="T70" fmla="*/ 247 w 570"/>
              <a:gd name="T71" fmla="*/ 63 h 92"/>
              <a:gd name="T72" fmla="*/ 155 w 570"/>
              <a:gd name="T73" fmla="*/ 75 h 92"/>
              <a:gd name="T74" fmla="*/ 132 w 570"/>
              <a:gd name="T75" fmla="*/ 81 h 92"/>
              <a:gd name="T76" fmla="*/ 115 w 570"/>
              <a:gd name="T77" fmla="*/ 81 h 92"/>
              <a:gd name="T78" fmla="*/ 98 w 570"/>
              <a:gd name="T79" fmla="*/ 86 h 92"/>
              <a:gd name="T80" fmla="*/ 86 w 570"/>
              <a:gd name="T81" fmla="*/ 86 h 92"/>
              <a:gd name="T82" fmla="*/ 75 w 570"/>
              <a:gd name="T83" fmla="*/ 86 h 92"/>
              <a:gd name="T84" fmla="*/ 63 w 570"/>
              <a:gd name="T85" fmla="*/ 92 h 92"/>
              <a:gd name="T86" fmla="*/ 57 w 570"/>
              <a:gd name="T87" fmla="*/ 92 h 92"/>
              <a:gd name="T88" fmla="*/ 57 w 570"/>
              <a:gd name="T89" fmla="*/ 92 h 92"/>
              <a:gd name="T90" fmla="*/ 51 w 570"/>
              <a:gd name="T91" fmla="*/ 92 h 92"/>
              <a:gd name="T92" fmla="*/ 46 w 570"/>
              <a:gd name="T93" fmla="*/ 92 h 92"/>
              <a:gd name="T94" fmla="*/ 34 w 570"/>
              <a:gd name="T95" fmla="*/ 86 h 92"/>
              <a:gd name="T96" fmla="*/ 23 w 570"/>
              <a:gd name="T97" fmla="*/ 81 h 92"/>
              <a:gd name="T98" fmla="*/ 11 w 570"/>
              <a:gd name="T99" fmla="*/ 81 h 92"/>
              <a:gd name="T100" fmla="*/ 5 w 570"/>
              <a:gd name="T101" fmla="*/ 75 h 92"/>
              <a:gd name="T102" fmla="*/ 0 w 570"/>
              <a:gd name="T103" fmla="*/ 75 h 92"/>
              <a:gd name="T104" fmla="*/ 0 w 570"/>
              <a:gd name="T105" fmla="*/ 69 h 92"/>
              <a:gd name="T106" fmla="*/ 0 w 570"/>
              <a:gd name="T107" fmla="*/ 69 h 92"/>
              <a:gd name="T108" fmla="*/ 0 w 570"/>
              <a:gd name="T109" fmla="*/ 69 h 92"/>
              <a:gd name="T110" fmla="*/ 5 w 570"/>
              <a:gd name="T111" fmla="*/ 63 h 92"/>
              <a:gd name="T112" fmla="*/ 11 w 570"/>
              <a:gd name="T113" fmla="*/ 63 h 92"/>
              <a:gd name="T114" fmla="*/ 17 w 570"/>
              <a:gd name="T115" fmla="*/ 63 h 92"/>
              <a:gd name="T116" fmla="*/ 28 w 570"/>
              <a:gd name="T117" fmla="*/ 63 h 92"/>
              <a:gd name="T118" fmla="*/ 40 w 570"/>
              <a:gd name="T119" fmla="*/ 58 h 92"/>
              <a:gd name="T120" fmla="*/ 51 w 570"/>
              <a:gd name="T121" fmla="*/ 58 h 92"/>
              <a:gd name="T122" fmla="*/ 51 w 570"/>
              <a:gd name="T123" fmla="*/ 58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70" h="92">
                <a:moveTo>
                  <a:pt x="51" y="58"/>
                </a:moveTo>
                <a:lnTo>
                  <a:pt x="69" y="58"/>
                </a:lnTo>
                <a:lnTo>
                  <a:pt x="80" y="58"/>
                </a:lnTo>
                <a:lnTo>
                  <a:pt x="121" y="52"/>
                </a:lnTo>
                <a:lnTo>
                  <a:pt x="161" y="46"/>
                </a:lnTo>
                <a:lnTo>
                  <a:pt x="207" y="40"/>
                </a:lnTo>
                <a:lnTo>
                  <a:pt x="253" y="35"/>
                </a:lnTo>
                <a:lnTo>
                  <a:pt x="299" y="29"/>
                </a:lnTo>
                <a:lnTo>
                  <a:pt x="345" y="23"/>
                </a:lnTo>
                <a:lnTo>
                  <a:pt x="386" y="17"/>
                </a:lnTo>
                <a:lnTo>
                  <a:pt x="403" y="11"/>
                </a:lnTo>
                <a:lnTo>
                  <a:pt x="420" y="11"/>
                </a:lnTo>
                <a:lnTo>
                  <a:pt x="438" y="6"/>
                </a:lnTo>
                <a:lnTo>
                  <a:pt x="449" y="6"/>
                </a:lnTo>
                <a:lnTo>
                  <a:pt x="461" y="6"/>
                </a:lnTo>
                <a:lnTo>
                  <a:pt x="472" y="6"/>
                </a:lnTo>
                <a:lnTo>
                  <a:pt x="490" y="0"/>
                </a:lnTo>
                <a:lnTo>
                  <a:pt x="507" y="6"/>
                </a:lnTo>
                <a:lnTo>
                  <a:pt x="518" y="6"/>
                </a:lnTo>
                <a:lnTo>
                  <a:pt x="536" y="11"/>
                </a:lnTo>
                <a:lnTo>
                  <a:pt x="547" y="17"/>
                </a:lnTo>
                <a:lnTo>
                  <a:pt x="553" y="23"/>
                </a:lnTo>
                <a:lnTo>
                  <a:pt x="564" y="29"/>
                </a:lnTo>
                <a:lnTo>
                  <a:pt x="570" y="29"/>
                </a:lnTo>
                <a:lnTo>
                  <a:pt x="570" y="35"/>
                </a:lnTo>
                <a:lnTo>
                  <a:pt x="570" y="35"/>
                </a:lnTo>
                <a:lnTo>
                  <a:pt x="564" y="35"/>
                </a:lnTo>
                <a:lnTo>
                  <a:pt x="559" y="40"/>
                </a:lnTo>
                <a:lnTo>
                  <a:pt x="553" y="40"/>
                </a:lnTo>
                <a:lnTo>
                  <a:pt x="541" y="40"/>
                </a:lnTo>
                <a:lnTo>
                  <a:pt x="524" y="40"/>
                </a:lnTo>
                <a:lnTo>
                  <a:pt x="513" y="40"/>
                </a:lnTo>
                <a:lnTo>
                  <a:pt x="490" y="40"/>
                </a:lnTo>
                <a:lnTo>
                  <a:pt x="409" y="46"/>
                </a:lnTo>
                <a:lnTo>
                  <a:pt x="328" y="52"/>
                </a:lnTo>
                <a:lnTo>
                  <a:pt x="247" y="63"/>
                </a:lnTo>
                <a:lnTo>
                  <a:pt x="155" y="75"/>
                </a:lnTo>
                <a:lnTo>
                  <a:pt x="132" y="81"/>
                </a:lnTo>
                <a:lnTo>
                  <a:pt x="115" y="81"/>
                </a:lnTo>
                <a:lnTo>
                  <a:pt x="98" y="86"/>
                </a:lnTo>
                <a:lnTo>
                  <a:pt x="86" y="86"/>
                </a:lnTo>
                <a:lnTo>
                  <a:pt x="75" y="86"/>
                </a:lnTo>
                <a:lnTo>
                  <a:pt x="63" y="92"/>
                </a:lnTo>
                <a:lnTo>
                  <a:pt x="57" y="92"/>
                </a:lnTo>
                <a:lnTo>
                  <a:pt x="57" y="92"/>
                </a:lnTo>
                <a:lnTo>
                  <a:pt x="51" y="92"/>
                </a:lnTo>
                <a:lnTo>
                  <a:pt x="46" y="92"/>
                </a:lnTo>
                <a:lnTo>
                  <a:pt x="34" y="86"/>
                </a:lnTo>
                <a:lnTo>
                  <a:pt x="23" y="81"/>
                </a:lnTo>
                <a:lnTo>
                  <a:pt x="11" y="81"/>
                </a:lnTo>
                <a:lnTo>
                  <a:pt x="5" y="75"/>
                </a:lnTo>
                <a:lnTo>
                  <a:pt x="0" y="75"/>
                </a:lnTo>
                <a:lnTo>
                  <a:pt x="0" y="69"/>
                </a:lnTo>
                <a:lnTo>
                  <a:pt x="0" y="69"/>
                </a:lnTo>
                <a:lnTo>
                  <a:pt x="0" y="69"/>
                </a:lnTo>
                <a:lnTo>
                  <a:pt x="5" y="63"/>
                </a:lnTo>
                <a:lnTo>
                  <a:pt x="11" y="63"/>
                </a:lnTo>
                <a:lnTo>
                  <a:pt x="17" y="63"/>
                </a:lnTo>
                <a:lnTo>
                  <a:pt x="28" y="63"/>
                </a:lnTo>
                <a:lnTo>
                  <a:pt x="40" y="58"/>
                </a:lnTo>
                <a:lnTo>
                  <a:pt x="51" y="58"/>
                </a:lnTo>
                <a:lnTo>
                  <a:pt x="51" y="58"/>
                </a:lnTo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/>
          </a:p>
        </p:txBody>
      </p:sp>
      <p:sp>
        <p:nvSpPr>
          <p:cNvPr id="45" name="Freeform 14"/>
          <p:cNvSpPr/>
          <p:nvPr/>
        </p:nvSpPr>
        <p:spPr bwMode="auto">
          <a:xfrm>
            <a:off x="2235796" y="2965811"/>
            <a:ext cx="517512" cy="109028"/>
          </a:xfrm>
          <a:custGeom>
            <a:avLst/>
            <a:gdLst>
              <a:gd name="T0" fmla="*/ 155 w 299"/>
              <a:gd name="T1" fmla="*/ 11 h 63"/>
              <a:gd name="T2" fmla="*/ 173 w 299"/>
              <a:gd name="T3" fmla="*/ 11 h 63"/>
              <a:gd name="T4" fmla="*/ 196 w 299"/>
              <a:gd name="T5" fmla="*/ 6 h 63"/>
              <a:gd name="T6" fmla="*/ 207 w 299"/>
              <a:gd name="T7" fmla="*/ 6 h 63"/>
              <a:gd name="T8" fmla="*/ 224 w 299"/>
              <a:gd name="T9" fmla="*/ 6 h 63"/>
              <a:gd name="T10" fmla="*/ 236 w 299"/>
              <a:gd name="T11" fmla="*/ 0 h 63"/>
              <a:gd name="T12" fmla="*/ 242 w 299"/>
              <a:gd name="T13" fmla="*/ 0 h 63"/>
              <a:gd name="T14" fmla="*/ 253 w 299"/>
              <a:gd name="T15" fmla="*/ 0 h 63"/>
              <a:gd name="T16" fmla="*/ 259 w 299"/>
              <a:gd name="T17" fmla="*/ 0 h 63"/>
              <a:gd name="T18" fmla="*/ 271 w 299"/>
              <a:gd name="T19" fmla="*/ 6 h 63"/>
              <a:gd name="T20" fmla="*/ 282 w 299"/>
              <a:gd name="T21" fmla="*/ 11 h 63"/>
              <a:gd name="T22" fmla="*/ 288 w 299"/>
              <a:gd name="T23" fmla="*/ 17 h 63"/>
              <a:gd name="T24" fmla="*/ 294 w 299"/>
              <a:gd name="T25" fmla="*/ 23 h 63"/>
              <a:gd name="T26" fmla="*/ 299 w 299"/>
              <a:gd name="T27" fmla="*/ 29 h 63"/>
              <a:gd name="T28" fmla="*/ 299 w 299"/>
              <a:gd name="T29" fmla="*/ 35 h 63"/>
              <a:gd name="T30" fmla="*/ 299 w 299"/>
              <a:gd name="T31" fmla="*/ 35 h 63"/>
              <a:gd name="T32" fmla="*/ 294 w 299"/>
              <a:gd name="T33" fmla="*/ 35 h 63"/>
              <a:gd name="T34" fmla="*/ 288 w 299"/>
              <a:gd name="T35" fmla="*/ 40 h 63"/>
              <a:gd name="T36" fmla="*/ 276 w 299"/>
              <a:gd name="T37" fmla="*/ 40 h 63"/>
              <a:gd name="T38" fmla="*/ 265 w 299"/>
              <a:gd name="T39" fmla="*/ 40 h 63"/>
              <a:gd name="T40" fmla="*/ 259 w 299"/>
              <a:gd name="T41" fmla="*/ 40 h 63"/>
              <a:gd name="T42" fmla="*/ 247 w 299"/>
              <a:gd name="T43" fmla="*/ 40 h 63"/>
              <a:gd name="T44" fmla="*/ 236 w 299"/>
              <a:gd name="T45" fmla="*/ 40 h 63"/>
              <a:gd name="T46" fmla="*/ 224 w 299"/>
              <a:gd name="T47" fmla="*/ 40 h 63"/>
              <a:gd name="T48" fmla="*/ 207 w 299"/>
              <a:gd name="T49" fmla="*/ 40 h 63"/>
              <a:gd name="T50" fmla="*/ 190 w 299"/>
              <a:gd name="T51" fmla="*/ 46 h 63"/>
              <a:gd name="T52" fmla="*/ 173 w 299"/>
              <a:gd name="T53" fmla="*/ 46 h 63"/>
              <a:gd name="T54" fmla="*/ 149 w 299"/>
              <a:gd name="T55" fmla="*/ 52 h 63"/>
              <a:gd name="T56" fmla="*/ 126 w 299"/>
              <a:gd name="T57" fmla="*/ 52 h 63"/>
              <a:gd name="T58" fmla="*/ 103 w 299"/>
              <a:gd name="T59" fmla="*/ 58 h 63"/>
              <a:gd name="T60" fmla="*/ 92 w 299"/>
              <a:gd name="T61" fmla="*/ 58 h 63"/>
              <a:gd name="T62" fmla="*/ 75 w 299"/>
              <a:gd name="T63" fmla="*/ 58 h 63"/>
              <a:gd name="T64" fmla="*/ 63 w 299"/>
              <a:gd name="T65" fmla="*/ 63 h 63"/>
              <a:gd name="T66" fmla="*/ 57 w 299"/>
              <a:gd name="T67" fmla="*/ 63 h 63"/>
              <a:gd name="T68" fmla="*/ 51 w 299"/>
              <a:gd name="T69" fmla="*/ 63 h 63"/>
              <a:gd name="T70" fmla="*/ 46 w 299"/>
              <a:gd name="T71" fmla="*/ 63 h 63"/>
              <a:gd name="T72" fmla="*/ 46 w 299"/>
              <a:gd name="T73" fmla="*/ 63 h 63"/>
              <a:gd name="T74" fmla="*/ 40 w 299"/>
              <a:gd name="T75" fmla="*/ 63 h 63"/>
              <a:gd name="T76" fmla="*/ 34 w 299"/>
              <a:gd name="T77" fmla="*/ 58 h 63"/>
              <a:gd name="T78" fmla="*/ 23 w 299"/>
              <a:gd name="T79" fmla="*/ 52 h 63"/>
              <a:gd name="T80" fmla="*/ 11 w 299"/>
              <a:gd name="T81" fmla="*/ 52 h 63"/>
              <a:gd name="T82" fmla="*/ 5 w 299"/>
              <a:gd name="T83" fmla="*/ 46 h 63"/>
              <a:gd name="T84" fmla="*/ 5 w 299"/>
              <a:gd name="T85" fmla="*/ 40 h 63"/>
              <a:gd name="T86" fmla="*/ 0 w 299"/>
              <a:gd name="T87" fmla="*/ 40 h 63"/>
              <a:gd name="T88" fmla="*/ 5 w 299"/>
              <a:gd name="T89" fmla="*/ 35 h 63"/>
              <a:gd name="T90" fmla="*/ 11 w 299"/>
              <a:gd name="T91" fmla="*/ 35 h 63"/>
              <a:gd name="T92" fmla="*/ 23 w 299"/>
              <a:gd name="T93" fmla="*/ 35 h 63"/>
              <a:gd name="T94" fmla="*/ 34 w 299"/>
              <a:gd name="T95" fmla="*/ 35 h 63"/>
              <a:gd name="T96" fmla="*/ 46 w 299"/>
              <a:gd name="T97" fmla="*/ 29 h 63"/>
              <a:gd name="T98" fmla="*/ 57 w 299"/>
              <a:gd name="T99" fmla="*/ 29 h 63"/>
              <a:gd name="T100" fmla="*/ 69 w 299"/>
              <a:gd name="T101" fmla="*/ 29 h 63"/>
              <a:gd name="T102" fmla="*/ 80 w 299"/>
              <a:gd name="T103" fmla="*/ 23 h 63"/>
              <a:gd name="T104" fmla="*/ 98 w 299"/>
              <a:gd name="T105" fmla="*/ 23 h 63"/>
              <a:gd name="T106" fmla="*/ 115 w 299"/>
              <a:gd name="T107" fmla="*/ 23 h 63"/>
              <a:gd name="T108" fmla="*/ 132 w 299"/>
              <a:gd name="T109" fmla="*/ 17 h 63"/>
              <a:gd name="T110" fmla="*/ 155 w 299"/>
              <a:gd name="T111" fmla="*/ 11 h 63"/>
              <a:gd name="T112" fmla="*/ 155 w 299"/>
              <a:gd name="T113" fmla="*/ 11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99" h="63">
                <a:moveTo>
                  <a:pt x="155" y="11"/>
                </a:moveTo>
                <a:lnTo>
                  <a:pt x="173" y="11"/>
                </a:lnTo>
                <a:lnTo>
                  <a:pt x="196" y="6"/>
                </a:lnTo>
                <a:lnTo>
                  <a:pt x="207" y="6"/>
                </a:lnTo>
                <a:lnTo>
                  <a:pt x="224" y="6"/>
                </a:lnTo>
                <a:lnTo>
                  <a:pt x="236" y="0"/>
                </a:lnTo>
                <a:lnTo>
                  <a:pt x="242" y="0"/>
                </a:lnTo>
                <a:lnTo>
                  <a:pt x="253" y="0"/>
                </a:lnTo>
                <a:lnTo>
                  <a:pt x="259" y="0"/>
                </a:lnTo>
                <a:lnTo>
                  <a:pt x="271" y="6"/>
                </a:lnTo>
                <a:lnTo>
                  <a:pt x="282" y="11"/>
                </a:lnTo>
                <a:lnTo>
                  <a:pt x="288" y="17"/>
                </a:lnTo>
                <a:lnTo>
                  <a:pt x="294" y="23"/>
                </a:lnTo>
                <a:lnTo>
                  <a:pt x="299" y="29"/>
                </a:lnTo>
                <a:lnTo>
                  <a:pt x="299" y="35"/>
                </a:lnTo>
                <a:lnTo>
                  <a:pt x="299" y="35"/>
                </a:lnTo>
                <a:lnTo>
                  <a:pt x="294" y="35"/>
                </a:lnTo>
                <a:lnTo>
                  <a:pt x="288" y="40"/>
                </a:lnTo>
                <a:lnTo>
                  <a:pt x="276" y="40"/>
                </a:lnTo>
                <a:lnTo>
                  <a:pt x="265" y="40"/>
                </a:lnTo>
                <a:lnTo>
                  <a:pt x="259" y="40"/>
                </a:lnTo>
                <a:lnTo>
                  <a:pt x="247" y="40"/>
                </a:lnTo>
                <a:lnTo>
                  <a:pt x="236" y="40"/>
                </a:lnTo>
                <a:lnTo>
                  <a:pt x="224" y="40"/>
                </a:lnTo>
                <a:lnTo>
                  <a:pt x="207" y="40"/>
                </a:lnTo>
                <a:lnTo>
                  <a:pt x="190" y="46"/>
                </a:lnTo>
                <a:lnTo>
                  <a:pt x="173" y="46"/>
                </a:lnTo>
                <a:lnTo>
                  <a:pt x="149" y="52"/>
                </a:lnTo>
                <a:lnTo>
                  <a:pt x="126" y="52"/>
                </a:lnTo>
                <a:lnTo>
                  <a:pt x="103" y="58"/>
                </a:lnTo>
                <a:lnTo>
                  <a:pt x="92" y="58"/>
                </a:lnTo>
                <a:lnTo>
                  <a:pt x="75" y="58"/>
                </a:lnTo>
                <a:lnTo>
                  <a:pt x="63" y="63"/>
                </a:lnTo>
                <a:lnTo>
                  <a:pt x="57" y="63"/>
                </a:lnTo>
                <a:lnTo>
                  <a:pt x="51" y="63"/>
                </a:lnTo>
                <a:lnTo>
                  <a:pt x="46" y="63"/>
                </a:lnTo>
                <a:lnTo>
                  <a:pt x="46" y="63"/>
                </a:lnTo>
                <a:lnTo>
                  <a:pt x="40" y="63"/>
                </a:lnTo>
                <a:lnTo>
                  <a:pt x="34" y="58"/>
                </a:lnTo>
                <a:lnTo>
                  <a:pt x="23" y="52"/>
                </a:lnTo>
                <a:lnTo>
                  <a:pt x="11" y="52"/>
                </a:lnTo>
                <a:lnTo>
                  <a:pt x="5" y="46"/>
                </a:lnTo>
                <a:lnTo>
                  <a:pt x="5" y="40"/>
                </a:lnTo>
                <a:lnTo>
                  <a:pt x="0" y="40"/>
                </a:lnTo>
                <a:lnTo>
                  <a:pt x="5" y="35"/>
                </a:lnTo>
                <a:lnTo>
                  <a:pt x="11" y="35"/>
                </a:lnTo>
                <a:lnTo>
                  <a:pt x="23" y="35"/>
                </a:lnTo>
                <a:lnTo>
                  <a:pt x="34" y="35"/>
                </a:lnTo>
                <a:lnTo>
                  <a:pt x="46" y="29"/>
                </a:lnTo>
                <a:lnTo>
                  <a:pt x="57" y="29"/>
                </a:lnTo>
                <a:lnTo>
                  <a:pt x="69" y="29"/>
                </a:lnTo>
                <a:lnTo>
                  <a:pt x="80" y="23"/>
                </a:lnTo>
                <a:lnTo>
                  <a:pt x="98" y="23"/>
                </a:lnTo>
                <a:lnTo>
                  <a:pt x="115" y="23"/>
                </a:lnTo>
                <a:lnTo>
                  <a:pt x="132" y="17"/>
                </a:lnTo>
                <a:lnTo>
                  <a:pt x="155" y="11"/>
                </a:lnTo>
                <a:lnTo>
                  <a:pt x="155" y="11"/>
                </a:lnTo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/>
          </a:p>
        </p:txBody>
      </p:sp>
      <p:sp>
        <p:nvSpPr>
          <p:cNvPr id="46" name="Freeform 15"/>
          <p:cNvSpPr/>
          <p:nvPr/>
        </p:nvSpPr>
        <p:spPr bwMode="auto">
          <a:xfrm>
            <a:off x="2018442" y="3082512"/>
            <a:ext cx="129811" cy="249204"/>
          </a:xfrm>
          <a:custGeom>
            <a:avLst/>
            <a:gdLst>
              <a:gd name="T0" fmla="*/ 75 w 75"/>
              <a:gd name="T1" fmla="*/ 18 h 144"/>
              <a:gd name="T2" fmla="*/ 75 w 75"/>
              <a:gd name="T3" fmla="*/ 29 h 144"/>
              <a:gd name="T4" fmla="*/ 75 w 75"/>
              <a:gd name="T5" fmla="*/ 41 h 144"/>
              <a:gd name="T6" fmla="*/ 75 w 75"/>
              <a:gd name="T7" fmla="*/ 52 h 144"/>
              <a:gd name="T8" fmla="*/ 75 w 75"/>
              <a:gd name="T9" fmla="*/ 70 h 144"/>
              <a:gd name="T10" fmla="*/ 69 w 75"/>
              <a:gd name="T11" fmla="*/ 81 h 144"/>
              <a:gd name="T12" fmla="*/ 63 w 75"/>
              <a:gd name="T13" fmla="*/ 98 h 144"/>
              <a:gd name="T14" fmla="*/ 57 w 75"/>
              <a:gd name="T15" fmla="*/ 110 h 144"/>
              <a:gd name="T16" fmla="*/ 46 w 75"/>
              <a:gd name="T17" fmla="*/ 121 h 144"/>
              <a:gd name="T18" fmla="*/ 40 w 75"/>
              <a:gd name="T19" fmla="*/ 133 h 144"/>
              <a:gd name="T20" fmla="*/ 34 w 75"/>
              <a:gd name="T21" fmla="*/ 139 h 144"/>
              <a:gd name="T22" fmla="*/ 28 w 75"/>
              <a:gd name="T23" fmla="*/ 139 h 144"/>
              <a:gd name="T24" fmla="*/ 23 w 75"/>
              <a:gd name="T25" fmla="*/ 144 h 144"/>
              <a:gd name="T26" fmla="*/ 23 w 75"/>
              <a:gd name="T27" fmla="*/ 139 h 144"/>
              <a:gd name="T28" fmla="*/ 17 w 75"/>
              <a:gd name="T29" fmla="*/ 139 h 144"/>
              <a:gd name="T30" fmla="*/ 11 w 75"/>
              <a:gd name="T31" fmla="*/ 133 h 144"/>
              <a:gd name="T32" fmla="*/ 5 w 75"/>
              <a:gd name="T33" fmla="*/ 127 h 144"/>
              <a:gd name="T34" fmla="*/ 0 w 75"/>
              <a:gd name="T35" fmla="*/ 116 h 144"/>
              <a:gd name="T36" fmla="*/ 0 w 75"/>
              <a:gd name="T37" fmla="*/ 110 h 144"/>
              <a:gd name="T38" fmla="*/ 0 w 75"/>
              <a:gd name="T39" fmla="*/ 104 h 144"/>
              <a:gd name="T40" fmla="*/ 0 w 75"/>
              <a:gd name="T41" fmla="*/ 104 h 144"/>
              <a:gd name="T42" fmla="*/ 0 w 75"/>
              <a:gd name="T43" fmla="*/ 98 h 144"/>
              <a:gd name="T44" fmla="*/ 5 w 75"/>
              <a:gd name="T45" fmla="*/ 93 h 144"/>
              <a:gd name="T46" fmla="*/ 5 w 75"/>
              <a:gd name="T47" fmla="*/ 87 h 144"/>
              <a:gd name="T48" fmla="*/ 11 w 75"/>
              <a:gd name="T49" fmla="*/ 81 h 144"/>
              <a:gd name="T50" fmla="*/ 23 w 75"/>
              <a:gd name="T51" fmla="*/ 75 h 144"/>
              <a:gd name="T52" fmla="*/ 28 w 75"/>
              <a:gd name="T53" fmla="*/ 64 h 144"/>
              <a:gd name="T54" fmla="*/ 40 w 75"/>
              <a:gd name="T55" fmla="*/ 52 h 144"/>
              <a:gd name="T56" fmla="*/ 46 w 75"/>
              <a:gd name="T57" fmla="*/ 35 h 144"/>
              <a:gd name="T58" fmla="*/ 51 w 75"/>
              <a:gd name="T59" fmla="*/ 23 h 144"/>
              <a:gd name="T60" fmla="*/ 57 w 75"/>
              <a:gd name="T61" fmla="*/ 12 h 144"/>
              <a:gd name="T62" fmla="*/ 63 w 75"/>
              <a:gd name="T63" fmla="*/ 6 h 144"/>
              <a:gd name="T64" fmla="*/ 63 w 75"/>
              <a:gd name="T65" fmla="*/ 0 h 144"/>
              <a:gd name="T66" fmla="*/ 69 w 75"/>
              <a:gd name="T67" fmla="*/ 0 h 144"/>
              <a:gd name="T68" fmla="*/ 69 w 75"/>
              <a:gd name="T69" fmla="*/ 6 h 144"/>
              <a:gd name="T70" fmla="*/ 69 w 75"/>
              <a:gd name="T71" fmla="*/ 12 h 144"/>
              <a:gd name="T72" fmla="*/ 75 w 75"/>
              <a:gd name="T73" fmla="*/ 18 h 144"/>
              <a:gd name="T74" fmla="*/ 75 w 75"/>
              <a:gd name="T75" fmla="*/ 18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75" h="144">
                <a:moveTo>
                  <a:pt x="75" y="18"/>
                </a:moveTo>
                <a:lnTo>
                  <a:pt x="75" y="29"/>
                </a:lnTo>
                <a:lnTo>
                  <a:pt x="75" y="41"/>
                </a:lnTo>
                <a:lnTo>
                  <a:pt x="75" y="52"/>
                </a:lnTo>
                <a:lnTo>
                  <a:pt x="75" y="70"/>
                </a:lnTo>
                <a:lnTo>
                  <a:pt x="69" y="81"/>
                </a:lnTo>
                <a:lnTo>
                  <a:pt x="63" y="98"/>
                </a:lnTo>
                <a:lnTo>
                  <a:pt x="57" y="110"/>
                </a:lnTo>
                <a:lnTo>
                  <a:pt x="46" y="121"/>
                </a:lnTo>
                <a:lnTo>
                  <a:pt x="40" y="133"/>
                </a:lnTo>
                <a:lnTo>
                  <a:pt x="34" y="139"/>
                </a:lnTo>
                <a:lnTo>
                  <a:pt x="28" y="139"/>
                </a:lnTo>
                <a:lnTo>
                  <a:pt x="23" y="144"/>
                </a:lnTo>
                <a:lnTo>
                  <a:pt x="23" y="139"/>
                </a:lnTo>
                <a:lnTo>
                  <a:pt x="17" y="139"/>
                </a:lnTo>
                <a:lnTo>
                  <a:pt x="11" y="133"/>
                </a:lnTo>
                <a:lnTo>
                  <a:pt x="5" y="127"/>
                </a:lnTo>
                <a:lnTo>
                  <a:pt x="0" y="116"/>
                </a:lnTo>
                <a:lnTo>
                  <a:pt x="0" y="110"/>
                </a:lnTo>
                <a:lnTo>
                  <a:pt x="0" y="104"/>
                </a:lnTo>
                <a:lnTo>
                  <a:pt x="0" y="104"/>
                </a:lnTo>
                <a:lnTo>
                  <a:pt x="0" y="98"/>
                </a:lnTo>
                <a:lnTo>
                  <a:pt x="5" y="93"/>
                </a:lnTo>
                <a:lnTo>
                  <a:pt x="5" y="87"/>
                </a:lnTo>
                <a:lnTo>
                  <a:pt x="11" y="81"/>
                </a:lnTo>
                <a:lnTo>
                  <a:pt x="23" y="75"/>
                </a:lnTo>
                <a:lnTo>
                  <a:pt x="28" y="64"/>
                </a:lnTo>
                <a:lnTo>
                  <a:pt x="40" y="52"/>
                </a:lnTo>
                <a:lnTo>
                  <a:pt x="46" y="35"/>
                </a:lnTo>
                <a:lnTo>
                  <a:pt x="51" y="23"/>
                </a:lnTo>
                <a:lnTo>
                  <a:pt x="57" y="12"/>
                </a:lnTo>
                <a:lnTo>
                  <a:pt x="63" y="6"/>
                </a:lnTo>
                <a:lnTo>
                  <a:pt x="63" y="0"/>
                </a:lnTo>
                <a:lnTo>
                  <a:pt x="69" y="0"/>
                </a:lnTo>
                <a:lnTo>
                  <a:pt x="69" y="6"/>
                </a:lnTo>
                <a:lnTo>
                  <a:pt x="69" y="12"/>
                </a:lnTo>
                <a:lnTo>
                  <a:pt x="75" y="18"/>
                </a:lnTo>
                <a:lnTo>
                  <a:pt x="75" y="18"/>
                </a:lnTo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/>
          </a:p>
        </p:txBody>
      </p:sp>
      <p:sp>
        <p:nvSpPr>
          <p:cNvPr id="47" name="Freeform 16"/>
          <p:cNvSpPr/>
          <p:nvPr/>
        </p:nvSpPr>
        <p:spPr bwMode="auto">
          <a:xfrm>
            <a:off x="2297100" y="3103279"/>
            <a:ext cx="119426" cy="140178"/>
          </a:xfrm>
          <a:custGeom>
            <a:avLst/>
            <a:gdLst>
              <a:gd name="T0" fmla="*/ 52 w 69"/>
              <a:gd name="T1" fmla="*/ 23 h 81"/>
              <a:gd name="T2" fmla="*/ 58 w 69"/>
              <a:gd name="T3" fmla="*/ 29 h 81"/>
              <a:gd name="T4" fmla="*/ 63 w 69"/>
              <a:gd name="T5" fmla="*/ 40 h 81"/>
              <a:gd name="T6" fmla="*/ 63 w 69"/>
              <a:gd name="T7" fmla="*/ 52 h 81"/>
              <a:gd name="T8" fmla="*/ 69 w 69"/>
              <a:gd name="T9" fmla="*/ 58 h 81"/>
              <a:gd name="T10" fmla="*/ 69 w 69"/>
              <a:gd name="T11" fmla="*/ 69 h 81"/>
              <a:gd name="T12" fmla="*/ 63 w 69"/>
              <a:gd name="T13" fmla="*/ 75 h 81"/>
              <a:gd name="T14" fmla="*/ 63 w 69"/>
              <a:gd name="T15" fmla="*/ 75 h 81"/>
              <a:gd name="T16" fmla="*/ 58 w 69"/>
              <a:gd name="T17" fmla="*/ 81 h 81"/>
              <a:gd name="T18" fmla="*/ 46 w 69"/>
              <a:gd name="T19" fmla="*/ 75 h 81"/>
              <a:gd name="T20" fmla="*/ 40 w 69"/>
              <a:gd name="T21" fmla="*/ 69 h 81"/>
              <a:gd name="T22" fmla="*/ 29 w 69"/>
              <a:gd name="T23" fmla="*/ 58 h 81"/>
              <a:gd name="T24" fmla="*/ 17 w 69"/>
              <a:gd name="T25" fmla="*/ 40 h 81"/>
              <a:gd name="T26" fmla="*/ 6 w 69"/>
              <a:gd name="T27" fmla="*/ 23 h 81"/>
              <a:gd name="T28" fmla="*/ 0 w 69"/>
              <a:gd name="T29" fmla="*/ 11 h 81"/>
              <a:gd name="T30" fmla="*/ 0 w 69"/>
              <a:gd name="T31" fmla="*/ 6 h 81"/>
              <a:gd name="T32" fmla="*/ 0 w 69"/>
              <a:gd name="T33" fmla="*/ 0 h 81"/>
              <a:gd name="T34" fmla="*/ 0 w 69"/>
              <a:gd name="T35" fmla="*/ 0 h 81"/>
              <a:gd name="T36" fmla="*/ 6 w 69"/>
              <a:gd name="T37" fmla="*/ 0 h 81"/>
              <a:gd name="T38" fmla="*/ 11 w 69"/>
              <a:gd name="T39" fmla="*/ 0 h 81"/>
              <a:gd name="T40" fmla="*/ 23 w 69"/>
              <a:gd name="T41" fmla="*/ 0 h 81"/>
              <a:gd name="T42" fmla="*/ 29 w 69"/>
              <a:gd name="T43" fmla="*/ 6 h 81"/>
              <a:gd name="T44" fmla="*/ 35 w 69"/>
              <a:gd name="T45" fmla="*/ 11 h 81"/>
              <a:gd name="T46" fmla="*/ 46 w 69"/>
              <a:gd name="T47" fmla="*/ 17 h 81"/>
              <a:gd name="T48" fmla="*/ 52 w 69"/>
              <a:gd name="T49" fmla="*/ 23 h 81"/>
              <a:gd name="T50" fmla="*/ 52 w 69"/>
              <a:gd name="T51" fmla="*/ 23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69" h="81">
                <a:moveTo>
                  <a:pt x="52" y="23"/>
                </a:moveTo>
                <a:lnTo>
                  <a:pt x="58" y="29"/>
                </a:lnTo>
                <a:lnTo>
                  <a:pt x="63" y="40"/>
                </a:lnTo>
                <a:lnTo>
                  <a:pt x="63" y="52"/>
                </a:lnTo>
                <a:lnTo>
                  <a:pt x="69" y="58"/>
                </a:lnTo>
                <a:lnTo>
                  <a:pt x="69" y="69"/>
                </a:lnTo>
                <a:lnTo>
                  <a:pt x="63" y="75"/>
                </a:lnTo>
                <a:lnTo>
                  <a:pt x="63" y="75"/>
                </a:lnTo>
                <a:lnTo>
                  <a:pt x="58" y="81"/>
                </a:lnTo>
                <a:lnTo>
                  <a:pt x="46" y="75"/>
                </a:lnTo>
                <a:lnTo>
                  <a:pt x="40" y="69"/>
                </a:lnTo>
                <a:lnTo>
                  <a:pt x="29" y="58"/>
                </a:lnTo>
                <a:lnTo>
                  <a:pt x="17" y="40"/>
                </a:lnTo>
                <a:lnTo>
                  <a:pt x="6" y="23"/>
                </a:lnTo>
                <a:lnTo>
                  <a:pt x="0" y="11"/>
                </a:lnTo>
                <a:lnTo>
                  <a:pt x="0" y="6"/>
                </a:lnTo>
                <a:lnTo>
                  <a:pt x="0" y="0"/>
                </a:lnTo>
                <a:lnTo>
                  <a:pt x="0" y="0"/>
                </a:lnTo>
                <a:lnTo>
                  <a:pt x="6" y="0"/>
                </a:lnTo>
                <a:lnTo>
                  <a:pt x="11" y="0"/>
                </a:lnTo>
                <a:lnTo>
                  <a:pt x="23" y="0"/>
                </a:lnTo>
                <a:lnTo>
                  <a:pt x="29" y="6"/>
                </a:lnTo>
                <a:lnTo>
                  <a:pt x="35" y="11"/>
                </a:lnTo>
                <a:lnTo>
                  <a:pt x="46" y="17"/>
                </a:lnTo>
                <a:lnTo>
                  <a:pt x="52" y="23"/>
                </a:lnTo>
                <a:lnTo>
                  <a:pt x="52" y="23"/>
                </a:lnTo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/>
          </a:p>
        </p:txBody>
      </p:sp>
      <p:sp>
        <p:nvSpPr>
          <p:cNvPr id="48" name="Freeform 17"/>
          <p:cNvSpPr/>
          <p:nvPr/>
        </p:nvSpPr>
        <p:spPr bwMode="auto">
          <a:xfrm>
            <a:off x="2516914" y="3073860"/>
            <a:ext cx="138465" cy="148830"/>
          </a:xfrm>
          <a:custGeom>
            <a:avLst/>
            <a:gdLst>
              <a:gd name="T0" fmla="*/ 75 w 80"/>
              <a:gd name="T1" fmla="*/ 40 h 86"/>
              <a:gd name="T2" fmla="*/ 80 w 80"/>
              <a:gd name="T3" fmla="*/ 51 h 86"/>
              <a:gd name="T4" fmla="*/ 80 w 80"/>
              <a:gd name="T5" fmla="*/ 63 h 86"/>
              <a:gd name="T6" fmla="*/ 80 w 80"/>
              <a:gd name="T7" fmla="*/ 75 h 86"/>
              <a:gd name="T8" fmla="*/ 80 w 80"/>
              <a:gd name="T9" fmla="*/ 80 h 86"/>
              <a:gd name="T10" fmla="*/ 75 w 80"/>
              <a:gd name="T11" fmla="*/ 86 h 86"/>
              <a:gd name="T12" fmla="*/ 69 w 80"/>
              <a:gd name="T13" fmla="*/ 86 h 86"/>
              <a:gd name="T14" fmla="*/ 57 w 80"/>
              <a:gd name="T15" fmla="*/ 86 h 86"/>
              <a:gd name="T16" fmla="*/ 52 w 80"/>
              <a:gd name="T17" fmla="*/ 75 h 86"/>
              <a:gd name="T18" fmla="*/ 40 w 80"/>
              <a:gd name="T19" fmla="*/ 63 h 86"/>
              <a:gd name="T20" fmla="*/ 29 w 80"/>
              <a:gd name="T21" fmla="*/ 46 h 86"/>
              <a:gd name="T22" fmla="*/ 23 w 80"/>
              <a:gd name="T23" fmla="*/ 34 h 86"/>
              <a:gd name="T24" fmla="*/ 17 w 80"/>
              <a:gd name="T25" fmla="*/ 28 h 86"/>
              <a:gd name="T26" fmla="*/ 6 w 80"/>
              <a:gd name="T27" fmla="*/ 17 h 86"/>
              <a:gd name="T28" fmla="*/ 0 w 80"/>
              <a:gd name="T29" fmla="*/ 5 h 86"/>
              <a:gd name="T30" fmla="*/ 0 w 80"/>
              <a:gd name="T31" fmla="*/ 5 h 86"/>
              <a:gd name="T32" fmla="*/ 11 w 80"/>
              <a:gd name="T33" fmla="*/ 0 h 86"/>
              <a:gd name="T34" fmla="*/ 23 w 80"/>
              <a:gd name="T35" fmla="*/ 5 h 86"/>
              <a:gd name="T36" fmla="*/ 34 w 80"/>
              <a:gd name="T37" fmla="*/ 11 h 86"/>
              <a:gd name="T38" fmla="*/ 57 w 80"/>
              <a:gd name="T39" fmla="*/ 17 h 86"/>
              <a:gd name="T40" fmla="*/ 63 w 80"/>
              <a:gd name="T41" fmla="*/ 23 h 86"/>
              <a:gd name="T42" fmla="*/ 69 w 80"/>
              <a:gd name="T43" fmla="*/ 23 h 86"/>
              <a:gd name="T44" fmla="*/ 75 w 80"/>
              <a:gd name="T45" fmla="*/ 28 h 86"/>
              <a:gd name="T46" fmla="*/ 75 w 80"/>
              <a:gd name="T47" fmla="*/ 40 h 86"/>
              <a:gd name="T48" fmla="*/ 75 w 80"/>
              <a:gd name="T49" fmla="*/ 40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80" h="86">
                <a:moveTo>
                  <a:pt x="75" y="40"/>
                </a:moveTo>
                <a:lnTo>
                  <a:pt x="80" y="51"/>
                </a:lnTo>
                <a:lnTo>
                  <a:pt x="80" y="63"/>
                </a:lnTo>
                <a:lnTo>
                  <a:pt x="80" y="75"/>
                </a:lnTo>
                <a:lnTo>
                  <a:pt x="80" y="80"/>
                </a:lnTo>
                <a:lnTo>
                  <a:pt x="75" y="86"/>
                </a:lnTo>
                <a:lnTo>
                  <a:pt x="69" y="86"/>
                </a:lnTo>
                <a:lnTo>
                  <a:pt x="57" y="86"/>
                </a:lnTo>
                <a:lnTo>
                  <a:pt x="52" y="75"/>
                </a:lnTo>
                <a:lnTo>
                  <a:pt x="40" y="63"/>
                </a:lnTo>
                <a:lnTo>
                  <a:pt x="29" y="46"/>
                </a:lnTo>
                <a:lnTo>
                  <a:pt x="23" y="34"/>
                </a:lnTo>
                <a:lnTo>
                  <a:pt x="17" y="28"/>
                </a:lnTo>
                <a:lnTo>
                  <a:pt x="6" y="17"/>
                </a:lnTo>
                <a:lnTo>
                  <a:pt x="0" y="5"/>
                </a:lnTo>
                <a:lnTo>
                  <a:pt x="0" y="5"/>
                </a:lnTo>
                <a:lnTo>
                  <a:pt x="11" y="0"/>
                </a:lnTo>
                <a:lnTo>
                  <a:pt x="23" y="5"/>
                </a:lnTo>
                <a:lnTo>
                  <a:pt x="34" y="11"/>
                </a:lnTo>
                <a:lnTo>
                  <a:pt x="57" y="17"/>
                </a:lnTo>
                <a:lnTo>
                  <a:pt x="63" y="23"/>
                </a:lnTo>
                <a:lnTo>
                  <a:pt x="69" y="23"/>
                </a:lnTo>
                <a:lnTo>
                  <a:pt x="75" y="28"/>
                </a:lnTo>
                <a:lnTo>
                  <a:pt x="75" y="40"/>
                </a:lnTo>
                <a:lnTo>
                  <a:pt x="75" y="40"/>
                </a:lnTo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/>
          </a:p>
        </p:txBody>
      </p:sp>
      <p:sp>
        <p:nvSpPr>
          <p:cNvPr id="49" name="Freeform 18"/>
          <p:cNvSpPr/>
          <p:nvPr/>
        </p:nvSpPr>
        <p:spPr bwMode="auto">
          <a:xfrm>
            <a:off x="2776535" y="3092896"/>
            <a:ext cx="209428" cy="199018"/>
          </a:xfrm>
          <a:custGeom>
            <a:avLst/>
            <a:gdLst>
              <a:gd name="T0" fmla="*/ 63 w 121"/>
              <a:gd name="T1" fmla="*/ 17 h 115"/>
              <a:gd name="T2" fmla="*/ 80 w 121"/>
              <a:gd name="T3" fmla="*/ 29 h 115"/>
              <a:gd name="T4" fmla="*/ 92 w 121"/>
              <a:gd name="T5" fmla="*/ 35 h 115"/>
              <a:gd name="T6" fmla="*/ 103 w 121"/>
              <a:gd name="T7" fmla="*/ 40 h 115"/>
              <a:gd name="T8" fmla="*/ 109 w 121"/>
              <a:gd name="T9" fmla="*/ 52 h 115"/>
              <a:gd name="T10" fmla="*/ 115 w 121"/>
              <a:gd name="T11" fmla="*/ 58 h 115"/>
              <a:gd name="T12" fmla="*/ 121 w 121"/>
              <a:gd name="T13" fmla="*/ 69 h 115"/>
              <a:gd name="T14" fmla="*/ 121 w 121"/>
              <a:gd name="T15" fmla="*/ 75 h 115"/>
              <a:gd name="T16" fmla="*/ 121 w 121"/>
              <a:gd name="T17" fmla="*/ 81 h 115"/>
              <a:gd name="T18" fmla="*/ 121 w 121"/>
              <a:gd name="T19" fmla="*/ 92 h 115"/>
              <a:gd name="T20" fmla="*/ 121 w 121"/>
              <a:gd name="T21" fmla="*/ 104 h 115"/>
              <a:gd name="T22" fmla="*/ 115 w 121"/>
              <a:gd name="T23" fmla="*/ 110 h 115"/>
              <a:gd name="T24" fmla="*/ 115 w 121"/>
              <a:gd name="T25" fmla="*/ 115 h 115"/>
              <a:gd name="T26" fmla="*/ 109 w 121"/>
              <a:gd name="T27" fmla="*/ 115 h 115"/>
              <a:gd name="T28" fmla="*/ 109 w 121"/>
              <a:gd name="T29" fmla="*/ 115 h 115"/>
              <a:gd name="T30" fmla="*/ 103 w 121"/>
              <a:gd name="T31" fmla="*/ 115 h 115"/>
              <a:gd name="T32" fmla="*/ 98 w 121"/>
              <a:gd name="T33" fmla="*/ 115 h 115"/>
              <a:gd name="T34" fmla="*/ 92 w 121"/>
              <a:gd name="T35" fmla="*/ 110 h 115"/>
              <a:gd name="T36" fmla="*/ 86 w 121"/>
              <a:gd name="T37" fmla="*/ 104 h 115"/>
              <a:gd name="T38" fmla="*/ 80 w 121"/>
              <a:gd name="T39" fmla="*/ 98 h 115"/>
              <a:gd name="T40" fmla="*/ 69 w 121"/>
              <a:gd name="T41" fmla="*/ 92 h 115"/>
              <a:gd name="T42" fmla="*/ 57 w 121"/>
              <a:gd name="T43" fmla="*/ 81 h 115"/>
              <a:gd name="T44" fmla="*/ 46 w 121"/>
              <a:gd name="T45" fmla="*/ 69 h 115"/>
              <a:gd name="T46" fmla="*/ 34 w 121"/>
              <a:gd name="T47" fmla="*/ 58 h 115"/>
              <a:gd name="T48" fmla="*/ 28 w 121"/>
              <a:gd name="T49" fmla="*/ 46 h 115"/>
              <a:gd name="T50" fmla="*/ 17 w 121"/>
              <a:gd name="T51" fmla="*/ 35 h 115"/>
              <a:gd name="T52" fmla="*/ 11 w 121"/>
              <a:gd name="T53" fmla="*/ 29 h 115"/>
              <a:gd name="T54" fmla="*/ 5 w 121"/>
              <a:gd name="T55" fmla="*/ 23 h 115"/>
              <a:gd name="T56" fmla="*/ 0 w 121"/>
              <a:gd name="T57" fmla="*/ 17 h 115"/>
              <a:gd name="T58" fmla="*/ 0 w 121"/>
              <a:gd name="T59" fmla="*/ 12 h 115"/>
              <a:gd name="T60" fmla="*/ 0 w 121"/>
              <a:gd name="T61" fmla="*/ 12 h 115"/>
              <a:gd name="T62" fmla="*/ 0 w 121"/>
              <a:gd name="T63" fmla="*/ 6 h 115"/>
              <a:gd name="T64" fmla="*/ 5 w 121"/>
              <a:gd name="T65" fmla="*/ 6 h 115"/>
              <a:gd name="T66" fmla="*/ 5 w 121"/>
              <a:gd name="T67" fmla="*/ 6 h 115"/>
              <a:gd name="T68" fmla="*/ 11 w 121"/>
              <a:gd name="T69" fmla="*/ 0 h 115"/>
              <a:gd name="T70" fmla="*/ 23 w 121"/>
              <a:gd name="T71" fmla="*/ 0 h 115"/>
              <a:gd name="T72" fmla="*/ 34 w 121"/>
              <a:gd name="T73" fmla="*/ 6 h 115"/>
              <a:gd name="T74" fmla="*/ 46 w 121"/>
              <a:gd name="T75" fmla="*/ 12 h 115"/>
              <a:gd name="T76" fmla="*/ 63 w 121"/>
              <a:gd name="T77" fmla="*/ 17 h 115"/>
              <a:gd name="T78" fmla="*/ 63 w 121"/>
              <a:gd name="T79" fmla="*/ 17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21" h="115">
                <a:moveTo>
                  <a:pt x="63" y="17"/>
                </a:moveTo>
                <a:lnTo>
                  <a:pt x="80" y="29"/>
                </a:lnTo>
                <a:lnTo>
                  <a:pt x="92" y="35"/>
                </a:lnTo>
                <a:lnTo>
                  <a:pt x="103" y="40"/>
                </a:lnTo>
                <a:lnTo>
                  <a:pt x="109" y="52"/>
                </a:lnTo>
                <a:lnTo>
                  <a:pt x="115" y="58"/>
                </a:lnTo>
                <a:lnTo>
                  <a:pt x="121" y="69"/>
                </a:lnTo>
                <a:lnTo>
                  <a:pt x="121" y="75"/>
                </a:lnTo>
                <a:lnTo>
                  <a:pt x="121" y="81"/>
                </a:lnTo>
                <a:lnTo>
                  <a:pt x="121" y="92"/>
                </a:lnTo>
                <a:lnTo>
                  <a:pt x="121" y="104"/>
                </a:lnTo>
                <a:lnTo>
                  <a:pt x="115" y="110"/>
                </a:lnTo>
                <a:lnTo>
                  <a:pt x="115" y="115"/>
                </a:lnTo>
                <a:lnTo>
                  <a:pt x="109" y="115"/>
                </a:lnTo>
                <a:lnTo>
                  <a:pt x="109" y="115"/>
                </a:lnTo>
                <a:lnTo>
                  <a:pt x="103" y="115"/>
                </a:lnTo>
                <a:lnTo>
                  <a:pt x="98" y="115"/>
                </a:lnTo>
                <a:lnTo>
                  <a:pt x="92" y="110"/>
                </a:lnTo>
                <a:lnTo>
                  <a:pt x="86" y="104"/>
                </a:lnTo>
                <a:lnTo>
                  <a:pt x="80" y="98"/>
                </a:lnTo>
                <a:lnTo>
                  <a:pt x="69" y="92"/>
                </a:lnTo>
                <a:lnTo>
                  <a:pt x="57" y="81"/>
                </a:lnTo>
                <a:lnTo>
                  <a:pt x="46" y="69"/>
                </a:lnTo>
                <a:lnTo>
                  <a:pt x="34" y="58"/>
                </a:lnTo>
                <a:lnTo>
                  <a:pt x="28" y="46"/>
                </a:lnTo>
                <a:lnTo>
                  <a:pt x="17" y="35"/>
                </a:lnTo>
                <a:lnTo>
                  <a:pt x="11" y="29"/>
                </a:lnTo>
                <a:lnTo>
                  <a:pt x="5" y="23"/>
                </a:lnTo>
                <a:lnTo>
                  <a:pt x="0" y="17"/>
                </a:lnTo>
                <a:lnTo>
                  <a:pt x="0" y="12"/>
                </a:lnTo>
                <a:lnTo>
                  <a:pt x="0" y="12"/>
                </a:lnTo>
                <a:lnTo>
                  <a:pt x="0" y="6"/>
                </a:lnTo>
                <a:lnTo>
                  <a:pt x="5" y="6"/>
                </a:lnTo>
                <a:lnTo>
                  <a:pt x="5" y="6"/>
                </a:lnTo>
                <a:lnTo>
                  <a:pt x="11" y="0"/>
                </a:lnTo>
                <a:lnTo>
                  <a:pt x="23" y="0"/>
                </a:lnTo>
                <a:lnTo>
                  <a:pt x="34" y="6"/>
                </a:lnTo>
                <a:lnTo>
                  <a:pt x="46" y="12"/>
                </a:lnTo>
                <a:lnTo>
                  <a:pt x="63" y="17"/>
                </a:lnTo>
                <a:lnTo>
                  <a:pt x="63" y="17"/>
                </a:lnTo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/>
          </a:p>
        </p:txBody>
      </p:sp>
      <p:sp>
        <p:nvSpPr>
          <p:cNvPr id="50" name="Freeform 19"/>
          <p:cNvSpPr/>
          <p:nvPr/>
        </p:nvSpPr>
        <p:spPr bwMode="auto">
          <a:xfrm>
            <a:off x="1968247" y="2634292"/>
            <a:ext cx="389433" cy="399765"/>
          </a:xfrm>
          <a:custGeom>
            <a:avLst/>
            <a:gdLst>
              <a:gd name="T0" fmla="*/ 121 w 225"/>
              <a:gd name="T1" fmla="*/ 173 h 231"/>
              <a:gd name="T2" fmla="*/ 75 w 225"/>
              <a:gd name="T3" fmla="*/ 202 h 231"/>
              <a:gd name="T4" fmla="*/ 40 w 225"/>
              <a:gd name="T5" fmla="*/ 219 h 231"/>
              <a:gd name="T6" fmla="*/ 23 w 225"/>
              <a:gd name="T7" fmla="*/ 225 h 231"/>
              <a:gd name="T8" fmla="*/ 11 w 225"/>
              <a:gd name="T9" fmla="*/ 231 h 231"/>
              <a:gd name="T10" fmla="*/ 6 w 225"/>
              <a:gd name="T11" fmla="*/ 231 h 231"/>
              <a:gd name="T12" fmla="*/ 6 w 225"/>
              <a:gd name="T13" fmla="*/ 225 h 231"/>
              <a:gd name="T14" fmla="*/ 23 w 225"/>
              <a:gd name="T15" fmla="*/ 208 h 231"/>
              <a:gd name="T16" fmla="*/ 57 w 225"/>
              <a:gd name="T17" fmla="*/ 179 h 231"/>
              <a:gd name="T18" fmla="*/ 92 w 225"/>
              <a:gd name="T19" fmla="*/ 150 h 231"/>
              <a:gd name="T20" fmla="*/ 121 w 225"/>
              <a:gd name="T21" fmla="*/ 121 h 231"/>
              <a:gd name="T22" fmla="*/ 144 w 225"/>
              <a:gd name="T23" fmla="*/ 92 h 231"/>
              <a:gd name="T24" fmla="*/ 155 w 225"/>
              <a:gd name="T25" fmla="*/ 63 h 231"/>
              <a:gd name="T26" fmla="*/ 167 w 225"/>
              <a:gd name="T27" fmla="*/ 46 h 231"/>
              <a:gd name="T28" fmla="*/ 161 w 225"/>
              <a:gd name="T29" fmla="*/ 40 h 231"/>
              <a:gd name="T30" fmla="*/ 144 w 225"/>
              <a:gd name="T31" fmla="*/ 46 h 231"/>
              <a:gd name="T32" fmla="*/ 109 w 225"/>
              <a:gd name="T33" fmla="*/ 52 h 231"/>
              <a:gd name="T34" fmla="*/ 92 w 225"/>
              <a:gd name="T35" fmla="*/ 58 h 231"/>
              <a:gd name="T36" fmla="*/ 80 w 225"/>
              <a:gd name="T37" fmla="*/ 58 h 231"/>
              <a:gd name="T38" fmla="*/ 57 w 225"/>
              <a:gd name="T39" fmla="*/ 46 h 231"/>
              <a:gd name="T40" fmla="*/ 80 w 225"/>
              <a:gd name="T41" fmla="*/ 35 h 231"/>
              <a:gd name="T42" fmla="*/ 132 w 225"/>
              <a:gd name="T43" fmla="*/ 17 h 231"/>
              <a:gd name="T44" fmla="*/ 150 w 225"/>
              <a:gd name="T45" fmla="*/ 12 h 231"/>
              <a:gd name="T46" fmla="*/ 167 w 225"/>
              <a:gd name="T47" fmla="*/ 6 h 231"/>
              <a:gd name="T48" fmla="*/ 178 w 225"/>
              <a:gd name="T49" fmla="*/ 0 h 231"/>
              <a:gd name="T50" fmla="*/ 196 w 225"/>
              <a:gd name="T51" fmla="*/ 12 h 231"/>
              <a:gd name="T52" fmla="*/ 213 w 225"/>
              <a:gd name="T53" fmla="*/ 23 h 231"/>
              <a:gd name="T54" fmla="*/ 225 w 225"/>
              <a:gd name="T55" fmla="*/ 35 h 231"/>
              <a:gd name="T56" fmla="*/ 225 w 225"/>
              <a:gd name="T57" fmla="*/ 46 h 231"/>
              <a:gd name="T58" fmla="*/ 213 w 225"/>
              <a:gd name="T59" fmla="*/ 58 h 231"/>
              <a:gd name="T60" fmla="*/ 196 w 225"/>
              <a:gd name="T61" fmla="*/ 75 h 231"/>
              <a:gd name="T62" fmla="*/ 178 w 225"/>
              <a:gd name="T63" fmla="*/ 104 h 231"/>
              <a:gd name="T64" fmla="*/ 150 w 225"/>
              <a:gd name="T65" fmla="*/ 138 h 231"/>
              <a:gd name="T66" fmla="*/ 138 w 225"/>
              <a:gd name="T67" fmla="*/ 156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25" h="231">
                <a:moveTo>
                  <a:pt x="138" y="156"/>
                </a:moveTo>
                <a:lnTo>
                  <a:pt x="121" y="173"/>
                </a:lnTo>
                <a:lnTo>
                  <a:pt x="98" y="184"/>
                </a:lnTo>
                <a:lnTo>
                  <a:pt x="75" y="202"/>
                </a:lnTo>
                <a:lnTo>
                  <a:pt x="52" y="213"/>
                </a:lnTo>
                <a:lnTo>
                  <a:pt x="40" y="219"/>
                </a:lnTo>
                <a:lnTo>
                  <a:pt x="29" y="219"/>
                </a:lnTo>
                <a:lnTo>
                  <a:pt x="23" y="225"/>
                </a:lnTo>
                <a:lnTo>
                  <a:pt x="17" y="225"/>
                </a:lnTo>
                <a:lnTo>
                  <a:pt x="11" y="231"/>
                </a:lnTo>
                <a:lnTo>
                  <a:pt x="6" y="231"/>
                </a:lnTo>
                <a:lnTo>
                  <a:pt x="6" y="231"/>
                </a:lnTo>
                <a:lnTo>
                  <a:pt x="0" y="231"/>
                </a:lnTo>
                <a:lnTo>
                  <a:pt x="6" y="225"/>
                </a:lnTo>
                <a:lnTo>
                  <a:pt x="11" y="219"/>
                </a:lnTo>
                <a:lnTo>
                  <a:pt x="23" y="208"/>
                </a:lnTo>
                <a:lnTo>
                  <a:pt x="40" y="196"/>
                </a:lnTo>
                <a:lnTo>
                  <a:pt x="57" y="179"/>
                </a:lnTo>
                <a:lnTo>
                  <a:pt x="75" y="167"/>
                </a:lnTo>
                <a:lnTo>
                  <a:pt x="92" y="150"/>
                </a:lnTo>
                <a:lnTo>
                  <a:pt x="109" y="133"/>
                </a:lnTo>
                <a:lnTo>
                  <a:pt x="121" y="121"/>
                </a:lnTo>
                <a:lnTo>
                  <a:pt x="132" y="104"/>
                </a:lnTo>
                <a:lnTo>
                  <a:pt x="144" y="92"/>
                </a:lnTo>
                <a:lnTo>
                  <a:pt x="150" y="75"/>
                </a:lnTo>
                <a:lnTo>
                  <a:pt x="155" y="63"/>
                </a:lnTo>
                <a:lnTo>
                  <a:pt x="161" y="52"/>
                </a:lnTo>
                <a:lnTo>
                  <a:pt x="167" y="46"/>
                </a:lnTo>
                <a:lnTo>
                  <a:pt x="167" y="40"/>
                </a:lnTo>
                <a:lnTo>
                  <a:pt x="161" y="40"/>
                </a:lnTo>
                <a:lnTo>
                  <a:pt x="150" y="40"/>
                </a:lnTo>
                <a:lnTo>
                  <a:pt x="144" y="46"/>
                </a:lnTo>
                <a:lnTo>
                  <a:pt x="127" y="46"/>
                </a:lnTo>
                <a:lnTo>
                  <a:pt x="109" y="52"/>
                </a:lnTo>
                <a:lnTo>
                  <a:pt x="98" y="58"/>
                </a:lnTo>
                <a:lnTo>
                  <a:pt x="92" y="58"/>
                </a:lnTo>
                <a:lnTo>
                  <a:pt x="86" y="58"/>
                </a:lnTo>
                <a:lnTo>
                  <a:pt x="80" y="58"/>
                </a:lnTo>
                <a:lnTo>
                  <a:pt x="69" y="52"/>
                </a:lnTo>
                <a:lnTo>
                  <a:pt x="57" y="46"/>
                </a:lnTo>
                <a:lnTo>
                  <a:pt x="40" y="40"/>
                </a:lnTo>
                <a:lnTo>
                  <a:pt x="80" y="35"/>
                </a:lnTo>
                <a:lnTo>
                  <a:pt x="115" y="23"/>
                </a:lnTo>
                <a:lnTo>
                  <a:pt x="132" y="17"/>
                </a:lnTo>
                <a:lnTo>
                  <a:pt x="144" y="17"/>
                </a:lnTo>
                <a:lnTo>
                  <a:pt x="150" y="12"/>
                </a:lnTo>
                <a:lnTo>
                  <a:pt x="155" y="12"/>
                </a:lnTo>
                <a:lnTo>
                  <a:pt x="167" y="6"/>
                </a:lnTo>
                <a:lnTo>
                  <a:pt x="173" y="0"/>
                </a:lnTo>
                <a:lnTo>
                  <a:pt x="178" y="0"/>
                </a:lnTo>
                <a:lnTo>
                  <a:pt x="184" y="6"/>
                </a:lnTo>
                <a:lnTo>
                  <a:pt x="196" y="12"/>
                </a:lnTo>
                <a:lnTo>
                  <a:pt x="207" y="17"/>
                </a:lnTo>
                <a:lnTo>
                  <a:pt x="213" y="23"/>
                </a:lnTo>
                <a:lnTo>
                  <a:pt x="219" y="29"/>
                </a:lnTo>
                <a:lnTo>
                  <a:pt x="225" y="35"/>
                </a:lnTo>
                <a:lnTo>
                  <a:pt x="225" y="40"/>
                </a:lnTo>
                <a:lnTo>
                  <a:pt x="225" y="46"/>
                </a:lnTo>
                <a:lnTo>
                  <a:pt x="219" y="52"/>
                </a:lnTo>
                <a:lnTo>
                  <a:pt x="213" y="58"/>
                </a:lnTo>
                <a:lnTo>
                  <a:pt x="207" y="63"/>
                </a:lnTo>
                <a:lnTo>
                  <a:pt x="196" y="75"/>
                </a:lnTo>
                <a:lnTo>
                  <a:pt x="190" y="86"/>
                </a:lnTo>
                <a:lnTo>
                  <a:pt x="178" y="104"/>
                </a:lnTo>
                <a:lnTo>
                  <a:pt x="167" y="121"/>
                </a:lnTo>
                <a:lnTo>
                  <a:pt x="150" y="138"/>
                </a:lnTo>
                <a:lnTo>
                  <a:pt x="138" y="156"/>
                </a:lnTo>
                <a:lnTo>
                  <a:pt x="138" y="156"/>
                </a:lnTo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/>
          </a:p>
        </p:txBody>
      </p:sp>
      <p:sp>
        <p:nvSpPr>
          <p:cNvPr id="51" name="Freeform 9"/>
          <p:cNvSpPr/>
          <p:nvPr/>
        </p:nvSpPr>
        <p:spPr bwMode="auto">
          <a:xfrm>
            <a:off x="2686533" y="2514881"/>
            <a:ext cx="259622" cy="238820"/>
          </a:xfrm>
          <a:custGeom>
            <a:avLst/>
            <a:gdLst>
              <a:gd name="T0" fmla="*/ 0 w 150"/>
              <a:gd name="T1" fmla="*/ 127 h 138"/>
              <a:gd name="T2" fmla="*/ 17 w 150"/>
              <a:gd name="T3" fmla="*/ 109 h 138"/>
              <a:gd name="T4" fmla="*/ 29 w 150"/>
              <a:gd name="T5" fmla="*/ 98 h 138"/>
              <a:gd name="T6" fmla="*/ 52 w 150"/>
              <a:gd name="T7" fmla="*/ 75 h 138"/>
              <a:gd name="T8" fmla="*/ 69 w 150"/>
              <a:gd name="T9" fmla="*/ 57 h 138"/>
              <a:gd name="T10" fmla="*/ 75 w 150"/>
              <a:gd name="T11" fmla="*/ 52 h 138"/>
              <a:gd name="T12" fmla="*/ 80 w 150"/>
              <a:gd name="T13" fmla="*/ 46 h 138"/>
              <a:gd name="T14" fmla="*/ 86 w 150"/>
              <a:gd name="T15" fmla="*/ 34 h 138"/>
              <a:gd name="T16" fmla="*/ 92 w 150"/>
              <a:gd name="T17" fmla="*/ 29 h 138"/>
              <a:gd name="T18" fmla="*/ 92 w 150"/>
              <a:gd name="T19" fmla="*/ 23 h 138"/>
              <a:gd name="T20" fmla="*/ 92 w 150"/>
              <a:gd name="T21" fmla="*/ 11 h 138"/>
              <a:gd name="T22" fmla="*/ 86 w 150"/>
              <a:gd name="T23" fmla="*/ 11 h 138"/>
              <a:gd name="T24" fmla="*/ 86 w 150"/>
              <a:gd name="T25" fmla="*/ 6 h 138"/>
              <a:gd name="T26" fmla="*/ 86 w 150"/>
              <a:gd name="T27" fmla="*/ 6 h 138"/>
              <a:gd name="T28" fmla="*/ 92 w 150"/>
              <a:gd name="T29" fmla="*/ 0 h 138"/>
              <a:gd name="T30" fmla="*/ 98 w 150"/>
              <a:gd name="T31" fmla="*/ 0 h 138"/>
              <a:gd name="T32" fmla="*/ 104 w 150"/>
              <a:gd name="T33" fmla="*/ 0 h 138"/>
              <a:gd name="T34" fmla="*/ 115 w 150"/>
              <a:gd name="T35" fmla="*/ 6 h 138"/>
              <a:gd name="T36" fmla="*/ 127 w 150"/>
              <a:gd name="T37" fmla="*/ 11 h 138"/>
              <a:gd name="T38" fmla="*/ 132 w 150"/>
              <a:gd name="T39" fmla="*/ 17 h 138"/>
              <a:gd name="T40" fmla="*/ 144 w 150"/>
              <a:gd name="T41" fmla="*/ 23 h 138"/>
              <a:gd name="T42" fmla="*/ 144 w 150"/>
              <a:gd name="T43" fmla="*/ 29 h 138"/>
              <a:gd name="T44" fmla="*/ 150 w 150"/>
              <a:gd name="T45" fmla="*/ 34 h 138"/>
              <a:gd name="T46" fmla="*/ 150 w 150"/>
              <a:gd name="T47" fmla="*/ 40 h 138"/>
              <a:gd name="T48" fmla="*/ 138 w 150"/>
              <a:gd name="T49" fmla="*/ 46 h 138"/>
              <a:gd name="T50" fmla="*/ 132 w 150"/>
              <a:gd name="T51" fmla="*/ 57 h 138"/>
              <a:gd name="T52" fmla="*/ 115 w 150"/>
              <a:gd name="T53" fmla="*/ 69 h 138"/>
              <a:gd name="T54" fmla="*/ 109 w 150"/>
              <a:gd name="T55" fmla="*/ 75 h 138"/>
              <a:gd name="T56" fmla="*/ 98 w 150"/>
              <a:gd name="T57" fmla="*/ 86 h 138"/>
              <a:gd name="T58" fmla="*/ 75 w 150"/>
              <a:gd name="T59" fmla="*/ 98 h 138"/>
              <a:gd name="T60" fmla="*/ 40 w 150"/>
              <a:gd name="T61" fmla="*/ 121 h 138"/>
              <a:gd name="T62" fmla="*/ 11 w 150"/>
              <a:gd name="T63" fmla="*/ 138 h 138"/>
              <a:gd name="T64" fmla="*/ 0 w 150"/>
              <a:gd name="T65" fmla="*/ 127 h 138"/>
              <a:gd name="T66" fmla="*/ 0 w 150"/>
              <a:gd name="T67" fmla="*/ 127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50" h="138">
                <a:moveTo>
                  <a:pt x="0" y="127"/>
                </a:moveTo>
                <a:lnTo>
                  <a:pt x="17" y="109"/>
                </a:lnTo>
                <a:lnTo>
                  <a:pt x="29" y="98"/>
                </a:lnTo>
                <a:lnTo>
                  <a:pt x="52" y="75"/>
                </a:lnTo>
                <a:lnTo>
                  <a:pt x="69" y="57"/>
                </a:lnTo>
                <a:lnTo>
                  <a:pt x="75" y="52"/>
                </a:lnTo>
                <a:lnTo>
                  <a:pt x="80" y="46"/>
                </a:lnTo>
                <a:lnTo>
                  <a:pt x="86" y="34"/>
                </a:lnTo>
                <a:lnTo>
                  <a:pt x="92" y="29"/>
                </a:lnTo>
                <a:lnTo>
                  <a:pt x="92" y="23"/>
                </a:lnTo>
                <a:lnTo>
                  <a:pt x="92" y="11"/>
                </a:lnTo>
                <a:lnTo>
                  <a:pt x="86" y="11"/>
                </a:lnTo>
                <a:lnTo>
                  <a:pt x="86" y="6"/>
                </a:lnTo>
                <a:lnTo>
                  <a:pt x="86" y="6"/>
                </a:lnTo>
                <a:lnTo>
                  <a:pt x="92" y="0"/>
                </a:lnTo>
                <a:lnTo>
                  <a:pt x="98" y="0"/>
                </a:lnTo>
                <a:lnTo>
                  <a:pt x="104" y="0"/>
                </a:lnTo>
                <a:lnTo>
                  <a:pt x="115" y="6"/>
                </a:lnTo>
                <a:lnTo>
                  <a:pt x="127" y="11"/>
                </a:lnTo>
                <a:lnTo>
                  <a:pt x="132" y="17"/>
                </a:lnTo>
                <a:lnTo>
                  <a:pt x="144" y="23"/>
                </a:lnTo>
                <a:lnTo>
                  <a:pt x="144" y="29"/>
                </a:lnTo>
                <a:lnTo>
                  <a:pt x="150" y="34"/>
                </a:lnTo>
                <a:lnTo>
                  <a:pt x="150" y="40"/>
                </a:lnTo>
                <a:lnTo>
                  <a:pt x="138" y="46"/>
                </a:lnTo>
                <a:lnTo>
                  <a:pt x="132" y="57"/>
                </a:lnTo>
                <a:lnTo>
                  <a:pt x="115" y="69"/>
                </a:lnTo>
                <a:lnTo>
                  <a:pt x="109" y="75"/>
                </a:lnTo>
                <a:lnTo>
                  <a:pt x="98" y="86"/>
                </a:lnTo>
                <a:lnTo>
                  <a:pt x="75" y="98"/>
                </a:lnTo>
                <a:lnTo>
                  <a:pt x="40" y="121"/>
                </a:lnTo>
                <a:lnTo>
                  <a:pt x="11" y="138"/>
                </a:lnTo>
                <a:lnTo>
                  <a:pt x="0" y="127"/>
                </a:lnTo>
                <a:lnTo>
                  <a:pt x="0" y="127"/>
                </a:ln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/>
          </a:p>
        </p:txBody>
      </p:sp>
      <p:sp>
        <p:nvSpPr>
          <p:cNvPr id="52" name="Freeform 10"/>
          <p:cNvSpPr/>
          <p:nvPr/>
        </p:nvSpPr>
        <p:spPr bwMode="auto">
          <a:xfrm>
            <a:off x="2556722" y="2663710"/>
            <a:ext cx="647322" cy="320159"/>
          </a:xfrm>
          <a:custGeom>
            <a:avLst/>
            <a:gdLst>
              <a:gd name="T0" fmla="*/ 92 w 374"/>
              <a:gd name="T1" fmla="*/ 81 h 185"/>
              <a:gd name="T2" fmla="*/ 75 w 374"/>
              <a:gd name="T3" fmla="*/ 64 h 185"/>
              <a:gd name="T4" fmla="*/ 52 w 374"/>
              <a:gd name="T5" fmla="*/ 46 h 185"/>
              <a:gd name="T6" fmla="*/ 40 w 374"/>
              <a:gd name="T7" fmla="*/ 35 h 185"/>
              <a:gd name="T8" fmla="*/ 23 w 374"/>
              <a:gd name="T9" fmla="*/ 23 h 185"/>
              <a:gd name="T10" fmla="*/ 17 w 374"/>
              <a:gd name="T11" fmla="*/ 18 h 185"/>
              <a:gd name="T12" fmla="*/ 6 w 374"/>
              <a:gd name="T13" fmla="*/ 6 h 185"/>
              <a:gd name="T14" fmla="*/ 0 w 374"/>
              <a:gd name="T15" fmla="*/ 6 h 185"/>
              <a:gd name="T16" fmla="*/ 0 w 374"/>
              <a:gd name="T17" fmla="*/ 0 h 185"/>
              <a:gd name="T18" fmla="*/ 6 w 374"/>
              <a:gd name="T19" fmla="*/ 0 h 185"/>
              <a:gd name="T20" fmla="*/ 11 w 374"/>
              <a:gd name="T21" fmla="*/ 0 h 185"/>
              <a:gd name="T22" fmla="*/ 11 w 374"/>
              <a:gd name="T23" fmla="*/ 0 h 185"/>
              <a:gd name="T24" fmla="*/ 17 w 374"/>
              <a:gd name="T25" fmla="*/ 0 h 185"/>
              <a:gd name="T26" fmla="*/ 23 w 374"/>
              <a:gd name="T27" fmla="*/ 6 h 185"/>
              <a:gd name="T28" fmla="*/ 34 w 374"/>
              <a:gd name="T29" fmla="*/ 12 h 185"/>
              <a:gd name="T30" fmla="*/ 46 w 374"/>
              <a:gd name="T31" fmla="*/ 18 h 185"/>
              <a:gd name="T32" fmla="*/ 63 w 374"/>
              <a:gd name="T33" fmla="*/ 23 h 185"/>
              <a:gd name="T34" fmla="*/ 81 w 374"/>
              <a:gd name="T35" fmla="*/ 35 h 185"/>
              <a:gd name="T36" fmla="*/ 98 w 374"/>
              <a:gd name="T37" fmla="*/ 46 h 185"/>
              <a:gd name="T38" fmla="*/ 138 w 374"/>
              <a:gd name="T39" fmla="*/ 69 h 185"/>
              <a:gd name="T40" fmla="*/ 179 w 374"/>
              <a:gd name="T41" fmla="*/ 87 h 185"/>
              <a:gd name="T42" fmla="*/ 207 w 374"/>
              <a:gd name="T43" fmla="*/ 104 h 185"/>
              <a:gd name="T44" fmla="*/ 236 w 374"/>
              <a:gd name="T45" fmla="*/ 116 h 185"/>
              <a:gd name="T46" fmla="*/ 288 w 374"/>
              <a:gd name="T47" fmla="*/ 133 h 185"/>
              <a:gd name="T48" fmla="*/ 328 w 374"/>
              <a:gd name="T49" fmla="*/ 144 h 185"/>
              <a:gd name="T50" fmla="*/ 351 w 374"/>
              <a:gd name="T51" fmla="*/ 150 h 185"/>
              <a:gd name="T52" fmla="*/ 363 w 374"/>
              <a:gd name="T53" fmla="*/ 156 h 185"/>
              <a:gd name="T54" fmla="*/ 374 w 374"/>
              <a:gd name="T55" fmla="*/ 162 h 185"/>
              <a:gd name="T56" fmla="*/ 374 w 374"/>
              <a:gd name="T57" fmla="*/ 167 h 185"/>
              <a:gd name="T58" fmla="*/ 374 w 374"/>
              <a:gd name="T59" fmla="*/ 167 h 185"/>
              <a:gd name="T60" fmla="*/ 374 w 374"/>
              <a:gd name="T61" fmla="*/ 167 h 185"/>
              <a:gd name="T62" fmla="*/ 369 w 374"/>
              <a:gd name="T63" fmla="*/ 173 h 185"/>
              <a:gd name="T64" fmla="*/ 363 w 374"/>
              <a:gd name="T65" fmla="*/ 173 h 185"/>
              <a:gd name="T66" fmla="*/ 351 w 374"/>
              <a:gd name="T67" fmla="*/ 173 h 185"/>
              <a:gd name="T68" fmla="*/ 340 w 374"/>
              <a:gd name="T69" fmla="*/ 179 h 185"/>
              <a:gd name="T70" fmla="*/ 328 w 374"/>
              <a:gd name="T71" fmla="*/ 179 h 185"/>
              <a:gd name="T72" fmla="*/ 317 w 374"/>
              <a:gd name="T73" fmla="*/ 179 h 185"/>
              <a:gd name="T74" fmla="*/ 300 w 374"/>
              <a:gd name="T75" fmla="*/ 179 h 185"/>
              <a:gd name="T76" fmla="*/ 288 w 374"/>
              <a:gd name="T77" fmla="*/ 179 h 185"/>
              <a:gd name="T78" fmla="*/ 271 w 374"/>
              <a:gd name="T79" fmla="*/ 185 h 185"/>
              <a:gd name="T80" fmla="*/ 265 w 374"/>
              <a:gd name="T81" fmla="*/ 185 h 185"/>
              <a:gd name="T82" fmla="*/ 253 w 374"/>
              <a:gd name="T83" fmla="*/ 185 h 185"/>
              <a:gd name="T84" fmla="*/ 248 w 374"/>
              <a:gd name="T85" fmla="*/ 185 h 185"/>
              <a:gd name="T86" fmla="*/ 242 w 374"/>
              <a:gd name="T87" fmla="*/ 185 h 185"/>
              <a:gd name="T88" fmla="*/ 236 w 374"/>
              <a:gd name="T89" fmla="*/ 185 h 185"/>
              <a:gd name="T90" fmla="*/ 230 w 374"/>
              <a:gd name="T91" fmla="*/ 185 h 185"/>
              <a:gd name="T92" fmla="*/ 225 w 374"/>
              <a:gd name="T93" fmla="*/ 179 h 185"/>
              <a:gd name="T94" fmla="*/ 213 w 374"/>
              <a:gd name="T95" fmla="*/ 179 h 185"/>
              <a:gd name="T96" fmla="*/ 207 w 374"/>
              <a:gd name="T97" fmla="*/ 167 h 185"/>
              <a:gd name="T98" fmla="*/ 202 w 374"/>
              <a:gd name="T99" fmla="*/ 167 h 185"/>
              <a:gd name="T100" fmla="*/ 190 w 374"/>
              <a:gd name="T101" fmla="*/ 162 h 185"/>
              <a:gd name="T102" fmla="*/ 184 w 374"/>
              <a:gd name="T103" fmla="*/ 150 h 185"/>
              <a:gd name="T104" fmla="*/ 167 w 374"/>
              <a:gd name="T105" fmla="*/ 139 h 185"/>
              <a:gd name="T106" fmla="*/ 155 w 374"/>
              <a:gd name="T107" fmla="*/ 127 h 185"/>
              <a:gd name="T108" fmla="*/ 138 w 374"/>
              <a:gd name="T109" fmla="*/ 116 h 185"/>
              <a:gd name="T110" fmla="*/ 115 w 374"/>
              <a:gd name="T111" fmla="*/ 98 h 185"/>
              <a:gd name="T112" fmla="*/ 92 w 374"/>
              <a:gd name="T113" fmla="*/ 81 h 185"/>
              <a:gd name="T114" fmla="*/ 92 w 374"/>
              <a:gd name="T115" fmla="*/ 81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74" h="185">
                <a:moveTo>
                  <a:pt x="92" y="81"/>
                </a:moveTo>
                <a:lnTo>
                  <a:pt x="75" y="64"/>
                </a:lnTo>
                <a:lnTo>
                  <a:pt x="52" y="46"/>
                </a:lnTo>
                <a:lnTo>
                  <a:pt x="40" y="35"/>
                </a:lnTo>
                <a:lnTo>
                  <a:pt x="23" y="23"/>
                </a:lnTo>
                <a:lnTo>
                  <a:pt x="17" y="18"/>
                </a:lnTo>
                <a:lnTo>
                  <a:pt x="6" y="6"/>
                </a:lnTo>
                <a:lnTo>
                  <a:pt x="0" y="6"/>
                </a:lnTo>
                <a:lnTo>
                  <a:pt x="0" y="0"/>
                </a:lnTo>
                <a:lnTo>
                  <a:pt x="6" y="0"/>
                </a:lnTo>
                <a:lnTo>
                  <a:pt x="11" y="0"/>
                </a:lnTo>
                <a:lnTo>
                  <a:pt x="11" y="0"/>
                </a:lnTo>
                <a:lnTo>
                  <a:pt x="17" y="0"/>
                </a:lnTo>
                <a:lnTo>
                  <a:pt x="23" y="6"/>
                </a:lnTo>
                <a:lnTo>
                  <a:pt x="34" y="12"/>
                </a:lnTo>
                <a:lnTo>
                  <a:pt x="46" y="18"/>
                </a:lnTo>
                <a:lnTo>
                  <a:pt x="63" y="23"/>
                </a:lnTo>
                <a:lnTo>
                  <a:pt x="81" y="35"/>
                </a:lnTo>
                <a:lnTo>
                  <a:pt x="98" y="46"/>
                </a:lnTo>
                <a:lnTo>
                  <a:pt x="138" y="69"/>
                </a:lnTo>
                <a:lnTo>
                  <a:pt x="179" y="87"/>
                </a:lnTo>
                <a:lnTo>
                  <a:pt x="207" y="104"/>
                </a:lnTo>
                <a:lnTo>
                  <a:pt x="236" y="116"/>
                </a:lnTo>
                <a:lnTo>
                  <a:pt x="288" y="133"/>
                </a:lnTo>
                <a:lnTo>
                  <a:pt x="328" y="144"/>
                </a:lnTo>
                <a:lnTo>
                  <a:pt x="351" y="150"/>
                </a:lnTo>
                <a:lnTo>
                  <a:pt x="363" y="156"/>
                </a:lnTo>
                <a:lnTo>
                  <a:pt x="374" y="162"/>
                </a:lnTo>
                <a:lnTo>
                  <a:pt x="374" y="167"/>
                </a:lnTo>
                <a:lnTo>
                  <a:pt x="374" y="167"/>
                </a:lnTo>
                <a:lnTo>
                  <a:pt x="374" y="167"/>
                </a:lnTo>
                <a:lnTo>
                  <a:pt x="369" y="173"/>
                </a:lnTo>
                <a:lnTo>
                  <a:pt x="363" y="173"/>
                </a:lnTo>
                <a:lnTo>
                  <a:pt x="351" y="173"/>
                </a:lnTo>
                <a:lnTo>
                  <a:pt x="340" y="179"/>
                </a:lnTo>
                <a:lnTo>
                  <a:pt x="328" y="179"/>
                </a:lnTo>
                <a:lnTo>
                  <a:pt x="317" y="179"/>
                </a:lnTo>
                <a:lnTo>
                  <a:pt x="300" y="179"/>
                </a:lnTo>
                <a:lnTo>
                  <a:pt x="288" y="179"/>
                </a:lnTo>
                <a:lnTo>
                  <a:pt x="271" y="185"/>
                </a:lnTo>
                <a:lnTo>
                  <a:pt x="265" y="185"/>
                </a:lnTo>
                <a:lnTo>
                  <a:pt x="253" y="185"/>
                </a:lnTo>
                <a:lnTo>
                  <a:pt x="248" y="185"/>
                </a:lnTo>
                <a:lnTo>
                  <a:pt x="242" y="185"/>
                </a:lnTo>
                <a:lnTo>
                  <a:pt x="236" y="185"/>
                </a:lnTo>
                <a:lnTo>
                  <a:pt x="230" y="185"/>
                </a:lnTo>
                <a:lnTo>
                  <a:pt x="225" y="179"/>
                </a:lnTo>
                <a:lnTo>
                  <a:pt x="213" y="179"/>
                </a:lnTo>
                <a:lnTo>
                  <a:pt x="207" y="167"/>
                </a:lnTo>
                <a:lnTo>
                  <a:pt x="202" y="167"/>
                </a:lnTo>
                <a:lnTo>
                  <a:pt x="190" y="162"/>
                </a:lnTo>
                <a:lnTo>
                  <a:pt x="184" y="150"/>
                </a:lnTo>
                <a:lnTo>
                  <a:pt x="167" y="139"/>
                </a:lnTo>
                <a:lnTo>
                  <a:pt x="155" y="127"/>
                </a:lnTo>
                <a:lnTo>
                  <a:pt x="138" y="116"/>
                </a:lnTo>
                <a:lnTo>
                  <a:pt x="115" y="98"/>
                </a:lnTo>
                <a:lnTo>
                  <a:pt x="92" y="81"/>
                </a:lnTo>
                <a:lnTo>
                  <a:pt x="92" y="81"/>
                </a:ln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/>
          </a:p>
        </p:txBody>
      </p:sp>
      <p:sp>
        <p:nvSpPr>
          <p:cNvPr id="53" name="Freeform 11"/>
          <p:cNvSpPr/>
          <p:nvPr/>
        </p:nvSpPr>
        <p:spPr bwMode="auto">
          <a:xfrm>
            <a:off x="2246908" y="2154919"/>
            <a:ext cx="119426" cy="280355"/>
          </a:xfrm>
          <a:custGeom>
            <a:avLst/>
            <a:gdLst>
              <a:gd name="T0" fmla="*/ 69 w 69"/>
              <a:gd name="T1" fmla="*/ 18 h 162"/>
              <a:gd name="T2" fmla="*/ 69 w 69"/>
              <a:gd name="T3" fmla="*/ 18 h 162"/>
              <a:gd name="T4" fmla="*/ 69 w 69"/>
              <a:gd name="T5" fmla="*/ 23 h 162"/>
              <a:gd name="T6" fmla="*/ 69 w 69"/>
              <a:gd name="T7" fmla="*/ 29 h 162"/>
              <a:gd name="T8" fmla="*/ 69 w 69"/>
              <a:gd name="T9" fmla="*/ 35 h 162"/>
              <a:gd name="T10" fmla="*/ 69 w 69"/>
              <a:gd name="T11" fmla="*/ 46 h 162"/>
              <a:gd name="T12" fmla="*/ 69 w 69"/>
              <a:gd name="T13" fmla="*/ 58 h 162"/>
              <a:gd name="T14" fmla="*/ 69 w 69"/>
              <a:gd name="T15" fmla="*/ 75 h 162"/>
              <a:gd name="T16" fmla="*/ 69 w 69"/>
              <a:gd name="T17" fmla="*/ 93 h 162"/>
              <a:gd name="T18" fmla="*/ 69 w 69"/>
              <a:gd name="T19" fmla="*/ 104 h 162"/>
              <a:gd name="T20" fmla="*/ 69 w 69"/>
              <a:gd name="T21" fmla="*/ 121 h 162"/>
              <a:gd name="T22" fmla="*/ 69 w 69"/>
              <a:gd name="T23" fmla="*/ 133 h 162"/>
              <a:gd name="T24" fmla="*/ 69 w 69"/>
              <a:gd name="T25" fmla="*/ 144 h 162"/>
              <a:gd name="T26" fmla="*/ 69 w 69"/>
              <a:gd name="T27" fmla="*/ 150 h 162"/>
              <a:gd name="T28" fmla="*/ 69 w 69"/>
              <a:gd name="T29" fmla="*/ 156 h 162"/>
              <a:gd name="T30" fmla="*/ 64 w 69"/>
              <a:gd name="T31" fmla="*/ 162 h 162"/>
              <a:gd name="T32" fmla="*/ 64 w 69"/>
              <a:gd name="T33" fmla="*/ 162 h 162"/>
              <a:gd name="T34" fmla="*/ 64 w 69"/>
              <a:gd name="T35" fmla="*/ 162 h 162"/>
              <a:gd name="T36" fmla="*/ 58 w 69"/>
              <a:gd name="T37" fmla="*/ 156 h 162"/>
              <a:gd name="T38" fmla="*/ 58 w 69"/>
              <a:gd name="T39" fmla="*/ 156 h 162"/>
              <a:gd name="T40" fmla="*/ 52 w 69"/>
              <a:gd name="T41" fmla="*/ 150 h 162"/>
              <a:gd name="T42" fmla="*/ 52 w 69"/>
              <a:gd name="T43" fmla="*/ 139 h 162"/>
              <a:gd name="T44" fmla="*/ 46 w 69"/>
              <a:gd name="T45" fmla="*/ 127 h 162"/>
              <a:gd name="T46" fmla="*/ 40 w 69"/>
              <a:gd name="T47" fmla="*/ 104 h 162"/>
              <a:gd name="T48" fmla="*/ 40 w 69"/>
              <a:gd name="T49" fmla="*/ 93 h 162"/>
              <a:gd name="T50" fmla="*/ 35 w 69"/>
              <a:gd name="T51" fmla="*/ 81 h 162"/>
              <a:gd name="T52" fmla="*/ 35 w 69"/>
              <a:gd name="T53" fmla="*/ 70 h 162"/>
              <a:gd name="T54" fmla="*/ 29 w 69"/>
              <a:gd name="T55" fmla="*/ 58 h 162"/>
              <a:gd name="T56" fmla="*/ 29 w 69"/>
              <a:gd name="T57" fmla="*/ 46 h 162"/>
              <a:gd name="T58" fmla="*/ 23 w 69"/>
              <a:gd name="T59" fmla="*/ 35 h 162"/>
              <a:gd name="T60" fmla="*/ 23 w 69"/>
              <a:gd name="T61" fmla="*/ 29 h 162"/>
              <a:gd name="T62" fmla="*/ 17 w 69"/>
              <a:gd name="T63" fmla="*/ 23 h 162"/>
              <a:gd name="T64" fmla="*/ 17 w 69"/>
              <a:gd name="T65" fmla="*/ 23 h 162"/>
              <a:gd name="T66" fmla="*/ 12 w 69"/>
              <a:gd name="T67" fmla="*/ 18 h 162"/>
              <a:gd name="T68" fmla="*/ 6 w 69"/>
              <a:gd name="T69" fmla="*/ 18 h 162"/>
              <a:gd name="T70" fmla="*/ 6 w 69"/>
              <a:gd name="T71" fmla="*/ 12 h 162"/>
              <a:gd name="T72" fmla="*/ 0 w 69"/>
              <a:gd name="T73" fmla="*/ 6 h 162"/>
              <a:gd name="T74" fmla="*/ 6 w 69"/>
              <a:gd name="T75" fmla="*/ 6 h 162"/>
              <a:gd name="T76" fmla="*/ 6 w 69"/>
              <a:gd name="T77" fmla="*/ 0 h 162"/>
              <a:gd name="T78" fmla="*/ 12 w 69"/>
              <a:gd name="T79" fmla="*/ 0 h 162"/>
              <a:gd name="T80" fmla="*/ 23 w 69"/>
              <a:gd name="T81" fmla="*/ 0 h 162"/>
              <a:gd name="T82" fmla="*/ 35 w 69"/>
              <a:gd name="T83" fmla="*/ 0 h 162"/>
              <a:gd name="T84" fmla="*/ 52 w 69"/>
              <a:gd name="T85" fmla="*/ 6 h 162"/>
              <a:gd name="T86" fmla="*/ 58 w 69"/>
              <a:gd name="T87" fmla="*/ 6 h 162"/>
              <a:gd name="T88" fmla="*/ 64 w 69"/>
              <a:gd name="T89" fmla="*/ 12 h 162"/>
              <a:gd name="T90" fmla="*/ 69 w 69"/>
              <a:gd name="T91" fmla="*/ 18 h 162"/>
              <a:gd name="T92" fmla="*/ 69 w 69"/>
              <a:gd name="T93" fmla="*/ 18 h 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69" h="162">
                <a:moveTo>
                  <a:pt x="69" y="18"/>
                </a:moveTo>
                <a:lnTo>
                  <a:pt x="69" y="18"/>
                </a:lnTo>
                <a:lnTo>
                  <a:pt x="69" y="23"/>
                </a:lnTo>
                <a:lnTo>
                  <a:pt x="69" y="29"/>
                </a:lnTo>
                <a:lnTo>
                  <a:pt x="69" y="35"/>
                </a:lnTo>
                <a:lnTo>
                  <a:pt x="69" y="46"/>
                </a:lnTo>
                <a:lnTo>
                  <a:pt x="69" y="58"/>
                </a:lnTo>
                <a:lnTo>
                  <a:pt x="69" y="75"/>
                </a:lnTo>
                <a:lnTo>
                  <a:pt x="69" y="93"/>
                </a:lnTo>
                <a:lnTo>
                  <a:pt x="69" y="104"/>
                </a:lnTo>
                <a:lnTo>
                  <a:pt x="69" y="121"/>
                </a:lnTo>
                <a:lnTo>
                  <a:pt x="69" y="133"/>
                </a:lnTo>
                <a:lnTo>
                  <a:pt x="69" y="144"/>
                </a:lnTo>
                <a:lnTo>
                  <a:pt x="69" y="150"/>
                </a:lnTo>
                <a:lnTo>
                  <a:pt x="69" y="156"/>
                </a:lnTo>
                <a:lnTo>
                  <a:pt x="64" y="162"/>
                </a:lnTo>
                <a:lnTo>
                  <a:pt x="64" y="162"/>
                </a:lnTo>
                <a:lnTo>
                  <a:pt x="64" y="162"/>
                </a:lnTo>
                <a:lnTo>
                  <a:pt x="58" y="156"/>
                </a:lnTo>
                <a:lnTo>
                  <a:pt x="58" y="156"/>
                </a:lnTo>
                <a:lnTo>
                  <a:pt x="52" y="150"/>
                </a:lnTo>
                <a:lnTo>
                  <a:pt x="52" y="139"/>
                </a:lnTo>
                <a:lnTo>
                  <a:pt x="46" y="127"/>
                </a:lnTo>
                <a:lnTo>
                  <a:pt x="40" y="104"/>
                </a:lnTo>
                <a:lnTo>
                  <a:pt x="40" y="93"/>
                </a:lnTo>
                <a:lnTo>
                  <a:pt x="35" y="81"/>
                </a:lnTo>
                <a:lnTo>
                  <a:pt x="35" y="70"/>
                </a:lnTo>
                <a:lnTo>
                  <a:pt x="29" y="58"/>
                </a:lnTo>
                <a:lnTo>
                  <a:pt x="29" y="46"/>
                </a:lnTo>
                <a:lnTo>
                  <a:pt x="23" y="35"/>
                </a:lnTo>
                <a:lnTo>
                  <a:pt x="23" y="29"/>
                </a:lnTo>
                <a:lnTo>
                  <a:pt x="17" y="23"/>
                </a:lnTo>
                <a:lnTo>
                  <a:pt x="17" y="23"/>
                </a:lnTo>
                <a:lnTo>
                  <a:pt x="12" y="18"/>
                </a:lnTo>
                <a:lnTo>
                  <a:pt x="6" y="18"/>
                </a:lnTo>
                <a:lnTo>
                  <a:pt x="6" y="12"/>
                </a:lnTo>
                <a:lnTo>
                  <a:pt x="0" y="6"/>
                </a:lnTo>
                <a:lnTo>
                  <a:pt x="6" y="6"/>
                </a:lnTo>
                <a:lnTo>
                  <a:pt x="6" y="0"/>
                </a:lnTo>
                <a:lnTo>
                  <a:pt x="12" y="0"/>
                </a:lnTo>
                <a:lnTo>
                  <a:pt x="23" y="0"/>
                </a:lnTo>
                <a:lnTo>
                  <a:pt x="35" y="0"/>
                </a:lnTo>
                <a:lnTo>
                  <a:pt x="52" y="6"/>
                </a:lnTo>
                <a:lnTo>
                  <a:pt x="58" y="6"/>
                </a:lnTo>
                <a:lnTo>
                  <a:pt x="64" y="12"/>
                </a:lnTo>
                <a:lnTo>
                  <a:pt x="69" y="18"/>
                </a:lnTo>
                <a:lnTo>
                  <a:pt x="69" y="18"/>
                </a:ln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/>
          </a:p>
        </p:txBody>
      </p:sp>
      <p:sp>
        <p:nvSpPr>
          <p:cNvPr id="54" name="Freeform 12"/>
          <p:cNvSpPr/>
          <p:nvPr/>
        </p:nvSpPr>
        <p:spPr bwMode="auto">
          <a:xfrm>
            <a:off x="2586146" y="2085696"/>
            <a:ext cx="169620" cy="318428"/>
          </a:xfrm>
          <a:custGeom>
            <a:avLst/>
            <a:gdLst>
              <a:gd name="T0" fmla="*/ 29 w 98"/>
              <a:gd name="T1" fmla="*/ 17 h 184"/>
              <a:gd name="T2" fmla="*/ 29 w 98"/>
              <a:gd name="T3" fmla="*/ 12 h 184"/>
              <a:gd name="T4" fmla="*/ 29 w 98"/>
              <a:gd name="T5" fmla="*/ 6 h 184"/>
              <a:gd name="T6" fmla="*/ 35 w 98"/>
              <a:gd name="T7" fmla="*/ 0 h 184"/>
              <a:gd name="T8" fmla="*/ 40 w 98"/>
              <a:gd name="T9" fmla="*/ 0 h 184"/>
              <a:gd name="T10" fmla="*/ 52 w 98"/>
              <a:gd name="T11" fmla="*/ 6 h 184"/>
              <a:gd name="T12" fmla="*/ 64 w 98"/>
              <a:gd name="T13" fmla="*/ 6 h 184"/>
              <a:gd name="T14" fmla="*/ 75 w 98"/>
              <a:gd name="T15" fmla="*/ 12 h 184"/>
              <a:gd name="T16" fmla="*/ 87 w 98"/>
              <a:gd name="T17" fmla="*/ 17 h 184"/>
              <a:gd name="T18" fmla="*/ 92 w 98"/>
              <a:gd name="T19" fmla="*/ 23 h 184"/>
              <a:gd name="T20" fmla="*/ 98 w 98"/>
              <a:gd name="T21" fmla="*/ 29 h 184"/>
              <a:gd name="T22" fmla="*/ 98 w 98"/>
              <a:gd name="T23" fmla="*/ 35 h 184"/>
              <a:gd name="T24" fmla="*/ 98 w 98"/>
              <a:gd name="T25" fmla="*/ 40 h 184"/>
              <a:gd name="T26" fmla="*/ 92 w 98"/>
              <a:gd name="T27" fmla="*/ 46 h 184"/>
              <a:gd name="T28" fmla="*/ 87 w 98"/>
              <a:gd name="T29" fmla="*/ 52 h 184"/>
              <a:gd name="T30" fmla="*/ 81 w 98"/>
              <a:gd name="T31" fmla="*/ 63 h 184"/>
              <a:gd name="T32" fmla="*/ 69 w 98"/>
              <a:gd name="T33" fmla="*/ 81 h 184"/>
              <a:gd name="T34" fmla="*/ 58 w 98"/>
              <a:gd name="T35" fmla="*/ 104 h 184"/>
              <a:gd name="T36" fmla="*/ 40 w 98"/>
              <a:gd name="T37" fmla="*/ 127 h 184"/>
              <a:gd name="T38" fmla="*/ 35 w 98"/>
              <a:gd name="T39" fmla="*/ 138 h 184"/>
              <a:gd name="T40" fmla="*/ 29 w 98"/>
              <a:gd name="T41" fmla="*/ 156 h 184"/>
              <a:gd name="T42" fmla="*/ 23 w 98"/>
              <a:gd name="T43" fmla="*/ 161 h 184"/>
              <a:gd name="T44" fmla="*/ 17 w 98"/>
              <a:gd name="T45" fmla="*/ 173 h 184"/>
              <a:gd name="T46" fmla="*/ 12 w 98"/>
              <a:gd name="T47" fmla="*/ 179 h 184"/>
              <a:gd name="T48" fmla="*/ 6 w 98"/>
              <a:gd name="T49" fmla="*/ 184 h 184"/>
              <a:gd name="T50" fmla="*/ 6 w 98"/>
              <a:gd name="T51" fmla="*/ 184 h 184"/>
              <a:gd name="T52" fmla="*/ 0 w 98"/>
              <a:gd name="T53" fmla="*/ 184 h 184"/>
              <a:gd name="T54" fmla="*/ 0 w 98"/>
              <a:gd name="T55" fmla="*/ 184 h 184"/>
              <a:gd name="T56" fmla="*/ 0 w 98"/>
              <a:gd name="T57" fmla="*/ 184 h 184"/>
              <a:gd name="T58" fmla="*/ 0 w 98"/>
              <a:gd name="T59" fmla="*/ 179 h 184"/>
              <a:gd name="T60" fmla="*/ 0 w 98"/>
              <a:gd name="T61" fmla="*/ 173 h 184"/>
              <a:gd name="T62" fmla="*/ 0 w 98"/>
              <a:gd name="T63" fmla="*/ 161 h 184"/>
              <a:gd name="T64" fmla="*/ 6 w 98"/>
              <a:gd name="T65" fmla="*/ 156 h 184"/>
              <a:gd name="T66" fmla="*/ 6 w 98"/>
              <a:gd name="T67" fmla="*/ 144 h 184"/>
              <a:gd name="T68" fmla="*/ 12 w 98"/>
              <a:gd name="T69" fmla="*/ 133 h 184"/>
              <a:gd name="T70" fmla="*/ 23 w 98"/>
              <a:gd name="T71" fmla="*/ 104 h 184"/>
              <a:gd name="T72" fmla="*/ 29 w 98"/>
              <a:gd name="T73" fmla="*/ 81 h 184"/>
              <a:gd name="T74" fmla="*/ 35 w 98"/>
              <a:gd name="T75" fmla="*/ 63 h 184"/>
              <a:gd name="T76" fmla="*/ 35 w 98"/>
              <a:gd name="T77" fmla="*/ 52 h 184"/>
              <a:gd name="T78" fmla="*/ 40 w 98"/>
              <a:gd name="T79" fmla="*/ 40 h 184"/>
              <a:gd name="T80" fmla="*/ 35 w 98"/>
              <a:gd name="T81" fmla="*/ 29 h 184"/>
              <a:gd name="T82" fmla="*/ 35 w 98"/>
              <a:gd name="T83" fmla="*/ 23 h 184"/>
              <a:gd name="T84" fmla="*/ 29 w 98"/>
              <a:gd name="T85" fmla="*/ 17 h 184"/>
              <a:gd name="T86" fmla="*/ 29 w 98"/>
              <a:gd name="T87" fmla="*/ 17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98" h="184">
                <a:moveTo>
                  <a:pt x="29" y="17"/>
                </a:moveTo>
                <a:lnTo>
                  <a:pt x="29" y="12"/>
                </a:lnTo>
                <a:lnTo>
                  <a:pt x="29" y="6"/>
                </a:lnTo>
                <a:lnTo>
                  <a:pt x="35" y="0"/>
                </a:lnTo>
                <a:lnTo>
                  <a:pt x="40" y="0"/>
                </a:lnTo>
                <a:lnTo>
                  <a:pt x="52" y="6"/>
                </a:lnTo>
                <a:lnTo>
                  <a:pt x="64" y="6"/>
                </a:lnTo>
                <a:lnTo>
                  <a:pt x="75" y="12"/>
                </a:lnTo>
                <a:lnTo>
                  <a:pt x="87" y="17"/>
                </a:lnTo>
                <a:lnTo>
                  <a:pt x="92" y="23"/>
                </a:lnTo>
                <a:lnTo>
                  <a:pt x="98" y="29"/>
                </a:lnTo>
                <a:lnTo>
                  <a:pt x="98" y="35"/>
                </a:lnTo>
                <a:lnTo>
                  <a:pt x="98" y="40"/>
                </a:lnTo>
                <a:lnTo>
                  <a:pt x="92" y="46"/>
                </a:lnTo>
                <a:lnTo>
                  <a:pt x="87" y="52"/>
                </a:lnTo>
                <a:lnTo>
                  <a:pt x="81" y="63"/>
                </a:lnTo>
                <a:lnTo>
                  <a:pt x="69" y="81"/>
                </a:lnTo>
                <a:lnTo>
                  <a:pt x="58" y="104"/>
                </a:lnTo>
                <a:lnTo>
                  <a:pt x="40" y="127"/>
                </a:lnTo>
                <a:lnTo>
                  <a:pt x="35" y="138"/>
                </a:lnTo>
                <a:lnTo>
                  <a:pt x="29" y="156"/>
                </a:lnTo>
                <a:lnTo>
                  <a:pt x="23" y="161"/>
                </a:lnTo>
                <a:lnTo>
                  <a:pt x="17" y="173"/>
                </a:lnTo>
                <a:lnTo>
                  <a:pt x="12" y="179"/>
                </a:lnTo>
                <a:lnTo>
                  <a:pt x="6" y="184"/>
                </a:lnTo>
                <a:lnTo>
                  <a:pt x="6" y="184"/>
                </a:lnTo>
                <a:lnTo>
                  <a:pt x="0" y="184"/>
                </a:lnTo>
                <a:lnTo>
                  <a:pt x="0" y="184"/>
                </a:lnTo>
                <a:lnTo>
                  <a:pt x="0" y="184"/>
                </a:lnTo>
                <a:lnTo>
                  <a:pt x="0" y="179"/>
                </a:lnTo>
                <a:lnTo>
                  <a:pt x="0" y="173"/>
                </a:lnTo>
                <a:lnTo>
                  <a:pt x="0" y="161"/>
                </a:lnTo>
                <a:lnTo>
                  <a:pt x="6" y="156"/>
                </a:lnTo>
                <a:lnTo>
                  <a:pt x="6" y="144"/>
                </a:lnTo>
                <a:lnTo>
                  <a:pt x="12" y="133"/>
                </a:lnTo>
                <a:lnTo>
                  <a:pt x="23" y="104"/>
                </a:lnTo>
                <a:lnTo>
                  <a:pt x="29" y="81"/>
                </a:lnTo>
                <a:lnTo>
                  <a:pt x="35" y="63"/>
                </a:lnTo>
                <a:lnTo>
                  <a:pt x="35" y="52"/>
                </a:lnTo>
                <a:lnTo>
                  <a:pt x="40" y="40"/>
                </a:lnTo>
                <a:lnTo>
                  <a:pt x="35" y="29"/>
                </a:lnTo>
                <a:lnTo>
                  <a:pt x="35" y="23"/>
                </a:lnTo>
                <a:lnTo>
                  <a:pt x="29" y="17"/>
                </a:lnTo>
                <a:lnTo>
                  <a:pt x="29" y="17"/>
                </a:ln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/>
          </a:p>
        </p:txBody>
      </p:sp>
      <p:sp>
        <p:nvSpPr>
          <p:cNvPr id="55" name="Freeform 13"/>
          <p:cNvSpPr/>
          <p:nvPr/>
        </p:nvSpPr>
        <p:spPr bwMode="auto">
          <a:xfrm>
            <a:off x="2018442" y="2215491"/>
            <a:ext cx="986561" cy="159214"/>
          </a:xfrm>
          <a:custGeom>
            <a:avLst/>
            <a:gdLst>
              <a:gd name="T0" fmla="*/ 51 w 570"/>
              <a:gd name="T1" fmla="*/ 58 h 92"/>
              <a:gd name="T2" fmla="*/ 69 w 570"/>
              <a:gd name="T3" fmla="*/ 58 h 92"/>
              <a:gd name="T4" fmla="*/ 80 w 570"/>
              <a:gd name="T5" fmla="*/ 58 h 92"/>
              <a:gd name="T6" fmla="*/ 121 w 570"/>
              <a:gd name="T7" fmla="*/ 52 h 92"/>
              <a:gd name="T8" fmla="*/ 161 w 570"/>
              <a:gd name="T9" fmla="*/ 46 h 92"/>
              <a:gd name="T10" fmla="*/ 207 w 570"/>
              <a:gd name="T11" fmla="*/ 40 h 92"/>
              <a:gd name="T12" fmla="*/ 253 w 570"/>
              <a:gd name="T13" fmla="*/ 35 h 92"/>
              <a:gd name="T14" fmla="*/ 299 w 570"/>
              <a:gd name="T15" fmla="*/ 29 h 92"/>
              <a:gd name="T16" fmla="*/ 345 w 570"/>
              <a:gd name="T17" fmla="*/ 23 h 92"/>
              <a:gd name="T18" fmla="*/ 386 w 570"/>
              <a:gd name="T19" fmla="*/ 17 h 92"/>
              <a:gd name="T20" fmla="*/ 403 w 570"/>
              <a:gd name="T21" fmla="*/ 11 h 92"/>
              <a:gd name="T22" fmla="*/ 420 w 570"/>
              <a:gd name="T23" fmla="*/ 11 h 92"/>
              <a:gd name="T24" fmla="*/ 438 w 570"/>
              <a:gd name="T25" fmla="*/ 6 h 92"/>
              <a:gd name="T26" fmla="*/ 449 w 570"/>
              <a:gd name="T27" fmla="*/ 6 h 92"/>
              <a:gd name="T28" fmla="*/ 461 w 570"/>
              <a:gd name="T29" fmla="*/ 6 h 92"/>
              <a:gd name="T30" fmla="*/ 472 w 570"/>
              <a:gd name="T31" fmla="*/ 6 h 92"/>
              <a:gd name="T32" fmla="*/ 490 w 570"/>
              <a:gd name="T33" fmla="*/ 0 h 92"/>
              <a:gd name="T34" fmla="*/ 507 w 570"/>
              <a:gd name="T35" fmla="*/ 6 h 92"/>
              <a:gd name="T36" fmla="*/ 518 w 570"/>
              <a:gd name="T37" fmla="*/ 6 h 92"/>
              <a:gd name="T38" fmla="*/ 536 w 570"/>
              <a:gd name="T39" fmla="*/ 11 h 92"/>
              <a:gd name="T40" fmla="*/ 547 w 570"/>
              <a:gd name="T41" fmla="*/ 17 h 92"/>
              <a:gd name="T42" fmla="*/ 553 w 570"/>
              <a:gd name="T43" fmla="*/ 23 h 92"/>
              <a:gd name="T44" fmla="*/ 564 w 570"/>
              <a:gd name="T45" fmla="*/ 29 h 92"/>
              <a:gd name="T46" fmla="*/ 570 w 570"/>
              <a:gd name="T47" fmla="*/ 29 h 92"/>
              <a:gd name="T48" fmla="*/ 570 w 570"/>
              <a:gd name="T49" fmla="*/ 35 h 92"/>
              <a:gd name="T50" fmla="*/ 570 w 570"/>
              <a:gd name="T51" fmla="*/ 35 h 92"/>
              <a:gd name="T52" fmla="*/ 564 w 570"/>
              <a:gd name="T53" fmla="*/ 35 h 92"/>
              <a:gd name="T54" fmla="*/ 559 w 570"/>
              <a:gd name="T55" fmla="*/ 40 h 92"/>
              <a:gd name="T56" fmla="*/ 553 w 570"/>
              <a:gd name="T57" fmla="*/ 40 h 92"/>
              <a:gd name="T58" fmla="*/ 541 w 570"/>
              <a:gd name="T59" fmla="*/ 40 h 92"/>
              <a:gd name="T60" fmla="*/ 524 w 570"/>
              <a:gd name="T61" fmla="*/ 40 h 92"/>
              <a:gd name="T62" fmla="*/ 513 w 570"/>
              <a:gd name="T63" fmla="*/ 40 h 92"/>
              <a:gd name="T64" fmla="*/ 490 w 570"/>
              <a:gd name="T65" fmla="*/ 40 h 92"/>
              <a:gd name="T66" fmla="*/ 409 w 570"/>
              <a:gd name="T67" fmla="*/ 46 h 92"/>
              <a:gd name="T68" fmla="*/ 328 w 570"/>
              <a:gd name="T69" fmla="*/ 52 h 92"/>
              <a:gd name="T70" fmla="*/ 247 w 570"/>
              <a:gd name="T71" fmla="*/ 63 h 92"/>
              <a:gd name="T72" fmla="*/ 155 w 570"/>
              <a:gd name="T73" fmla="*/ 75 h 92"/>
              <a:gd name="T74" fmla="*/ 132 w 570"/>
              <a:gd name="T75" fmla="*/ 81 h 92"/>
              <a:gd name="T76" fmla="*/ 115 w 570"/>
              <a:gd name="T77" fmla="*/ 81 h 92"/>
              <a:gd name="T78" fmla="*/ 98 w 570"/>
              <a:gd name="T79" fmla="*/ 86 h 92"/>
              <a:gd name="T80" fmla="*/ 86 w 570"/>
              <a:gd name="T81" fmla="*/ 86 h 92"/>
              <a:gd name="T82" fmla="*/ 75 w 570"/>
              <a:gd name="T83" fmla="*/ 86 h 92"/>
              <a:gd name="T84" fmla="*/ 63 w 570"/>
              <a:gd name="T85" fmla="*/ 92 h 92"/>
              <a:gd name="T86" fmla="*/ 57 w 570"/>
              <a:gd name="T87" fmla="*/ 92 h 92"/>
              <a:gd name="T88" fmla="*/ 57 w 570"/>
              <a:gd name="T89" fmla="*/ 92 h 92"/>
              <a:gd name="T90" fmla="*/ 51 w 570"/>
              <a:gd name="T91" fmla="*/ 92 h 92"/>
              <a:gd name="T92" fmla="*/ 46 w 570"/>
              <a:gd name="T93" fmla="*/ 92 h 92"/>
              <a:gd name="T94" fmla="*/ 34 w 570"/>
              <a:gd name="T95" fmla="*/ 86 h 92"/>
              <a:gd name="T96" fmla="*/ 23 w 570"/>
              <a:gd name="T97" fmla="*/ 81 h 92"/>
              <a:gd name="T98" fmla="*/ 11 w 570"/>
              <a:gd name="T99" fmla="*/ 81 h 92"/>
              <a:gd name="T100" fmla="*/ 5 w 570"/>
              <a:gd name="T101" fmla="*/ 75 h 92"/>
              <a:gd name="T102" fmla="*/ 0 w 570"/>
              <a:gd name="T103" fmla="*/ 75 h 92"/>
              <a:gd name="T104" fmla="*/ 0 w 570"/>
              <a:gd name="T105" fmla="*/ 69 h 92"/>
              <a:gd name="T106" fmla="*/ 0 w 570"/>
              <a:gd name="T107" fmla="*/ 69 h 92"/>
              <a:gd name="T108" fmla="*/ 0 w 570"/>
              <a:gd name="T109" fmla="*/ 69 h 92"/>
              <a:gd name="T110" fmla="*/ 5 w 570"/>
              <a:gd name="T111" fmla="*/ 63 h 92"/>
              <a:gd name="T112" fmla="*/ 11 w 570"/>
              <a:gd name="T113" fmla="*/ 63 h 92"/>
              <a:gd name="T114" fmla="*/ 17 w 570"/>
              <a:gd name="T115" fmla="*/ 63 h 92"/>
              <a:gd name="T116" fmla="*/ 28 w 570"/>
              <a:gd name="T117" fmla="*/ 63 h 92"/>
              <a:gd name="T118" fmla="*/ 40 w 570"/>
              <a:gd name="T119" fmla="*/ 58 h 92"/>
              <a:gd name="T120" fmla="*/ 51 w 570"/>
              <a:gd name="T121" fmla="*/ 58 h 92"/>
              <a:gd name="T122" fmla="*/ 51 w 570"/>
              <a:gd name="T123" fmla="*/ 58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70" h="92">
                <a:moveTo>
                  <a:pt x="51" y="58"/>
                </a:moveTo>
                <a:lnTo>
                  <a:pt x="69" y="58"/>
                </a:lnTo>
                <a:lnTo>
                  <a:pt x="80" y="58"/>
                </a:lnTo>
                <a:lnTo>
                  <a:pt x="121" y="52"/>
                </a:lnTo>
                <a:lnTo>
                  <a:pt x="161" y="46"/>
                </a:lnTo>
                <a:lnTo>
                  <a:pt x="207" y="40"/>
                </a:lnTo>
                <a:lnTo>
                  <a:pt x="253" y="35"/>
                </a:lnTo>
                <a:lnTo>
                  <a:pt x="299" y="29"/>
                </a:lnTo>
                <a:lnTo>
                  <a:pt x="345" y="23"/>
                </a:lnTo>
                <a:lnTo>
                  <a:pt x="386" y="17"/>
                </a:lnTo>
                <a:lnTo>
                  <a:pt x="403" y="11"/>
                </a:lnTo>
                <a:lnTo>
                  <a:pt x="420" y="11"/>
                </a:lnTo>
                <a:lnTo>
                  <a:pt x="438" y="6"/>
                </a:lnTo>
                <a:lnTo>
                  <a:pt x="449" y="6"/>
                </a:lnTo>
                <a:lnTo>
                  <a:pt x="461" y="6"/>
                </a:lnTo>
                <a:lnTo>
                  <a:pt x="472" y="6"/>
                </a:lnTo>
                <a:lnTo>
                  <a:pt x="490" y="0"/>
                </a:lnTo>
                <a:lnTo>
                  <a:pt x="507" y="6"/>
                </a:lnTo>
                <a:lnTo>
                  <a:pt x="518" y="6"/>
                </a:lnTo>
                <a:lnTo>
                  <a:pt x="536" y="11"/>
                </a:lnTo>
                <a:lnTo>
                  <a:pt x="547" y="17"/>
                </a:lnTo>
                <a:lnTo>
                  <a:pt x="553" y="23"/>
                </a:lnTo>
                <a:lnTo>
                  <a:pt x="564" y="29"/>
                </a:lnTo>
                <a:lnTo>
                  <a:pt x="570" y="29"/>
                </a:lnTo>
                <a:lnTo>
                  <a:pt x="570" y="35"/>
                </a:lnTo>
                <a:lnTo>
                  <a:pt x="570" y="35"/>
                </a:lnTo>
                <a:lnTo>
                  <a:pt x="564" y="35"/>
                </a:lnTo>
                <a:lnTo>
                  <a:pt x="559" y="40"/>
                </a:lnTo>
                <a:lnTo>
                  <a:pt x="553" y="40"/>
                </a:lnTo>
                <a:lnTo>
                  <a:pt x="541" y="40"/>
                </a:lnTo>
                <a:lnTo>
                  <a:pt x="524" y="40"/>
                </a:lnTo>
                <a:lnTo>
                  <a:pt x="513" y="40"/>
                </a:lnTo>
                <a:lnTo>
                  <a:pt x="490" y="40"/>
                </a:lnTo>
                <a:lnTo>
                  <a:pt x="409" y="46"/>
                </a:lnTo>
                <a:lnTo>
                  <a:pt x="328" y="52"/>
                </a:lnTo>
                <a:lnTo>
                  <a:pt x="247" y="63"/>
                </a:lnTo>
                <a:lnTo>
                  <a:pt x="155" y="75"/>
                </a:lnTo>
                <a:lnTo>
                  <a:pt x="132" y="81"/>
                </a:lnTo>
                <a:lnTo>
                  <a:pt x="115" y="81"/>
                </a:lnTo>
                <a:lnTo>
                  <a:pt x="98" y="86"/>
                </a:lnTo>
                <a:lnTo>
                  <a:pt x="86" y="86"/>
                </a:lnTo>
                <a:lnTo>
                  <a:pt x="75" y="86"/>
                </a:lnTo>
                <a:lnTo>
                  <a:pt x="63" y="92"/>
                </a:lnTo>
                <a:lnTo>
                  <a:pt x="57" y="92"/>
                </a:lnTo>
                <a:lnTo>
                  <a:pt x="57" y="92"/>
                </a:lnTo>
                <a:lnTo>
                  <a:pt x="51" y="92"/>
                </a:lnTo>
                <a:lnTo>
                  <a:pt x="46" y="92"/>
                </a:lnTo>
                <a:lnTo>
                  <a:pt x="34" y="86"/>
                </a:lnTo>
                <a:lnTo>
                  <a:pt x="23" y="81"/>
                </a:lnTo>
                <a:lnTo>
                  <a:pt x="11" y="81"/>
                </a:lnTo>
                <a:lnTo>
                  <a:pt x="5" y="75"/>
                </a:lnTo>
                <a:lnTo>
                  <a:pt x="0" y="75"/>
                </a:lnTo>
                <a:lnTo>
                  <a:pt x="0" y="69"/>
                </a:lnTo>
                <a:lnTo>
                  <a:pt x="0" y="69"/>
                </a:lnTo>
                <a:lnTo>
                  <a:pt x="0" y="69"/>
                </a:lnTo>
                <a:lnTo>
                  <a:pt x="5" y="63"/>
                </a:lnTo>
                <a:lnTo>
                  <a:pt x="11" y="63"/>
                </a:lnTo>
                <a:lnTo>
                  <a:pt x="17" y="63"/>
                </a:lnTo>
                <a:lnTo>
                  <a:pt x="28" y="63"/>
                </a:lnTo>
                <a:lnTo>
                  <a:pt x="40" y="58"/>
                </a:lnTo>
                <a:lnTo>
                  <a:pt x="51" y="58"/>
                </a:lnTo>
                <a:lnTo>
                  <a:pt x="51" y="58"/>
                </a:ln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/>
          </a:p>
        </p:txBody>
      </p:sp>
      <p:sp>
        <p:nvSpPr>
          <p:cNvPr id="56" name="Freeform 14"/>
          <p:cNvSpPr/>
          <p:nvPr/>
        </p:nvSpPr>
        <p:spPr bwMode="auto">
          <a:xfrm>
            <a:off x="2235217" y="2964387"/>
            <a:ext cx="517512" cy="109028"/>
          </a:xfrm>
          <a:custGeom>
            <a:avLst/>
            <a:gdLst>
              <a:gd name="T0" fmla="*/ 155 w 299"/>
              <a:gd name="T1" fmla="*/ 11 h 63"/>
              <a:gd name="T2" fmla="*/ 173 w 299"/>
              <a:gd name="T3" fmla="*/ 11 h 63"/>
              <a:gd name="T4" fmla="*/ 196 w 299"/>
              <a:gd name="T5" fmla="*/ 6 h 63"/>
              <a:gd name="T6" fmla="*/ 207 w 299"/>
              <a:gd name="T7" fmla="*/ 6 h 63"/>
              <a:gd name="T8" fmla="*/ 224 w 299"/>
              <a:gd name="T9" fmla="*/ 6 h 63"/>
              <a:gd name="T10" fmla="*/ 236 w 299"/>
              <a:gd name="T11" fmla="*/ 0 h 63"/>
              <a:gd name="T12" fmla="*/ 242 w 299"/>
              <a:gd name="T13" fmla="*/ 0 h 63"/>
              <a:gd name="T14" fmla="*/ 253 w 299"/>
              <a:gd name="T15" fmla="*/ 0 h 63"/>
              <a:gd name="T16" fmla="*/ 259 w 299"/>
              <a:gd name="T17" fmla="*/ 0 h 63"/>
              <a:gd name="T18" fmla="*/ 271 w 299"/>
              <a:gd name="T19" fmla="*/ 6 h 63"/>
              <a:gd name="T20" fmla="*/ 282 w 299"/>
              <a:gd name="T21" fmla="*/ 11 h 63"/>
              <a:gd name="T22" fmla="*/ 288 w 299"/>
              <a:gd name="T23" fmla="*/ 17 h 63"/>
              <a:gd name="T24" fmla="*/ 294 w 299"/>
              <a:gd name="T25" fmla="*/ 23 h 63"/>
              <a:gd name="T26" fmla="*/ 299 w 299"/>
              <a:gd name="T27" fmla="*/ 29 h 63"/>
              <a:gd name="T28" fmla="*/ 299 w 299"/>
              <a:gd name="T29" fmla="*/ 35 h 63"/>
              <a:gd name="T30" fmla="*/ 299 w 299"/>
              <a:gd name="T31" fmla="*/ 35 h 63"/>
              <a:gd name="T32" fmla="*/ 294 w 299"/>
              <a:gd name="T33" fmla="*/ 35 h 63"/>
              <a:gd name="T34" fmla="*/ 288 w 299"/>
              <a:gd name="T35" fmla="*/ 40 h 63"/>
              <a:gd name="T36" fmla="*/ 276 w 299"/>
              <a:gd name="T37" fmla="*/ 40 h 63"/>
              <a:gd name="T38" fmla="*/ 265 w 299"/>
              <a:gd name="T39" fmla="*/ 40 h 63"/>
              <a:gd name="T40" fmla="*/ 259 w 299"/>
              <a:gd name="T41" fmla="*/ 40 h 63"/>
              <a:gd name="T42" fmla="*/ 247 w 299"/>
              <a:gd name="T43" fmla="*/ 40 h 63"/>
              <a:gd name="T44" fmla="*/ 236 w 299"/>
              <a:gd name="T45" fmla="*/ 40 h 63"/>
              <a:gd name="T46" fmla="*/ 224 w 299"/>
              <a:gd name="T47" fmla="*/ 40 h 63"/>
              <a:gd name="T48" fmla="*/ 207 w 299"/>
              <a:gd name="T49" fmla="*/ 40 h 63"/>
              <a:gd name="T50" fmla="*/ 190 w 299"/>
              <a:gd name="T51" fmla="*/ 46 h 63"/>
              <a:gd name="T52" fmla="*/ 173 w 299"/>
              <a:gd name="T53" fmla="*/ 46 h 63"/>
              <a:gd name="T54" fmla="*/ 149 w 299"/>
              <a:gd name="T55" fmla="*/ 52 h 63"/>
              <a:gd name="T56" fmla="*/ 126 w 299"/>
              <a:gd name="T57" fmla="*/ 52 h 63"/>
              <a:gd name="T58" fmla="*/ 103 w 299"/>
              <a:gd name="T59" fmla="*/ 58 h 63"/>
              <a:gd name="T60" fmla="*/ 92 w 299"/>
              <a:gd name="T61" fmla="*/ 58 h 63"/>
              <a:gd name="T62" fmla="*/ 75 w 299"/>
              <a:gd name="T63" fmla="*/ 58 h 63"/>
              <a:gd name="T64" fmla="*/ 63 w 299"/>
              <a:gd name="T65" fmla="*/ 63 h 63"/>
              <a:gd name="T66" fmla="*/ 57 w 299"/>
              <a:gd name="T67" fmla="*/ 63 h 63"/>
              <a:gd name="T68" fmla="*/ 51 w 299"/>
              <a:gd name="T69" fmla="*/ 63 h 63"/>
              <a:gd name="T70" fmla="*/ 46 w 299"/>
              <a:gd name="T71" fmla="*/ 63 h 63"/>
              <a:gd name="T72" fmla="*/ 46 w 299"/>
              <a:gd name="T73" fmla="*/ 63 h 63"/>
              <a:gd name="T74" fmla="*/ 40 w 299"/>
              <a:gd name="T75" fmla="*/ 63 h 63"/>
              <a:gd name="T76" fmla="*/ 34 w 299"/>
              <a:gd name="T77" fmla="*/ 58 h 63"/>
              <a:gd name="T78" fmla="*/ 23 w 299"/>
              <a:gd name="T79" fmla="*/ 52 h 63"/>
              <a:gd name="T80" fmla="*/ 11 w 299"/>
              <a:gd name="T81" fmla="*/ 52 h 63"/>
              <a:gd name="T82" fmla="*/ 5 w 299"/>
              <a:gd name="T83" fmla="*/ 46 h 63"/>
              <a:gd name="T84" fmla="*/ 5 w 299"/>
              <a:gd name="T85" fmla="*/ 40 h 63"/>
              <a:gd name="T86" fmla="*/ 0 w 299"/>
              <a:gd name="T87" fmla="*/ 40 h 63"/>
              <a:gd name="T88" fmla="*/ 5 w 299"/>
              <a:gd name="T89" fmla="*/ 35 h 63"/>
              <a:gd name="T90" fmla="*/ 11 w 299"/>
              <a:gd name="T91" fmla="*/ 35 h 63"/>
              <a:gd name="T92" fmla="*/ 23 w 299"/>
              <a:gd name="T93" fmla="*/ 35 h 63"/>
              <a:gd name="T94" fmla="*/ 34 w 299"/>
              <a:gd name="T95" fmla="*/ 35 h 63"/>
              <a:gd name="T96" fmla="*/ 46 w 299"/>
              <a:gd name="T97" fmla="*/ 29 h 63"/>
              <a:gd name="T98" fmla="*/ 57 w 299"/>
              <a:gd name="T99" fmla="*/ 29 h 63"/>
              <a:gd name="T100" fmla="*/ 69 w 299"/>
              <a:gd name="T101" fmla="*/ 29 h 63"/>
              <a:gd name="T102" fmla="*/ 80 w 299"/>
              <a:gd name="T103" fmla="*/ 23 h 63"/>
              <a:gd name="T104" fmla="*/ 98 w 299"/>
              <a:gd name="T105" fmla="*/ 23 h 63"/>
              <a:gd name="T106" fmla="*/ 115 w 299"/>
              <a:gd name="T107" fmla="*/ 23 h 63"/>
              <a:gd name="T108" fmla="*/ 132 w 299"/>
              <a:gd name="T109" fmla="*/ 17 h 63"/>
              <a:gd name="T110" fmla="*/ 155 w 299"/>
              <a:gd name="T111" fmla="*/ 11 h 63"/>
              <a:gd name="T112" fmla="*/ 155 w 299"/>
              <a:gd name="T113" fmla="*/ 11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99" h="63">
                <a:moveTo>
                  <a:pt x="155" y="11"/>
                </a:moveTo>
                <a:lnTo>
                  <a:pt x="173" y="11"/>
                </a:lnTo>
                <a:lnTo>
                  <a:pt x="196" y="6"/>
                </a:lnTo>
                <a:lnTo>
                  <a:pt x="207" y="6"/>
                </a:lnTo>
                <a:lnTo>
                  <a:pt x="224" y="6"/>
                </a:lnTo>
                <a:lnTo>
                  <a:pt x="236" y="0"/>
                </a:lnTo>
                <a:lnTo>
                  <a:pt x="242" y="0"/>
                </a:lnTo>
                <a:lnTo>
                  <a:pt x="253" y="0"/>
                </a:lnTo>
                <a:lnTo>
                  <a:pt x="259" y="0"/>
                </a:lnTo>
                <a:lnTo>
                  <a:pt x="271" y="6"/>
                </a:lnTo>
                <a:lnTo>
                  <a:pt x="282" y="11"/>
                </a:lnTo>
                <a:lnTo>
                  <a:pt x="288" y="17"/>
                </a:lnTo>
                <a:lnTo>
                  <a:pt x="294" y="23"/>
                </a:lnTo>
                <a:lnTo>
                  <a:pt x="299" y="29"/>
                </a:lnTo>
                <a:lnTo>
                  <a:pt x="299" y="35"/>
                </a:lnTo>
                <a:lnTo>
                  <a:pt x="299" y="35"/>
                </a:lnTo>
                <a:lnTo>
                  <a:pt x="294" y="35"/>
                </a:lnTo>
                <a:lnTo>
                  <a:pt x="288" y="40"/>
                </a:lnTo>
                <a:lnTo>
                  <a:pt x="276" y="40"/>
                </a:lnTo>
                <a:lnTo>
                  <a:pt x="265" y="40"/>
                </a:lnTo>
                <a:lnTo>
                  <a:pt x="259" y="40"/>
                </a:lnTo>
                <a:lnTo>
                  <a:pt x="247" y="40"/>
                </a:lnTo>
                <a:lnTo>
                  <a:pt x="236" y="40"/>
                </a:lnTo>
                <a:lnTo>
                  <a:pt x="224" y="40"/>
                </a:lnTo>
                <a:lnTo>
                  <a:pt x="207" y="40"/>
                </a:lnTo>
                <a:lnTo>
                  <a:pt x="190" y="46"/>
                </a:lnTo>
                <a:lnTo>
                  <a:pt x="173" y="46"/>
                </a:lnTo>
                <a:lnTo>
                  <a:pt x="149" y="52"/>
                </a:lnTo>
                <a:lnTo>
                  <a:pt x="126" y="52"/>
                </a:lnTo>
                <a:lnTo>
                  <a:pt x="103" y="58"/>
                </a:lnTo>
                <a:lnTo>
                  <a:pt x="92" y="58"/>
                </a:lnTo>
                <a:lnTo>
                  <a:pt x="75" y="58"/>
                </a:lnTo>
                <a:lnTo>
                  <a:pt x="63" y="63"/>
                </a:lnTo>
                <a:lnTo>
                  <a:pt x="57" y="63"/>
                </a:lnTo>
                <a:lnTo>
                  <a:pt x="51" y="63"/>
                </a:lnTo>
                <a:lnTo>
                  <a:pt x="46" y="63"/>
                </a:lnTo>
                <a:lnTo>
                  <a:pt x="46" y="63"/>
                </a:lnTo>
                <a:lnTo>
                  <a:pt x="40" y="63"/>
                </a:lnTo>
                <a:lnTo>
                  <a:pt x="34" y="58"/>
                </a:lnTo>
                <a:lnTo>
                  <a:pt x="23" y="52"/>
                </a:lnTo>
                <a:lnTo>
                  <a:pt x="11" y="52"/>
                </a:lnTo>
                <a:lnTo>
                  <a:pt x="5" y="46"/>
                </a:lnTo>
                <a:lnTo>
                  <a:pt x="5" y="40"/>
                </a:lnTo>
                <a:lnTo>
                  <a:pt x="0" y="40"/>
                </a:lnTo>
                <a:lnTo>
                  <a:pt x="5" y="35"/>
                </a:lnTo>
                <a:lnTo>
                  <a:pt x="11" y="35"/>
                </a:lnTo>
                <a:lnTo>
                  <a:pt x="23" y="35"/>
                </a:lnTo>
                <a:lnTo>
                  <a:pt x="34" y="35"/>
                </a:lnTo>
                <a:lnTo>
                  <a:pt x="46" y="29"/>
                </a:lnTo>
                <a:lnTo>
                  <a:pt x="57" y="29"/>
                </a:lnTo>
                <a:lnTo>
                  <a:pt x="69" y="29"/>
                </a:lnTo>
                <a:lnTo>
                  <a:pt x="80" y="23"/>
                </a:lnTo>
                <a:lnTo>
                  <a:pt x="98" y="23"/>
                </a:lnTo>
                <a:lnTo>
                  <a:pt x="115" y="23"/>
                </a:lnTo>
                <a:lnTo>
                  <a:pt x="132" y="17"/>
                </a:lnTo>
                <a:lnTo>
                  <a:pt x="155" y="11"/>
                </a:lnTo>
                <a:lnTo>
                  <a:pt x="155" y="11"/>
                </a:ln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/>
          </a:p>
        </p:txBody>
      </p:sp>
      <p:sp>
        <p:nvSpPr>
          <p:cNvPr id="57" name="Freeform 15"/>
          <p:cNvSpPr/>
          <p:nvPr/>
        </p:nvSpPr>
        <p:spPr bwMode="auto">
          <a:xfrm>
            <a:off x="2018442" y="3082512"/>
            <a:ext cx="129811" cy="249204"/>
          </a:xfrm>
          <a:custGeom>
            <a:avLst/>
            <a:gdLst>
              <a:gd name="T0" fmla="*/ 75 w 75"/>
              <a:gd name="T1" fmla="*/ 18 h 144"/>
              <a:gd name="T2" fmla="*/ 75 w 75"/>
              <a:gd name="T3" fmla="*/ 29 h 144"/>
              <a:gd name="T4" fmla="*/ 75 w 75"/>
              <a:gd name="T5" fmla="*/ 41 h 144"/>
              <a:gd name="T6" fmla="*/ 75 w 75"/>
              <a:gd name="T7" fmla="*/ 52 h 144"/>
              <a:gd name="T8" fmla="*/ 75 w 75"/>
              <a:gd name="T9" fmla="*/ 70 h 144"/>
              <a:gd name="T10" fmla="*/ 69 w 75"/>
              <a:gd name="T11" fmla="*/ 81 h 144"/>
              <a:gd name="T12" fmla="*/ 63 w 75"/>
              <a:gd name="T13" fmla="*/ 98 h 144"/>
              <a:gd name="T14" fmla="*/ 57 w 75"/>
              <a:gd name="T15" fmla="*/ 110 h 144"/>
              <a:gd name="T16" fmla="*/ 46 w 75"/>
              <a:gd name="T17" fmla="*/ 121 h 144"/>
              <a:gd name="T18" fmla="*/ 40 w 75"/>
              <a:gd name="T19" fmla="*/ 133 h 144"/>
              <a:gd name="T20" fmla="*/ 34 w 75"/>
              <a:gd name="T21" fmla="*/ 139 h 144"/>
              <a:gd name="T22" fmla="*/ 28 w 75"/>
              <a:gd name="T23" fmla="*/ 139 h 144"/>
              <a:gd name="T24" fmla="*/ 23 w 75"/>
              <a:gd name="T25" fmla="*/ 144 h 144"/>
              <a:gd name="T26" fmla="*/ 23 w 75"/>
              <a:gd name="T27" fmla="*/ 139 h 144"/>
              <a:gd name="T28" fmla="*/ 17 w 75"/>
              <a:gd name="T29" fmla="*/ 139 h 144"/>
              <a:gd name="T30" fmla="*/ 11 w 75"/>
              <a:gd name="T31" fmla="*/ 133 h 144"/>
              <a:gd name="T32" fmla="*/ 5 w 75"/>
              <a:gd name="T33" fmla="*/ 127 h 144"/>
              <a:gd name="T34" fmla="*/ 0 w 75"/>
              <a:gd name="T35" fmla="*/ 116 h 144"/>
              <a:gd name="T36" fmla="*/ 0 w 75"/>
              <a:gd name="T37" fmla="*/ 110 h 144"/>
              <a:gd name="T38" fmla="*/ 0 w 75"/>
              <a:gd name="T39" fmla="*/ 104 h 144"/>
              <a:gd name="T40" fmla="*/ 0 w 75"/>
              <a:gd name="T41" fmla="*/ 104 h 144"/>
              <a:gd name="T42" fmla="*/ 0 w 75"/>
              <a:gd name="T43" fmla="*/ 98 h 144"/>
              <a:gd name="T44" fmla="*/ 5 w 75"/>
              <a:gd name="T45" fmla="*/ 93 h 144"/>
              <a:gd name="T46" fmla="*/ 5 w 75"/>
              <a:gd name="T47" fmla="*/ 87 h 144"/>
              <a:gd name="T48" fmla="*/ 11 w 75"/>
              <a:gd name="T49" fmla="*/ 81 h 144"/>
              <a:gd name="T50" fmla="*/ 23 w 75"/>
              <a:gd name="T51" fmla="*/ 75 h 144"/>
              <a:gd name="T52" fmla="*/ 28 w 75"/>
              <a:gd name="T53" fmla="*/ 64 h 144"/>
              <a:gd name="T54" fmla="*/ 40 w 75"/>
              <a:gd name="T55" fmla="*/ 52 h 144"/>
              <a:gd name="T56" fmla="*/ 46 w 75"/>
              <a:gd name="T57" fmla="*/ 35 h 144"/>
              <a:gd name="T58" fmla="*/ 51 w 75"/>
              <a:gd name="T59" fmla="*/ 23 h 144"/>
              <a:gd name="T60" fmla="*/ 57 w 75"/>
              <a:gd name="T61" fmla="*/ 12 h 144"/>
              <a:gd name="T62" fmla="*/ 63 w 75"/>
              <a:gd name="T63" fmla="*/ 6 h 144"/>
              <a:gd name="T64" fmla="*/ 63 w 75"/>
              <a:gd name="T65" fmla="*/ 0 h 144"/>
              <a:gd name="T66" fmla="*/ 69 w 75"/>
              <a:gd name="T67" fmla="*/ 0 h 144"/>
              <a:gd name="T68" fmla="*/ 69 w 75"/>
              <a:gd name="T69" fmla="*/ 6 h 144"/>
              <a:gd name="T70" fmla="*/ 69 w 75"/>
              <a:gd name="T71" fmla="*/ 12 h 144"/>
              <a:gd name="T72" fmla="*/ 75 w 75"/>
              <a:gd name="T73" fmla="*/ 18 h 144"/>
              <a:gd name="T74" fmla="*/ 75 w 75"/>
              <a:gd name="T75" fmla="*/ 18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75" h="144">
                <a:moveTo>
                  <a:pt x="75" y="18"/>
                </a:moveTo>
                <a:lnTo>
                  <a:pt x="75" y="29"/>
                </a:lnTo>
                <a:lnTo>
                  <a:pt x="75" y="41"/>
                </a:lnTo>
                <a:lnTo>
                  <a:pt x="75" y="52"/>
                </a:lnTo>
                <a:lnTo>
                  <a:pt x="75" y="70"/>
                </a:lnTo>
                <a:lnTo>
                  <a:pt x="69" y="81"/>
                </a:lnTo>
                <a:lnTo>
                  <a:pt x="63" y="98"/>
                </a:lnTo>
                <a:lnTo>
                  <a:pt x="57" y="110"/>
                </a:lnTo>
                <a:lnTo>
                  <a:pt x="46" y="121"/>
                </a:lnTo>
                <a:lnTo>
                  <a:pt x="40" y="133"/>
                </a:lnTo>
                <a:lnTo>
                  <a:pt x="34" y="139"/>
                </a:lnTo>
                <a:lnTo>
                  <a:pt x="28" y="139"/>
                </a:lnTo>
                <a:lnTo>
                  <a:pt x="23" y="144"/>
                </a:lnTo>
                <a:lnTo>
                  <a:pt x="23" y="139"/>
                </a:lnTo>
                <a:lnTo>
                  <a:pt x="17" y="139"/>
                </a:lnTo>
                <a:lnTo>
                  <a:pt x="11" y="133"/>
                </a:lnTo>
                <a:lnTo>
                  <a:pt x="5" y="127"/>
                </a:lnTo>
                <a:lnTo>
                  <a:pt x="0" y="116"/>
                </a:lnTo>
                <a:lnTo>
                  <a:pt x="0" y="110"/>
                </a:lnTo>
                <a:lnTo>
                  <a:pt x="0" y="104"/>
                </a:lnTo>
                <a:lnTo>
                  <a:pt x="0" y="104"/>
                </a:lnTo>
                <a:lnTo>
                  <a:pt x="0" y="98"/>
                </a:lnTo>
                <a:lnTo>
                  <a:pt x="5" y="93"/>
                </a:lnTo>
                <a:lnTo>
                  <a:pt x="5" y="87"/>
                </a:lnTo>
                <a:lnTo>
                  <a:pt x="11" y="81"/>
                </a:lnTo>
                <a:lnTo>
                  <a:pt x="23" y="75"/>
                </a:lnTo>
                <a:lnTo>
                  <a:pt x="28" y="64"/>
                </a:lnTo>
                <a:lnTo>
                  <a:pt x="40" y="52"/>
                </a:lnTo>
                <a:lnTo>
                  <a:pt x="46" y="35"/>
                </a:lnTo>
                <a:lnTo>
                  <a:pt x="51" y="23"/>
                </a:lnTo>
                <a:lnTo>
                  <a:pt x="57" y="12"/>
                </a:lnTo>
                <a:lnTo>
                  <a:pt x="63" y="6"/>
                </a:lnTo>
                <a:lnTo>
                  <a:pt x="63" y="0"/>
                </a:lnTo>
                <a:lnTo>
                  <a:pt x="69" y="0"/>
                </a:lnTo>
                <a:lnTo>
                  <a:pt x="69" y="6"/>
                </a:lnTo>
                <a:lnTo>
                  <a:pt x="69" y="12"/>
                </a:lnTo>
                <a:lnTo>
                  <a:pt x="75" y="18"/>
                </a:lnTo>
                <a:lnTo>
                  <a:pt x="75" y="18"/>
                </a:ln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/>
          </a:p>
        </p:txBody>
      </p:sp>
      <p:sp>
        <p:nvSpPr>
          <p:cNvPr id="58" name="Freeform 16"/>
          <p:cNvSpPr/>
          <p:nvPr/>
        </p:nvSpPr>
        <p:spPr bwMode="auto">
          <a:xfrm>
            <a:off x="2297100" y="3103279"/>
            <a:ext cx="119426" cy="140178"/>
          </a:xfrm>
          <a:custGeom>
            <a:avLst/>
            <a:gdLst>
              <a:gd name="T0" fmla="*/ 52 w 69"/>
              <a:gd name="T1" fmla="*/ 23 h 81"/>
              <a:gd name="T2" fmla="*/ 58 w 69"/>
              <a:gd name="T3" fmla="*/ 29 h 81"/>
              <a:gd name="T4" fmla="*/ 63 w 69"/>
              <a:gd name="T5" fmla="*/ 40 h 81"/>
              <a:gd name="T6" fmla="*/ 63 w 69"/>
              <a:gd name="T7" fmla="*/ 52 h 81"/>
              <a:gd name="T8" fmla="*/ 69 w 69"/>
              <a:gd name="T9" fmla="*/ 58 h 81"/>
              <a:gd name="T10" fmla="*/ 69 w 69"/>
              <a:gd name="T11" fmla="*/ 69 h 81"/>
              <a:gd name="T12" fmla="*/ 63 w 69"/>
              <a:gd name="T13" fmla="*/ 75 h 81"/>
              <a:gd name="T14" fmla="*/ 63 w 69"/>
              <a:gd name="T15" fmla="*/ 75 h 81"/>
              <a:gd name="T16" fmla="*/ 58 w 69"/>
              <a:gd name="T17" fmla="*/ 81 h 81"/>
              <a:gd name="T18" fmla="*/ 46 w 69"/>
              <a:gd name="T19" fmla="*/ 75 h 81"/>
              <a:gd name="T20" fmla="*/ 40 w 69"/>
              <a:gd name="T21" fmla="*/ 69 h 81"/>
              <a:gd name="T22" fmla="*/ 29 w 69"/>
              <a:gd name="T23" fmla="*/ 58 h 81"/>
              <a:gd name="T24" fmla="*/ 17 w 69"/>
              <a:gd name="T25" fmla="*/ 40 h 81"/>
              <a:gd name="T26" fmla="*/ 6 w 69"/>
              <a:gd name="T27" fmla="*/ 23 h 81"/>
              <a:gd name="T28" fmla="*/ 0 w 69"/>
              <a:gd name="T29" fmla="*/ 11 h 81"/>
              <a:gd name="T30" fmla="*/ 0 w 69"/>
              <a:gd name="T31" fmla="*/ 6 h 81"/>
              <a:gd name="T32" fmla="*/ 0 w 69"/>
              <a:gd name="T33" fmla="*/ 0 h 81"/>
              <a:gd name="T34" fmla="*/ 0 w 69"/>
              <a:gd name="T35" fmla="*/ 0 h 81"/>
              <a:gd name="T36" fmla="*/ 6 w 69"/>
              <a:gd name="T37" fmla="*/ 0 h 81"/>
              <a:gd name="T38" fmla="*/ 11 w 69"/>
              <a:gd name="T39" fmla="*/ 0 h 81"/>
              <a:gd name="T40" fmla="*/ 23 w 69"/>
              <a:gd name="T41" fmla="*/ 0 h 81"/>
              <a:gd name="T42" fmla="*/ 29 w 69"/>
              <a:gd name="T43" fmla="*/ 6 h 81"/>
              <a:gd name="T44" fmla="*/ 35 w 69"/>
              <a:gd name="T45" fmla="*/ 11 h 81"/>
              <a:gd name="T46" fmla="*/ 46 w 69"/>
              <a:gd name="T47" fmla="*/ 17 h 81"/>
              <a:gd name="T48" fmla="*/ 52 w 69"/>
              <a:gd name="T49" fmla="*/ 23 h 81"/>
              <a:gd name="T50" fmla="*/ 52 w 69"/>
              <a:gd name="T51" fmla="*/ 23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69" h="81">
                <a:moveTo>
                  <a:pt x="52" y="23"/>
                </a:moveTo>
                <a:lnTo>
                  <a:pt x="58" y="29"/>
                </a:lnTo>
                <a:lnTo>
                  <a:pt x="63" y="40"/>
                </a:lnTo>
                <a:lnTo>
                  <a:pt x="63" y="52"/>
                </a:lnTo>
                <a:lnTo>
                  <a:pt x="69" y="58"/>
                </a:lnTo>
                <a:lnTo>
                  <a:pt x="69" y="69"/>
                </a:lnTo>
                <a:lnTo>
                  <a:pt x="63" y="75"/>
                </a:lnTo>
                <a:lnTo>
                  <a:pt x="63" y="75"/>
                </a:lnTo>
                <a:lnTo>
                  <a:pt x="58" y="81"/>
                </a:lnTo>
                <a:lnTo>
                  <a:pt x="46" y="75"/>
                </a:lnTo>
                <a:lnTo>
                  <a:pt x="40" y="69"/>
                </a:lnTo>
                <a:lnTo>
                  <a:pt x="29" y="58"/>
                </a:lnTo>
                <a:lnTo>
                  <a:pt x="17" y="40"/>
                </a:lnTo>
                <a:lnTo>
                  <a:pt x="6" y="23"/>
                </a:lnTo>
                <a:lnTo>
                  <a:pt x="0" y="11"/>
                </a:lnTo>
                <a:lnTo>
                  <a:pt x="0" y="6"/>
                </a:lnTo>
                <a:lnTo>
                  <a:pt x="0" y="0"/>
                </a:lnTo>
                <a:lnTo>
                  <a:pt x="0" y="0"/>
                </a:lnTo>
                <a:lnTo>
                  <a:pt x="6" y="0"/>
                </a:lnTo>
                <a:lnTo>
                  <a:pt x="11" y="0"/>
                </a:lnTo>
                <a:lnTo>
                  <a:pt x="23" y="0"/>
                </a:lnTo>
                <a:lnTo>
                  <a:pt x="29" y="6"/>
                </a:lnTo>
                <a:lnTo>
                  <a:pt x="35" y="11"/>
                </a:lnTo>
                <a:lnTo>
                  <a:pt x="46" y="17"/>
                </a:lnTo>
                <a:lnTo>
                  <a:pt x="52" y="23"/>
                </a:lnTo>
                <a:lnTo>
                  <a:pt x="52" y="23"/>
                </a:ln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/>
          </a:p>
        </p:txBody>
      </p:sp>
      <p:sp>
        <p:nvSpPr>
          <p:cNvPr id="59" name="Freeform 17"/>
          <p:cNvSpPr/>
          <p:nvPr/>
        </p:nvSpPr>
        <p:spPr bwMode="auto">
          <a:xfrm>
            <a:off x="2516914" y="3073860"/>
            <a:ext cx="138465" cy="148830"/>
          </a:xfrm>
          <a:custGeom>
            <a:avLst/>
            <a:gdLst>
              <a:gd name="T0" fmla="*/ 75 w 80"/>
              <a:gd name="T1" fmla="*/ 40 h 86"/>
              <a:gd name="T2" fmla="*/ 80 w 80"/>
              <a:gd name="T3" fmla="*/ 51 h 86"/>
              <a:gd name="T4" fmla="*/ 80 w 80"/>
              <a:gd name="T5" fmla="*/ 63 h 86"/>
              <a:gd name="T6" fmla="*/ 80 w 80"/>
              <a:gd name="T7" fmla="*/ 75 h 86"/>
              <a:gd name="T8" fmla="*/ 80 w 80"/>
              <a:gd name="T9" fmla="*/ 80 h 86"/>
              <a:gd name="T10" fmla="*/ 75 w 80"/>
              <a:gd name="T11" fmla="*/ 86 h 86"/>
              <a:gd name="T12" fmla="*/ 69 w 80"/>
              <a:gd name="T13" fmla="*/ 86 h 86"/>
              <a:gd name="T14" fmla="*/ 57 w 80"/>
              <a:gd name="T15" fmla="*/ 86 h 86"/>
              <a:gd name="T16" fmla="*/ 52 w 80"/>
              <a:gd name="T17" fmla="*/ 75 h 86"/>
              <a:gd name="T18" fmla="*/ 40 w 80"/>
              <a:gd name="T19" fmla="*/ 63 h 86"/>
              <a:gd name="T20" fmla="*/ 29 w 80"/>
              <a:gd name="T21" fmla="*/ 46 h 86"/>
              <a:gd name="T22" fmla="*/ 23 w 80"/>
              <a:gd name="T23" fmla="*/ 34 h 86"/>
              <a:gd name="T24" fmla="*/ 17 w 80"/>
              <a:gd name="T25" fmla="*/ 28 h 86"/>
              <a:gd name="T26" fmla="*/ 6 w 80"/>
              <a:gd name="T27" fmla="*/ 17 h 86"/>
              <a:gd name="T28" fmla="*/ 0 w 80"/>
              <a:gd name="T29" fmla="*/ 5 h 86"/>
              <a:gd name="T30" fmla="*/ 0 w 80"/>
              <a:gd name="T31" fmla="*/ 5 h 86"/>
              <a:gd name="T32" fmla="*/ 11 w 80"/>
              <a:gd name="T33" fmla="*/ 0 h 86"/>
              <a:gd name="T34" fmla="*/ 23 w 80"/>
              <a:gd name="T35" fmla="*/ 5 h 86"/>
              <a:gd name="T36" fmla="*/ 34 w 80"/>
              <a:gd name="T37" fmla="*/ 11 h 86"/>
              <a:gd name="T38" fmla="*/ 57 w 80"/>
              <a:gd name="T39" fmla="*/ 17 h 86"/>
              <a:gd name="T40" fmla="*/ 63 w 80"/>
              <a:gd name="T41" fmla="*/ 23 h 86"/>
              <a:gd name="T42" fmla="*/ 69 w 80"/>
              <a:gd name="T43" fmla="*/ 23 h 86"/>
              <a:gd name="T44" fmla="*/ 75 w 80"/>
              <a:gd name="T45" fmla="*/ 28 h 86"/>
              <a:gd name="T46" fmla="*/ 75 w 80"/>
              <a:gd name="T47" fmla="*/ 40 h 86"/>
              <a:gd name="T48" fmla="*/ 75 w 80"/>
              <a:gd name="T49" fmla="*/ 40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80" h="86">
                <a:moveTo>
                  <a:pt x="75" y="40"/>
                </a:moveTo>
                <a:lnTo>
                  <a:pt x="80" y="51"/>
                </a:lnTo>
                <a:lnTo>
                  <a:pt x="80" y="63"/>
                </a:lnTo>
                <a:lnTo>
                  <a:pt x="80" y="75"/>
                </a:lnTo>
                <a:lnTo>
                  <a:pt x="80" y="80"/>
                </a:lnTo>
                <a:lnTo>
                  <a:pt x="75" y="86"/>
                </a:lnTo>
                <a:lnTo>
                  <a:pt x="69" y="86"/>
                </a:lnTo>
                <a:lnTo>
                  <a:pt x="57" y="86"/>
                </a:lnTo>
                <a:lnTo>
                  <a:pt x="52" y="75"/>
                </a:lnTo>
                <a:lnTo>
                  <a:pt x="40" y="63"/>
                </a:lnTo>
                <a:lnTo>
                  <a:pt x="29" y="46"/>
                </a:lnTo>
                <a:lnTo>
                  <a:pt x="23" y="34"/>
                </a:lnTo>
                <a:lnTo>
                  <a:pt x="17" y="28"/>
                </a:lnTo>
                <a:lnTo>
                  <a:pt x="6" y="17"/>
                </a:lnTo>
                <a:lnTo>
                  <a:pt x="0" y="5"/>
                </a:lnTo>
                <a:lnTo>
                  <a:pt x="0" y="5"/>
                </a:lnTo>
                <a:lnTo>
                  <a:pt x="11" y="0"/>
                </a:lnTo>
                <a:lnTo>
                  <a:pt x="23" y="5"/>
                </a:lnTo>
                <a:lnTo>
                  <a:pt x="34" y="11"/>
                </a:lnTo>
                <a:lnTo>
                  <a:pt x="57" y="17"/>
                </a:lnTo>
                <a:lnTo>
                  <a:pt x="63" y="23"/>
                </a:lnTo>
                <a:lnTo>
                  <a:pt x="69" y="23"/>
                </a:lnTo>
                <a:lnTo>
                  <a:pt x="75" y="28"/>
                </a:lnTo>
                <a:lnTo>
                  <a:pt x="75" y="40"/>
                </a:lnTo>
                <a:lnTo>
                  <a:pt x="75" y="40"/>
                </a:ln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/>
          </a:p>
        </p:txBody>
      </p:sp>
      <p:sp>
        <p:nvSpPr>
          <p:cNvPr id="60" name="Freeform 18"/>
          <p:cNvSpPr/>
          <p:nvPr/>
        </p:nvSpPr>
        <p:spPr bwMode="auto">
          <a:xfrm>
            <a:off x="2776535" y="3092896"/>
            <a:ext cx="209428" cy="199018"/>
          </a:xfrm>
          <a:custGeom>
            <a:avLst/>
            <a:gdLst>
              <a:gd name="T0" fmla="*/ 63 w 121"/>
              <a:gd name="T1" fmla="*/ 17 h 115"/>
              <a:gd name="T2" fmla="*/ 80 w 121"/>
              <a:gd name="T3" fmla="*/ 29 h 115"/>
              <a:gd name="T4" fmla="*/ 92 w 121"/>
              <a:gd name="T5" fmla="*/ 35 h 115"/>
              <a:gd name="T6" fmla="*/ 103 w 121"/>
              <a:gd name="T7" fmla="*/ 40 h 115"/>
              <a:gd name="T8" fmla="*/ 109 w 121"/>
              <a:gd name="T9" fmla="*/ 52 h 115"/>
              <a:gd name="T10" fmla="*/ 115 w 121"/>
              <a:gd name="T11" fmla="*/ 58 h 115"/>
              <a:gd name="T12" fmla="*/ 121 w 121"/>
              <a:gd name="T13" fmla="*/ 69 h 115"/>
              <a:gd name="T14" fmla="*/ 121 w 121"/>
              <a:gd name="T15" fmla="*/ 75 h 115"/>
              <a:gd name="T16" fmla="*/ 121 w 121"/>
              <a:gd name="T17" fmla="*/ 81 h 115"/>
              <a:gd name="T18" fmla="*/ 121 w 121"/>
              <a:gd name="T19" fmla="*/ 92 h 115"/>
              <a:gd name="T20" fmla="*/ 121 w 121"/>
              <a:gd name="T21" fmla="*/ 104 h 115"/>
              <a:gd name="T22" fmla="*/ 115 w 121"/>
              <a:gd name="T23" fmla="*/ 110 h 115"/>
              <a:gd name="T24" fmla="*/ 115 w 121"/>
              <a:gd name="T25" fmla="*/ 115 h 115"/>
              <a:gd name="T26" fmla="*/ 109 w 121"/>
              <a:gd name="T27" fmla="*/ 115 h 115"/>
              <a:gd name="T28" fmla="*/ 109 w 121"/>
              <a:gd name="T29" fmla="*/ 115 h 115"/>
              <a:gd name="T30" fmla="*/ 103 w 121"/>
              <a:gd name="T31" fmla="*/ 115 h 115"/>
              <a:gd name="T32" fmla="*/ 98 w 121"/>
              <a:gd name="T33" fmla="*/ 115 h 115"/>
              <a:gd name="T34" fmla="*/ 92 w 121"/>
              <a:gd name="T35" fmla="*/ 110 h 115"/>
              <a:gd name="T36" fmla="*/ 86 w 121"/>
              <a:gd name="T37" fmla="*/ 104 h 115"/>
              <a:gd name="T38" fmla="*/ 80 w 121"/>
              <a:gd name="T39" fmla="*/ 98 h 115"/>
              <a:gd name="T40" fmla="*/ 69 w 121"/>
              <a:gd name="T41" fmla="*/ 92 h 115"/>
              <a:gd name="T42" fmla="*/ 57 w 121"/>
              <a:gd name="T43" fmla="*/ 81 h 115"/>
              <a:gd name="T44" fmla="*/ 46 w 121"/>
              <a:gd name="T45" fmla="*/ 69 h 115"/>
              <a:gd name="T46" fmla="*/ 34 w 121"/>
              <a:gd name="T47" fmla="*/ 58 h 115"/>
              <a:gd name="T48" fmla="*/ 28 w 121"/>
              <a:gd name="T49" fmla="*/ 46 h 115"/>
              <a:gd name="T50" fmla="*/ 17 w 121"/>
              <a:gd name="T51" fmla="*/ 35 h 115"/>
              <a:gd name="T52" fmla="*/ 11 w 121"/>
              <a:gd name="T53" fmla="*/ 29 h 115"/>
              <a:gd name="T54" fmla="*/ 5 w 121"/>
              <a:gd name="T55" fmla="*/ 23 h 115"/>
              <a:gd name="T56" fmla="*/ 0 w 121"/>
              <a:gd name="T57" fmla="*/ 17 h 115"/>
              <a:gd name="T58" fmla="*/ 0 w 121"/>
              <a:gd name="T59" fmla="*/ 12 h 115"/>
              <a:gd name="T60" fmla="*/ 0 w 121"/>
              <a:gd name="T61" fmla="*/ 12 h 115"/>
              <a:gd name="T62" fmla="*/ 0 w 121"/>
              <a:gd name="T63" fmla="*/ 6 h 115"/>
              <a:gd name="T64" fmla="*/ 5 w 121"/>
              <a:gd name="T65" fmla="*/ 6 h 115"/>
              <a:gd name="T66" fmla="*/ 5 w 121"/>
              <a:gd name="T67" fmla="*/ 6 h 115"/>
              <a:gd name="T68" fmla="*/ 11 w 121"/>
              <a:gd name="T69" fmla="*/ 0 h 115"/>
              <a:gd name="T70" fmla="*/ 23 w 121"/>
              <a:gd name="T71" fmla="*/ 0 h 115"/>
              <a:gd name="T72" fmla="*/ 34 w 121"/>
              <a:gd name="T73" fmla="*/ 6 h 115"/>
              <a:gd name="T74" fmla="*/ 46 w 121"/>
              <a:gd name="T75" fmla="*/ 12 h 115"/>
              <a:gd name="T76" fmla="*/ 63 w 121"/>
              <a:gd name="T77" fmla="*/ 17 h 115"/>
              <a:gd name="T78" fmla="*/ 63 w 121"/>
              <a:gd name="T79" fmla="*/ 17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21" h="115">
                <a:moveTo>
                  <a:pt x="63" y="17"/>
                </a:moveTo>
                <a:lnTo>
                  <a:pt x="80" y="29"/>
                </a:lnTo>
                <a:lnTo>
                  <a:pt x="92" y="35"/>
                </a:lnTo>
                <a:lnTo>
                  <a:pt x="103" y="40"/>
                </a:lnTo>
                <a:lnTo>
                  <a:pt x="109" y="52"/>
                </a:lnTo>
                <a:lnTo>
                  <a:pt x="115" y="58"/>
                </a:lnTo>
                <a:lnTo>
                  <a:pt x="121" y="69"/>
                </a:lnTo>
                <a:lnTo>
                  <a:pt x="121" y="75"/>
                </a:lnTo>
                <a:lnTo>
                  <a:pt x="121" y="81"/>
                </a:lnTo>
                <a:lnTo>
                  <a:pt x="121" y="92"/>
                </a:lnTo>
                <a:lnTo>
                  <a:pt x="121" y="104"/>
                </a:lnTo>
                <a:lnTo>
                  <a:pt x="115" y="110"/>
                </a:lnTo>
                <a:lnTo>
                  <a:pt x="115" y="115"/>
                </a:lnTo>
                <a:lnTo>
                  <a:pt x="109" y="115"/>
                </a:lnTo>
                <a:lnTo>
                  <a:pt x="109" y="115"/>
                </a:lnTo>
                <a:lnTo>
                  <a:pt x="103" y="115"/>
                </a:lnTo>
                <a:lnTo>
                  <a:pt x="98" y="115"/>
                </a:lnTo>
                <a:lnTo>
                  <a:pt x="92" y="110"/>
                </a:lnTo>
                <a:lnTo>
                  <a:pt x="86" y="104"/>
                </a:lnTo>
                <a:lnTo>
                  <a:pt x="80" y="98"/>
                </a:lnTo>
                <a:lnTo>
                  <a:pt x="69" y="92"/>
                </a:lnTo>
                <a:lnTo>
                  <a:pt x="57" y="81"/>
                </a:lnTo>
                <a:lnTo>
                  <a:pt x="46" y="69"/>
                </a:lnTo>
                <a:lnTo>
                  <a:pt x="34" y="58"/>
                </a:lnTo>
                <a:lnTo>
                  <a:pt x="28" y="46"/>
                </a:lnTo>
                <a:lnTo>
                  <a:pt x="17" y="35"/>
                </a:lnTo>
                <a:lnTo>
                  <a:pt x="11" y="29"/>
                </a:lnTo>
                <a:lnTo>
                  <a:pt x="5" y="23"/>
                </a:lnTo>
                <a:lnTo>
                  <a:pt x="0" y="17"/>
                </a:lnTo>
                <a:lnTo>
                  <a:pt x="0" y="12"/>
                </a:lnTo>
                <a:lnTo>
                  <a:pt x="0" y="12"/>
                </a:lnTo>
                <a:lnTo>
                  <a:pt x="0" y="6"/>
                </a:lnTo>
                <a:lnTo>
                  <a:pt x="5" y="6"/>
                </a:lnTo>
                <a:lnTo>
                  <a:pt x="5" y="6"/>
                </a:lnTo>
                <a:lnTo>
                  <a:pt x="11" y="0"/>
                </a:lnTo>
                <a:lnTo>
                  <a:pt x="23" y="0"/>
                </a:lnTo>
                <a:lnTo>
                  <a:pt x="34" y="6"/>
                </a:lnTo>
                <a:lnTo>
                  <a:pt x="46" y="12"/>
                </a:lnTo>
                <a:lnTo>
                  <a:pt x="63" y="17"/>
                </a:lnTo>
                <a:lnTo>
                  <a:pt x="63" y="17"/>
                </a:ln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/>
          </a:p>
        </p:txBody>
      </p:sp>
      <p:sp>
        <p:nvSpPr>
          <p:cNvPr id="61" name="任意多边形: 形状 143"/>
          <p:cNvSpPr/>
          <p:nvPr/>
        </p:nvSpPr>
        <p:spPr bwMode="auto">
          <a:xfrm>
            <a:off x="1968247" y="2638164"/>
            <a:ext cx="389433" cy="395894"/>
          </a:xfrm>
          <a:custGeom>
            <a:avLst/>
            <a:gdLst>
              <a:gd name="connsiteX0" fmla="*/ 415887 w 519176"/>
              <a:gd name="connsiteY0" fmla="*/ 0 h 527859"/>
              <a:gd name="connsiteX1" fmla="*/ 424571 w 519176"/>
              <a:gd name="connsiteY1" fmla="*/ 8684 h 527859"/>
              <a:gd name="connsiteX2" fmla="*/ 452260 w 519176"/>
              <a:gd name="connsiteY2" fmla="*/ 22528 h 527859"/>
              <a:gd name="connsiteX3" fmla="*/ 477642 w 519176"/>
              <a:gd name="connsiteY3" fmla="*/ 34066 h 527859"/>
              <a:gd name="connsiteX4" fmla="*/ 491487 w 519176"/>
              <a:gd name="connsiteY4" fmla="*/ 47910 h 527859"/>
              <a:gd name="connsiteX5" fmla="*/ 505332 w 519176"/>
              <a:gd name="connsiteY5" fmla="*/ 61755 h 527859"/>
              <a:gd name="connsiteX6" fmla="*/ 519176 w 519176"/>
              <a:gd name="connsiteY6" fmla="*/ 75600 h 527859"/>
              <a:gd name="connsiteX7" fmla="*/ 519176 w 519176"/>
              <a:gd name="connsiteY7" fmla="*/ 87137 h 527859"/>
              <a:gd name="connsiteX8" fmla="*/ 519176 w 519176"/>
              <a:gd name="connsiteY8" fmla="*/ 100982 h 527859"/>
              <a:gd name="connsiteX9" fmla="*/ 505332 w 519176"/>
              <a:gd name="connsiteY9" fmla="*/ 114826 h 527859"/>
              <a:gd name="connsiteX10" fmla="*/ 491487 w 519176"/>
              <a:gd name="connsiteY10" fmla="*/ 128671 h 527859"/>
              <a:gd name="connsiteX11" fmla="*/ 477642 w 519176"/>
              <a:gd name="connsiteY11" fmla="*/ 140208 h 527859"/>
              <a:gd name="connsiteX12" fmla="*/ 452260 w 519176"/>
              <a:gd name="connsiteY12" fmla="*/ 167898 h 527859"/>
              <a:gd name="connsiteX13" fmla="*/ 438416 w 519176"/>
              <a:gd name="connsiteY13" fmla="*/ 193279 h 527859"/>
              <a:gd name="connsiteX14" fmla="*/ 410726 w 519176"/>
              <a:gd name="connsiteY14" fmla="*/ 234813 h 527859"/>
              <a:gd name="connsiteX15" fmla="*/ 385344 w 519176"/>
              <a:gd name="connsiteY15" fmla="*/ 274040 h 527859"/>
              <a:gd name="connsiteX16" fmla="*/ 346118 w 519176"/>
              <a:gd name="connsiteY16" fmla="*/ 313267 h 527859"/>
              <a:gd name="connsiteX17" fmla="*/ 318428 w 519176"/>
              <a:gd name="connsiteY17" fmla="*/ 354801 h 527859"/>
              <a:gd name="connsiteX18" fmla="*/ 279202 w 519176"/>
              <a:gd name="connsiteY18" fmla="*/ 394027 h 527859"/>
              <a:gd name="connsiteX19" fmla="*/ 226130 w 519176"/>
              <a:gd name="connsiteY19" fmla="*/ 419409 h 527859"/>
              <a:gd name="connsiteX20" fmla="*/ 173059 w 519176"/>
              <a:gd name="connsiteY20" fmla="*/ 460943 h 527859"/>
              <a:gd name="connsiteX21" fmla="*/ 119988 w 519176"/>
              <a:gd name="connsiteY21" fmla="*/ 486325 h 527859"/>
              <a:gd name="connsiteX22" fmla="*/ 92298 w 519176"/>
              <a:gd name="connsiteY22" fmla="*/ 500170 h 527859"/>
              <a:gd name="connsiteX23" fmla="*/ 66916 w 519176"/>
              <a:gd name="connsiteY23" fmla="*/ 500170 h 527859"/>
              <a:gd name="connsiteX24" fmla="*/ 53072 w 519176"/>
              <a:gd name="connsiteY24" fmla="*/ 514014 h 527859"/>
              <a:gd name="connsiteX25" fmla="*/ 39227 w 519176"/>
              <a:gd name="connsiteY25" fmla="*/ 514014 h 527859"/>
              <a:gd name="connsiteX26" fmla="*/ 25382 w 519176"/>
              <a:gd name="connsiteY26" fmla="*/ 527859 h 527859"/>
              <a:gd name="connsiteX27" fmla="*/ 13845 w 519176"/>
              <a:gd name="connsiteY27" fmla="*/ 527859 h 527859"/>
              <a:gd name="connsiteX28" fmla="*/ 0 w 519176"/>
              <a:gd name="connsiteY28" fmla="*/ 527859 h 527859"/>
              <a:gd name="connsiteX29" fmla="*/ 13845 w 519176"/>
              <a:gd name="connsiteY29" fmla="*/ 514014 h 527859"/>
              <a:gd name="connsiteX30" fmla="*/ 25382 w 519176"/>
              <a:gd name="connsiteY30" fmla="*/ 500170 h 527859"/>
              <a:gd name="connsiteX31" fmla="*/ 53072 w 519176"/>
              <a:gd name="connsiteY31" fmla="*/ 474788 h 527859"/>
              <a:gd name="connsiteX32" fmla="*/ 92298 w 519176"/>
              <a:gd name="connsiteY32" fmla="*/ 447098 h 527859"/>
              <a:gd name="connsiteX33" fmla="*/ 131525 w 519176"/>
              <a:gd name="connsiteY33" fmla="*/ 407872 h 527859"/>
              <a:gd name="connsiteX34" fmla="*/ 173059 w 519176"/>
              <a:gd name="connsiteY34" fmla="*/ 380183 h 527859"/>
              <a:gd name="connsiteX35" fmla="*/ 212286 w 519176"/>
              <a:gd name="connsiteY35" fmla="*/ 340956 h 527859"/>
              <a:gd name="connsiteX36" fmla="*/ 251512 w 519176"/>
              <a:gd name="connsiteY36" fmla="*/ 301729 h 527859"/>
              <a:gd name="connsiteX37" fmla="*/ 279202 w 519176"/>
              <a:gd name="connsiteY37" fmla="*/ 274040 h 527859"/>
              <a:gd name="connsiteX38" fmla="*/ 304583 w 519176"/>
              <a:gd name="connsiteY38" fmla="*/ 234813 h 527859"/>
              <a:gd name="connsiteX39" fmla="*/ 332273 w 519176"/>
              <a:gd name="connsiteY39" fmla="*/ 207124 h 527859"/>
              <a:gd name="connsiteX40" fmla="*/ 346118 w 519176"/>
              <a:gd name="connsiteY40" fmla="*/ 167898 h 527859"/>
              <a:gd name="connsiteX41" fmla="*/ 357655 w 519176"/>
              <a:gd name="connsiteY41" fmla="*/ 140208 h 527859"/>
              <a:gd name="connsiteX42" fmla="*/ 371500 w 519176"/>
              <a:gd name="connsiteY42" fmla="*/ 114826 h 527859"/>
              <a:gd name="connsiteX43" fmla="*/ 385344 w 519176"/>
              <a:gd name="connsiteY43" fmla="*/ 100982 h 527859"/>
              <a:gd name="connsiteX44" fmla="*/ 385344 w 519176"/>
              <a:gd name="connsiteY44" fmla="*/ 87137 h 527859"/>
              <a:gd name="connsiteX45" fmla="*/ 371500 w 519176"/>
              <a:gd name="connsiteY45" fmla="*/ 87137 h 527859"/>
              <a:gd name="connsiteX46" fmla="*/ 360607 w 519176"/>
              <a:gd name="connsiteY46" fmla="*/ 87137 h 527859"/>
              <a:gd name="connsiteX47" fmla="*/ 372692 w 519176"/>
              <a:gd name="connsiteY47" fmla="*/ 79080 h 527859"/>
              <a:gd name="connsiteX48" fmla="*/ 396505 w 519176"/>
              <a:gd name="connsiteY48" fmla="*/ 36218 h 527859"/>
              <a:gd name="connsiteX49" fmla="*/ 410792 w 519176"/>
              <a:gd name="connsiteY49" fmla="*/ 7643 h 527859"/>
              <a:gd name="connsiteX50" fmla="*/ 415887 w 519176"/>
              <a:gd name="connsiteY50" fmla="*/ 0 h 527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519176" h="527859">
                <a:moveTo>
                  <a:pt x="415887" y="0"/>
                </a:moveTo>
                <a:lnTo>
                  <a:pt x="424571" y="8684"/>
                </a:lnTo>
                <a:lnTo>
                  <a:pt x="452260" y="22528"/>
                </a:lnTo>
                <a:lnTo>
                  <a:pt x="477642" y="34066"/>
                </a:lnTo>
                <a:lnTo>
                  <a:pt x="491487" y="47910"/>
                </a:lnTo>
                <a:lnTo>
                  <a:pt x="505332" y="61755"/>
                </a:lnTo>
                <a:lnTo>
                  <a:pt x="519176" y="75600"/>
                </a:lnTo>
                <a:lnTo>
                  <a:pt x="519176" y="87137"/>
                </a:lnTo>
                <a:lnTo>
                  <a:pt x="519176" y="100982"/>
                </a:lnTo>
                <a:lnTo>
                  <a:pt x="505332" y="114826"/>
                </a:lnTo>
                <a:lnTo>
                  <a:pt x="491487" y="128671"/>
                </a:lnTo>
                <a:lnTo>
                  <a:pt x="477642" y="140208"/>
                </a:lnTo>
                <a:lnTo>
                  <a:pt x="452260" y="167898"/>
                </a:lnTo>
                <a:lnTo>
                  <a:pt x="438416" y="193279"/>
                </a:lnTo>
                <a:lnTo>
                  <a:pt x="410726" y="234813"/>
                </a:lnTo>
                <a:lnTo>
                  <a:pt x="385344" y="274040"/>
                </a:lnTo>
                <a:lnTo>
                  <a:pt x="346118" y="313267"/>
                </a:lnTo>
                <a:lnTo>
                  <a:pt x="318428" y="354801"/>
                </a:lnTo>
                <a:lnTo>
                  <a:pt x="279202" y="394027"/>
                </a:lnTo>
                <a:lnTo>
                  <a:pt x="226130" y="419409"/>
                </a:lnTo>
                <a:lnTo>
                  <a:pt x="173059" y="460943"/>
                </a:lnTo>
                <a:lnTo>
                  <a:pt x="119988" y="486325"/>
                </a:lnTo>
                <a:lnTo>
                  <a:pt x="92298" y="500170"/>
                </a:lnTo>
                <a:lnTo>
                  <a:pt x="66916" y="500170"/>
                </a:lnTo>
                <a:lnTo>
                  <a:pt x="53072" y="514014"/>
                </a:lnTo>
                <a:lnTo>
                  <a:pt x="39227" y="514014"/>
                </a:lnTo>
                <a:lnTo>
                  <a:pt x="25382" y="527859"/>
                </a:lnTo>
                <a:lnTo>
                  <a:pt x="13845" y="527859"/>
                </a:lnTo>
                <a:lnTo>
                  <a:pt x="0" y="527859"/>
                </a:lnTo>
                <a:lnTo>
                  <a:pt x="13845" y="514014"/>
                </a:lnTo>
                <a:lnTo>
                  <a:pt x="25382" y="500170"/>
                </a:lnTo>
                <a:lnTo>
                  <a:pt x="53072" y="474788"/>
                </a:lnTo>
                <a:lnTo>
                  <a:pt x="92298" y="447098"/>
                </a:lnTo>
                <a:lnTo>
                  <a:pt x="131525" y="407872"/>
                </a:lnTo>
                <a:lnTo>
                  <a:pt x="173059" y="380183"/>
                </a:lnTo>
                <a:lnTo>
                  <a:pt x="212286" y="340956"/>
                </a:lnTo>
                <a:lnTo>
                  <a:pt x="251512" y="301729"/>
                </a:lnTo>
                <a:lnTo>
                  <a:pt x="279202" y="274040"/>
                </a:lnTo>
                <a:lnTo>
                  <a:pt x="304583" y="234813"/>
                </a:lnTo>
                <a:lnTo>
                  <a:pt x="332273" y="207124"/>
                </a:lnTo>
                <a:lnTo>
                  <a:pt x="346118" y="167898"/>
                </a:lnTo>
                <a:lnTo>
                  <a:pt x="357655" y="140208"/>
                </a:lnTo>
                <a:lnTo>
                  <a:pt x="371500" y="114826"/>
                </a:lnTo>
                <a:lnTo>
                  <a:pt x="385344" y="100982"/>
                </a:lnTo>
                <a:lnTo>
                  <a:pt x="385344" y="87137"/>
                </a:lnTo>
                <a:lnTo>
                  <a:pt x="371500" y="87137"/>
                </a:lnTo>
                <a:lnTo>
                  <a:pt x="360607" y="87137"/>
                </a:lnTo>
                <a:lnTo>
                  <a:pt x="372692" y="79080"/>
                </a:lnTo>
                <a:cubicBezTo>
                  <a:pt x="395213" y="64066"/>
                  <a:pt x="387820" y="53587"/>
                  <a:pt x="396505" y="36218"/>
                </a:cubicBezTo>
                <a:cubicBezTo>
                  <a:pt x="414966" y="-703"/>
                  <a:pt x="398825" y="43546"/>
                  <a:pt x="410792" y="7643"/>
                </a:cubicBezTo>
                <a:lnTo>
                  <a:pt x="415887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</a:ln>
        </p:spPr>
        <p:txBody>
          <a:bodyPr vert="horz" wrap="square" lIns="68580" tIns="34290" rIns="68580" bIns="34290" numCol="1" anchor="t" anchorCtr="0" compatLnSpc="1">
            <a:noAutofit/>
          </a:bodyPr>
          <a:lstStyle/>
          <a:p>
            <a:endParaRPr lang="zh-CN" altLang="en-US" dirty="0"/>
          </a:p>
        </p:txBody>
      </p:sp>
      <p:sp>
        <p:nvSpPr>
          <p:cNvPr id="62" name="任意多边形: 形状 141"/>
          <p:cNvSpPr/>
          <p:nvPr/>
        </p:nvSpPr>
        <p:spPr bwMode="auto">
          <a:xfrm>
            <a:off x="2037481" y="2634292"/>
            <a:ext cx="242723" cy="100374"/>
          </a:xfrm>
          <a:custGeom>
            <a:avLst/>
            <a:gdLst>
              <a:gd name="connsiteX0" fmla="*/ 306891 w 323589"/>
              <a:gd name="connsiteY0" fmla="*/ 0 h 133832"/>
              <a:gd name="connsiteX1" fmla="*/ 318428 w 323589"/>
              <a:gd name="connsiteY1" fmla="*/ 0 h 133832"/>
              <a:gd name="connsiteX2" fmla="*/ 323589 w 323589"/>
              <a:gd name="connsiteY2" fmla="*/ 5161 h 133832"/>
              <a:gd name="connsiteX3" fmla="*/ 318494 w 323589"/>
              <a:gd name="connsiteY3" fmla="*/ 12804 h 133832"/>
              <a:gd name="connsiteX4" fmla="*/ 304207 w 323589"/>
              <a:gd name="connsiteY4" fmla="*/ 41379 h 133832"/>
              <a:gd name="connsiteX5" fmla="*/ 280394 w 323589"/>
              <a:gd name="connsiteY5" fmla="*/ 84241 h 133832"/>
              <a:gd name="connsiteX6" fmla="*/ 268309 w 323589"/>
              <a:gd name="connsiteY6" fmla="*/ 92298 h 133832"/>
              <a:gd name="connsiteX7" fmla="*/ 253820 w 323589"/>
              <a:gd name="connsiteY7" fmla="*/ 92298 h 133832"/>
              <a:gd name="connsiteX8" fmla="*/ 239975 w 323589"/>
              <a:gd name="connsiteY8" fmla="*/ 106143 h 133832"/>
              <a:gd name="connsiteX9" fmla="*/ 200748 w 323589"/>
              <a:gd name="connsiteY9" fmla="*/ 106143 h 133832"/>
              <a:gd name="connsiteX10" fmla="*/ 159214 w 323589"/>
              <a:gd name="connsiteY10" fmla="*/ 119987 h 133832"/>
              <a:gd name="connsiteX11" fmla="*/ 133832 w 323589"/>
              <a:gd name="connsiteY11" fmla="*/ 133832 h 133832"/>
              <a:gd name="connsiteX12" fmla="*/ 119988 w 323589"/>
              <a:gd name="connsiteY12" fmla="*/ 133832 h 133832"/>
              <a:gd name="connsiteX13" fmla="*/ 106143 w 323589"/>
              <a:gd name="connsiteY13" fmla="*/ 133832 h 133832"/>
              <a:gd name="connsiteX14" fmla="*/ 92298 w 323589"/>
              <a:gd name="connsiteY14" fmla="*/ 133832 h 133832"/>
              <a:gd name="connsiteX15" fmla="*/ 66916 w 323589"/>
              <a:gd name="connsiteY15" fmla="*/ 119987 h 133832"/>
              <a:gd name="connsiteX16" fmla="*/ 39227 w 323589"/>
              <a:gd name="connsiteY16" fmla="*/ 106143 h 133832"/>
              <a:gd name="connsiteX17" fmla="*/ 0 w 323589"/>
              <a:gd name="connsiteY17" fmla="*/ 92298 h 133832"/>
              <a:gd name="connsiteX18" fmla="*/ 92298 w 323589"/>
              <a:gd name="connsiteY18" fmla="*/ 80761 h 133832"/>
              <a:gd name="connsiteX19" fmla="*/ 173059 w 323589"/>
              <a:gd name="connsiteY19" fmla="*/ 53071 h 133832"/>
              <a:gd name="connsiteX20" fmla="*/ 212285 w 323589"/>
              <a:gd name="connsiteY20" fmla="*/ 39227 h 133832"/>
              <a:gd name="connsiteX21" fmla="*/ 239975 w 323589"/>
              <a:gd name="connsiteY21" fmla="*/ 39227 h 133832"/>
              <a:gd name="connsiteX22" fmla="*/ 253820 w 323589"/>
              <a:gd name="connsiteY22" fmla="*/ 27689 h 133832"/>
              <a:gd name="connsiteX23" fmla="*/ 265357 w 323589"/>
              <a:gd name="connsiteY23" fmla="*/ 27689 h 133832"/>
              <a:gd name="connsiteX24" fmla="*/ 293046 w 323589"/>
              <a:gd name="connsiteY24" fmla="*/ 13845 h 133832"/>
              <a:gd name="connsiteX25" fmla="*/ 306891 w 323589"/>
              <a:gd name="connsiteY25" fmla="*/ 0 h 133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23589" h="133832">
                <a:moveTo>
                  <a:pt x="306891" y="0"/>
                </a:moveTo>
                <a:lnTo>
                  <a:pt x="318428" y="0"/>
                </a:lnTo>
                <a:lnTo>
                  <a:pt x="323589" y="5161"/>
                </a:lnTo>
                <a:lnTo>
                  <a:pt x="318494" y="12804"/>
                </a:lnTo>
                <a:cubicBezTo>
                  <a:pt x="306527" y="48707"/>
                  <a:pt x="322668" y="4458"/>
                  <a:pt x="304207" y="41379"/>
                </a:cubicBezTo>
                <a:cubicBezTo>
                  <a:pt x="295522" y="58748"/>
                  <a:pt x="302915" y="69227"/>
                  <a:pt x="280394" y="84241"/>
                </a:cubicBezTo>
                <a:lnTo>
                  <a:pt x="268309" y="92298"/>
                </a:lnTo>
                <a:lnTo>
                  <a:pt x="253820" y="92298"/>
                </a:lnTo>
                <a:lnTo>
                  <a:pt x="239975" y="106143"/>
                </a:lnTo>
                <a:lnTo>
                  <a:pt x="200748" y="106143"/>
                </a:lnTo>
                <a:lnTo>
                  <a:pt x="159214" y="119987"/>
                </a:lnTo>
                <a:lnTo>
                  <a:pt x="133832" y="133832"/>
                </a:lnTo>
                <a:lnTo>
                  <a:pt x="119988" y="133832"/>
                </a:lnTo>
                <a:lnTo>
                  <a:pt x="106143" y="133832"/>
                </a:lnTo>
                <a:lnTo>
                  <a:pt x="92298" y="133832"/>
                </a:lnTo>
                <a:lnTo>
                  <a:pt x="66916" y="119987"/>
                </a:lnTo>
                <a:lnTo>
                  <a:pt x="39227" y="106143"/>
                </a:lnTo>
                <a:lnTo>
                  <a:pt x="0" y="92298"/>
                </a:lnTo>
                <a:lnTo>
                  <a:pt x="92298" y="80761"/>
                </a:lnTo>
                <a:lnTo>
                  <a:pt x="173059" y="53071"/>
                </a:lnTo>
                <a:lnTo>
                  <a:pt x="212285" y="39227"/>
                </a:lnTo>
                <a:lnTo>
                  <a:pt x="239975" y="39227"/>
                </a:lnTo>
                <a:lnTo>
                  <a:pt x="253820" y="27689"/>
                </a:lnTo>
                <a:lnTo>
                  <a:pt x="265357" y="27689"/>
                </a:lnTo>
                <a:lnTo>
                  <a:pt x="293046" y="13845"/>
                </a:lnTo>
                <a:lnTo>
                  <a:pt x="306891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</a:ln>
        </p:spPr>
        <p:txBody>
          <a:bodyPr vert="horz" wrap="square" lIns="68580" tIns="34290" rIns="68580" bIns="34290" numCol="1" anchor="t" anchorCtr="0" compatLnSpc="1">
            <a:noAutofit/>
          </a:bodyPr>
          <a:lstStyle/>
          <a:p>
            <a:endParaRPr lang="zh-CN" altLang="en-US"/>
          </a:p>
        </p:txBody>
      </p:sp>
      <p:sp>
        <p:nvSpPr>
          <p:cNvPr id="63" name="任意多边形: 形状 140"/>
          <p:cNvSpPr/>
          <p:nvPr/>
        </p:nvSpPr>
        <p:spPr bwMode="auto">
          <a:xfrm>
            <a:off x="2488739" y="2413450"/>
            <a:ext cx="240583" cy="209402"/>
          </a:xfrm>
          <a:custGeom>
            <a:avLst/>
            <a:gdLst>
              <a:gd name="connsiteX0" fmla="*/ 186903 w 320735"/>
              <a:gd name="connsiteY0" fmla="*/ 0 h 279202"/>
              <a:gd name="connsiteX1" fmla="*/ 200748 w 320735"/>
              <a:gd name="connsiteY1" fmla="*/ 0 h 279202"/>
              <a:gd name="connsiteX2" fmla="*/ 214593 w 320735"/>
              <a:gd name="connsiteY2" fmla="*/ 0 h 279202"/>
              <a:gd name="connsiteX3" fmla="*/ 253819 w 320735"/>
              <a:gd name="connsiteY3" fmla="*/ 13845 h 279202"/>
              <a:gd name="connsiteX4" fmla="*/ 293046 w 320735"/>
              <a:gd name="connsiteY4" fmla="*/ 39227 h 279202"/>
              <a:gd name="connsiteX5" fmla="*/ 306891 w 320735"/>
              <a:gd name="connsiteY5" fmla="*/ 66916 h 279202"/>
              <a:gd name="connsiteX6" fmla="*/ 320735 w 320735"/>
              <a:gd name="connsiteY6" fmla="*/ 80761 h 279202"/>
              <a:gd name="connsiteX7" fmla="*/ 320735 w 320735"/>
              <a:gd name="connsiteY7" fmla="*/ 94606 h 279202"/>
              <a:gd name="connsiteX8" fmla="*/ 306891 w 320735"/>
              <a:gd name="connsiteY8" fmla="*/ 106143 h 279202"/>
              <a:gd name="connsiteX9" fmla="*/ 281509 w 320735"/>
              <a:gd name="connsiteY9" fmla="*/ 119988 h 279202"/>
              <a:gd name="connsiteX10" fmla="*/ 267664 w 320735"/>
              <a:gd name="connsiteY10" fmla="*/ 119988 h 279202"/>
              <a:gd name="connsiteX11" fmla="*/ 253819 w 320735"/>
              <a:gd name="connsiteY11" fmla="*/ 133832 h 279202"/>
              <a:gd name="connsiteX12" fmla="*/ 226130 w 320735"/>
              <a:gd name="connsiteY12" fmla="*/ 147677 h 279202"/>
              <a:gd name="connsiteX13" fmla="*/ 200748 w 320735"/>
              <a:gd name="connsiteY13" fmla="*/ 159214 h 279202"/>
              <a:gd name="connsiteX14" fmla="*/ 161522 w 320735"/>
              <a:gd name="connsiteY14" fmla="*/ 186904 h 279202"/>
              <a:gd name="connsiteX15" fmla="*/ 119987 w 320735"/>
              <a:gd name="connsiteY15" fmla="*/ 212286 h 279202"/>
              <a:gd name="connsiteX16" fmla="*/ 66916 w 320735"/>
              <a:gd name="connsiteY16" fmla="*/ 253820 h 279202"/>
              <a:gd name="connsiteX17" fmla="*/ 13845 w 320735"/>
              <a:gd name="connsiteY17" fmla="*/ 279202 h 279202"/>
              <a:gd name="connsiteX18" fmla="*/ 0 w 320735"/>
              <a:gd name="connsiteY18" fmla="*/ 265357 h 279202"/>
              <a:gd name="connsiteX19" fmla="*/ 27690 w 320735"/>
              <a:gd name="connsiteY19" fmla="*/ 226131 h 279202"/>
              <a:gd name="connsiteX20" fmla="*/ 66916 w 320735"/>
              <a:gd name="connsiteY20" fmla="*/ 200749 h 279202"/>
              <a:gd name="connsiteX21" fmla="*/ 94606 w 320735"/>
              <a:gd name="connsiteY21" fmla="*/ 159214 h 279202"/>
              <a:gd name="connsiteX22" fmla="*/ 119987 w 320735"/>
              <a:gd name="connsiteY22" fmla="*/ 133832 h 279202"/>
              <a:gd name="connsiteX23" fmla="*/ 133832 w 320735"/>
              <a:gd name="connsiteY23" fmla="*/ 119988 h 279202"/>
              <a:gd name="connsiteX24" fmla="*/ 147677 w 320735"/>
              <a:gd name="connsiteY24" fmla="*/ 106143 h 279202"/>
              <a:gd name="connsiteX25" fmla="*/ 147677 w 320735"/>
              <a:gd name="connsiteY25" fmla="*/ 94606 h 279202"/>
              <a:gd name="connsiteX26" fmla="*/ 147677 w 320735"/>
              <a:gd name="connsiteY26" fmla="*/ 80761 h 279202"/>
              <a:gd name="connsiteX27" fmla="*/ 133832 w 320735"/>
              <a:gd name="connsiteY27" fmla="*/ 80761 h 279202"/>
              <a:gd name="connsiteX28" fmla="*/ 119987 w 320735"/>
              <a:gd name="connsiteY28" fmla="*/ 94606 h 279202"/>
              <a:gd name="connsiteX29" fmla="*/ 111155 w 320735"/>
              <a:gd name="connsiteY29" fmla="*/ 94606 h 279202"/>
              <a:gd name="connsiteX30" fmla="*/ 119825 w 320735"/>
              <a:gd name="connsiteY30" fmla="*/ 81921 h 279202"/>
              <a:gd name="connsiteX31" fmla="*/ 124959 w 320735"/>
              <a:gd name="connsiteY31" fmla="*/ 66738 h 279202"/>
              <a:gd name="connsiteX32" fmla="*/ 134484 w 320735"/>
              <a:gd name="connsiteY32" fmla="*/ 52450 h 279202"/>
              <a:gd name="connsiteX33" fmla="*/ 144009 w 320735"/>
              <a:gd name="connsiteY33" fmla="*/ 38163 h 279202"/>
              <a:gd name="connsiteX34" fmla="*/ 153534 w 320735"/>
              <a:gd name="connsiteY34" fmla="*/ 23875 h 279202"/>
              <a:gd name="connsiteX35" fmla="*/ 157619 w 320735"/>
              <a:gd name="connsiteY35" fmla="*/ 17748 h 279202"/>
              <a:gd name="connsiteX36" fmla="*/ 161522 w 320735"/>
              <a:gd name="connsiteY36" fmla="*/ 13845 h 279202"/>
              <a:gd name="connsiteX37" fmla="*/ 173059 w 320735"/>
              <a:gd name="connsiteY37" fmla="*/ 13845 h 279202"/>
              <a:gd name="connsiteX38" fmla="*/ 186903 w 320735"/>
              <a:gd name="connsiteY38" fmla="*/ 0 h 279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320735" h="279202">
                <a:moveTo>
                  <a:pt x="186903" y="0"/>
                </a:moveTo>
                <a:lnTo>
                  <a:pt x="200748" y="0"/>
                </a:lnTo>
                <a:lnTo>
                  <a:pt x="214593" y="0"/>
                </a:lnTo>
                <a:lnTo>
                  <a:pt x="253819" y="13845"/>
                </a:lnTo>
                <a:lnTo>
                  <a:pt x="293046" y="39227"/>
                </a:lnTo>
                <a:lnTo>
                  <a:pt x="306891" y="66916"/>
                </a:lnTo>
                <a:lnTo>
                  <a:pt x="320735" y="80761"/>
                </a:lnTo>
                <a:lnTo>
                  <a:pt x="320735" y="94606"/>
                </a:lnTo>
                <a:lnTo>
                  <a:pt x="306891" y="106143"/>
                </a:lnTo>
                <a:lnTo>
                  <a:pt x="281509" y="119988"/>
                </a:lnTo>
                <a:lnTo>
                  <a:pt x="267664" y="119988"/>
                </a:lnTo>
                <a:lnTo>
                  <a:pt x="253819" y="133832"/>
                </a:lnTo>
                <a:lnTo>
                  <a:pt x="226130" y="147677"/>
                </a:lnTo>
                <a:lnTo>
                  <a:pt x="200748" y="159214"/>
                </a:lnTo>
                <a:lnTo>
                  <a:pt x="161522" y="186904"/>
                </a:lnTo>
                <a:lnTo>
                  <a:pt x="119987" y="212286"/>
                </a:lnTo>
                <a:lnTo>
                  <a:pt x="66916" y="253820"/>
                </a:lnTo>
                <a:lnTo>
                  <a:pt x="13845" y="279202"/>
                </a:lnTo>
                <a:lnTo>
                  <a:pt x="0" y="265357"/>
                </a:lnTo>
                <a:lnTo>
                  <a:pt x="27690" y="226131"/>
                </a:lnTo>
                <a:lnTo>
                  <a:pt x="66916" y="200749"/>
                </a:lnTo>
                <a:lnTo>
                  <a:pt x="94606" y="159214"/>
                </a:lnTo>
                <a:lnTo>
                  <a:pt x="119987" y="133832"/>
                </a:lnTo>
                <a:lnTo>
                  <a:pt x="133832" y="119988"/>
                </a:lnTo>
                <a:lnTo>
                  <a:pt x="147677" y="106143"/>
                </a:lnTo>
                <a:lnTo>
                  <a:pt x="147677" y="94606"/>
                </a:lnTo>
                <a:lnTo>
                  <a:pt x="147677" y="80761"/>
                </a:lnTo>
                <a:lnTo>
                  <a:pt x="133832" y="80761"/>
                </a:lnTo>
                <a:lnTo>
                  <a:pt x="119987" y="94606"/>
                </a:lnTo>
                <a:lnTo>
                  <a:pt x="111155" y="94606"/>
                </a:lnTo>
                <a:lnTo>
                  <a:pt x="119825" y="81921"/>
                </a:lnTo>
                <a:cubicBezTo>
                  <a:pt x="121759" y="77384"/>
                  <a:pt x="123023" y="72548"/>
                  <a:pt x="124959" y="66738"/>
                </a:cubicBezTo>
                <a:lnTo>
                  <a:pt x="134484" y="52450"/>
                </a:lnTo>
                <a:lnTo>
                  <a:pt x="144009" y="38163"/>
                </a:lnTo>
                <a:lnTo>
                  <a:pt x="153534" y="23875"/>
                </a:lnTo>
                <a:lnTo>
                  <a:pt x="157619" y="17748"/>
                </a:lnTo>
                <a:lnTo>
                  <a:pt x="161522" y="13845"/>
                </a:lnTo>
                <a:lnTo>
                  <a:pt x="173059" y="13845"/>
                </a:lnTo>
                <a:lnTo>
                  <a:pt x="186903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</a:ln>
        </p:spPr>
        <p:txBody>
          <a:bodyPr vert="horz" wrap="square" lIns="68580" tIns="34290" rIns="68580" bIns="34290" numCol="1" anchor="t" anchorCtr="0" compatLnSpc="1">
            <a:noAutofit/>
          </a:bodyPr>
          <a:lstStyle/>
          <a:p>
            <a:endParaRPr lang="zh-CN" altLang="en-US" dirty="0"/>
          </a:p>
        </p:txBody>
      </p:sp>
      <p:sp>
        <p:nvSpPr>
          <p:cNvPr id="64" name="任意多边形: 形状 138"/>
          <p:cNvSpPr/>
          <p:nvPr/>
        </p:nvSpPr>
        <p:spPr bwMode="auto">
          <a:xfrm>
            <a:off x="2572737" y="2343661"/>
            <a:ext cx="921" cy="1516"/>
          </a:xfrm>
          <a:custGeom>
            <a:avLst/>
            <a:gdLst>
              <a:gd name="connsiteX0" fmla="*/ 1228 w 1228"/>
              <a:gd name="connsiteY0" fmla="*/ 0 h 2021"/>
              <a:gd name="connsiteX1" fmla="*/ 0 w 1228"/>
              <a:gd name="connsiteY1" fmla="*/ 2021 h 2021"/>
              <a:gd name="connsiteX2" fmla="*/ 92 w 1228"/>
              <a:gd name="connsiteY2" fmla="*/ 1769 h 2021"/>
              <a:gd name="connsiteX3" fmla="*/ 1228 w 1228"/>
              <a:gd name="connsiteY3" fmla="*/ 0 h 2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8" h="2021">
                <a:moveTo>
                  <a:pt x="1228" y="0"/>
                </a:moveTo>
                <a:lnTo>
                  <a:pt x="0" y="2021"/>
                </a:lnTo>
                <a:lnTo>
                  <a:pt x="92" y="1769"/>
                </a:lnTo>
                <a:cubicBezTo>
                  <a:pt x="679" y="792"/>
                  <a:pt x="1181" y="30"/>
                  <a:pt x="1228" y="0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</a:ln>
        </p:spPr>
        <p:txBody>
          <a:bodyPr vert="horz" wrap="square" lIns="68580" tIns="34290" rIns="68580" bIns="34290" numCol="1" anchor="t" anchorCtr="0" compatLnSpc="1">
            <a:noAutofit/>
          </a:bodyPr>
          <a:lstStyle/>
          <a:p>
            <a:endParaRPr lang="zh-CN" altLang="en-US"/>
          </a:p>
        </p:txBody>
      </p:sp>
      <p:sp>
        <p:nvSpPr>
          <p:cNvPr id="65" name="任意多边形: 形状 137"/>
          <p:cNvSpPr/>
          <p:nvPr/>
        </p:nvSpPr>
        <p:spPr bwMode="auto">
          <a:xfrm>
            <a:off x="2236294" y="2426354"/>
            <a:ext cx="367466" cy="106100"/>
          </a:xfrm>
          <a:custGeom>
            <a:avLst/>
            <a:gdLst>
              <a:gd name="connsiteX0" fmla="*/ 489891 w 489891"/>
              <a:gd name="connsiteY0" fmla="*/ 0 h 141466"/>
              <a:gd name="connsiteX1" fmla="*/ 485806 w 489891"/>
              <a:gd name="connsiteY1" fmla="*/ 6127 h 141466"/>
              <a:gd name="connsiteX2" fmla="*/ 476281 w 489891"/>
              <a:gd name="connsiteY2" fmla="*/ 20415 h 141466"/>
              <a:gd name="connsiteX3" fmla="*/ 466756 w 489891"/>
              <a:gd name="connsiteY3" fmla="*/ 34702 h 141466"/>
              <a:gd name="connsiteX4" fmla="*/ 457231 w 489891"/>
              <a:gd name="connsiteY4" fmla="*/ 48990 h 141466"/>
              <a:gd name="connsiteX5" fmla="*/ 452097 w 489891"/>
              <a:gd name="connsiteY5" fmla="*/ 64173 h 141466"/>
              <a:gd name="connsiteX6" fmla="*/ 443427 w 489891"/>
              <a:gd name="connsiteY6" fmla="*/ 76858 h 141466"/>
              <a:gd name="connsiteX7" fmla="*/ 426878 w 489891"/>
              <a:gd name="connsiteY7" fmla="*/ 76858 h 141466"/>
              <a:gd name="connsiteX8" fmla="*/ 399188 w 489891"/>
              <a:gd name="connsiteY8" fmla="*/ 76858 h 141466"/>
              <a:gd name="connsiteX9" fmla="*/ 373806 w 489891"/>
              <a:gd name="connsiteY9" fmla="*/ 88395 h 141466"/>
              <a:gd name="connsiteX10" fmla="*/ 332272 w 489891"/>
              <a:gd name="connsiteY10" fmla="*/ 88395 h 141466"/>
              <a:gd name="connsiteX11" fmla="*/ 293046 w 489891"/>
              <a:gd name="connsiteY11" fmla="*/ 102240 h 141466"/>
              <a:gd name="connsiteX12" fmla="*/ 253819 w 489891"/>
              <a:gd name="connsiteY12" fmla="*/ 102240 h 141466"/>
              <a:gd name="connsiteX13" fmla="*/ 214593 w 489891"/>
              <a:gd name="connsiteY13" fmla="*/ 116084 h 141466"/>
              <a:gd name="connsiteX14" fmla="*/ 186903 w 489891"/>
              <a:gd name="connsiteY14" fmla="*/ 129929 h 141466"/>
              <a:gd name="connsiteX15" fmla="*/ 161521 w 489891"/>
              <a:gd name="connsiteY15" fmla="*/ 129929 h 141466"/>
              <a:gd name="connsiteX16" fmla="*/ 133832 w 489891"/>
              <a:gd name="connsiteY16" fmla="*/ 129929 h 141466"/>
              <a:gd name="connsiteX17" fmla="*/ 119987 w 489891"/>
              <a:gd name="connsiteY17" fmla="*/ 141466 h 141466"/>
              <a:gd name="connsiteX18" fmla="*/ 106143 w 489891"/>
              <a:gd name="connsiteY18" fmla="*/ 141466 h 141466"/>
              <a:gd name="connsiteX19" fmla="*/ 94606 w 489891"/>
              <a:gd name="connsiteY19" fmla="*/ 141466 h 141466"/>
              <a:gd name="connsiteX20" fmla="*/ 80761 w 489891"/>
              <a:gd name="connsiteY20" fmla="*/ 141466 h 141466"/>
              <a:gd name="connsiteX21" fmla="*/ 53071 w 489891"/>
              <a:gd name="connsiteY21" fmla="*/ 129929 h 141466"/>
              <a:gd name="connsiteX22" fmla="*/ 27690 w 489891"/>
              <a:gd name="connsiteY22" fmla="*/ 102240 h 141466"/>
              <a:gd name="connsiteX23" fmla="*/ 0 w 489891"/>
              <a:gd name="connsiteY23" fmla="*/ 76858 h 141466"/>
              <a:gd name="connsiteX24" fmla="*/ 106143 w 489891"/>
              <a:gd name="connsiteY24" fmla="*/ 63013 h 141466"/>
              <a:gd name="connsiteX25" fmla="*/ 161521 w 489891"/>
              <a:gd name="connsiteY25" fmla="*/ 63013 h 141466"/>
              <a:gd name="connsiteX26" fmla="*/ 214593 w 489891"/>
              <a:gd name="connsiteY26" fmla="*/ 49168 h 141466"/>
              <a:gd name="connsiteX27" fmla="*/ 253819 w 489891"/>
              <a:gd name="connsiteY27" fmla="*/ 49168 h 141466"/>
              <a:gd name="connsiteX28" fmla="*/ 293046 w 489891"/>
              <a:gd name="connsiteY28" fmla="*/ 49168 h 141466"/>
              <a:gd name="connsiteX29" fmla="*/ 320735 w 489891"/>
              <a:gd name="connsiteY29" fmla="*/ 35323 h 141466"/>
              <a:gd name="connsiteX30" fmla="*/ 359962 w 489891"/>
              <a:gd name="connsiteY30" fmla="*/ 35323 h 141466"/>
              <a:gd name="connsiteX31" fmla="*/ 413033 w 489891"/>
              <a:gd name="connsiteY31" fmla="*/ 21479 h 141466"/>
              <a:gd name="connsiteX32" fmla="*/ 452259 w 489891"/>
              <a:gd name="connsiteY32" fmla="*/ 9941 h 141466"/>
              <a:gd name="connsiteX33" fmla="*/ 466104 w 489891"/>
              <a:gd name="connsiteY33" fmla="*/ 9941 h 141466"/>
              <a:gd name="connsiteX34" fmla="*/ 479949 w 489891"/>
              <a:gd name="connsiteY34" fmla="*/ 9941 h 141466"/>
              <a:gd name="connsiteX35" fmla="*/ 489891 w 489891"/>
              <a:gd name="connsiteY35" fmla="*/ 0 h 141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89891" h="141466">
                <a:moveTo>
                  <a:pt x="489891" y="0"/>
                </a:moveTo>
                <a:lnTo>
                  <a:pt x="485806" y="6127"/>
                </a:lnTo>
                <a:lnTo>
                  <a:pt x="476281" y="20415"/>
                </a:lnTo>
                <a:lnTo>
                  <a:pt x="466756" y="34702"/>
                </a:lnTo>
                <a:lnTo>
                  <a:pt x="457231" y="48990"/>
                </a:lnTo>
                <a:cubicBezTo>
                  <a:pt x="455295" y="54800"/>
                  <a:pt x="454031" y="59636"/>
                  <a:pt x="452097" y="64173"/>
                </a:cubicBezTo>
                <a:lnTo>
                  <a:pt x="443427" y="76858"/>
                </a:lnTo>
                <a:lnTo>
                  <a:pt x="426878" y="76858"/>
                </a:lnTo>
                <a:lnTo>
                  <a:pt x="399188" y="76858"/>
                </a:lnTo>
                <a:lnTo>
                  <a:pt x="373806" y="88395"/>
                </a:lnTo>
                <a:lnTo>
                  <a:pt x="332272" y="88395"/>
                </a:lnTo>
                <a:lnTo>
                  <a:pt x="293046" y="102240"/>
                </a:lnTo>
                <a:lnTo>
                  <a:pt x="253819" y="102240"/>
                </a:lnTo>
                <a:lnTo>
                  <a:pt x="214593" y="116084"/>
                </a:lnTo>
                <a:lnTo>
                  <a:pt x="186903" y="129929"/>
                </a:lnTo>
                <a:lnTo>
                  <a:pt x="161521" y="129929"/>
                </a:lnTo>
                <a:lnTo>
                  <a:pt x="133832" y="129929"/>
                </a:lnTo>
                <a:lnTo>
                  <a:pt x="119987" y="141466"/>
                </a:lnTo>
                <a:lnTo>
                  <a:pt x="106143" y="141466"/>
                </a:lnTo>
                <a:lnTo>
                  <a:pt x="94606" y="141466"/>
                </a:lnTo>
                <a:lnTo>
                  <a:pt x="80761" y="141466"/>
                </a:lnTo>
                <a:lnTo>
                  <a:pt x="53071" y="129929"/>
                </a:lnTo>
                <a:lnTo>
                  <a:pt x="27690" y="102240"/>
                </a:lnTo>
                <a:lnTo>
                  <a:pt x="0" y="76858"/>
                </a:lnTo>
                <a:lnTo>
                  <a:pt x="106143" y="63013"/>
                </a:lnTo>
                <a:lnTo>
                  <a:pt x="161521" y="63013"/>
                </a:lnTo>
                <a:lnTo>
                  <a:pt x="214593" y="49168"/>
                </a:lnTo>
                <a:lnTo>
                  <a:pt x="253819" y="49168"/>
                </a:lnTo>
                <a:lnTo>
                  <a:pt x="293046" y="49168"/>
                </a:lnTo>
                <a:lnTo>
                  <a:pt x="320735" y="35323"/>
                </a:lnTo>
                <a:lnTo>
                  <a:pt x="359962" y="35323"/>
                </a:lnTo>
                <a:lnTo>
                  <a:pt x="413033" y="21479"/>
                </a:lnTo>
                <a:lnTo>
                  <a:pt x="452259" y="9941"/>
                </a:lnTo>
                <a:lnTo>
                  <a:pt x="466104" y="9941"/>
                </a:lnTo>
                <a:lnTo>
                  <a:pt x="479949" y="9941"/>
                </a:lnTo>
                <a:lnTo>
                  <a:pt x="489891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</a:ln>
        </p:spPr>
        <p:txBody>
          <a:bodyPr vert="horz" wrap="square" lIns="68580" tIns="34290" rIns="68580" bIns="34290" numCol="1" anchor="t" anchorCtr="0" compatLnSpc="1">
            <a:noAutofit/>
          </a:bodyPr>
          <a:lstStyle/>
          <a:p>
            <a:endParaRPr lang="zh-CN" altLang="en-US" dirty="0"/>
          </a:p>
        </p:txBody>
      </p:sp>
      <p:sp>
        <p:nvSpPr>
          <p:cNvPr id="66" name="任意多边形: 形状 149"/>
          <p:cNvSpPr/>
          <p:nvPr/>
        </p:nvSpPr>
        <p:spPr bwMode="auto">
          <a:xfrm>
            <a:off x="2399030" y="2854076"/>
            <a:ext cx="73460" cy="66072"/>
          </a:xfrm>
          <a:custGeom>
            <a:avLst/>
            <a:gdLst>
              <a:gd name="connsiteX0" fmla="*/ 0 w 97934"/>
              <a:gd name="connsiteY0" fmla="*/ 0 h 88096"/>
              <a:gd name="connsiteX1" fmla="*/ 11537 w 97934"/>
              <a:gd name="connsiteY1" fmla="*/ 0 h 88096"/>
              <a:gd name="connsiteX2" fmla="*/ 25382 w 97934"/>
              <a:gd name="connsiteY2" fmla="*/ 0 h 88096"/>
              <a:gd name="connsiteX3" fmla="*/ 53071 w 97934"/>
              <a:gd name="connsiteY3" fmla="*/ 0 h 88096"/>
              <a:gd name="connsiteX4" fmla="*/ 78453 w 97934"/>
              <a:gd name="connsiteY4" fmla="*/ 13844 h 88096"/>
              <a:gd name="connsiteX5" fmla="*/ 92298 w 97934"/>
              <a:gd name="connsiteY5" fmla="*/ 13844 h 88096"/>
              <a:gd name="connsiteX6" fmla="*/ 97594 w 97934"/>
              <a:gd name="connsiteY6" fmla="*/ 13844 h 88096"/>
              <a:gd name="connsiteX7" fmla="*/ 97934 w 97934"/>
              <a:gd name="connsiteY7" fmla="*/ 20221 h 88096"/>
              <a:gd name="connsiteX8" fmla="*/ 91584 w 97934"/>
              <a:gd name="connsiteY8" fmla="*/ 45621 h 88096"/>
              <a:gd name="connsiteX9" fmla="*/ 85234 w 97934"/>
              <a:gd name="connsiteY9" fmla="*/ 64671 h 88096"/>
              <a:gd name="connsiteX10" fmla="*/ 78884 w 97934"/>
              <a:gd name="connsiteY10" fmla="*/ 74196 h 88096"/>
              <a:gd name="connsiteX11" fmla="*/ 74251 w 97934"/>
              <a:gd name="connsiteY11" fmla="*/ 88096 h 88096"/>
              <a:gd name="connsiteX12" fmla="*/ 64608 w 97934"/>
              <a:gd name="connsiteY12" fmla="*/ 78453 h 88096"/>
              <a:gd name="connsiteX13" fmla="*/ 53071 w 97934"/>
              <a:gd name="connsiteY13" fmla="*/ 66916 h 88096"/>
              <a:gd name="connsiteX14" fmla="*/ 25382 w 97934"/>
              <a:gd name="connsiteY14" fmla="*/ 53071 h 88096"/>
              <a:gd name="connsiteX15" fmla="*/ 11537 w 97934"/>
              <a:gd name="connsiteY15" fmla="*/ 25381 h 88096"/>
              <a:gd name="connsiteX16" fmla="*/ 0 w 97934"/>
              <a:gd name="connsiteY16" fmla="*/ 25381 h 88096"/>
              <a:gd name="connsiteX17" fmla="*/ 0 w 97934"/>
              <a:gd name="connsiteY17" fmla="*/ 13844 h 88096"/>
              <a:gd name="connsiteX18" fmla="*/ 0 w 97934"/>
              <a:gd name="connsiteY18" fmla="*/ 0 h 88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97934" h="88096">
                <a:moveTo>
                  <a:pt x="0" y="0"/>
                </a:moveTo>
                <a:lnTo>
                  <a:pt x="11537" y="0"/>
                </a:lnTo>
                <a:lnTo>
                  <a:pt x="25382" y="0"/>
                </a:lnTo>
                <a:lnTo>
                  <a:pt x="53071" y="0"/>
                </a:lnTo>
                <a:lnTo>
                  <a:pt x="78453" y="13844"/>
                </a:lnTo>
                <a:lnTo>
                  <a:pt x="92298" y="13844"/>
                </a:lnTo>
                <a:lnTo>
                  <a:pt x="97594" y="13844"/>
                </a:lnTo>
                <a:lnTo>
                  <a:pt x="97934" y="20221"/>
                </a:lnTo>
                <a:cubicBezTo>
                  <a:pt x="94103" y="39378"/>
                  <a:pt x="96466" y="30976"/>
                  <a:pt x="91584" y="45621"/>
                </a:cubicBezTo>
                <a:cubicBezTo>
                  <a:pt x="89467" y="51971"/>
                  <a:pt x="87952" y="58554"/>
                  <a:pt x="85234" y="64671"/>
                </a:cubicBezTo>
                <a:cubicBezTo>
                  <a:pt x="83684" y="68158"/>
                  <a:pt x="81001" y="71021"/>
                  <a:pt x="78884" y="74196"/>
                </a:cubicBezTo>
                <a:lnTo>
                  <a:pt x="74251" y="88096"/>
                </a:lnTo>
                <a:lnTo>
                  <a:pt x="64608" y="78453"/>
                </a:lnTo>
                <a:lnTo>
                  <a:pt x="53071" y="66916"/>
                </a:lnTo>
                <a:lnTo>
                  <a:pt x="25382" y="53071"/>
                </a:lnTo>
                <a:lnTo>
                  <a:pt x="11537" y="25381"/>
                </a:lnTo>
                <a:lnTo>
                  <a:pt x="0" y="25381"/>
                </a:lnTo>
                <a:lnTo>
                  <a:pt x="0" y="13844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</a:ln>
        </p:spPr>
        <p:txBody>
          <a:bodyPr vert="horz" wrap="square" lIns="68580" tIns="34290" rIns="68580" bIns="34290" numCol="1" anchor="t" anchorCtr="0" compatLnSpc="1">
            <a:noAutofit/>
          </a:bodyPr>
          <a:lstStyle/>
          <a:p>
            <a:endParaRPr lang="zh-CN" altLang="en-US"/>
          </a:p>
        </p:txBody>
      </p:sp>
      <p:sp>
        <p:nvSpPr>
          <p:cNvPr id="67" name="任意多边形: 形状 148"/>
          <p:cNvSpPr/>
          <p:nvPr/>
        </p:nvSpPr>
        <p:spPr bwMode="auto">
          <a:xfrm>
            <a:off x="2418070" y="2594488"/>
            <a:ext cx="129810" cy="358232"/>
          </a:xfrm>
          <a:custGeom>
            <a:avLst/>
            <a:gdLst>
              <a:gd name="connsiteX0" fmla="*/ 0 w 173058"/>
              <a:gd name="connsiteY0" fmla="*/ 0 h 477642"/>
              <a:gd name="connsiteX1" fmla="*/ 13845 w 173058"/>
              <a:gd name="connsiteY1" fmla="*/ 0 h 477642"/>
              <a:gd name="connsiteX2" fmla="*/ 27689 w 173058"/>
              <a:gd name="connsiteY2" fmla="*/ 0 h 477642"/>
              <a:gd name="connsiteX3" fmla="*/ 39226 w 173058"/>
              <a:gd name="connsiteY3" fmla="*/ 0 h 477642"/>
              <a:gd name="connsiteX4" fmla="*/ 53071 w 173058"/>
              <a:gd name="connsiteY4" fmla="*/ 0 h 477642"/>
              <a:gd name="connsiteX5" fmla="*/ 80760 w 173058"/>
              <a:gd name="connsiteY5" fmla="*/ 13845 h 477642"/>
              <a:gd name="connsiteX6" fmla="*/ 92298 w 173058"/>
              <a:gd name="connsiteY6" fmla="*/ 25382 h 477642"/>
              <a:gd name="connsiteX7" fmla="*/ 133832 w 173058"/>
              <a:gd name="connsiteY7" fmla="*/ 53071 h 477642"/>
              <a:gd name="connsiteX8" fmla="*/ 147676 w 173058"/>
              <a:gd name="connsiteY8" fmla="*/ 80761 h 477642"/>
              <a:gd name="connsiteX9" fmla="*/ 159213 w 173058"/>
              <a:gd name="connsiteY9" fmla="*/ 106143 h 477642"/>
              <a:gd name="connsiteX10" fmla="*/ 159213 w 173058"/>
              <a:gd name="connsiteY10" fmla="*/ 159214 h 477642"/>
              <a:gd name="connsiteX11" fmla="*/ 173058 w 173058"/>
              <a:gd name="connsiteY11" fmla="*/ 226130 h 477642"/>
              <a:gd name="connsiteX12" fmla="*/ 173058 w 173058"/>
              <a:gd name="connsiteY12" fmla="*/ 293046 h 477642"/>
              <a:gd name="connsiteX13" fmla="*/ 173058 w 173058"/>
              <a:gd name="connsiteY13" fmla="*/ 346118 h 477642"/>
              <a:gd name="connsiteX14" fmla="*/ 159213 w 173058"/>
              <a:gd name="connsiteY14" fmla="*/ 385344 h 477642"/>
              <a:gd name="connsiteX15" fmla="*/ 159213 w 173058"/>
              <a:gd name="connsiteY15" fmla="*/ 413034 h 477642"/>
              <a:gd name="connsiteX16" fmla="*/ 147676 w 173058"/>
              <a:gd name="connsiteY16" fmla="*/ 424571 h 477642"/>
              <a:gd name="connsiteX17" fmla="*/ 133832 w 173058"/>
              <a:gd name="connsiteY17" fmla="*/ 452260 h 477642"/>
              <a:gd name="connsiteX18" fmla="*/ 119987 w 173058"/>
              <a:gd name="connsiteY18" fmla="*/ 466105 h 477642"/>
              <a:gd name="connsiteX19" fmla="*/ 106142 w 173058"/>
              <a:gd name="connsiteY19" fmla="*/ 477642 h 477642"/>
              <a:gd name="connsiteX20" fmla="*/ 92298 w 173058"/>
              <a:gd name="connsiteY20" fmla="*/ 477642 h 477642"/>
              <a:gd name="connsiteX21" fmla="*/ 80760 w 173058"/>
              <a:gd name="connsiteY21" fmla="*/ 477642 h 477642"/>
              <a:gd name="connsiteX22" fmla="*/ 66916 w 173058"/>
              <a:gd name="connsiteY22" fmla="*/ 477642 h 477642"/>
              <a:gd name="connsiteX23" fmla="*/ 53071 w 173058"/>
              <a:gd name="connsiteY23" fmla="*/ 466105 h 477642"/>
              <a:gd name="connsiteX24" fmla="*/ 53071 w 173058"/>
              <a:gd name="connsiteY24" fmla="*/ 452260 h 477642"/>
              <a:gd name="connsiteX25" fmla="*/ 53071 w 173058"/>
              <a:gd name="connsiteY25" fmla="*/ 438416 h 477642"/>
              <a:gd name="connsiteX26" fmla="*/ 48869 w 173058"/>
              <a:gd name="connsiteY26" fmla="*/ 434214 h 477642"/>
              <a:gd name="connsiteX27" fmla="*/ 53502 w 173058"/>
              <a:gd name="connsiteY27" fmla="*/ 420314 h 477642"/>
              <a:gd name="connsiteX28" fmla="*/ 59852 w 173058"/>
              <a:gd name="connsiteY28" fmla="*/ 410789 h 477642"/>
              <a:gd name="connsiteX29" fmla="*/ 66202 w 173058"/>
              <a:gd name="connsiteY29" fmla="*/ 391739 h 477642"/>
              <a:gd name="connsiteX30" fmla="*/ 72552 w 173058"/>
              <a:gd name="connsiteY30" fmla="*/ 366339 h 477642"/>
              <a:gd name="connsiteX31" fmla="*/ 72212 w 173058"/>
              <a:gd name="connsiteY31" fmla="*/ 359962 h 477642"/>
              <a:gd name="connsiteX32" fmla="*/ 80760 w 173058"/>
              <a:gd name="connsiteY32" fmla="*/ 359962 h 477642"/>
              <a:gd name="connsiteX33" fmla="*/ 80760 w 173058"/>
              <a:gd name="connsiteY33" fmla="*/ 346118 h 477642"/>
              <a:gd name="connsiteX34" fmla="*/ 80760 w 173058"/>
              <a:gd name="connsiteY34" fmla="*/ 332273 h 477642"/>
              <a:gd name="connsiteX35" fmla="*/ 92298 w 173058"/>
              <a:gd name="connsiteY35" fmla="*/ 306891 h 477642"/>
              <a:gd name="connsiteX36" fmla="*/ 92298 w 173058"/>
              <a:gd name="connsiteY36" fmla="*/ 265357 h 477642"/>
              <a:gd name="connsiteX37" fmla="*/ 92298 w 173058"/>
              <a:gd name="connsiteY37" fmla="*/ 198441 h 477642"/>
              <a:gd name="connsiteX38" fmla="*/ 80760 w 173058"/>
              <a:gd name="connsiteY38" fmla="*/ 133832 h 477642"/>
              <a:gd name="connsiteX39" fmla="*/ 80760 w 173058"/>
              <a:gd name="connsiteY39" fmla="*/ 106143 h 477642"/>
              <a:gd name="connsiteX40" fmla="*/ 66916 w 173058"/>
              <a:gd name="connsiteY40" fmla="*/ 80761 h 477642"/>
              <a:gd name="connsiteX41" fmla="*/ 53071 w 173058"/>
              <a:gd name="connsiteY41" fmla="*/ 66916 h 477642"/>
              <a:gd name="connsiteX42" fmla="*/ 27689 w 173058"/>
              <a:gd name="connsiteY42" fmla="*/ 39227 h 477642"/>
              <a:gd name="connsiteX43" fmla="*/ 13845 w 173058"/>
              <a:gd name="connsiteY43" fmla="*/ 39227 h 477642"/>
              <a:gd name="connsiteX44" fmla="*/ 0 w 173058"/>
              <a:gd name="connsiteY44" fmla="*/ 25382 h 477642"/>
              <a:gd name="connsiteX45" fmla="*/ 0 w 173058"/>
              <a:gd name="connsiteY45" fmla="*/ 13845 h 477642"/>
              <a:gd name="connsiteX46" fmla="*/ 0 w 173058"/>
              <a:gd name="connsiteY46" fmla="*/ 0 h 477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73058" h="477642">
                <a:moveTo>
                  <a:pt x="0" y="0"/>
                </a:moveTo>
                <a:lnTo>
                  <a:pt x="13845" y="0"/>
                </a:lnTo>
                <a:lnTo>
                  <a:pt x="27689" y="0"/>
                </a:lnTo>
                <a:lnTo>
                  <a:pt x="39226" y="0"/>
                </a:lnTo>
                <a:lnTo>
                  <a:pt x="53071" y="0"/>
                </a:lnTo>
                <a:lnTo>
                  <a:pt x="80760" y="13845"/>
                </a:lnTo>
                <a:lnTo>
                  <a:pt x="92298" y="25382"/>
                </a:lnTo>
                <a:lnTo>
                  <a:pt x="133832" y="53071"/>
                </a:lnTo>
                <a:lnTo>
                  <a:pt x="147676" y="80761"/>
                </a:lnTo>
                <a:lnTo>
                  <a:pt x="159213" y="106143"/>
                </a:lnTo>
                <a:lnTo>
                  <a:pt x="159213" y="159214"/>
                </a:lnTo>
                <a:lnTo>
                  <a:pt x="173058" y="226130"/>
                </a:lnTo>
                <a:lnTo>
                  <a:pt x="173058" y="293046"/>
                </a:lnTo>
                <a:lnTo>
                  <a:pt x="173058" y="346118"/>
                </a:lnTo>
                <a:lnTo>
                  <a:pt x="159213" y="385344"/>
                </a:lnTo>
                <a:lnTo>
                  <a:pt x="159213" y="413034"/>
                </a:lnTo>
                <a:lnTo>
                  <a:pt x="147676" y="424571"/>
                </a:lnTo>
                <a:lnTo>
                  <a:pt x="133832" y="452260"/>
                </a:lnTo>
                <a:lnTo>
                  <a:pt x="119987" y="466105"/>
                </a:lnTo>
                <a:lnTo>
                  <a:pt x="106142" y="477642"/>
                </a:lnTo>
                <a:lnTo>
                  <a:pt x="92298" y="477642"/>
                </a:lnTo>
                <a:lnTo>
                  <a:pt x="80760" y="477642"/>
                </a:lnTo>
                <a:lnTo>
                  <a:pt x="66916" y="477642"/>
                </a:lnTo>
                <a:lnTo>
                  <a:pt x="53071" y="466105"/>
                </a:lnTo>
                <a:lnTo>
                  <a:pt x="53071" y="452260"/>
                </a:lnTo>
                <a:lnTo>
                  <a:pt x="53071" y="438416"/>
                </a:lnTo>
                <a:lnTo>
                  <a:pt x="48869" y="434214"/>
                </a:lnTo>
                <a:lnTo>
                  <a:pt x="53502" y="420314"/>
                </a:lnTo>
                <a:cubicBezTo>
                  <a:pt x="55619" y="417139"/>
                  <a:pt x="58302" y="414276"/>
                  <a:pt x="59852" y="410789"/>
                </a:cubicBezTo>
                <a:cubicBezTo>
                  <a:pt x="62570" y="404672"/>
                  <a:pt x="64085" y="398089"/>
                  <a:pt x="66202" y="391739"/>
                </a:cubicBezTo>
                <a:cubicBezTo>
                  <a:pt x="71084" y="377094"/>
                  <a:pt x="68721" y="385496"/>
                  <a:pt x="72552" y="366339"/>
                </a:cubicBezTo>
                <a:lnTo>
                  <a:pt x="72212" y="359962"/>
                </a:lnTo>
                <a:lnTo>
                  <a:pt x="80760" y="359962"/>
                </a:lnTo>
                <a:lnTo>
                  <a:pt x="80760" y="346118"/>
                </a:lnTo>
                <a:lnTo>
                  <a:pt x="80760" y="332273"/>
                </a:lnTo>
                <a:lnTo>
                  <a:pt x="92298" y="306891"/>
                </a:lnTo>
                <a:lnTo>
                  <a:pt x="92298" y="265357"/>
                </a:lnTo>
                <a:lnTo>
                  <a:pt x="92298" y="198441"/>
                </a:lnTo>
                <a:lnTo>
                  <a:pt x="80760" y="133832"/>
                </a:lnTo>
                <a:lnTo>
                  <a:pt x="80760" y="106143"/>
                </a:lnTo>
                <a:lnTo>
                  <a:pt x="66916" y="80761"/>
                </a:lnTo>
                <a:lnTo>
                  <a:pt x="53071" y="66916"/>
                </a:lnTo>
                <a:lnTo>
                  <a:pt x="27689" y="39227"/>
                </a:lnTo>
                <a:lnTo>
                  <a:pt x="13845" y="39227"/>
                </a:lnTo>
                <a:lnTo>
                  <a:pt x="0" y="25382"/>
                </a:lnTo>
                <a:lnTo>
                  <a:pt x="0" y="13845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</a:ln>
        </p:spPr>
        <p:txBody>
          <a:bodyPr vert="horz" wrap="square" lIns="68580" tIns="34290" rIns="68580" bIns="34290" numCol="1" anchor="t" anchorCtr="0" compatLnSpc="1">
            <a:noAutofit/>
          </a:bodyPr>
          <a:lstStyle/>
          <a:p>
            <a:endParaRPr lang="zh-CN" altLang="en-US"/>
          </a:p>
        </p:txBody>
      </p:sp>
      <p:sp>
        <p:nvSpPr>
          <p:cNvPr id="68" name="任意多边形: 形状 33831"/>
          <p:cNvSpPr/>
          <p:nvPr/>
        </p:nvSpPr>
        <p:spPr>
          <a:xfrm>
            <a:off x="2429622" y="2871623"/>
            <a:ext cx="0" cy="0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  <a:gd name="connsiteX2" fmla="*/ 0 w 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69" name="TextBox 24"/>
          <p:cNvSpPr txBox="1"/>
          <p:nvPr/>
        </p:nvSpPr>
        <p:spPr>
          <a:xfrm>
            <a:off x="1691680" y="1059582"/>
            <a:ext cx="1782429" cy="69913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100" dirty="0" err="1">
                <a:latin typeface="汉语拼音" panose="02010600030101010101" pitchFamily="34" charset="0"/>
                <a:ea typeface="华文细黑" panose="02010600040101010101" charset="-122"/>
                <a:cs typeface="汉语拼音" panose="02010600030101010101" pitchFamily="34" charset="0"/>
              </a:rPr>
              <a:t>zhēng</a:t>
            </a:r>
            <a:endParaRPr lang="zh-CN" altLang="en-US" sz="4100" dirty="0">
              <a:latin typeface="汉语拼音" panose="02010600030101010101" pitchFamily="34" charset="0"/>
              <a:ea typeface="华文细黑" panose="02010600040101010101" charset="-122"/>
              <a:cs typeface="汉语拼音" panose="02010600030101010101" pitchFamily="34" charset="0"/>
            </a:endParaRPr>
          </a:p>
        </p:txBody>
      </p:sp>
      <p:sp>
        <p:nvSpPr>
          <p:cNvPr id="70" name="线形标注 2 69"/>
          <p:cNvSpPr/>
          <p:nvPr/>
        </p:nvSpPr>
        <p:spPr>
          <a:xfrm>
            <a:off x="3960227" y="1221600"/>
            <a:ext cx="2228328" cy="405045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97194"/>
              <a:gd name="adj6" fmla="val -56897"/>
            </a:avLst>
          </a:prstGeom>
          <a:grpFill/>
          <a:ln w="31750">
            <a:solidFill>
              <a:srgbClr val="FF0000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pPr algn="ctr"/>
            <a:r>
              <a:rPr lang="zh-CN" altLang="en-US" sz="21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第四笔是“乛”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3906213" y="1929665"/>
            <a:ext cx="3456385" cy="605936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巧记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：丞相洒水戴草帽</a:t>
            </a:r>
            <a:endParaRPr lang="en-US" altLang="zh-CN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3852200" y="2517744"/>
            <a:ext cx="1633928" cy="605936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字源演变：</a:t>
            </a:r>
            <a:endParaRPr lang="en-US" altLang="zh-CN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83" name="图片 8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540" y="2895786"/>
            <a:ext cx="2379178" cy="9501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5" grpId="0" animBg="1"/>
      <p:bldP spid="66" grpId="0" animBg="1"/>
      <p:bldP spid="67" grpId="0" animBg="1"/>
      <p:bldP spid="70" grpId="0" bldLvl="0" animBg="1"/>
      <p:bldP spid="73" grpId="0"/>
      <p:bldP spid="8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7" b="5574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矩形 38"/>
          <p:cNvSpPr/>
          <p:nvPr/>
        </p:nvSpPr>
        <p:spPr>
          <a:xfrm>
            <a:off x="134619" y="421782"/>
            <a:ext cx="2686685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燕子来了</a:t>
            </a:r>
          </a:p>
        </p:txBody>
      </p:sp>
      <p:grpSp>
        <p:nvGrpSpPr>
          <p:cNvPr id="17435" name="组合 74"/>
          <p:cNvGrpSpPr/>
          <p:nvPr/>
        </p:nvGrpSpPr>
        <p:grpSpPr>
          <a:xfrm>
            <a:off x="3581644" y="51470"/>
            <a:ext cx="2536199" cy="685630"/>
            <a:chOff x="3276634" y="438206"/>
            <a:chExt cx="2536791" cy="685782"/>
          </a:xfrm>
        </p:grpSpPr>
        <p:sp>
          <p:nvSpPr>
            <p:cNvPr id="74" name="矩形 73"/>
            <p:cNvSpPr/>
            <p:nvPr/>
          </p:nvSpPr>
          <p:spPr>
            <a:xfrm>
              <a:off x="3276634" y="438206"/>
              <a:ext cx="2514566" cy="68578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17437" name="组合 49"/>
            <p:cNvGrpSpPr/>
            <p:nvPr/>
          </p:nvGrpSpPr>
          <p:grpSpPr>
            <a:xfrm>
              <a:off x="3387725" y="573088"/>
              <a:ext cx="455613" cy="457200"/>
              <a:chOff x="631825" y="5181600"/>
              <a:chExt cx="1554163" cy="1552575"/>
            </a:xfrm>
          </p:grpSpPr>
          <p:sp>
            <p:nvSpPr>
              <p:cNvPr id="17438" name="Oval 10"/>
              <p:cNvSpPr/>
              <p:nvPr/>
            </p:nvSpPr>
            <p:spPr>
              <a:xfrm>
                <a:off x="631825" y="5181600"/>
                <a:ext cx="1554163" cy="1552575"/>
              </a:xfrm>
              <a:prstGeom prst="ellipse">
                <a:avLst/>
              </a:prstGeom>
              <a:solidFill>
                <a:srgbClr val="FFCE00"/>
              </a:solidFill>
              <a:ln w="9525">
                <a:noFill/>
              </a:ln>
            </p:spPr>
            <p:txBody>
              <a:bodyPr anchor="t"/>
              <a:lstStyle/>
              <a:p>
                <a:pPr>
                  <a:buFont typeface="Arial" panose="020B0604020202020204" pitchFamily="34" charset="0"/>
                  <a:buNone/>
                </a:pPr>
                <a:endParaRPr lang="en-US" altLang="zh-CN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439" name="Freeform 11"/>
              <p:cNvSpPr/>
              <p:nvPr/>
            </p:nvSpPr>
            <p:spPr>
              <a:xfrm>
                <a:off x="1468438" y="5353050"/>
                <a:ext cx="34925" cy="87313"/>
              </a:xfrm>
              <a:custGeom>
                <a:avLst/>
                <a:gdLst/>
                <a:ahLst/>
                <a:cxnLst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0"/>
                  </a:cxn>
                  <a:cxn ang="0">
                    <a:pos x="0" y="2147483647"/>
                  </a:cxn>
                  <a:cxn ang="0">
                    <a:pos x="2147483647" y="2147483647"/>
                  </a:cxn>
                </a:cxnLst>
                <a:rect l="0" t="0" r="0" b="0"/>
                <a:pathLst>
                  <a:path w="12" h="31">
                    <a:moveTo>
                      <a:pt x="4" y="30"/>
                    </a:moveTo>
                    <a:cubicBezTo>
                      <a:pt x="4" y="20"/>
                      <a:pt x="7" y="7"/>
                      <a:pt x="12" y="3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2" y="6"/>
                      <a:pt x="0" y="21"/>
                      <a:pt x="0" y="31"/>
                    </a:cubicBezTo>
                    <a:lnTo>
                      <a:pt x="4" y="30"/>
                    </a:lnTo>
                    <a:close/>
                  </a:path>
                </a:pathLst>
              </a:custGeom>
              <a:solidFill>
                <a:srgbClr val="4F2E2E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440" name="Freeform 12"/>
              <p:cNvSpPr/>
              <p:nvPr/>
            </p:nvSpPr>
            <p:spPr>
              <a:xfrm>
                <a:off x="1471613" y="5410200"/>
                <a:ext cx="204788" cy="358775"/>
              </a:xfrm>
              <a:custGeom>
                <a:avLst/>
                <a:gdLst/>
                <a:ahLst/>
                <a:cxnLst>
                  <a:cxn ang="0">
                    <a:pos x="0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0" y="2147483647"/>
                  </a:cxn>
                </a:cxnLst>
                <a:rect l="0" t="0" r="0" b="0"/>
                <a:pathLst>
                  <a:path w="72" h="126">
                    <a:moveTo>
                      <a:pt x="0" y="119"/>
                    </a:moveTo>
                    <a:cubicBezTo>
                      <a:pt x="29" y="126"/>
                      <a:pt x="60" y="101"/>
                      <a:pt x="66" y="67"/>
                    </a:cubicBezTo>
                    <a:cubicBezTo>
                      <a:pt x="72" y="33"/>
                      <a:pt x="61" y="15"/>
                      <a:pt x="45" y="7"/>
                    </a:cubicBezTo>
                    <a:cubicBezTo>
                      <a:pt x="31" y="0"/>
                      <a:pt x="3" y="11"/>
                      <a:pt x="1" y="9"/>
                    </a:cubicBezTo>
                    <a:lnTo>
                      <a:pt x="0" y="119"/>
                    </a:lnTo>
                    <a:close/>
                  </a:path>
                </a:pathLst>
              </a:custGeom>
              <a:solidFill>
                <a:srgbClr val="C90D23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441" name="Freeform 13"/>
              <p:cNvSpPr/>
              <p:nvPr/>
            </p:nvSpPr>
            <p:spPr>
              <a:xfrm>
                <a:off x="1274763" y="5410200"/>
                <a:ext cx="200025" cy="355600"/>
              </a:xfrm>
              <a:custGeom>
                <a:avLst/>
                <a:gdLst/>
                <a:ahLst/>
                <a:cxnLst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0" t="0" r="0" b="0"/>
                <a:pathLst>
                  <a:path w="70" h="125">
                    <a:moveTo>
                      <a:pt x="70" y="9"/>
                    </a:moveTo>
                    <a:cubicBezTo>
                      <a:pt x="68" y="11"/>
                      <a:pt x="40" y="0"/>
                      <a:pt x="26" y="8"/>
                    </a:cubicBezTo>
                    <a:cubicBezTo>
                      <a:pt x="11" y="17"/>
                      <a:pt x="0" y="35"/>
                      <a:pt x="8" y="69"/>
                    </a:cubicBezTo>
                    <a:cubicBezTo>
                      <a:pt x="16" y="103"/>
                      <a:pt x="38" y="125"/>
                      <a:pt x="69" y="119"/>
                    </a:cubicBezTo>
                    <a:lnTo>
                      <a:pt x="70" y="9"/>
                    </a:lnTo>
                    <a:close/>
                  </a:path>
                </a:pathLst>
              </a:custGeom>
              <a:solidFill>
                <a:srgbClr val="DB1930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442" name="Freeform 14"/>
              <p:cNvSpPr/>
              <p:nvPr/>
            </p:nvSpPr>
            <p:spPr>
              <a:xfrm>
                <a:off x="1374775" y="5313363"/>
                <a:ext cx="125413" cy="53975"/>
              </a:xfrm>
              <a:custGeom>
                <a:avLst/>
                <a:gdLst/>
                <a:ahLst/>
                <a:cxnLst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0" y="2147483647"/>
                  </a:cxn>
                  <a:cxn ang="0">
                    <a:pos x="0" y="2147483647"/>
                  </a:cxn>
                  <a:cxn ang="0">
                    <a:pos x="2147483647" y="2147483647"/>
                  </a:cxn>
                </a:cxnLst>
                <a:rect l="0" t="0" r="0" b="0"/>
                <a:pathLst>
                  <a:path w="44" h="19">
                    <a:moveTo>
                      <a:pt x="44" y="19"/>
                    </a:moveTo>
                    <a:cubicBezTo>
                      <a:pt x="44" y="19"/>
                      <a:pt x="40" y="9"/>
                      <a:pt x="27" y="4"/>
                    </a:cubicBezTo>
                    <a:cubicBezTo>
                      <a:pt x="15" y="0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2" y="10"/>
                      <a:pt x="28" y="14"/>
                      <a:pt x="44" y="19"/>
                    </a:cubicBezTo>
                    <a:close/>
                  </a:path>
                </a:pathLst>
              </a:custGeom>
              <a:solidFill>
                <a:srgbClr val="12873C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443" name="Freeform 15"/>
              <p:cNvSpPr/>
              <p:nvPr/>
            </p:nvSpPr>
            <p:spPr>
              <a:xfrm>
                <a:off x="1374775" y="5318125"/>
                <a:ext cx="125413" cy="10318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0" y="0"/>
                  </a:cxn>
                </a:cxnLst>
                <a:rect l="0" t="0" r="0" b="0"/>
                <a:pathLst>
                  <a:path w="44" h="36">
                    <a:moveTo>
                      <a:pt x="0" y="0"/>
                    </a:moveTo>
                    <a:cubicBezTo>
                      <a:pt x="0" y="2"/>
                      <a:pt x="2" y="7"/>
                      <a:pt x="6" y="12"/>
                    </a:cubicBezTo>
                    <a:cubicBezTo>
                      <a:pt x="30" y="36"/>
                      <a:pt x="43" y="18"/>
                      <a:pt x="44" y="17"/>
                    </a:cubicBezTo>
                    <a:cubicBezTo>
                      <a:pt x="28" y="12"/>
                      <a:pt x="12" y="8"/>
                      <a:pt x="0" y="0"/>
                    </a:cubicBezTo>
                    <a:close/>
                  </a:path>
                </a:pathLst>
              </a:custGeom>
              <a:solidFill>
                <a:srgbClr val="0E7731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444" name="Rectangle 16"/>
              <p:cNvSpPr/>
              <p:nvPr/>
            </p:nvSpPr>
            <p:spPr>
              <a:xfrm>
                <a:off x="908050" y="6238875"/>
                <a:ext cx="904875" cy="227013"/>
              </a:xfrm>
              <a:prstGeom prst="rect">
                <a:avLst/>
              </a:prstGeom>
              <a:solidFill>
                <a:srgbClr val="FF1D1D"/>
              </a:solidFill>
              <a:ln w="9525">
                <a:noFill/>
              </a:ln>
            </p:spPr>
            <p:txBody>
              <a:bodyPr anchor="t"/>
              <a:lstStyle/>
              <a:p>
                <a:pPr>
                  <a:buFont typeface="Arial" panose="020B0604020202020204" pitchFamily="34" charset="0"/>
                  <a:buNone/>
                </a:pPr>
                <a:endParaRPr lang="en-US" altLang="zh-CN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445" name="Rectangle 17"/>
              <p:cNvSpPr/>
              <p:nvPr/>
            </p:nvSpPr>
            <p:spPr>
              <a:xfrm>
                <a:off x="1681163" y="6238875"/>
                <a:ext cx="17463" cy="227013"/>
              </a:xfrm>
              <a:prstGeom prst="rect">
                <a:avLst/>
              </a:prstGeom>
              <a:solidFill>
                <a:srgbClr val="BE1E2D"/>
              </a:solidFill>
              <a:ln w="9525">
                <a:noFill/>
              </a:ln>
            </p:spPr>
            <p:txBody>
              <a:bodyPr anchor="t"/>
              <a:lstStyle/>
              <a:p>
                <a:pPr>
                  <a:buFont typeface="Arial" panose="020B0604020202020204" pitchFamily="34" charset="0"/>
                  <a:buNone/>
                </a:pPr>
                <a:endParaRPr lang="en-US" altLang="zh-CN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446" name="Rectangle 18"/>
              <p:cNvSpPr/>
              <p:nvPr/>
            </p:nvSpPr>
            <p:spPr>
              <a:xfrm>
                <a:off x="1651000" y="6238875"/>
                <a:ext cx="17463" cy="227013"/>
              </a:xfrm>
              <a:prstGeom prst="rect">
                <a:avLst/>
              </a:prstGeom>
              <a:solidFill>
                <a:srgbClr val="BE1E2D"/>
              </a:solidFill>
              <a:ln w="9525">
                <a:noFill/>
              </a:ln>
            </p:spPr>
            <p:txBody>
              <a:bodyPr anchor="t"/>
              <a:lstStyle/>
              <a:p>
                <a:pPr>
                  <a:buFont typeface="Arial" panose="020B0604020202020204" pitchFamily="34" charset="0"/>
                  <a:buNone/>
                </a:pPr>
                <a:endParaRPr lang="en-US" altLang="zh-CN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447" name="Rectangle 19"/>
              <p:cNvSpPr/>
              <p:nvPr/>
            </p:nvSpPr>
            <p:spPr>
              <a:xfrm>
                <a:off x="1612900" y="6238875"/>
                <a:ext cx="17463" cy="227013"/>
              </a:xfrm>
              <a:prstGeom prst="rect">
                <a:avLst/>
              </a:prstGeom>
              <a:solidFill>
                <a:srgbClr val="BE1E2D"/>
              </a:solidFill>
              <a:ln w="9525">
                <a:noFill/>
              </a:ln>
            </p:spPr>
            <p:txBody>
              <a:bodyPr anchor="t"/>
              <a:lstStyle/>
              <a:p>
                <a:pPr>
                  <a:buFont typeface="Arial" panose="020B0604020202020204" pitchFamily="34" charset="0"/>
                  <a:buNone/>
                </a:pPr>
                <a:endParaRPr lang="en-US" altLang="zh-CN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448" name="Rectangle 20"/>
              <p:cNvSpPr/>
              <p:nvPr/>
            </p:nvSpPr>
            <p:spPr>
              <a:xfrm>
                <a:off x="1030288" y="5924550"/>
                <a:ext cx="474663" cy="171450"/>
              </a:xfrm>
              <a:prstGeom prst="rect">
                <a:avLst/>
              </a:prstGeom>
              <a:solidFill>
                <a:srgbClr val="F9EEEC"/>
              </a:solidFill>
              <a:ln w="9525">
                <a:noFill/>
              </a:ln>
            </p:spPr>
            <p:txBody>
              <a:bodyPr anchor="t"/>
              <a:lstStyle/>
              <a:p>
                <a:pPr>
                  <a:buFont typeface="Arial" panose="020B0604020202020204" pitchFamily="34" charset="0"/>
                  <a:buNone/>
                </a:pPr>
                <a:endParaRPr lang="en-US" altLang="zh-CN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449" name="Rectangle 21"/>
              <p:cNvSpPr/>
              <p:nvPr/>
            </p:nvSpPr>
            <p:spPr>
              <a:xfrm>
                <a:off x="1030288" y="5924550"/>
                <a:ext cx="474663" cy="17145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/>
              <a:lstStyle/>
              <a:p>
                <a:pPr>
                  <a:buFont typeface="Arial" panose="020B0604020202020204" pitchFamily="34" charset="0"/>
                  <a:buNone/>
                </a:pPr>
                <a:endParaRPr lang="en-US" altLang="zh-CN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450" name="Rectangle 22"/>
              <p:cNvSpPr/>
              <p:nvPr/>
            </p:nvSpPr>
            <p:spPr>
              <a:xfrm>
                <a:off x="1030288" y="6002338"/>
                <a:ext cx="474663" cy="4763"/>
              </a:xfrm>
              <a:prstGeom prst="rect">
                <a:avLst/>
              </a:prstGeom>
              <a:solidFill>
                <a:srgbClr val="F3DEDA"/>
              </a:solidFill>
              <a:ln w="9525">
                <a:noFill/>
              </a:ln>
            </p:spPr>
            <p:txBody>
              <a:bodyPr anchor="t"/>
              <a:lstStyle/>
              <a:p>
                <a:pPr>
                  <a:buFont typeface="Arial" panose="020B0604020202020204" pitchFamily="34" charset="0"/>
                  <a:buNone/>
                </a:pPr>
                <a:endParaRPr lang="en-US" altLang="zh-CN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451" name="Rectangle 23"/>
              <p:cNvSpPr/>
              <p:nvPr/>
            </p:nvSpPr>
            <p:spPr>
              <a:xfrm>
                <a:off x="1030288" y="6002338"/>
                <a:ext cx="474663" cy="476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/>
              <a:lstStyle/>
              <a:p>
                <a:pPr>
                  <a:buFont typeface="Arial" panose="020B0604020202020204" pitchFamily="34" charset="0"/>
                  <a:buNone/>
                </a:pPr>
                <a:endParaRPr lang="en-US" altLang="zh-CN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452" name="Rectangle 24"/>
              <p:cNvSpPr/>
              <p:nvPr/>
            </p:nvSpPr>
            <p:spPr>
              <a:xfrm>
                <a:off x="1030288" y="6049963"/>
                <a:ext cx="474663" cy="6350"/>
              </a:xfrm>
              <a:prstGeom prst="rect">
                <a:avLst/>
              </a:prstGeom>
              <a:solidFill>
                <a:srgbClr val="F3DEDA"/>
              </a:solidFill>
              <a:ln w="9525">
                <a:noFill/>
              </a:ln>
            </p:spPr>
            <p:txBody>
              <a:bodyPr anchor="t"/>
              <a:lstStyle/>
              <a:p>
                <a:pPr>
                  <a:buFont typeface="Arial" panose="020B0604020202020204" pitchFamily="34" charset="0"/>
                  <a:buNone/>
                </a:pPr>
                <a:endParaRPr lang="en-US" altLang="zh-CN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453" name="Rectangle 25"/>
              <p:cNvSpPr/>
              <p:nvPr/>
            </p:nvSpPr>
            <p:spPr>
              <a:xfrm>
                <a:off x="1030288" y="6049963"/>
                <a:ext cx="474663" cy="635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/>
              <a:lstStyle/>
              <a:p>
                <a:pPr>
                  <a:buFont typeface="Arial" panose="020B0604020202020204" pitchFamily="34" charset="0"/>
                  <a:buNone/>
                </a:pPr>
                <a:endParaRPr lang="en-US" altLang="zh-CN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454" name="Rectangle 26"/>
              <p:cNvSpPr/>
              <p:nvPr/>
            </p:nvSpPr>
            <p:spPr>
              <a:xfrm>
                <a:off x="1030288" y="6034088"/>
                <a:ext cx="474663" cy="1588"/>
              </a:xfrm>
              <a:prstGeom prst="rect">
                <a:avLst/>
              </a:prstGeom>
              <a:solidFill>
                <a:srgbClr val="F3DEDA"/>
              </a:solidFill>
              <a:ln w="9525">
                <a:noFill/>
              </a:ln>
            </p:spPr>
            <p:txBody>
              <a:bodyPr anchor="t"/>
              <a:lstStyle/>
              <a:p>
                <a:pPr>
                  <a:buFont typeface="Arial" panose="020B0604020202020204" pitchFamily="34" charset="0"/>
                  <a:buNone/>
                </a:pPr>
                <a:endParaRPr lang="en-US" altLang="zh-CN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455" name="Rectangle 27"/>
              <p:cNvSpPr/>
              <p:nvPr/>
            </p:nvSpPr>
            <p:spPr>
              <a:xfrm>
                <a:off x="1030288" y="6034088"/>
                <a:ext cx="474663" cy="15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/>
              <a:lstStyle/>
              <a:p>
                <a:pPr>
                  <a:buFont typeface="Arial" panose="020B0604020202020204" pitchFamily="34" charset="0"/>
                  <a:buNone/>
                </a:pPr>
                <a:endParaRPr lang="en-US" altLang="zh-CN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456" name="Rectangle 28"/>
              <p:cNvSpPr/>
              <p:nvPr/>
            </p:nvSpPr>
            <p:spPr>
              <a:xfrm>
                <a:off x="1030288" y="5984875"/>
                <a:ext cx="474663" cy="3175"/>
              </a:xfrm>
              <a:prstGeom prst="rect">
                <a:avLst/>
              </a:prstGeom>
              <a:solidFill>
                <a:srgbClr val="F3DEDA"/>
              </a:solidFill>
              <a:ln w="9525">
                <a:noFill/>
              </a:ln>
            </p:spPr>
            <p:txBody>
              <a:bodyPr anchor="t"/>
              <a:lstStyle/>
              <a:p>
                <a:pPr>
                  <a:buFont typeface="Arial" panose="020B0604020202020204" pitchFamily="34" charset="0"/>
                  <a:buNone/>
                </a:pPr>
                <a:endParaRPr lang="en-US" altLang="zh-CN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457" name="Rectangle 29"/>
              <p:cNvSpPr/>
              <p:nvPr/>
            </p:nvSpPr>
            <p:spPr>
              <a:xfrm>
                <a:off x="1030288" y="5984875"/>
                <a:ext cx="474663" cy="317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/>
              <a:lstStyle/>
              <a:p>
                <a:pPr>
                  <a:buFont typeface="Arial" panose="020B0604020202020204" pitchFamily="34" charset="0"/>
                  <a:buNone/>
                </a:pPr>
                <a:endParaRPr lang="en-US" altLang="zh-CN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458" name="Rectangle 30"/>
              <p:cNvSpPr/>
              <p:nvPr/>
            </p:nvSpPr>
            <p:spPr>
              <a:xfrm>
                <a:off x="1030288" y="5937250"/>
                <a:ext cx="474663" cy="1588"/>
              </a:xfrm>
              <a:prstGeom prst="rect">
                <a:avLst/>
              </a:prstGeom>
              <a:solidFill>
                <a:srgbClr val="F3DEDA"/>
              </a:solidFill>
              <a:ln w="9525">
                <a:noFill/>
              </a:ln>
            </p:spPr>
            <p:txBody>
              <a:bodyPr anchor="t"/>
              <a:lstStyle/>
              <a:p>
                <a:pPr>
                  <a:buFont typeface="Arial" panose="020B0604020202020204" pitchFamily="34" charset="0"/>
                  <a:buNone/>
                </a:pPr>
                <a:endParaRPr lang="en-US" altLang="zh-CN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459" name="Rectangle 31"/>
              <p:cNvSpPr/>
              <p:nvPr/>
            </p:nvSpPr>
            <p:spPr>
              <a:xfrm>
                <a:off x="1030288" y="5937250"/>
                <a:ext cx="474663" cy="15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/>
              <a:lstStyle/>
              <a:p>
                <a:pPr>
                  <a:buFont typeface="Arial" panose="020B0604020202020204" pitchFamily="34" charset="0"/>
                  <a:buNone/>
                </a:pPr>
                <a:endParaRPr lang="en-US" altLang="zh-CN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460" name="Rectangle 32"/>
              <p:cNvSpPr/>
              <p:nvPr/>
            </p:nvSpPr>
            <p:spPr>
              <a:xfrm>
                <a:off x="1030288" y="6084888"/>
                <a:ext cx="474663" cy="3175"/>
              </a:xfrm>
              <a:prstGeom prst="rect">
                <a:avLst/>
              </a:prstGeom>
              <a:solidFill>
                <a:srgbClr val="F3DEDA"/>
              </a:solidFill>
              <a:ln w="9525">
                <a:noFill/>
              </a:ln>
            </p:spPr>
            <p:txBody>
              <a:bodyPr anchor="t"/>
              <a:lstStyle/>
              <a:p>
                <a:pPr>
                  <a:buFont typeface="Arial" panose="020B0604020202020204" pitchFamily="34" charset="0"/>
                  <a:buNone/>
                </a:pPr>
                <a:endParaRPr lang="en-US" altLang="zh-CN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461" name="Rectangle 33"/>
              <p:cNvSpPr/>
              <p:nvPr/>
            </p:nvSpPr>
            <p:spPr>
              <a:xfrm>
                <a:off x="1030288" y="6084888"/>
                <a:ext cx="474663" cy="317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/>
              <a:lstStyle/>
              <a:p>
                <a:pPr>
                  <a:buFont typeface="Arial" panose="020B0604020202020204" pitchFamily="34" charset="0"/>
                  <a:buNone/>
                </a:pPr>
                <a:endParaRPr lang="en-US" altLang="zh-CN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462" name="Rectangle 34"/>
              <p:cNvSpPr/>
              <p:nvPr/>
            </p:nvSpPr>
            <p:spPr>
              <a:xfrm>
                <a:off x="1030288" y="5951538"/>
                <a:ext cx="474663" cy="1588"/>
              </a:xfrm>
              <a:prstGeom prst="rect">
                <a:avLst/>
              </a:prstGeom>
              <a:solidFill>
                <a:srgbClr val="F3DEDA"/>
              </a:solidFill>
              <a:ln w="9525">
                <a:noFill/>
              </a:ln>
            </p:spPr>
            <p:txBody>
              <a:bodyPr anchor="t"/>
              <a:lstStyle/>
              <a:p>
                <a:pPr>
                  <a:buFont typeface="Arial" panose="020B0604020202020204" pitchFamily="34" charset="0"/>
                  <a:buNone/>
                </a:pPr>
                <a:endParaRPr lang="en-US" altLang="zh-CN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463" name="Rectangle 35"/>
              <p:cNvSpPr/>
              <p:nvPr/>
            </p:nvSpPr>
            <p:spPr>
              <a:xfrm>
                <a:off x="1030288" y="5951538"/>
                <a:ext cx="474663" cy="15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/>
              <a:lstStyle/>
              <a:p>
                <a:pPr>
                  <a:buFont typeface="Arial" panose="020B0604020202020204" pitchFamily="34" charset="0"/>
                  <a:buNone/>
                </a:pPr>
                <a:endParaRPr lang="en-US" altLang="zh-CN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464" name="Rectangle 36"/>
              <p:cNvSpPr/>
              <p:nvPr/>
            </p:nvSpPr>
            <p:spPr>
              <a:xfrm>
                <a:off x="879475" y="6118225"/>
                <a:ext cx="1058863" cy="120650"/>
              </a:xfrm>
              <a:prstGeom prst="rect">
                <a:avLst/>
              </a:prstGeom>
              <a:solidFill>
                <a:srgbClr val="14B6E7"/>
              </a:solidFill>
              <a:ln w="9525">
                <a:noFill/>
              </a:ln>
            </p:spPr>
            <p:txBody>
              <a:bodyPr anchor="t"/>
              <a:lstStyle/>
              <a:p>
                <a:pPr>
                  <a:buFont typeface="Arial" panose="020B0604020202020204" pitchFamily="34" charset="0"/>
                  <a:buNone/>
                </a:pPr>
                <a:endParaRPr lang="en-US" altLang="zh-CN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465" name="Rectangle 37"/>
              <p:cNvSpPr/>
              <p:nvPr/>
            </p:nvSpPr>
            <p:spPr>
              <a:xfrm>
                <a:off x="1835150" y="6118225"/>
                <a:ext cx="28575" cy="12065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anchor="t"/>
              <a:lstStyle/>
              <a:p>
                <a:pPr>
                  <a:buFont typeface="Arial" panose="020B0604020202020204" pitchFamily="34" charset="0"/>
                  <a:buNone/>
                </a:pPr>
                <a:endParaRPr lang="en-US" altLang="zh-CN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466" name="Rectangle 38"/>
              <p:cNvSpPr/>
              <p:nvPr/>
            </p:nvSpPr>
            <p:spPr>
              <a:xfrm>
                <a:off x="1101725" y="5751513"/>
                <a:ext cx="588963" cy="150813"/>
              </a:xfrm>
              <a:prstGeom prst="rect">
                <a:avLst/>
              </a:prstGeom>
              <a:solidFill>
                <a:srgbClr val="2B5372"/>
              </a:solidFill>
              <a:ln w="9525">
                <a:noFill/>
              </a:ln>
            </p:spPr>
            <p:txBody>
              <a:bodyPr anchor="t"/>
              <a:lstStyle/>
              <a:p>
                <a:pPr>
                  <a:buFont typeface="Arial" panose="020B0604020202020204" pitchFamily="34" charset="0"/>
                  <a:buNone/>
                </a:pPr>
                <a:endParaRPr lang="en-US" altLang="zh-CN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467" name="Rectangle 39"/>
              <p:cNvSpPr/>
              <p:nvPr/>
            </p:nvSpPr>
            <p:spPr>
              <a:xfrm>
                <a:off x="1633538" y="5751513"/>
                <a:ext cx="14288" cy="150813"/>
              </a:xfrm>
              <a:prstGeom prst="rect">
                <a:avLst/>
              </a:prstGeom>
              <a:solidFill>
                <a:srgbClr val="14B6E7"/>
              </a:solidFill>
              <a:ln w="9525">
                <a:noFill/>
              </a:ln>
            </p:spPr>
            <p:txBody>
              <a:bodyPr anchor="t"/>
              <a:lstStyle/>
              <a:p>
                <a:pPr>
                  <a:buFont typeface="Arial" panose="020B0604020202020204" pitchFamily="34" charset="0"/>
                  <a:buNone/>
                </a:pPr>
                <a:endParaRPr lang="en-US" altLang="zh-CN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468" name="Freeform 40"/>
              <p:cNvSpPr/>
              <p:nvPr/>
            </p:nvSpPr>
            <p:spPr>
              <a:xfrm>
                <a:off x="1012825" y="5902325"/>
                <a:ext cx="530225" cy="215900"/>
              </a:xfrm>
              <a:custGeom>
                <a:avLst/>
                <a:gdLst/>
                <a:ahLst/>
                <a:cxnLst>
                  <a:cxn ang="0">
                    <a:pos x="2147483647" y="2147483647"/>
                  </a:cxn>
                  <a:cxn ang="0">
                    <a:pos x="2147483647" y="0"/>
                  </a:cxn>
                  <a:cxn ang="0">
                    <a:pos x="2147483647" y="0"/>
                  </a:cxn>
                  <a:cxn ang="0">
                    <a:pos x="2147483647" y="0"/>
                  </a:cxn>
                  <a:cxn ang="0">
                    <a:pos x="2147483647" y="0"/>
                  </a:cxn>
                  <a:cxn ang="0">
                    <a:pos x="2147483647" y="0"/>
                  </a:cxn>
                  <a:cxn ang="0">
                    <a:pos x="0" y="0"/>
                  </a:cxn>
                  <a:cxn ang="0">
                    <a:pos x="0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0" y="2147483647"/>
                  </a:cxn>
                  <a:cxn ang="0">
                    <a:pos x="0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0" t="0" r="0" b="0"/>
                <a:pathLst>
                  <a:path w="186" h="76">
                    <a:moveTo>
                      <a:pt x="186" y="38"/>
                    </a:moveTo>
                    <a:cubicBezTo>
                      <a:pt x="186" y="19"/>
                      <a:pt x="184" y="3"/>
                      <a:pt x="183" y="0"/>
                    </a:cubicBezTo>
                    <a:cubicBezTo>
                      <a:pt x="183" y="0"/>
                      <a:pt x="183" y="0"/>
                      <a:pt x="183" y="0"/>
                    </a:cubicBezTo>
                    <a:cubicBezTo>
                      <a:pt x="182" y="0"/>
                      <a:pt x="182" y="0"/>
                      <a:pt x="182" y="0"/>
                    </a:cubicBezTo>
                    <a:cubicBezTo>
                      <a:pt x="182" y="0"/>
                      <a:pt x="182" y="0"/>
                      <a:pt x="182" y="0"/>
                    </a:cubicBezTo>
                    <a:cubicBezTo>
                      <a:pt x="182" y="0"/>
                      <a:pt x="182" y="0"/>
                      <a:pt x="18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73" y="8"/>
                      <a:pt x="173" y="8"/>
                      <a:pt x="173" y="8"/>
                    </a:cubicBezTo>
                    <a:cubicBezTo>
                      <a:pt x="173" y="68"/>
                      <a:pt x="173" y="68"/>
                      <a:pt x="173" y="68"/>
                    </a:cubicBezTo>
                    <a:cubicBezTo>
                      <a:pt x="0" y="68"/>
                      <a:pt x="0" y="68"/>
                      <a:pt x="0" y="68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183" y="76"/>
                      <a:pt x="183" y="76"/>
                      <a:pt x="183" y="76"/>
                    </a:cubicBezTo>
                    <a:cubicBezTo>
                      <a:pt x="183" y="76"/>
                      <a:pt x="183" y="76"/>
                      <a:pt x="183" y="76"/>
                    </a:cubicBezTo>
                    <a:cubicBezTo>
                      <a:pt x="184" y="73"/>
                      <a:pt x="186" y="57"/>
                      <a:pt x="186" y="38"/>
                    </a:cubicBezTo>
                    <a:close/>
                  </a:path>
                </a:pathLst>
              </a:custGeom>
              <a:solidFill>
                <a:srgbClr val="5D9300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469" name="Freeform 41"/>
              <p:cNvSpPr/>
              <p:nvPr/>
            </p:nvSpPr>
            <p:spPr>
              <a:xfrm>
                <a:off x="1425575" y="6034088"/>
                <a:ext cx="42863" cy="12223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0"/>
                  </a:cxn>
                  <a:cxn ang="0">
                    <a:pos x="0" y="0"/>
                  </a:cxn>
                </a:cxnLst>
                <a:rect l="0" t="0" r="0" b="0"/>
                <a:pathLst>
                  <a:path w="27" h="77">
                    <a:moveTo>
                      <a:pt x="0" y="0"/>
                    </a:moveTo>
                    <a:lnTo>
                      <a:pt x="0" y="77"/>
                    </a:lnTo>
                    <a:lnTo>
                      <a:pt x="13" y="64"/>
                    </a:lnTo>
                    <a:lnTo>
                      <a:pt x="27" y="77"/>
                    </a:lnTo>
                    <a:lnTo>
                      <a:pt x="2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2232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17470" name="TextBox 11"/>
            <p:cNvSpPr txBox="1"/>
            <p:nvPr/>
          </p:nvSpPr>
          <p:spPr>
            <a:xfrm>
              <a:off x="3876675" y="525500"/>
              <a:ext cx="1936750" cy="574802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68562" tIns="34280" rIns="68562" bIns="34280" anchor="t">
              <a:spAutoFit/>
            </a:bodyPr>
            <a:lstStyle/>
            <a:p>
              <a:pPr>
                <a:buFont typeface="Arial" panose="020B0604020202020204" pitchFamily="34" charset="0"/>
                <a:buNone/>
              </a:pPr>
              <a:r>
                <a:rPr lang="zh-CN" altLang="en-US" sz="33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识字游戏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3829300" y="1059582"/>
            <a:ext cx="2018665" cy="1429385"/>
            <a:chOff x="1781" y="4109"/>
            <a:chExt cx="3179" cy="2251"/>
          </a:xfrm>
        </p:grpSpPr>
        <p:sp>
          <p:nvSpPr>
            <p:cNvPr id="19" name="文本框 64"/>
            <p:cNvSpPr txBox="1"/>
            <p:nvPr/>
          </p:nvSpPr>
          <p:spPr>
            <a:xfrm>
              <a:off x="3366" y="4375"/>
              <a:ext cx="1594" cy="198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>
                <a:buFont typeface="Arial" panose="020B0604020202020204" pitchFamily="34" charset="0"/>
                <a:buNone/>
              </a:pPr>
              <a:r>
                <a:rPr lang="zh-CN" altLang="en-US" sz="28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遮挽</a:t>
              </a:r>
              <a:endParaRPr lang="zh-CN" altLang="en-US" sz="4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>
                <a:buFont typeface="Arial" panose="020B0604020202020204" pitchFamily="34" charset="0"/>
                <a:buNone/>
              </a:pPr>
              <a:endParaRPr lang="zh-CN" altLang="en-US" sz="4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pic>
          <p:nvPicPr>
            <p:cNvPr id="20" name="图片 19" descr="C:\Users\24273\Desktop\匆匆\图片2.png图片2"/>
            <p:cNvPicPr>
              <a:picLocks noChangeAspect="1"/>
            </p:cNvPicPr>
            <p:nvPr userDrawn="1"/>
          </p:nvPicPr>
          <p:blipFill>
            <a:blip r:embed="rId4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>
            <a:xfrm rot="21420000" flipH="1">
              <a:off x="1781" y="4109"/>
              <a:ext cx="1596" cy="1282"/>
            </a:xfrm>
            <a:prstGeom prst="rect">
              <a:avLst/>
            </a:prstGeom>
          </p:spPr>
        </p:pic>
      </p:grpSp>
      <p:grpSp>
        <p:nvGrpSpPr>
          <p:cNvPr id="21" name="组合 20"/>
          <p:cNvGrpSpPr/>
          <p:nvPr/>
        </p:nvGrpSpPr>
        <p:grpSpPr>
          <a:xfrm>
            <a:off x="3876122" y="2146935"/>
            <a:ext cx="2068195" cy="849630"/>
            <a:chOff x="1892" y="4288"/>
            <a:chExt cx="3257" cy="1338"/>
          </a:xfrm>
        </p:grpSpPr>
        <p:sp>
          <p:nvSpPr>
            <p:cNvPr id="22" name="文本框 64"/>
            <p:cNvSpPr txBox="1"/>
            <p:nvPr/>
          </p:nvSpPr>
          <p:spPr>
            <a:xfrm>
              <a:off x="3366" y="4375"/>
              <a:ext cx="1783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>
                <a:buFont typeface="Arial" panose="020B0604020202020204" pitchFamily="34" charset="0"/>
                <a:buNone/>
              </a:pPr>
              <a:r>
                <a:rPr lang="zh-CN" altLang="en-US" sz="28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蒸融</a:t>
              </a:r>
            </a:p>
          </p:txBody>
        </p:sp>
        <p:pic>
          <p:nvPicPr>
            <p:cNvPr id="23" name="图片 22" descr="C:\Users\24273\Desktop\匆匆\图片1.png图片1"/>
            <p:cNvPicPr>
              <a:picLocks noChangeAspect="1"/>
            </p:cNvPicPr>
            <p:nvPr userDrawn="1"/>
          </p:nvPicPr>
          <p:blipFill>
            <a:blip r:embed="rId5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-67500" t="14518" r="-2113" b="-23559"/>
            <a:stretch>
              <a:fillRect/>
            </a:stretch>
          </p:blipFill>
          <p:spPr>
            <a:xfrm rot="21420000" flipH="1">
              <a:off x="1892" y="4288"/>
              <a:ext cx="2201" cy="1338"/>
            </a:xfrm>
            <a:prstGeom prst="rect">
              <a:avLst/>
            </a:prstGeom>
          </p:spPr>
        </p:pic>
      </p:grpSp>
      <p:grpSp>
        <p:nvGrpSpPr>
          <p:cNvPr id="24" name="组合 23"/>
          <p:cNvGrpSpPr/>
          <p:nvPr/>
        </p:nvGrpSpPr>
        <p:grpSpPr>
          <a:xfrm>
            <a:off x="6244276" y="2196232"/>
            <a:ext cx="2626995" cy="640080"/>
            <a:chOff x="2097" y="4414"/>
            <a:chExt cx="4137" cy="1008"/>
          </a:xfrm>
        </p:grpSpPr>
        <p:sp>
          <p:nvSpPr>
            <p:cNvPr id="25" name="文本框 64"/>
            <p:cNvSpPr txBox="1"/>
            <p:nvPr/>
          </p:nvSpPr>
          <p:spPr>
            <a:xfrm>
              <a:off x="3645" y="4515"/>
              <a:ext cx="2589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>
                <a:buFont typeface="Arial" panose="020B0604020202020204" pitchFamily="34" charset="0"/>
                <a:buNone/>
              </a:pPr>
              <a:r>
                <a:rPr lang="zh-CN" altLang="en-US" sz="28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伶伶俐俐</a:t>
              </a:r>
            </a:p>
          </p:txBody>
        </p:sp>
        <p:pic>
          <p:nvPicPr>
            <p:cNvPr id="26" name="图片 25" descr="C:\Users\24273\Desktop\匆匆\图片2.png图片2"/>
            <p:cNvPicPr>
              <a:picLocks noChangeAspect="1"/>
            </p:cNvPicPr>
            <p:nvPr userDrawn="1"/>
          </p:nvPicPr>
          <p:blipFill>
            <a:blip r:embed="rId4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t="12123" b="12123"/>
            <a:stretch>
              <a:fillRect/>
            </a:stretch>
          </p:blipFill>
          <p:spPr>
            <a:xfrm rot="21420000" flipH="1">
              <a:off x="2097" y="4414"/>
              <a:ext cx="1658" cy="1008"/>
            </a:xfrm>
            <a:prstGeom prst="rect">
              <a:avLst/>
            </a:prstGeom>
          </p:spPr>
        </p:pic>
      </p:grpSp>
      <p:grpSp>
        <p:nvGrpSpPr>
          <p:cNvPr id="30" name="组合 29"/>
          <p:cNvGrpSpPr/>
          <p:nvPr/>
        </p:nvGrpSpPr>
        <p:grpSpPr>
          <a:xfrm>
            <a:off x="1234446" y="2204878"/>
            <a:ext cx="2312035" cy="717550"/>
            <a:chOff x="1767" y="4321"/>
            <a:chExt cx="3641" cy="1130"/>
          </a:xfrm>
        </p:grpSpPr>
        <p:sp>
          <p:nvSpPr>
            <p:cNvPr id="31" name="文本框 64"/>
            <p:cNvSpPr txBox="1"/>
            <p:nvPr/>
          </p:nvSpPr>
          <p:spPr>
            <a:xfrm>
              <a:off x="3366" y="4375"/>
              <a:ext cx="2042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>
                <a:buFont typeface="Arial" panose="020B0604020202020204" pitchFamily="34" charset="0"/>
                <a:buNone/>
              </a:pPr>
              <a:r>
                <a:rPr lang="zh-CN" altLang="en-US" sz="28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头涔涔</a:t>
              </a:r>
            </a:p>
          </p:txBody>
        </p:sp>
        <p:pic>
          <p:nvPicPr>
            <p:cNvPr id="32" name="图片 31" descr="C:\Users\24273\Desktop\匆匆\图片1.png图片1"/>
            <p:cNvPicPr>
              <a:picLocks noChangeAspect="1"/>
            </p:cNvPicPr>
            <p:nvPr userDrawn="1"/>
          </p:nvPicPr>
          <p:blipFill>
            <a:blip r:embed="rId5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-39385" t="-91" r="1902" b="-1082"/>
            <a:stretch>
              <a:fillRect/>
            </a:stretch>
          </p:blipFill>
          <p:spPr>
            <a:xfrm rot="21420000" flipH="1">
              <a:off x="1767" y="4321"/>
              <a:ext cx="2260" cy="1130"/>
            </a:xfrm>
            <a:prstGeom prst="rect">
              <a:avLst/>
            </a:prstGeom>
          </p:spPr>
        </p:pic>
      </p:grpSp>
      <p:grpSp>
        <p:nvGrpSpPr>
          <p:cNvPr id="33" name="组合 32"/>
          <p:cNvGrpSpPr/>
          <p:nvPr/>
        </p:nvGrpSpPr>
        <p:grpSpPr>
          <a:xfrm>
            <a:off x="5700717" y="987574"/>
            <a:ext cx="2372360" cy="910590"/>
            <a:chOff x="1253" y="4173"/>
            <a:chExt cx="3736" cy="1434"/>
          </a:xfrm>
        </p:grpSpPr>
        <p:sp>
          <p:nvSpPr>
            <p:cNvPr id="34" name="文本框 64"/>
            <p:cNvSpPr txBox="1"/>
            <p:nvPr/>
          </p:nvSpPr>
          <p:spPr>
            <a:xfrm>
              <a:off x="3366" y="4375"/>
              <a:ext cx="1623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>
                <a:buFont typeface="Arial" panose="020B0604020202020204" pitchFamily="34" charset="0"/>
                <a:buNone/>
              </a:pPr>
              <a:r>
                <a:rPr lang="zh-CN" altLang="en-US" sz="28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徘徊</a:t>
              </a:r>
            </a:p>
          </p:txBody>
        </p:sp>
        <p:pic>
          <p:nvPicPr>
            <p:cNvPr id="35" name="图片 34" descr="C:\Users\24273\Desktop\匆匆\图片1.png图片1"/>
            <p:cNvPicPr>
              <a:picLocks noChangeAspect="1"/>
            </p:cNvPicPr>
            <p:nvPr userDrawn="1"/>
          </p:nvPicPr>
          <p:blipFill>
            <a:blip r:embed="rId5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-51867" t="2978" r="-53148" b="582"/>
            <a:stretch>
              <a:fillRect/>
            </a:stretch>
          </p:blipFill>
          <p:spPr>
            <a:xfrm rot="21420000" flipH="1">
              <a:off x="1253" y="4173"/>
              <a:ext cx="2868" cy="1434"/>
            </a:xfrm>
            <a:prstGeom prst="rect">
              <a:avLst/>
            </a:prstGeom>
          </p:spPr>
        </p:pic>
      </p:grpSp>
      <p:grpSp>
        <p:nvGrpSpPr>
          <p:cNvPr id="36" name="组合 35"/>
          <p:cNvGrpSpPr/>
          <p:nvPr/>
        </p:nvGrpSpPr>
        <p:grpSpPr>
          <a:xfrm>
            <a:off x="2898146" y="2930858"/>
            <a:ext cx="2617470" cy="728345"/>
            <a:chOff x="1948" y="4405"/>
            <a:chExt cx="4122" cy="1147"/>
          </a:xfrm>
        </p:grpSpPr>
        <p:sp>
          <p:nvSpPr>
            <p:cNvPr id="37" name="文本框 64"/>
            <p:cNvSpPr txBox="1"/>
            <p:nvPr/>
          </p:nvSpPr>
          <p:spPr>
            <a:xfrm>
              <a:off x="3685" y="4620"/>
              <a:ext cx="2385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>
                <a:buFont typeface="Arial" panose="020B0604020202020204" pitchFamily="34" charset="0"/>
                <a:buNone/>
              </a:pPr>
              <a:r>
                <a:rPr lang="zh-CN" altLang="en-US" sz="28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泪潸潸</a:t>
              </a:r>
            </a:p>
          </p:txBody>
        </p:sp>
        <p:pic>
          <p:nvPicPr>
            <p:cNvPr id="38" name="图片 37" descr="C:\Users\24273\Desktop\匆匆\图片1.png图片1"/>
            <p:cNvPicPr>
              <a:picLocks noChangeAspect="1"/>
            </p:cNvPicPr>
            <p:nvPr userDrawn="1"/>
          </p:nvPicPr>
          <p:blipFill>
            <a:blip r:embed="rId5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-33122" t="3272" r="-17337" b="3963"/>
            <a:stretch>
              <a:fillRect/>
            </a:stretch>
          </p:blipFill>
          <p:spPr>
            <a:xfrm rot="21420000" flipH="1">
              <a:off x="1948" y="4405"/>
              <a:ext cx="2294" cy="1147"/>
            </a:xfrm>
            <a:prstGeom prst="rect">
              <a:avLst/>
            </a:prstGeom>
          </p:spPr>
        </p:pic>
      </p:grpSp>
      <p:grpSp>
        <p:nvGrpSpPr>
          <p:cNvPr id="40" name="组合 39"/>
          <p:cNvGrpSpPr/>
          <p:nvPr/>
        </p:nvGrpSpPr>
        <p:grpSpPr>
          <a:xfrm>
            <a:off x="1331640" y="1176804"/>
            <a:ext cx="1986280" cy="922020"/>
            <a:chOff x="1697" y="4187"/>
            <a:chExt cx="3128" cy="1452"/>
          </a:xfrm>
        </p:grpSpPr>
        <p:sp>
          <p:nvSpPr>
            <p:cNvPr id="41" name="文本框 64"/>
            <p:cNvSpPr txBox="1"/>
            <p:nvPr/>
          </p:nvSpPr>
          <p:spPr>
            <a:xfrm>
              <a:off x="3260" y="4375"/>
              <a:ext cx="1565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>
                <a:buFont typeface="Arial" panose="020B0604020202020204" pitchFamily="34" charset="0"/>
                <a:buNone/>
              </a:pPr>
              <a:r>
                <a:rPr lang="zh-CN" altLang="en-US" sz="28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匆匆</a:t>
              </a:r>
            </a:p>
          </p:txBody>
        </p:sp>
        <p:pic>
          <p:nvPicPr>
            <p:cNvPr id="42" name="图片 41" descr="C:\Users\24273\Desktop\匆匆\图片1.png图片1"/>
            <p:cNvPicPr>
              <a:picLocks noChangeAspect="1"/>
            </p:cNvPicPr>
            <p:nvPr userDrawn="1"/>
          </p:nvPicPr>
          <p:blipFill>
            <a:blip r:embed="rId5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>
            <a:xfrm rot="21420000" flipH="1">
              <a:off x="1697" y="4187"/>
              <a:ext cx="1602" cy="1452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595196" y="498396"/>
            <a:ext cx="1944216" cy="500137"/>
            <a:chOff x="882216" y="641906"/>
            <a:chExt cx="1944216" cy="500137"/>
          </a:xfrm>
        </p:grpSpPr>
        <p:sp>
          <p:nvSpPr>
            <p:cNvPr id="50" name="TextBox 11"/>
            <p:cNvSpPr txBox="1">
              <a:spLocks noChangeArrowheads="1"/>
            </p:cNvSpPr>
            <p:nvPr/>
          </p:nvSpPr>
          <p:spPr bwMode="auto">
            <a:xfrm>
              <a:off x="882216" y="641906"/>
              <a:ext cx="1944216" cy="500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80" tIns="34290" rIns="68580" bIns="34290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800" b="1" dirty="0"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</a:rPr>
                <a:t>词语解释</a:t>
              </a:r>
            </a:p>
          </p:txBody>
        </p:sp>
        <p:sp>
          <p:nvSpPr>
            <p:cNvPr id="9" name="矩形 8"/>
            <p:cNvSpPr/>
            <p:nvPr/>
          </p:nvSpPr>
          <p:spPr>
            <a:xfrm>
              <a:off x="2411760" y="807590"/>
              <a:ext cx="36000" cy="324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891326" y="818043"/>
              <a:ext cx="36000" cy="324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11" name="矩形 10"/>
          <p:cNvSpPr/>
          <p:nvPr/>
        </p:nvSpPr>
        <p:spPr>
          <a:xfrm>
            <a:off x="594995" y="1131570"/>
            <a:ext cx="8024495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charset="0"/>
              </a:rPr>
              <a:t>徘徊：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文中指在一个地方来回走动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。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也比喻犹豫不决，也比喻事物在某个范围内来回浮动、起伏。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3568" y="2139702"/>
            <a:ext cx="4704080" cy="521970"/>
          </a:xfrm>
          <a:prstGeom prst="rect">
            <a:avLst/>
          </a:prstGeom>
          <a:solidFill>
            <a:schemeClr val="bg2">
              <a:alpha val="13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他独自在小路上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徘徊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</a:p>
        </p:txBody>
      </p:sp>
      <p:sp>
        <p:nvSpPr>
          <p:cNvPr id="4" name="矩形 3"/>
          <p:cNvSpPr/>
          <p:nvPr/>
        </p:nvSpPr>
        <p:spPr>
          <a:xfrm>
            <a:off x="683568" y="2931790"/>
            <a:ext cx="4892675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charset="0"/>
              </a:rPr>
              <a:t>遮挽：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拦阻;挽留。</a:t>
            </a:r>
          </a:p>
        </p:txBody>
      </p:sp>
      <p:sp>
        <p:nvSpPr>
          <p:cNvPr id="3" name="TextBox 12"/>
          <p:cNvSpPr txBox="1"/>
          <p:nvPr/>
        </p:nvSpPr>
        <p:spPr>
          <a:xfrm>
            <a:off x="683568" y="3632195"/>
            <a:ext cx="5392420" cy="521970"/>
          </a:xfrm>
          <a:prstGeom prst="rect">
            <a:avLst/>
          </a:prstGeom>
          <a:solidFill>
            <a:schemeClr val="bg2">
              <a:alpha val="13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时光匆匆，让人忍不住伸手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遮挽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9"/>
          <p:cNvSpPr txBox="1">
            <a:spLocks noChangeArrowheads="1"/>
          </p:cNvSpPr>
          <p:nvPr/>
        </p:nvSpPr>
        <p:spPr bwMode="auto">
          <a:xfrm>
            <a:off x="395536" y="699542"/>
            <a:ext cx="3528392" cy="2223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游丝：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蜘蛛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所吐的丝，飘荡于空中。</a:t>
            </a:r>
            <a:r>
              <a: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本课指作者觉得没在这世界上留下那么一点点有意义的痕迹。</a:t>
            </a:r>
          </a:p>
        </p:txBody>
      </p:sp>
      <p:sp>
        <p:nvSpPr>
          <p:cNvPr id="27" name="矩形 26"/>
          <p:cNvSpPr/>
          <p:nvPr/>
        </p:nvSpPr>
        <p:spPr>
          <a:xfrm>
            <a:off x="431540" y="3075806"/>
            <a:ext cx="3456384" cy="136191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just"/>
            <a:r>
              <a:rPr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水面上有一条线，仿佛</a:t>
            </a:r>
            <a:r>
              <a:rPr lang="zh-CN" altLang="en-US" sz="27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游丝</a:t>
            </a:r>
            <a:r>
              <a:rPr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一样，在水面上摇动。</a:t>
            </a:r>
          </a:p>
        </p:txBody>
      </p:sp>
      <p:pic>
        <p:nvPicPr>
          <p:cNvPr id="10" name="Picture 4" descr="http://imgsrc.baidu.com/image/c0%3Dpixel_huitu%2C0%2C0%2C294%2C40/sign=a5acd710e0c4b7452099bf56a6847b7b/e824b899a9014c08c1ff799c017b02087af4f4c7.jpg"/>
          <p:cNvPicPr>
            <a:picLocks noChangeAspect="1" noChangeArrowheads="1"/>
          </p:cNvPicPr>
          <p:nvPr/>
        </p:nvPicPr>
        <p:blipFill>
          <a:blip r:embed="rId3" cstate="print">
            <a:lum contrast="40000"/>
          </a:blip>
          <a:srcRect r="534" b="6180"/>
          <a:stretch>
            <a:fillRect/>
          </a:stretch>
        </p:blipFill>
        <p:spPr bwMode="auto">
          <a:xfrm>
            <a:off x="4499992" y="1203598"/>
            <a:ext cx="4232180" cy="26642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 l="8517" t="6517" r="7717" b="9700"/>
          <a:stretch>
            <a:fillRect/>
          </a:stretch>
        </p:blipFill>
        <p:spPr>
          <a:xfrm>
            <a:off x="4932040" y="2445016"/>
            <a:ext cx="2181225" cy="218186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532988" y="843558"/>
            <a:ext cx="534733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charset="0"/>
              </a:rPr>
              <a:t>头涔涔：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形容汗水从头上不断向下流的样子。</a:t>
            </a:r>
            <a:r>
              <a: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本课指时间如梭，作者却无力抓住而汗流不止。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25861" y="2843448"/>
            <a:ext cx="43061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charset="0"/>
              </a:rPr>
              <a:t>泪潸潸：</a:t>
            </a:r>
            <a:r>
              <a:rPr sz="2800" b="1" dirty="0" err="1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流泪不止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。</a:t>
            </a:r>
            <a:r>
              <a: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本课指时间如梭，作者却无力抓住而泪流不止。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rcRect l="25392" t="29199" r="21683" b="14755"/>
          <a:stretch>
            <a:fillRect/>
          </a:stretch>
        </p:blipFill>
        <p:spPr>
          <a:xfrm>
            <a:off x="6516216" y="447030"/>
            <a:ext cx="2056765" cy="217805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1497027" y="2480141"/>
            <a:ext cx="6963405" cy="136191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聪明的，你告诉我，我们的日子为什么一去不复返呢？</a:t>
            </a:r>
          </a:p>
        </p:txBody>
      </p:sp>
      <p:sp>
        <p:nvSpPr>
          <p:cNvPr id="22" name="文本框 6"/>
          <p:cNvSpPr txBox="1"/>
          <p:nvPr/>
        </p:nvSpPr>
        <p:spPr>
          <a:xfrm>
            <a:off x="1475656" y="1275606"/>
            <a:ext cx="7020037" cy="11726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700" b="1" dirty="0">
                <a:latin typeface="黑体" pitchFamily="49" charset="-122"/>
                <a:ea typeface="黑体" pitchFamily="49" charset="-122"/>
              </a:rPr>
              <a:t>    自由读课文，想想作者在文中向我们提出了一个什么问题？用笔画出来。</a:t>
            </a:r>
          </a:p>
        </p:txBody>
      </p:sp>
      <p:sp>
        <p:nvSpPr>
          <p:cNvPr id="10" name="文本框 14"/>
          <p:cNvSpPr txBox="1"/>
          <p:nvPr/>
        </p:nvSpPr>
        <p:spPr>
          <a:xfrm>
            <a:off x="536936" y="436158"/>
            <a:ext cx="2147372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整体感知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90" y="488835"/>
            <a:ext cx="366860" cy="45633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563638"/>
            <a:ext cx="1104039" cy="1582166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>
            <a:off x="5436096" y="3075806"/>
            <a:ext cx="3024336" cy="0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1619672" y="3723878"/>
            <a:ext cx="2160240" cy="0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68062" y="699542"/>
            <a:ext cx="7852410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6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说一说：</a:t>
            </a:r>
            <a:r>
              <a:rPr lang="zh-CN" altLang="en-US" sz="3600" dirty="0">
                <a:latin typeface="黑体" panose="02010609060101010101" pitchFamily="49" charset="-122"/>
                <a:ea typeface="黑体" panose="02010609060101010101" pitchFamily="49" charset="-122"/>
              </a:rPr>
              <a:t>课文主要写了什么内容？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035372" y="1837040"/>
            <a:ext cx="7362825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先写日子___________的特点；再写自己的________个日子来去匆匆和稍纵即逝，作者思绪万千，由景及人，叹息不已。最后，作者发出内心的感叹。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3219137" y="1837040"/>
            <a:ext cx="197040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一去不复返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579567" y="2249155"/>
            <a:ext cx="125539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八千多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39552" y="555526"/>
            <a:ext cx="8065403" cy="125111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    看到题目“匆匆”，你想到描写时间流逝的成语有哪些？</a:t>
            </a:r>
            <a:r>
              <a:rPr lang="en-US" altLang="zh-CN" sz="32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           </a:t>
            </a:r>
            <a:endParaRPr lang="zh-CN" altLang="en-US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" name="TextBox 24"/>
          <p:cNvSpPr txBox="1"/>
          <p:nvPr/>
        </p:nvSpPr>
        <p:spPr>
          <a:xfrm>
            <a:off x="1332147" y="1779662"/>
            <a:ext cx="6624736" cy="154657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白驹过隙   日月如梭   光阴似箭</a:t>
            </a:r>
            <a:endParaRPr lang="en-US" altLang="zh-CN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岁月如梭   沧海桑田   似水流年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5536" y="3326239"/>
            <a:ext cx="8065403" cy="125111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    作者是如何描写时间流逝的呢？我们下节课再学习。</a:t>
            </a:r>
            <a:r>
              <a:rPr lang="en-US" altLang="zh-CN" sz="32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           </a:t>
            </a:r>
            <a:endParaRPr lang="zh-CN" altLang="en-US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0"/>
          <p:cNvSpPr/>
          <p:nvPr/>
        </p:nvSpPr>
        <p:spPr>
          <a:xfrm>
            <a:off x="448310" y="861060"/>
            <a:ext cx="8045450" cy="659130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3200" b="1" dirty="0">
                <a:latin typeface="Songti SC" panose="02010600040101010101" pitchFamily="2" charset="-122"/>
                <a:ea typeface="Songti SC" panose="02010600040101010101" pitchFamily="2" charset="-122"/>
              </a:rPr>
              <a:t>    </a:t>
            </a:r>
            <a:endParaRPr lang="zh-CN" altLang="en-US" sz="3200" b="1" dirty="0">
              <a:latin typeface="Songti SC" panose="02010600040101010101" pitchFamily="2" charset="-122"/>
              <a:ea typeface="Songti SC" panose="02010600040101010101" pitchFamily="2" charset="-122"/>
            </a:endParaRPr>
          </a:p>
        </p:txBody>
      </p:sp>
      <p:sp>
        <p:nvSpPr>
          <p:cNvPr id="10" name="文本框 14"/>
          <p:cNvSpPr txBox="1"/>
          <p:nvPr/>
        </p:nvSpPr>
        <p:spPr>
          <a:xfrm>
            <a:off x="714605" y="425599"/>
            <a:ext cx="1931035" cy="56197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课堂演练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1217295" y="1337945"/>
            <a:ext cx="69551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/>
              <a:t>一、给红色的字选择正确的读音，画</a:t>
            </a:r>
            <a:r>
              <a:rPr lang="en-US" altLang="zh-CN" sz="2400" b="1" dirty="0"/>
              <a:t>“</a:t>
            </a:r>
            <a:r>
              <a:rPr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√</a:t>
            </a:r>
            <a:r>
              <a:rPr lang="en-US" altLang="zh-CN" sz="2400" b="1" dirty="0"/>
              <a:t>”</a:t>
            </a:r>
            <a:r>
              <a:rPr lang="zh-CN" altLang="en-US" sz="2400" b="1" dirty="0"/>
              <a:t>。</a:t>
            </a:r>
          </a:p>
          <a:p>
            <a:endParaRPr lang="zh-CN" altLang="en-US" sz="2400" b="1" dirty="0"/>
          </a:p>
          <a:p>
            <a:r>
              <a:rPr lang="zh-CN" altLang="en-US" sz="2400" b="1" dirty="0">
                <a:solidFill>
                  <a:schemeClr val="tx1"/>
                </a:solidFill>
              </a:rPr>
              <a:t>遮</a:t>
            </a:r>
            <a:r>
              <a:rPr lang="zh-CN" altLang="en-US" sz="2400" b="1" dirty="0">
                <a:solidFill>
                  <a:srgbClr val="FF0000"/>
                </a:solidFill>
              </a:rPr>
              <a:t>挽</a:t>
            </a:r>
            <a:r>
              <a:rPr lang="zh-CN" altLang="en-US" sz="2400" b="1" dirty="0"/>
              <a:t>(</a:t>
            </a:r>
            <a:r>
              <a:rPr lang="en-US" sz="2400" dirty="0" err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wǎn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　</a:t>
            </a:r>
            <a:r>
              <a:rPr lang="en-US" altLang="zh-CN" sz="2400" b="1" dirty="0" err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mi</a:t>
            </a:r>
            <a:r>
              <a:rPr lang="en-US" sz="2400" dirty="0" err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ǎ</a:t>
            </a:r>
            <a:r>
              <a:rPr lang="en-US" altLang="zh-CN" sz="2400" b="1" dirty="0" err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n</a:t>
            </a:r>
            <a:r>
              <a:rPr lang="zh-CN" altLang="en-US" sz="2400" b="1" dirty="0"/>
              <a:t>)　　徘</a:t>
            </a:r>
            <a:r>
              <a:rPr lang="zh-CN" altLang="en-US" sz="2400" b="1" dirty="0">
                <a:solidFill>
                  <a:srgbClr val="FF0000"/>
                </a:solidFill>
              </a:rPr>
              <a:t>徊</a:t>
            </a:r>
            <a:r>
              <a:rPr lang="zh-CN" altLang="en-US" sz="2400" b="1" dirty="0"/>
              <a:t>(</a:t>
            </a:r>
            <a:r>
              <a:rPr lang="en-US" altLang="zh-CN" sz="2400" dirty="0" err="1">
                <a:latin typeface="黑体" panose="02010609060101010101" pitchFamily="49" charset="-122"/>
                <a:ea typeface="黑体" panose="02010609060101010101" pitchFamily="49" charset="-122"/>
              </a:rPr>
              <a:t>huí</a:t>
            </a:r>
            <a:r>
              <a:rPr lang="zh-CN" altLang="en-US" sz="2400" b="1" dirty="0"/>
              <a:t>　</a:t>
            </a:r>
            <a:r>
              <a:rPr lang="en-US" sz="2400" dirty="0" err="1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huái</a:t>
            </a:r>
            <a:r>
              <a:rPr lang="zh-CN" altLang="en-US" sz="2400" b="1" dirty="0"/>
              <a:t>)　　</a:t>
            </a:r>
          </a:p>
          <a:p>
            <a:endParaRPr lang="zh-CN" altLang="en-US" sz="2400" b="1" dirty="0"/>
          </a:p>
          <a:p>
            <a:r>
              <a:rPr kumimoji="1" lang="zh-CN" altLang="en-US" sz="2400" b="1" dirty="0">
                <a:latin typeface="+mn-ea"/>
                <a:sym typeface="+mn-ea"/>
              </a:rPr>
              <a:t>头</a:t>
            </a:r>
            <a:r>
              <a:rPr kumimoji="1" lang="zh-CN" altLang="en-US" sz="2400" b="1" dirty="0">
                <a:solidFill>
                  <a:srgbClr val="FF0000"/>
                </a:solidFill>
                <a:latin typeface="+mn-ea"/>
                <a:sym typeface="+mn-ea"/>
              </a:rPr>
              <a:t>涔涔</a:t>
            </a:r>
            <a:r>
              <a:rPr lang="zh-CN" altLang="en-US" sz="2400" b="1" dirty="0"/>
              <a:t>(</a:t>
            </a:r>
            <a:r>
              <a:rPr lang="en-US" sz="2400" dirty="0" err="1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sén</a:t>
            </a:r>
            <a:r>
              <a:rPr lang="zh-CN" altLang="en-US" sz="2400" b="1" dirty="0"/>
              <a:t>　</a:t>
            </a:r>
            <a:r>
              <a:rPr lang="en-US" sz="2400" dirty="0" err="1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cén</a:t>
            </a:r>
            <a:r>
              <a:rPr lang="zh-CN" altLang="en-US" sz="2400" b="1" dirty="0"/>
              <a:t>)               </a:t>
            </a:r>
            <a:r>
              <a:rPr lang="zh-CN" altLang="en-US" sz="2400" b="1" dirty="0">
                <a:latin typeface="+mn-ea"/>
                <a:sym typeface="+mn-ea"/>
              </a:rPr>
              <a:t>泪</a:t>
            </a:r>
            <a:r>
              <a:rPr lang="zh-CN" altLang="en-US" sz="2400" b="1" dirty="0">
                <a:solidFill>
                  <a:srgbClr val="FF0000"/>
                </a:solidFill>
                <a:latin typeface="+mn-ea"/>
                <a:sym typeface="+mn-ea"/>
              </a:rPr>
              <a:t>潸潸</a:t>
            </a:r>
            <a:r>
              <a:rPr lang="zh-CN" altLang="en-US" sz="2400" b="1" dirty="0"/>
              <a:t>(</a:t>
            </a:r>
            <a:r>
              <a:rPr lang="en-US" sz="2400" dirty="0" err="1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shān</a:t>
            </a:r>
            <a:r>
              <a:rPr lang="zh-CN" altLang="en-US" sz="2400" b="1" dirty="0"/>
              <a:t>　</a:t>
            </a:r>
            <a:r>
              <a:rPr lang="zh-CN" altLang="en-US" sz="2400" dirty="0"/>
              <a:t>shēn</a:t>
            </a:r>
            <a:r>
              <a:rPr lang="zh-CN" altLang="en-US" sz="2400" b="1" dirty="0"/>
              <a:t>)  </a:t>
            </a: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2119630" y="2322195"/>
            <a:ext cx="534035" cy="499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√</a:t>
            </a:r>
            <a:endParaRPr lang="en-US" altLang="zh-CN" sz="2800" dirty="0">
              <a:solidFill>
                <a:srgbClr val="FF0000"/>
              </a:solidFill>
              <a:latin typeface="Arial" panose="020B0604020202020204" pitchFamily="34" charset="0"/>
              <a:ea typeface="楷体" panose="02010609060101010101" pitchFamily="49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5669915" y="2239010"/>
            <a:ext cx="534035" cy="499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28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√</a:t>
            </a:r>
            <a:endParaRPr lang="en-US" altLang="zh-CN" sz="2800" dirty="0">
              <a:solidFill>
                <a:srgbClr val="FF0000"/>
              </a:solidFill>
              <a:latin typeface="Arial" panose="020B0604020202020204" pitchFamily="34" charset="0"/>
              <a:ea typeface="楷体" panose="02010609060101010101" pitchFamily="49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3131820" y="3032760"/>
            <a:ext cx="534035" cy="499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28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√</a:t>
            </a:r>
            <a:endParaRPr lang="en-US" altLang="zh-CN" sz="2800" dirty="0">
              <a:solidFill>
                <a:srgbClr val="FF0000"/>
              </a:solidFill>
              <a:latin typeface="Arial" panose="020B0604020202020204" pitchFamily="34" charset="0"/>
              <a:ea typeface="楷体" panose="02010609060101010101" pitchFamily="49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5864860" y="3032760"/>
            <a:ext cx="534035" cy="499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28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√</a:t>
            </a:r>
            <a:endParaRPr lang="en-US" altLang="zh-CN" sz="2800" dirty="0">
              <a:solidFill>
                <a:srgbClr val="FF0000"/>
              </a:solidFill>
              <a:latin typeface="Arial" panose="020B0604020202020204" pitchFamily="34" charset="0"/>
              <a:ea typeface="楷体" panose="02010609060101010101" pitchFamily="49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78305"/>
            <a:ext cx="366860" cy="4563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979712" y="1457365"/>
            <a:ext cx="496855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青青园中葵，朝露待日晞。</a:t>
            </a:r>
            <a:br>
              <a:rPr lang="zh-CN" altLang="en-US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lang="zh-CN" altLang="en-US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阳春布德泽，万物生光辉。</a:t>
            </a:r>
            <a:br>
              <a:rPr lang="zh-CN" altLang="en-US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lang="zh-CN" altLang="en-US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常恐秋节至，焜黄华叶衰。</a:t>
            </a:r>
            <a:br>
              <a:rPr lang="zh-CN" altLang="en-US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lang="zh-CN" altLang="en-US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百川东到海，何时复西归？</a:t>
            </a:r>
            <a:br>
              <a:rPr lang="zh-CN" altLang="en-US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lang="zh-CN" altLang="en-US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少壮不努力，老大徒伤悲！</a:t>
            </a:r>
          </a:p>
        </p:txBody>
      </p:sp>
      <p:sp>
        <p:nvSpPr>
          <p:cNvPr id="3" name="矩形 2"/>
          <p:cNvSpPr/>
          <p:nvPr/>
        </p:nvSpPr>
        <p:spPr>
          <a:xfrm>
            <a:off x="3347864" y="683807"/>
            <a:ext cx="15696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prstClr val="black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长歌行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39502"/>
            <a:ext cx="1368152" cy="9192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699542"/>
            <a:ext cx="776956" cy="788360"/>
          </a:xfrm>
          <a:prstGeom prst="rect">
            <a:avLst/>
          </a:prstGeom>
        </p:spPr>
      </p:pic>
      <p:pic>
        <p:nvPicPr>
          <p:cNvPr id="6" name="Picture 158" descr="200712419435657_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383750" y="6316166"/>
            <a:ext cx="484254" cy="48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长歌行">
            <a:hlinkClick r:id="" action="ppaction://media"/>
            <a:extLst>
              <a:ext uri="{FF2B5EF4-FFF2-40B4-BE49-F238E27FC236}">
                <a16:creationId xmlns:a16="http://schemas.microsoft.com/office/drawing/2014/main" id="{F4EEB93E-2EAE-48B3-AE6C-E4C65F00BA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76256" y="4688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40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2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955 0.20686 C 0.125 0.14789 0.11927 0.06546 0.13646 0.00494 C 0.15452 -0.05526 0.179 -0.09787 0.21546 -0.16085 C 0.25226 -0.22414 0.31146 -0.27169 0.35504 -0.37295 C 0.39809 -0.47267 0.41684 -0.6539 0.47483 -0.76628 C 0.53299 -0.87835 0.65556 -0.98549 0.70365 -1.04353 " pathEditMode="relative" rAng="-45927960" ptsTypes="aaaaaa">
                                      <p:cBhvr>
                                        <p:cTn id="30" dur="8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91" y="-660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703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1"/>
          <p:cNvSpPr>
            <a:spLocks noChangeArrowheads="1"/>
          </p:cNvSpPr>
          <p:nvPr/>
        </p:nvSpPr>
        <p:spPr bwMode="auto">
          <a:xfrm>
            <a:off x="386715" y="624523"/>
            <a:ext cx="8343265" cy="28670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68580" tIns="34290" rIns="68580" bIns="34290" numCol="1" anchor="ctr" anchorCtr="0" compatLnSpc="1">
            <a:spAutoFit/>
          </a:bodyPr>
          <a:lstStyle/>
          <a:p>
            <a:pPr indent="200025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二、填一填。</a:t>
            </a:r>
          </a:p>
          <a:p>
            <a:pPr indent="200025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28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charset="0"/>
            </a:endParaRPr>
          </a:p>
          <a:p>
            <a:pPr indent="200025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   </a:t>
            </a:r>
            <a:r>
              <a:rPr sz="28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过去的日子如轻烟，被微风吹散了，如薄雾，被初阳</a:t>
            </a:r>
            <a:r>
              <a:rPr lang="zh-CN" sz="28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（     ）</a:t>
            </a:r>
            <a:r>
              <a:rPr sz="28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了</a:t>
            </a:r>
            <a:r>
              <a:rPr lang="zh-CN" altLang="en-US" sz="28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。</a:t>
            </a:r>
            <a:r>
              <a:rPr sz="2800" b="1" dirty="0" err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我留着些什么痕迹呢？我何曾留着像</a:t>
            </a:r>
            <a:r>
              <a:rPr lang="zh-CN" sz="28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（     ）</a:t>
            </a:r>
            <a:r>
              <a:rPr sz="28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样的痕迹呢？</a:t>
            </a:r>
            <a:r>
              <a:rPr lang="en-US" altLang="zh-CN" sz="28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   </a:t>
            </a:r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charset="0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1928495" y="2377440"/>
            <a:ext cx="1203325" cy="483870"/>
          </a:xfrm>
          <a:prstGeom prst="rect">
            <a:avLst/>
          </a:prstGeom>
          <a:ln w="28575">
            <a:noFill/>
          </a:ln>
        </p:spPr>
        <p:txBody>
          <a:bodyPr wrap="square" lIns="68580" tIns="34290" rIns="68580" bIns="34290">
            <a:spAutoFit/>
          </a:bodyPr>
          <a:lstStyle/>
          <a:p>
            <a:r>
              <a:rPr sz="27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  <a:sym typeface="+mn-ea"/>
              </a:rPr>
              <a:t>蒸融</a:t>
            </a:r>
            <a:endParaRPr lang="en-US" altLang="zh-CN" sz="27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928495" y="2938780"/>
            <a:ext cx="1203325" cy="483870"/>
          </a:xfrm>
          <a:prstGeom prst="rect">
            <a:avLst/>
          </a:prstGeom>
          <a:ln w="28575">
            <a:noFill/>
          </a:ln>
        </p:spPr>
        <p:txBody>
          <a:bodyPr wrap="square" lIns="68580" tIns="34290" rIns="68580" bIns="34290">
            <a:spAutoFit/>
          </a:bodyPr>
          <a:lstStyle/>
          <a:p>
            <a:r>
              <a:rPr sz="27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  <a:sym typeface="+mn-ea"/>
              </a:rPr>
              <a:t>游丝</a:t>
            </a:r>
            <a:endParaRPr lang="en-US" altLang="zh-CN" sz="27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1">
            <a:hlinkClick r:id="rId3" action="ppaction://hlinkfile"/>
          </p:cNvPr>
          <p:cNvSpPr txBox="1">
            <a:spLocks noChangeArrowheads="1"/>
          </p:cNvSpPr>
          <p:nvPr/>
        </p:nvSpPr>
        <p:spPr bwMode="auto">
          <a:xfrm>
            <a:off x="6467185" y="3507854"/>
            <a:ext cx="1398053" cy="437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 dirty="0">
                <a:latin typeface="Kaiti SC" panose="02010600040101010101" pitchFamily="2" charset="-122"/>
                <a:ea typeface="Kaiti SC" panose="02010600040101010101" pitchFamily="2" charset="-122"/>
              </a:rPr>
              <a:t>字词听写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386" y="3625118"/>
            <a:ext cx="351070" cy="38016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7708">
            <a:off x="7851344" y="3559094"/>
            <a:ext cx="335134" cy="472337"/>
          </a:xfrm>
          <a:prstGeom prst="rect">
            <a:avLst/>
          </a:prstGeom>
        </p:spPr>
      </p:pic>
      <p:sp>
        <p:nvSpPr>
          <p:cNvPr id="3" name="矩形 20"/>
          <p:cNvSpPr/>
          <p:nvPr/>
        </p:nvSpPr>
        <p:spPr>
          <a:xfrm>
            <a:off x="760472" y="657860"/>
            <a:ext cx="7483936" cy="302323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fontAlgn="auto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zh-CN" altLang="en-US" sz="3200" b="1" dirty="0">
                <a:latin typeface="Songti SC" panose="02010600040101010101" pitchFamily="2" charset="-122"/>
                <a:ea typeface="Songti SC" panose="02010600040101010101" pitchFamily="2" charset="-122"/>
              </a:rPr>
              <a:t>三、理解文章。</a:t>
            </a:r>
            <a:endParaRPr lang="zh-CN" altLang="en-US" sz="1200" b="1" dirty="0"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fontAlgn="auto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zh-CN" altLang="en-US" sz="3200" b="1" dirty="0">
                <a:latin typeface="Songti SC" panose="02010600040101010101" pitchFamily="2" charset="-122"/>
                <a:ea typeface="Songti SC" panose="02010600040101010101" pitchFamily="2" charset="-122"/>
              </a:rPr>
              <a:t>    </a:t>
            </a:r>
          </a:p>
          <a:p>
            <a:pPr fontAlgn="auto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zh-CN" altLang="en-US" sz="3200" b="1" dirty="0">
                <a:latin typeface="Songti SC" panose="02010600040101010101" pitchFamily="2" charset="-122"/>
                <a:ea typeface="Songti SC" panose="02010600040101010101" pitchFamily="2" charset="-122"/>
              </a:rPr>
              <a:t>    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文章写了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日子___________的特点；再写自己的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八千多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个日子___________和___________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</a:p>
          <a:p>
            <a:pPr fontAlgn="auto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4146926" y="1592580"/>
            <a:ext cx="222440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一去不复返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5542346" y="2109234"/>
            <a:ext cx="181610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来去匆匆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1048761" y="2550795"/>
            <a:ext cx="181610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稍纵即逝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77" y="546963"/>
            <a:ext cx="1629583" cy="378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文本框 11"/>
          <p:cNvSpPr txBox="1"/>
          <p:nvPr/>
        </p:nvSpPr>
        <p:spPr>
          <a:xfrm>
            <a:off x="333190" y="536227"/>
            <a:ext cx="123148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000" b="1" dirty="0">
                <a:solidFill>
                  <a:schemeClr val="bg1"/>
                </a:solidFill>
              </a:rPr>
              <a:t>第二课时</a:t>
            </a:r>
          </a:p>
        </p:txBody>
      </p:sp>
      <p:sp>
        <p:nvSpPr>
          <p:cNvPr id="11" name="矩形 10"/>
          <p:cNvSpPr/>
          <p:nvPr/>
        </p:nvSpPr>
        <p:spPr>
          <a:xfrm>
            <a:off x="356235" y="1275606"/>
            <a:ext cx="8431530" cy="2432974"/>
          </a:xfrm>
          <a:prstGeom prst="rect">
            <a:avLst/>
          </a:prstGeom>
          <a:solidFill>
            <a:schemeClr val="bg1">
              <a:alpha val="94000"/>
            </a:schemeClr>
          </a:solidFill>
        </p:spPr>
        <p:txBody>
          <a:bodyPr wrap="square" lIns="68580" tIns="34290" rIns="68580" bIns="34290">
            <a:spAutoFit/>
          </a:bodyPr>
          <a:lstStyle/>
          <a:p>
            <a:pPr indent="457200" algn="just">
              <a:lnSpc>
                <a:spcPct val="120000"/>
              </a:lnSpc>
            </a:pP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我们已经知道了课文中写到的时光匆匆的特点，时间的流逝本是司空见惯的现象，作者为什么能写得如此感人呢？让我们一起走进课文。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6"/>
          <p:cNvSpPr txBox="1"/>
          <p:nvPr/>
        </p:nvSpPr>
        <p:spPr>
          <a:xfrm>
            <a:off x="1403648" y="1411399"/>
            <a:ext cx="6768752" cy="130170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b="1" dirty="0">
                <a:latin typeface="+mj-ea"/>
                <a:ea typeface="+mj-ea"/>
              </a:rPr>
              <a:t>    自读课文，文中有两处使用了一连串的问句，你能把它们找出来吗？</a:t>
            </a:r>
            <a:r>
              <a:rPr lang="en-US" altLang="zh-CN" sz="3200" dirty="0">
                <a:latin typeface="+mj-ea"/>
                <a:ea typeface="+mj-ea"/>
              </a:rPr>
              <a:t>    </a:t>
            </a:r>
            <a:endParaRPr sz="3200" dirty="0">
              <a:latin typeface="+mj-ea"/>
              <a:ea typeface="+mj-ea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55" y="1347614"/>
            <a:ext cx="1259840" cy="180594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769681" y="2713102"/>
            <a:ext cx="23503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24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课后第二题</a:t>
            </a:r>
            <a:r>
              <a:rPr lang="zh-CN" altLang="en-US" sz="24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en-US" altLang="zh-CN" sz="2400" b="1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79512" y="426869"/>
            <a:ext cx="2383525" cy="560705"/>
            <a:chOff x="133658" y="336325"/>
            <a:chExt cx="3178032" cy="747606"/>
          </a:xfrm>
        </p:grpSpPr>
        <p:sp>
          <p:nvSpPr>
            <p:cNvPr id="9" name="文本框 14"/>
            <p:cNvSpPr txBox="1"/>
            <p:nvPr/>
          </p:nvSpPr>
          <p:spPr>
            <a:xfrm>
              <a:off x="723431" y="336325"/>
              <a:ext cx="2588259" cy="747606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zh-CN" altLang="en-US" sz="3200" b="1" dirty="0">
                  <a:solidFill>
                    <a:srgbClr val="875000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互动课堂</a:t>
              </a:r>
            </a:p>
          </p:txBody>
        </p:sp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658" y="336325"/>
              <a:ext cx="544496" cy="6780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8390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/>
          <p:cNvSpPr txBox="1"/>
          <p:nvPr/>
        </p:nvSpPr>
        <p:spPr>
          <a:xfrm>
            <a:off x="683568" y="1174908"/>
            <a:ext cx="7992888" cy="233294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en-US" altLang="zh-CN" sz="2800" b="1" dirty="0" err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但是，聪明的，你告诉我，我们的日子为什么一去不复返呢</a:t>
            </a:r>
            <a:r>
              <a:rPr lang="en-US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？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——是有人偷了他们罢：那是谁</a:t>
            </a:r>
            <a:r>
              <a:rPr lang="en-US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？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又藏在何处呢</a:t>
            </a:r>
            <a:r>
              <a:rPr lang="en-US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？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是他们自己逃走了罢：现在又到了哪里呢</a:t>
            </a:r>
            <a:r>
              <a:rPr lang="en-US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？</a:t>
            </a:r>
            <a:r>
              <a:rPr lang="en-US" altLang="zh-CN" sz="2800" b="1" dirty="0">
                <a:latin typeface="+mj-ea"/>
                <a:ea typeface="+mj-ea"/>
              </a:rPr>
              <a:t> </a:t>
            </a:r>
            <a:endParaRPr sz="2800" b="1" dirty="0">
              <a:latin typeface="+mj-ea"/>
              <a:ea typeface="+mj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591908" y="421937"/>
            <a:ext cx="4176207" cy="608955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一连串的问题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  <a:sym typeface="Wingdings" pitchFamily="2" charset="2"/>
              </a:rPr>
              <a:t>（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第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自然段）</a:t>
            </a:r>
          </a:p>
        </p:txBody>
      </p:sp>
      <p:sp>
        <p:nvSpPr>
          <p:cNvPr id="4" name="线形标注 1 3"/>
          <p:cNvSpPr/>
          <p:nvPr/>
        </p:nvSpPr>
        <p:spPr>
          <a:xfrm>
            <a:off x="4601917" y="3074916"/>
            <a:ext cx="1624330" cy="653921"/>
          </a:xfrm>
          <a:prstGeom prst="borderCallout1">
            <a:avLst>
              <a:gd name="adj1" fmla="val 47447"/>
              <a:gd name="adj2" fmla="val -2775"/>
              <a:gd name="adj3" fmla="val -146078"/>
              <a:gd name="adj4" fmla="val -27229"/>
            </a:avLst>
          </a:prstGeom>
          <a:effectLst>
            <a:glow rad="76200">
              <a:schemeClr val="accent1">
                <a:alpha val="40000"/>
              </a:schemeClr>
            </a:glo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破折号连接</a:t>
            </a:r>
            <a:r>
              <a:rPr lang="zh-CN" altLang="en-US" sz="2000" b="1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设问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与</a:t>
            </a:r>
            <a:r>
              <a:rPr lang="zh-CN" altLang="en-US" sz="2000" b="1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回</a:t>
            </a:r>
            <a:r>
              <a:rPr lang="zh-CN" altLang="en-US" sz="2000" b="1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答</a:t>
            </a:r>
          </a:p>
        </p:txBody>
      </p:sp>
      <p:sp>
        <p:nvSpPr>
          <p:cNvPr id="5" name="线形标注 1 4"/>
          <p:cNvSpPr/>
          <p:nvPr/>
        </p:nvSpPr>
        <p:spPr>
          <a:xfrm>
            <a:off x="6671488" y="3146923"/>
            <a:ext cx="1624330" cy="509905"/>
          </a:xfrm>
          <a:prstGeom prst="borderCallout1">
            <a:avLst>
              <a:gd name="adj1" fmla="val 50311"/>
              <a:gd name="adj2" fmla="val -3244"/>
              <a:gd name="adj3" fmla="val 40720"/>
              <a:gd name="adj4" fmla="val -24464"/>
            </a:avLst>
          </a:prstGeom>
          <a:effectLst>
            <a:glow rad="76200">
              <a:schemeClr val="accent1">
                <a:alpha val="40000"/>
              </a:schemeClr>
            </a:glo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解释说明</a:t>
            </a:r>
          </a:p>
        </p:txBody>
      </p:sp>
    </p:spTree>
    <p:extLst>
      <p:ext uri="{BB962C8B-B14F-4D97-AF65-F5344CB8AC3E}">
        <p14:creationId xmlns:p14="http://schemas.microsoft.com/office/powerpoint/2010/main" val="2198450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6"/>
          <p:cNvSpPr txBox="1"/>
          <p:nvPr/>
        </p:nvSpPr>
        <p:spPr>
          <a:xfrm>
            <a:off x="658932" y="483518"/>
            <a:ext cx="7992888" cy="1210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b="1" dirty="0">
                <a:solidFill>
                  <a:schemeClr val="tx1"/>
                </a:solidFill>
                <a:sym typeface="+mn-ea"/>
              </a:rPr>
              <a:t>         这段话用了一连串的问句，想一想，这样表达有什么好处？表达了作者怎样的感情？</a:t>
            </a:r>
          </a:p>
        </p:txBody>
      </p:sp>
      <p:sp>
        <p:nvSpPr>
          <p:cNvPr id="4" name="矩形 3"/>
          <p:cNvSpPr/>
          <p:nvPr/>
        </p:nvSpPr>
        <p:spPr>
          <a:xfrm>
            <a:off x="1146303" y="2297435"/>
            <a:ext cx="1614805" cy="608965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</a:rPr>
              <a:t>设问</a:t>
            </a:r>
          </a:p>
        </p:txBody>
      </p:sp>
      <p:cxnSp>
        <p:nvCxnSpPr>
          <p:cNvPr id="17" name="直接箭头连接符 16"/>
          <p:cNvCxnSpPr>
            <a:stCxn id="4" idx="2"/>
            <a:endCxn id="18" idx="0"/>
          </p:cNvCxnSpPr>
          <p:nvPr/>
        </p:nvCxnSpPr>
        <p:spPr>
          <a:xfrm>
            <a:off x="1954023" y="2906400"/>
            <a:ext cx="0" cy="28511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8" name="矩形 17"/>
          <p:cNvSpPr/>
          <p:nvPr/>
        </p:nvSpPr>
        <p:spPr>
          <a:xfrm>
            <a:off x="1146303" y="3191515"/>
            <a:ext cx="1614805" cy="608965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</a:rPr>
              <a:t>引发思考</a:t>
            </a:r>
          </a:p>
        </p:txBody>
      </p:sp>
      <p:sp>
        <p:nvSpPr>
          <p:cNvPr id="9" name="矩形 8"/>
          <p:cNvSpPr/>
          <p:nvPr/>
        </p:nvSpPr>
        <p:spPr>
          <a:xfrm>
            <a:off x="3672968" y="2211710"/>
            <a:ext cx="1553845" cy="781050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762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000">
                <a:latin typeface="黑体" panose="02010609060101010101" pitchFamily="49" charset="-122"/>
                <a:ea typeface="黑体" panose="02010609060101010101" pitchFamily="49" charset="-122"/>
              </a:rPr>
              <a:t>时光逝去，无法挽留</a:t>
            </a:r>
          </a:p>
        </p:txBody>
      </p:sp>
      <p:sp>
        <p:nvSpPr>
          <p:cNvPr id="10" name="矩形 9"/>
          <p:cNvSpPr/>
          <p:nvPr/>
        </p:nvSpPr>
        <p:spPr>
          <a:xfrm>
            <a:off x="6561583" y="2298070"/>
            <a:ext cx="1395730" cy="608965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762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</a:rPr>
              <a:t>无奈</a:t>
            </a:r>
          </a:p>
        </p:txBody>
      </p:sp>
      <p:cxnSp>
        <p:nvCxnSpPr>
          <p:cNvPr id="11" name="直接箭头连接符 10"/>
          <p:cNvCxnSpPr>
            <a:stCxn id="9" idx="3"/>
            <a:endCxn id="10" idx="1"/>
          </p:cNvCxnSpPr>
          <p:nvPr/>
        </p:nvCxnSpPr>
        <p:spPr>
          <a:xfrm>
            <a:off x="5226813" y="2602235"/>
            <a:ext cx="1334770" cy="63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矩形 13"/>
          <p:cNvSpPr/>
          <p:nvPr/>
        </p:nvSpPr>
        <p:spPr>
          <a:xfrm>
            <a:off x="3672968" y="3156590"/>
            <a:ext cx="1553845" cy="643890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762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000">
                <a:latin typeface="黑体" panose="02010609060101010101" pitchFamily="49" charset="-122"/>
                <a:ea typeface="黑体" panose="02010609060101010101" pitchFamily="49" charset="-122"/>
              </a:rPr>
              <a:t>已逝的日子</a:t>
            </a:r>
          </a:p>
        </p:txBody>
      </p:sp>
      <p:cxnSp>
        <p:nvCxnSpPr>
          <p:cNvPr id="15" name="直接箭头连接符 14"/>
          <p:cNvCxnSpPr/>
          <p:nvPr/>
        </p:nvCxnSpPr>
        <p:spPr>
          <a:xfrm>
            <a:off x="5212208" y="3478535"/>
            <a:ext cx="1349375" cy="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矩形 15"/>
          <p:cNvSpPr/>
          <p:nvPr/>
        </p:nvSpPr>
        <p:spPr>
          <a:xfrm>
            <a:off x="6561583" y="3191515"/>
            <a:ext cx="1395730" cy="608965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762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</a:rPr>
              <a:t>留恋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84"/>
          <a:stretch/>
        </p:blipFill>
        <p:spPr>
          <a:xfrm>
            <a:off x="1340660" y="568768"/>
            <a:ext cx="7047763" cy="54868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646"/>
          <a:stretch/>
        </p:blipFill>
        <p:spPr>
          <a:xfrm>
            <a:off x="658932" y="1158966"/>
            <a:ext cx="7081420" cy="54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532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18" grpId="0" animBg="1"/>
      <p:bldP spid="9" grpId="0" bldLvl="0" animBg="1"/>
      <p:bldP spid="10" grpId="0" animBg="1"/>
      <p:bldP spid="14" grpId="0" bldLvl="0" animBg="1"/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6"/>
          <p:cNvSpPr txBox="1"/>
          <p:nvPr/>
        </p:nvSpPr>
        <p:spPr>
          <a:xfrm>
            <a:off x="407854" y="1427758"/>
            <a:ext cx="8328352" cy="29686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Calibri" panose="020F0502020204030204" charset="0"/>
                <a:ea typeface="楷体" panose="02010609060101010101" pitchFamily="49" charset="-122"/>
                <a:cs typeface="楷体" panose="02010609060101010101" pitchFamily="49" charset="-122"/>
              </a:rPr>
              <a:t>①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在逃去如飞的日子里，在千门万户的世界里的我能做些什么呢？</a:t>
            </a:r>
          </a:p>
          <a:p>
            <a:pPr>
              <a:lnSpc>
                <a:spcPct val="13000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②</a:t>
            </a:r>
            <a:r>
              <a:rPr lang="en-US" altLang="zh-CN" sz="2400" b="1" dirty="0" err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只有徘徊罢了，只有匆匆罢了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  <a:r>
              <a:rPr lang="en-US" altLang="zh-CN" sz="2400" b="1" dirty="0" err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在八千多日的匆匆里，除徘徊外，又剩些什么呢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？</a:t>
            </a:r>
          </a:p>
          <a:p>
            <a:pPr>
              <a:lnSpc>
                <a:spcPct val="13000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  <a:cs typeface="楷体" panose="02010609060101010101" pitchFamily="49" charset="-122"/>
                <a:sym typeface="+mn-ea"/>
              </a:rPr>
              <a:t>③</a:t>
            </a:r>
            <a:r>
              <a:rPr lang="en-US" altLang="zh-CN" sz="2400" b="1" dirty="0" err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过去的日子如轻烟，被微风吹散了，如薄雾，被初阳蒸融了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  <a:r>
              <a:rPr lang="en-US" altLang="zh-CN" sz="2400" b="1" dirty="0" err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我留着些什么痕迹呢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？</a:t>
            </a:r>
          </a:p>
        </p:txBody>
      </p:sp>
      <p:sp>
        <p:nvSpPr>
          <p:cNvPr id="4" name="矩形 3"/>
          <p:cNvSpPr/>
          <p:nvPr/>
        </p:nvSpPr>
        <p:spPr>
          <a:xfrm>
            <a:off x="2771800" y="411510"/>
            <a:ext cx="3960440" cy="699661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一连串的问题（第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4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自然段）</a:t>
            </a:r>
          </a:p>
        </p:txBody>
      </p:sp>
    </p:spTree>
    <p:extLst>
      <p:ext uri="{BB962C8B-B14F-4D97-AF65-F5344CB8AC3E}">
        <p14:creationId xmlns:p14="http://schemas.microsoft.com/office/powerpoint/2010/main" val="22284274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6"/>
          <p:cNvSpPr txBox="1"/>
          <p:nvPr/>
        </p:nvSpPr>
        <p:spPr>
          <a:xfrm>
            <a:off x="827584" y="1039023"/>
            <a:ext cx="7416165" cy="153272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④</a:t>
            </a:r>
            <a:r>
              <a:rPr lang="en-US" altLang="zh-CN" sz="2400" b="1" dirty="0" err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我何曾留着像游丝样的痕迹呢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？</a:t>
            </a:r>
          </a:p>
          <a:p>
            <a:pPr>
              <a:lnSpc>
                <a:spcPct val="130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⑤</a:t>
            </a:r>
            <a:r>
              <a:rPr lang="en-US" altLang="zh-CN" sz="2400" b="1" dirty="0" err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我</a:t>
            </a:r>
            <a:r>
              <a:rPr lang="en-US" altLang="zh-CN" sz="2400" b="1" u="sng" dirty="0" err="1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赤裸裸</a:t>
            </a:r>
            <a:r>
              <a:rPr lang="en-US" altLang="zh-CN" sz="2400" b="1" dirty="0" err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来到这世界，转眼间也将</a:t>
            </a:r>
            <a:r>
              <a:rPr lang="en-US" altLang="zh-CN" sz="2400" b="1" u="sng" dirty="0" err="1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赤裸裸</a:t>
            </a:r>
            <a:r>
              <a:rPr lang="en-US" altLang="zh-CN" sz="2400" b="1" dirty="0" err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的回去罢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？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⑥</a:t>
            </a:r>
            <a:r>
              <a:rPr lang="en-US" altLang="zh-CN" sz="2400" b="1" dirty="0" err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但不能平的，</a:t>
            </a:r>
            <a:r>
              <a:rPr lang="en-US" altLang="zh-CN" sz="2400" b="1" u="sng" dirty="0" err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为什么偏要白白走这一遭啊</a:t>
            </a:r>
            <a:r>
              <a:rPr lang="en-US" altLang="zh-CN" sz="2400" b="1" u="sng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？</a:t>
            </a:r>
          </a:p>
        </p:txBody>
      </p:sp>
      <p:sp>
        <p:nvSpPr>
          <p:cNvPr id="4" name="矩形 3"/>
          <p:cNvSpPr/>
          <p:nvPr/>
        </p:nvSpPr>
        <p:spPr>
          <a:xfrm>
            <a:off x="755576" y="3219822"/>
            <a:ext cx="7684154" cy="1466059"/>
          </a:xfrm>
          <a:prstGeom prst="rect">
            <a:avLst/>
          </a:prstGeom>
          <a:solidFill>
            <a:schemeClr val="bg1"/>
          </a:solidFill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    一连串的问句，层层推进，使文章到达高潮，强烈地表现了作者的慨叹、无奈、不甘虚度时光，也是在呼吁人们珍惜时间。将时光的流逝写得十分有感染力。</a:t>
            </a:r>
          </a:p>
        </p:txBody>
      </p:sp>
      <p:sp>
        <p:nvSpPr>
          <p:cNvPr id="2" name="矩形 1"/>
          <p:cNvSpPr/>
          <p:nvPr/>
        </p:nvSpPr>
        <p:spPr>
          <a:xfrm>
            <a:off x="3598089" y="2644140"/>
            <a:ext cx="2330450" cy="608965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</a:rPr>
              <a:t>不要白走一遭</a:t>
            </a:r>
          </a:p>
        </p:txBody>
      </p:sp>
      <p:cxnSp>
        <p:nvCxnSpPr>
          <p:cNvPr id="11" name="直接箭头连接符 10"/>
          <p:cNvCxnSpPr/>
          <p:nvPr/>
        </p:nvCxnSpPr>
        <p:spPr>
          <a:xfrm>
            <a:off x="4762679" y="2439035"/>
            <a:ext cx="635" cy="26606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Freeform 24"/>
          <p:cNvSpPr/>
          <p:nvPr/>
        </p:nvSpPr>
        <p:spPr bwMode="gray">
          <a:xfrm rot="17283045">
            <a:off x="6046014" y="1116330"/>
            <a:ext cx="419735" cy="732790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gradFill rotWithShape="1">
            <a:gsLst>
              <a:gs pos="0">
                <a:srgbClr val="D11364"/>
              </a:gs>
              <a:gs pos="100000">
                <a:srgbClr val="D11364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FACD69"/>
                </a:solidFill>
                <a:prstDash val="solid"/>
                <a:round/>
              </a14:hiddenLine>
            </a:ext>
          </a:extLst>
        </p:spPr>
        <p:txBody>
          <a:bodyPr/>
          <a:lstStyle/>
          <a:p>
            <a:endParaRPr lang="zh-CN" altLang="en-US" b="1"/>
          </a:p>
        </p:txBody>
      </p:sp>
      <p:sp>
        <p:nvSpPr>
          <p:cNvPr id="21" name="矩形 20"/>
          <p:cNvSpPr/>
          <p:nvPr/>
        </p:nvSpPr>
        <p:spPr>
          <a:xfrm>
            <a:off x="4181174" y="-6315"/>
            <a:ext cx="3392170" cy="11760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形容光着身子。</a:t>
            </a:r>
          </a:p>
          <a:p>
            <a:r>
              <a:rPr lang="zh-CN" altLang="en-US" sz="2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本课指什么也没有带来，什么也没有带走。</a:t>
            </a:r>
          </a:p>
        </p:txBody>
      </p:sp>
      <p:sp>
        <p:nvSpPr>
          <p:cNvPr id="3" name="Freeform 24"/>
          <p:cNvSpPr/>
          <p:nvPr/>
        </p:nvSpPr>
        <p:spPr bwMode="gray">
          <a:xfrm rot="21303045">
            <a:off x="2089964" y="417195"/>
            <a:ext cx="2176145" cy="1159510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gradFill rotWithShape="1">
            <a:gsLst>
              <a:gs pos="0">
                <a:srgbClr val="D11364"/>
              </a:gs>
              <a:gs pos="100000">
                <a:srgbClr val="D11364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FACD69"/>
                </a:solidFill>
                <a:prstDash val="solid"/>
                <a:round/>
              </a14:hiddenLine>
            </a:ext>
          </a:extLst>
        </p:spPr>
        <p:txBody>
          <a:bodyPr/>
          <a:lstStyle/>
          <a:p>
            <a:endParaRPr lang="zh-CN" altLang="en-US" b="1"/>
          </a:p>
        </p:txBody>
      </p:sp>
      <p:sp>
        <p:nvSpPr>
          <p:cNvPr id="9" name="矩形 8"/>
          <p:cNvSpPr/>
          <p:nvPr/>
        </p:nvSpPr>
        <p:spPr>
          <a:xfrm>
            <a:off x="3449635" y="4643761"/>
            <a:ext cx="2350323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/>
            <a:r>
              <a:rPr lang="zh-CN" altLang="en-US" sz="24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课后第二题</a:t>
            </a:r>
            <a:r>
              <a:rPr lang="zh-CN" altLang="en-US" sz="24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en-US" altLang="zh-CN" sz="2400" b="1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61971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22" grpId="1" animBg="1"/>
      <p:bldP spid="22" grpId="2" animBg="1"/>
      <p:bldP spid="21" grpId="1" animBg="1"/>
      <p:bldP spid="21" grpId="2" animBg="1"/>
      <p:bldP spid="3" grpId="1" animBg="1"/>
      <p:bldP spid="3" grpId="2" animBg="1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539552" y="699542"/>
            <a:ext cx="79208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/>
              <a:t>        过去的日子如轻烟，被微风吹散了，如薄雾，被初阳蒸融了。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448309" y="2203797"/>
            <a:ext cx="83407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运用比喻手法。把日子的逝去比作轻烟被吹散，薄雾被蒸融，化抽象为形象，表现了“我”在逝去的岁月里没有留下什么痕迹。</a:t>
            </a:r>
          </a:p>
        </p:txBody>
      </p:sp>
    </p:spTree>
    <p:extLst>
      <p:ext uri="{BB962C8B-B14F-4D97-AF65-F5344CB8AC3E}">
        <p14:creationId xmlns:p14="http://schemas.microsoft.com/office/powerpoint/2010/main" val="991862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597535" y="3073003"/>
            <a:ext cx="7012305" cy="650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过去的日子如</a:t>
            </a:r>
            <a:r>
              <a:rPr lang="zh-CN" altLang="en-US" sz="2800" b="1" u="sng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    </a:t>
            </a:r>
            <a:r>
              <a: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2800" b="1" u="sng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       </a:t>
            </a:r>
            <a:r>
              <a: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</a:p>
        </p:txBody>
      </p: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454025" y="504190"/>
            <a:ext cx="8303895" cy="177279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eaLnBrk="1" hangingPunct="1">
              <a:lnSpc>
                <a:spcPct val="130000"/>
              </a:lnSpc>
              <a:spcBef>
                <a:spcPct val="50000"/>
              </a:spcBef>
            </a:pPr>
            <a:r>
              <a:rPr lang="zh-CN" altLang="en-US" sz="2800" b="1" dirty="0">
                <a:latin typeface="黑体" panose="02010600030101010101" pitchFamily="2" charset="-122"/>
                <a:ea typeface="黑体" panose="02010600030101010101" pitchFamily="2" charset="-122"/>
              </a:rPr>
              <a:t>    读一读，写一写。</a:t>
            </a:r>
          </a:p>
          <a:p>
            <a:pPr>
              <a:lnSpc>
                <a:spcPct val="130000"/>
              </a:lnSpc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过去的日子如轻烟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,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被微风吹散了，如薄雾，被初阳蒸融了。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597535" y="2424931"/>
            <a:ext cx="7502857" cy="650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过去的日子如</a:t>
            </a:r>
            <a:r>
              <a:rPr lang="en-US" altLang="zh-CN" sz="2800" b="1" u="sng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      </a:t>
            </a:r>
            <a:r>
              <a: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2800" b="1" u="sng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      </a:t>
            </a:r>
            <a:r>
              <a: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2747630" y="2486263"/>
            <a:ext cx="2348720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沙滩上的脚印</a:t>
            </a: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5110480" y="3128650"/>
            <a:ext cx="2063115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一去不复返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矩形 10"/>
          <p:cNvSpPr>
            <a:spLocks noChangeArrowheads="1"/>
          </p:cNvSpPr>
          <p:nvPr/>
        </p:nvSpPr>
        <p:spPr bwMode="auto">
          <a:xfrm>
            <a:off x="5247616" y="2462768"/>
            <a:ext cx="2348720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被海浪抹平了</a:t>
            </a:r>
          </a:p>
        </p:txBody>
      </p:sp>
      <p:sp>
        <p:nvSpPr>
          <p:cNvPr id="3" name="矩形 2"/>
          <p:cNvSpPr>
            <a:spLocks noChangeArrowheads="1"/>
          </p:cNvSpPr>
          <p:nvPr/>
        </p:nvSpPr>
        <p:spPr bwMode="auto">
          <a:xfrm>
            <a:off x="3228960" y="3147814"/>
            <a:ext cx="906017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流水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35" y="504190"/>
            <a:ext cx="559476" cy="5454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836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http://img8.zol.com.cn/bbs/upload/21978/21977344.jpg"/>
          <p:cNvPicPr>
            <a:picLocks noChangeAspect="1" noChangeArrowheads="1"/>
          </p:cNvPicPr>
          <p:nvPr/>
        </p:nvPicPr>
        <p:blipFill>
          <a:blip r:embed="rId3" cstate="print">
            <a:lum contrast="40000"/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" name="组合 7"/>
          <p:cNvGrpSpPr/>
          <p:nvPr/>
        </p:nvGrpSpPr>
        <p:grpSpPr>
          <a:xfrm>
            <a:off x="7092280" y="3867894"/>
            <a:ext cx="1629410" cy="400050"/>
            <a:chOff x="11438" y="6658"/>
            <a:chExt cx="2566" cy="630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38" y="6679"/>
              <a:ext cx="2566" cy="59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6" name="文本框 15">
              <a:hlinkClick r:id="" action="ppaction://hlinkshowjump?jump=nextslide"/>
            </p:cNvPr>
            <p:cNvSpPr txBox="1"/>
            <p:nvPr/>
          </p:nvSpPr>
          <p:spPr>
            <a:xfrm>
              <a:off x="11457" y="6658"/>
              <a:ext cx="1939" cy="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2000" b="1" dirty="0">
                  <a:solidFill>
                    <a:schemeClr val="bg1"/>
                  </a:solidFill>
                </a:rPr>
                <a:t>第一课时</a:t>
              </a: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7092280" y="4342239"/>
            <a:ext cx="1629410" cy="400050"/>
            <a:chOff x="11438" y="7275"/>
            <a:chExt cx="2566" cy="630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38" y="7292"/>
              <a:ext cx="2566" cy="59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7" name="文本框 14">
              <a:hlinkClick r:id="rId5" action="ppaction://hlinksldjump"/>
            </p:cNvPr>
            <p:cNvSpPr txBox="1"/>
            <p:nvPr/>
          </p:nvSpPr>
          <p:spPr>
            <a:xfrm>
              <a:off x="11457" y="7275"/>
              <a:ext cx="1939" cy="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2000" b="1" dirty="0">
                  <a:solidFill>
                    <a:schemeClr val="bg1"/>
                  </a:solidFill>
                </a:rPr>
                <a:t>第二课时</a:t>
              </a: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-36512" y="143071"/>
            <a:ext cx="3240360" cy="276999"/>
            <a:chOff x="-36512" y="143071"/>
            <a:chExt cx="3240360" cy="276999"/>
          </a:xfrm>
        </p:grpSpPr>
        <p:sp>
          <p:nvSpPr>
            <p:cNvPr id="9" name="矩形 8"/>
            <p:cNvSpPr/>
            <p:nvPr/>
          </p:nvSpPr>
          <p:spPr>
            <a:xfrm flipH="1">
              <a:off x="-36512" y="159510"/>
              <a:ext cx="3240360" cy="252000"/>
            </a:xfrm>
            <a:prstGeom prst="rect">
              <a:avLst/>
            </a:prstGeom>
            <a:gradFill flip="none" rotWithShape="1">
              <a:gsLst>
                <a:gs pos="40000">
                  <a:schemeClr val="bg1"/>
                </a:gs>
                <a:gs pos="99000">
                  <a:schemeClr val="bg1">
                    <a:alpha val="0"/>
                  </a:schemeClr>
                </a:gs>
                <a:gs pos="77000">
                  <a:schemeClr val="bg1">
                    <a:alpha val="59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2" name="文本框 1"/>
            <p:cNvSpPr txBox="1"/>
            <p:nvPr/>
          </p:nvSpPr>
          <p:spPr>
            <a:xfrm>
              <a:off x="161281" y="143071"/>
              <a:ext cx="159851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1200" b="1" dirty="0">
                  <a:latin typeface="Heiti SC Light" panose="02000000000000000000" pitchFamily="2" charset="-128"/>
                  <a:ea typeface="Heiti SC Light" panose="02000000000000000000" pitchFamily="2" charset="-128"/>
                </a:rPr>
                <a:t>   语文  六年级  下册</a:t>
              </a:r>
            </a:p>
          </p:txBody>
        </p:sp>
      </p:grpSp>
      <p:sp>
        <p:nvSpPr>
          <p:cNvPr id="19" name="TextBox 48"/>
          <p:cNvSpPr txBox="1"/>
          <p:nvPr/>
        </p:nvSpPr>
        <p:spPr>
          <a:xfrm>
            <a:off x="2411761" y="1239177"/>
            <a:ext cx="4036868" cy="130034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softEdge rad="31750"/>
          </a:effectLst>
        </p:spPr>
        <p:txBody>
          <a:bodyPr wrap="square" lIns="68573" tIns="34286" rIns="68573" bIns="34286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zh-CN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8 </a:t>
            </a:r>
            <a:r>
              <a:rPr lang="zh-CN" alt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匆 匆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6"/>
          <p:cNvSpPr txBox="1"/>
          <p:nvPr/>
        </p:nvSpPr>
        <p:spPr>
          <a:xfrm>
            <a:off x="1403648" y="1172146"/>
            <a:ext cx="6768752" cy="201285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b="1" dirty="0">
                <a:latin typeface="+mj-ea"/>
                <a:ea typeface="+mj-ea"/>
              </a:rPr>
              <a:t>    课文开头，作者用了我们司空见惯的现象引出话题，读一读，作者写了哪三种事物？</a:t>
            </a:r>
            <a:endParaRPr sz="3200" dirty="0">
              <a:latin typeface="+mj-ea"/>
              <a:ea typeface="+mj-ea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55" y="1275606"/>
            <a:ext cx="1259840" cy="180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9860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6"/>
          <p:cNvSpPr txBox="1"/>
          <p:nvPr/>
        </p:nvSpPr>
        <p:spPr>
          <a:xfrm>
            <a:off x="467544" y="545359"/>
            <a:ext cx="8136904" cy="137268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200" dirty="0">
                <a:latin typeface="+mj-ea"/>
                <a:ea typeface="+mj-ea"/>
              </a:rPr>
              <a:t>    </a:t>
            </a:r>
            <a:r>
              <a:rPr lang="en-US" altLang="zh-CN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燕子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去了，有再来的时候；</a:t>
            </a:r>
            <a:r>
              <a:rPr lang="en-US" altLang="zh-CN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杨柳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枯了，有再青的时候；</a:t>
            </a:r>
            <a:r>
              <a:rPr lang="en-US" altLang="zh-CN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桃花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谢了，有再开的时候。</a:t>
            </a:r>
            <a:r>
              <a:rPr lang="en-US" altLang="zh-CN" sz="3200" b="1" dirty="0">
                <a:latin typeface="+mj-ea"/>
                <a:ea typeface="+mj-ea"/>
              </a:rPr>
              <a:t> </a:t>
            </a:r>
            <a:endParaRPr sz="3200" b="1" dirty="0">
              <a:latin typeface="+mj-ea"/>
              <a:ea typeface="+mj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772461" y="2067693"/>
            <a:ext cx="1461932" cy="608965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排比</a:t>
            </a:r>
          </a:p>
        </p:txBody>
      </p:sp>
      <p:sp>
        <p:nvSpPr>
          <p:cNvPr id="7" name="矩形 6"/>
          <p:cNvSpPr/>
          <p:nvPr/>
        </p:nvSpPr>
        <p:spPr>
          <a:xfrm>
            <a:off x="2987824" y="2185717"/>
            <a:ext cx="2182012" cy="608965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762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</a:rPr>
              <a:t>季节更替</a:t>
            </a:r>
          </a:p>
        </p:txBody>
      </p:sp>
      <p:sp>
        <p:nvSpPr>
          <p:cNvPr id="8" name="矩形 7"/>
          <p:cNvSpPr/>
          <p:nvPr/>
        </p:nvSpPr>
        <p:spPr>
          <a:xfrm>
            <a:off x="2629684" y="3061382"/>
            <a:ext cx="3149888" cy="608965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762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</a:rPr>
              <a:t>时间飞逝的痕迹</a:t>
            </a:r>
          </a:p>
        </p:txBody>
      </p:sp>
      <p:cxnSp>
        <p:nvCxnSpPr>
          <p:cNvPr id="9" name="直接箭头连接符 8"/>
          <p:cNvCxnSpPr>
            <a:stCxn id="7" idx="2"/>
            <a:endCxn id="8" idx="0"/>
          </p:cNvCxnSpPr>
          <p:nvPr/>
        </p:nvCxnSpPr>
        <p:spPr>
          <a:xfrm>
            <a:off x="4078830" y="2794682"/>
            <a:ext cx="125798" cy="26670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053" b="6250"/>
          <a:stretch/>
        </p:blipFill>
        <p:spPr bwMode="auto">
          <a:xfrm>
            <a:off x="0" y="-1"/>
            <a:ext cx="9144000" cy="5164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文本框 6"/>
          <p:cNvSpPr txBox="1"/>
          <p:nvPr/>
        </p:nvSpPr>
        <p:spPr>
          <a:xfrm>
            <a:off x="179512" y="411510"/>
            <a:ext cx="7704856" cy="812530"/>
          </a:xfrm>
          <a:prstGeom prst="rect">
            <a:avLst/>
          </a:prstGeom>
          <a:solidFill>
            <a:schemeClr val="bg1">
              <a:alpha val="84000"/>
            </a:schemeClr>
          </a:solidFill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600" dirty="0">
                <a:latin typeface="+mj-ea"/>
                <a:ea typeface="+mj-ea"/>
              </a:rPr>
              <a:t> 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zh-CN" altLang="en-US" sz="3600" dirty="0">
                <a:latin typeface="+mj-ea"/>
                <a:ea typeface="+mj-ea"/>
              </a:rPr>
              <a:t>      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r>
              <a:rPr lang="en-US" altLang="zh-CN" sz="3600" b="1" dirty="0" err="1">
                <a:latin typeface="楷体" panose="02010609060101010101" pitchFamily="49" charset="-122"/>
                <a:ea typeface="楷体" panose="02010609060101010101" pitchFamily="49" charset="-122"/>
              </a:rPr>
              <a:t>了，有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（     ）</a:t>
            </a:r>
            <a:r>
              <a:rPr lang="en-US" altLang="zh-CN" sz="3600" b="1" dirty="0" err="1">
                <a:latin typeface="楷体" panose="02010609060101010101" pitchFamily="49" charset="-122"/>
                <a:ea typeface="楷体" panose="02010609060101010101" pitchFamily="49" charset="-122"/>
              </a:rPr>
              <a:t>的时候</a:t>
            </a:r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；</a:t>
            </a:r>
            <a:endParaRPr sz="3600" b="1" dirty="0">
              <a:latin typeface="+mj-ea"/>
              <a:ea typeface="+mj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904444" y="494609"/>
            <a:ext cx="15744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 err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燕子去</a:t>
            </a:r>
            <a:endParaRPr lang="zh-CN" altLang="en-US" sz="1800" dirty="0">
              <a:solidFill>
                <a:srgbClr val="FF000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4716016" y="494608"/>
            <a:ext cx="11112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 err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再来</a:t>
            </a:r>
            <a:endParaRPr lang="zh-CN" altLang="en-US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09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文本框 6"/>
          <p:cNvSpPr txBox="1"/>
          <p:nvPr/>
        </p:nvSpPr>
        <p:spPr>
          <a:xfrm>
            <a:off x="179512" y="411510"/>
            <a:ext cx="7704856" cy="812530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600" dirty="0">
                <a:latin typeface="+mj-ea"/>
                <a:ea typeface="+mj-ea"/>
              </a:rPr>
              <a:t> 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zh-CN" altLang="en-US" sz="3600" dirty="0">
                <a:latin typeface="+mj-ea"/>
                <a:ea typeface="+mj-ea"/>
              </a:rPr>
              <a:t>      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r>
              <a:rPr lang="en-US" altLang="zh-CN" sz="3600" b="1" dirty="0" err="1">
                <a:latin typeface="楷体" panose="02010609060101010101" pitchFamily="49" charset="-122"/>
                <a:ea typeface="楷体" panose="02010609060101010101" pitchFamily="49" charset="-122"/>
              </a:rPr>
              <a:t>了，有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（     ）</a:t>
            </a:r>
            <a:r>
              <a:rPr lang="en-US" altLang="zh-CN" sz="3600" b="1" dirty="0" err="1">
                <a:latin typeface="楷体" panose="02010609060101010101" pitchFamily="49" charset="-122"/>
                <a:ea typeface="楷体" panose="02010609060101010101" pitchFamily="49" charset="-122"/>
              </a:rPr>
              <a:t>的时候</a:t>
            </a:r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；</a:t>
            </a:r>
            <a:endParaRPr sz="3600" b="1" dirty="0">
              <a:latin typeface="+mj-ea"/>
              <a:ea typeface="+mj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883178" y="505242"/>
            <a:ext cx="15744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杨柳枯</a:t>
            </a:r>
            <a:endParaRPr lang="zh-CN" altLang="en-US" sz="1800" dirty="0">
              <a:solidFill>
                <a:srgbClr val="FF000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4684934" y="494609"/>
            <a:ext cx="11112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再青</a:t>
            </a:r>
            <a:endParaRPr lang="zh-CN" altLang="en-US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54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0" b="20588"/>
          <a:stretch/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文本框 6"/>
          <p:cNvSpPr txBox="1"/>
          <p:nvPr/>
        </p:nvSpPr>
        <p:spPr>
          <a:xfrm>
            <a:off x="179512" y="411510"/>
            <a:ext cx="7704856" cy="812530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600" dirty="0">
                <a:latin typeface="+mj-ea"/>
                <a:ea typeface="+mj-ea"/>
              </a:rPr>
              <a:t> 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zh-CN" altLang="en-US" sz="3600" dirty="0">
                <a:latin typeface="+mj-ea"/>
                <a:ea typeface="+mj-ea"/>
              </a:rPr>
              <a:t>      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r>
              <a:rPr lang="en-US" altLang="zh-CN" sz="3600" b="1" dirty="0" err="1">
                <a:latin typeface="楷体" panose="02010609060101010101" pitchFamily="49" charset="-122"/>
                <a:ea typeface="楷体" panose="02010609060101010101" pitchFamily="49" charset="-122"/>
              </a:rPr>
              <a:t>了，有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（     ）</a:t>
            </a:r>
            <a:r>
              <a:rPr lang="en-US" altLang="zh-CN" sz="3600" b="1" dirty="0" err="1">
                <a:latin typeface="楷体" panose="02010609060101010101" pitchFamily="49" charset="-122"/>
                <a:ea typeface="楷体" panose="02010609060101010101" pitchFamily="49" charset="-122"/>
              </a:rPr>
              <a:t>的时候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sz="3600" b="1" dirty="0">
              <a:latin typeface="+mj-ea"/>
              <a:ea typeface="+mj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883178" y="505242"/>
            <a:ext cx="15744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桃花谢</a:t>
            </a:r>
            <a:endParaRPr lang="zh-CN" altLang="en-US" sz="1800" dirty="0">
              <a:solidFill>
                <a:srgbClr val="FF000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4684934" y="494609"/>
            <a:ext cx="11112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再开</a:t>
            </a:r>
            <a:endParaRPr lang="zh-CN" altLang="en-US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1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t0133408d699cb9b84f[1]"/>
          <p:cNvPicPr>
            <a:picLocks noChangeAspect="1"/>
          </p:cNvPicPr>
          <p:nvPr/>
        </p:nvPicPr>
        <p:blipFill>
          <a:blip r:embed="rId2"/>
          <a:srcRect b="4500"/>
          <a:stretch>
            <a:fillRect/>
          </a:stretch>
        </p:blipFill>
        <p:spPr>
          <a:xfrm>
            <a:off x="6555420" y="11799"/>
            <a:ext cx="2597150" cy="2480945"/>
          </a:xfrm>
          <a:prstGeom prst="rect">
            <a:avLst/>
          </a:prstGeom>
        </p:spPr>
      </p:pic>
      <p:sp>
        <p:nvSpPr>
          <p:cNvPr id="5" name="文本框 6"/>
          <p:cNvSpPr txBox="1"/>
          <p:nvPr/>
        </p:nvSpPr>
        <p:spPr>
          <a:xfrm>
            <a:off x="395536" y="438917"/>
            <a:ext cx="6172353" cy="177279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800" b="1" dirty="0">
                <a:latin typeface="+mj-ea"/>
                <a:ea typeface="+mj-ea"/>
              </a:rPr>
              <a:t>    </a:t>
            </a:r>
            <a:r>
              <a:rPr lang="zh-CN" altLang="en-US" sz="2800" b="1" dirty="0">
                <a:latin typeface="+mj-ea"/>
                <a:ea typeface="+mj-ea"/>
              </a:rPr>
              <a:t>文中写了燕子、杨柳、桃花</a:t>
            </a:r>
            <a:r>
              <a:rPr lang="zh-CN" altLang="en-US" sz="2800" b="1" dirty="0">
                <a:latin typeface="+mn-ea"/>
                <a:cs typeface="+mn-ea"/>
              </a:rPr>
              <a:t>，请你仿照上述句子</a:t>
            </a:r>
            <a:r>
              <a:rPr lang="en-US" altLang="zh-CN" sz="2800" b="1" dirty="0">
                <a:latin typeface="+mn-ea"/>
                <a:cs typeface="+mn-ea"/>
              </a:rPr>
              <a:t>,</a:t>
            </a:r>
            <a:r>
              <a:rPr lang="zh-CN" altLang="en-US" sz="2800" b="1" dirty="0">
                <a:latin typeface="+mn-ea"/>
                <a:cs typeface="+mn-ea"/>
              </a:rPr>
              <a:t>用上排比的手法，写一写还有哪些事物。</a:t>
            </a:r>
            <a:endParaRPr lang="en-US" altLang="zh-CN" sz="2800" b="1" dirty="0">
              <a:latin typeface="+mn-ea"/>
              <a:cs typeface="+mn-ea"/>
            </a:endParaRPr>
          </a:p>
        </p:txBody>
      </p:sp>
      <p:sp>
        <p:nvSpPr>
          <p:cNvPr id="2" name="文本框 6"/>
          <p:cNvSpPr txBox="1"/>
          <p:nvPr/>
        </p:nvSpPr>
        <p:spPr>
          <a:xfrm>
            <a:off x="611560" y="2420090"/>
            <a:ext cx="7603602" cy="12126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800" dirty="0">
                <a:latin typeface="+mj-ea"/>
                <a:ea typeface="+mj-ea"/>
              </a:rPr>
              <a:t>   </a:t>
            </a:r>
            <a:r>
              <a:rPr lang="en-US" altLang="zh-CN" sz="2800" u="sng" dirty="0">
                <a:latin typeface="+mj-ea"/>
                <a:ea typeface="+mj-ea"/>
              </a:rPr>
              <a:t>       </a:t>
            </a:r>
            <a:r>
              <a:rPr sz="2800" b="1" dirty="0" err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了，有再</a:t>
            </a:r>
            <a:r>
              <a:rPr lang="en-US" sz="2800" b="1" u="sng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</a:t>
            </a:r>
            <a:r>
              <a:rPr sz="2800" b="1" dirty="0" err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的时候</a:t>
            </a:r>
            <a:r>
              <a:rPr lang="zh-CN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；</a:t>
            </a:r>
            <a:r>
              <a:rPr lang="en-US" altLang="zh-CN" sz="2800" b="1" u="sng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   </a:t>
            </a:r>
            <a:r>
              <a:rPr sz="2800" b="1" dirty="0" err="1">
                <a:latin typeface="楷体" panose="02010609060101010101" pitchFamily="49" charset="-122"/>
                <a:ea typeface="楷体" panose="02010609060101010101" pitchFamily="49" charset="-122"/>
              </a:rPr>
              <a:t>了，有再</a:t>
            </a:r>
            <a:r>
              <a:rPr lang="en-US" sz="2800" b="1" u="sng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sz="2800" b="1" dirty="0" err="1">
                <a:latin typeface="楷体" panose="02010609060101010101" pitchFamily="49" charset="-122"/>
                <a:ea typeface="楷体" panose="02010609060101010101" pitchFamily="49" charset="-122"/>
              </a:rPr>
              <a:t>的时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候</a:t>
            </a:r>
            <a:r>
              <a:rPr 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；</a:t>
            </a:r>
            <a:r>
              <a:rPr lang="en-US" altLang="zh-CN" sz="2800" b="1" u="sng" dirty="0">
                <a:latin typeface="楷体" panose="02010609060101010101" pitchFamily="49" charset="-122"/>
                <a:ea typeface="楷体" panose="02010609060101010101" pitchFamily="49" charset="-122"/>
              </a:rPr>
              <a:t>       </a:t>
            </a:r>
            <a:r>
              <a:rPr sz="2800" b="1" dirty="0" err="1">
                <a:latin typeface="楷体" panose="02010609060101010101" pitchFamily="49" charset="-122"/>
                <a:ea typeface="楷体" panose="02010609060101010101" pitchFamily="49" charset="-122"/>
              </a:rPr>
              <a:t>了，有再</a:t>
            </a:r>
            <a:r>
              <a:rPr lang="en-US" sz="2800" b="1" u="sng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sz="2800" b="1" dirty="0" err="1">
                <a:latin typeface="楷体" panose="02010609060101010101" pitchFamily="49" charset="-122"/>
                <a:ea typeface="楷体" panose="02010609060101010101" pitchFamily="49" charset="-122"/>
              </a:rPr>
              <a:t>的时候</a:t>
            </a:r>
            <a:r>
              <a:rPr 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98906"/>
            <a:ext cx="559476" cy="54546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259632" y="2467935"/>
            <a:ext cx="12666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叶子黄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3995936" y="2492744"/>
            <a:ext cx="5453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绿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6108932" y="2456488"/>
            <a:ext cx="12666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月亮缺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475656" y="3026410"/>
            <a:ext cx="5453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圆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635260" y="3026410"/>
            <a:ext cx="12666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太阳落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372200" y="3026410"/>
            <a:ext cx="5453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升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6"/>
          <p:cNvSpPr txBox="1"/>
          <p:nvPr/>
        </p:nvSpPr>
        <p:spPr>
          <a:xfrm>
            <a:off x="1590458" y="1608728"/>
            <a:ext cx="6768752" cy="137268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b="1" dirty="0">
                <a:latin typeface="+mj-ea"/>
                <a:ea typeface="+mj-ea"/>
                <a:sym typeface="+mn-ea"/>
              </a:rPr>
              <a:t>    一起</a:t>
            </a:r>
            <a:r>
              <a:rPr lang="zh-CN" sz="3200" b="1" dirty="0">
                <a:latin typeface="+mj-ea"/>
                <a:ea typeface="+mj-ea"/>
                <a:sym typeface="+mn-ea"/>
              </a:rPr>
              <a:t>朗读</a:t>
            </a:r>
            <a:r>
              <a:rPr lang="zh-CN" altLang="en-US" sz="3200" b="1" dirty="0">
                <a:latin typeface="+mj-ea"/>
                <a:ea typeface="+mj-ea"/>
                <a:sym typeface="+mn-ea"/>
              </a:rPr>
              <a:t>第一</a:t>
            </a:r>
            <a:r>
              <a:rPr sz="3200" b="1" dirty="0" err="1">
                <a:latin typeface="+mj-ea"/>
                <a:ea typeface="+mj-ea"/>
                <a:sym typeface="+mn-ea"/>
              </a:rPr>
              <a:t>自然段</a:t>
            </a:r>
            <a:r>
              <a:rPr sz="3200" b="1" dirty="0">
                <a:latin typeface="+mj-ea"/>
                <a:ea typeface="+mj-ea"/>
                <a:sym typeface="+mn-ea"/>
              </a:rPr>
              <a:t>，</a:t>
            </a:r>
            <a:r>
              <a:rPr lang="zh-CN" sz="3200" b="1" dirty="0">
                <a:latin typeface="+mj-ea"/>
                <a:ea typeface="+mj-ea"/>
                <a:sym typeface="+mn-ea"/>
              </a:rPr>
              <a:t>注意表现出作者</a:t>
            </a:r>
            <a:r>
              <a:rPr lang="zh-CN" sz="3200" b="1" dirty="0">
                <a:solidFill>
                  <a:srgbClr val="FF0000"/>
                </a:solidFill>
                <a:latin typeface="+mj-ea"/>
                <a:ea typeface="+mj-ea"/>
                <a:sym typeface="+mn-ea"/>
              </a:rPr>
              <a:t>无奈</a:t>
            </a:r>
            <a:r>
              <a:rPr lang="zh-CN" sz="3200" b="1" dirty="0">
                <a:latin typeface="+mj-ea"/>
                <a:ea typeface="+mj-ea"/>
                <a:sym typeface="+mn-ea"/>
              </a:rPr>
              <a:t>和</a:t>
            </a:r>
            <a:r>
              <a:rPr lang="zh-CN" sz="3200" b="1" dirty="0">
                <a:solidFill>
                  <a:srgbClr val="FF0000"/>
                </a:solidFill>
                <a:latin typeface="+mj-ea"/>
                <a:ea typeface="+mj-ea"/>
                <a:sym typeface="+mn-ea"/>
              </a:rPr>
              <a:t>留恋</a:t>
            </a:r>
            <a:r>
              <a:rPr lang="zh-CN" sz="3200" b="1" dirty="0">
                <a:latin typeface="+mj-ea"/>
                <a:ea typeface="+mj-ea"/>
                <a:sym typeface="+mn-ea"/>
              </a:rPr>
              <a:t>的情感。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76128"/>
            <a:ext cx="1266930" cy="1037882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241502" y="2352345"/>
            <a:ext cx="23503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24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课后第一题</a:t>
            </a:r>
            <a:r>
              <a:rPr lang="zh-CN" altLang="en-US" sz="24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en-US" altLang="zh-CN" sz="2400" b="1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6"/>
          <p:cNvSpPr txBox="1"/>
          <p:nvPr/>
        </p:nvSpPr>
        <p:spPr>
          <a:xfrm>
            <a:off x="1547664" y="1500505"/>
            <a:ext cx="6768752" cy="128188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b="1" dirty="0">
                <a:latin typeface="+mj-ea"/>
                <a:ea typeface="+mj-ea"/>
              </a:rPr>
              <a:t>    请各自默读第二自然段，思考：这段话写出了时间怎样的特点？</a:t>
            </a:r>
            <a:r>
              <a:rPr lang="en-US" altLang="zh-CN" sz="3200" dirty="0">
                <a:latin typeface="+mj-ea"/>
                <a:ea typeface="+mj-ea"/>
              </a:rPr>
              <a:t>      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55" y="1500505"/>
            <a:ext cx="1259840" cy="180594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36380" cy="5158105"/>
          </a:xfrm>
          <a:prstGeom prst="rect">
            <a:avLst/>
          </a:prstGeom>
        </p:spPr>
      </p:pic>
      <p:sp>
        <p:nvSpPr>
          <p:cNvPr id="5" name="文本框 6"/>
          <p:cNvSpPr txBox="1"/>
          <p:nvPr/>
        </p:nvSpPr>
        <p:spPr>
          <a:xfrm>
            <a:off x="1187624" y="267494"/>
            <a:ext cx="6768752" cy="1529715"/>
          </a:xfrm>
          <a:prstGeom prst="rect">
            <a:avLst/>
          </a:prstGeom>
          <a:effectLst>
            <a:glow rad="63500">
              <a:schemeClr val="bg1">
                <a:lumMod val="95000"/>
                <a:alpha val="30000"/>
              </a:schemeClr>
            </a:glow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</a:t>
            </a:r>
            <a:r>
              <a:rPr lang="en-US" altLang="zh-CN" sz="2400" b="1" dirty="0" err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在默默里算着，八千多日子已经从我手中溜去；像针尖上一滴水滴在大海里，我的日子滴在时间的流里，没有声音，也没有影子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。</a:t>
            </a:r>
            <a:endParaRPr sz="2800" b="1" dirty="0">
              <a:latin typeface="+mj-ea"/>
              <a:ea typeface="+mj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362976" y="2488451"/>
            <a:ext cx="1614805" cy="608965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</a:rPr>
              <a:t>比喻</a:t>
            </a:r>
          </a:p>
        </p:txBody>
      </p:sp>
      <p:sp>
        <p:nvSpPr>
          <p:cNvPr id="10" name="矩形 9"/>
          <p:cNvSpPr/>
          <p:nvPr/>
        </p:nvSpPr>
        <p:spPr>
          <a:xfrm>
            <a:off x="6010541" y="2022996"/>
            <a:ext cx="2200910" cy="608965"/>
          </a:xfrm>
          <a:prstGeom prst="rect">
            <a:avLst/>
          </a:prstGeom>
          <a:effectLst>
            <a:outerShdw blurRad="88900" dist="20000" dir="5400000" rotWithShape="0">
              <a:srgbClr val="000000">
                <a:alpha val="38000"/>
              </a:srgbClr>
            </a:outerShdw>
            <a:softEdge rad="1016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</a:rPr>
              <a:t>针尖上一滴水</a:t>
            </a:r>
          </a:p>
        </p:txBody>
      </p:sp>
      <p:sp>
        <p:nvSpPr>
          <p:cNvPr id="12" name="矩形 11"/>
          <p:cNvSpPr/>
          <p:nvPr/>
        </p:nvSpPr>
        <p:spPr>
          <a:xfrm>
            <a:off x="3764597" y="3545711"/>
            <a:ext cx="1614805" cy="608965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差异巨大</a:t>
            </a:r>
          </a:p>
        </p:txBody>
      </p:sp>
      <p:sp>
        <p:nvSpPr>
          <p:cNvPr id="14" name="矩形 13"/>
          <p:cNvSpPr/>
          <p:nvPr/>
        </p:nvSpPr>
        <p:spPr>
          <a:xfrm>
            <a:off x="3409581" y="2022996"/>
            <a:ext cx="2200910" cy="608965"/>
          </a:xfrm>
          <a:prstGeom prst="rect">
            <a:avLst/>
          </a:prstGeom>
          <a:effectLst>
            <a:outerShdw blurRad="88900" dist="20000" dir="5400000" rotWithShape="0">
              <a:srgbClr val="000000">
                <a:alpha val="38000"/>
              </a:srgbClr>
            </a:outerShdw>
            <a:softEdge rad="1016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八千多日子</a:t>
            </a:r>
          </a:p>
        </p:txBody>
      </p:sp>
      <p:sp>
        <p:nvSpPr>
          <p:cNvPr id="15" name="矩形 14"/>
          <p:cNvSpPr/>
          <p:nvPr/>
        </p:nvSpPr>
        <p:spPr>
          <a:xfrm>
            <a:off x="3409581" y="2797696"/>
            <a:ext cx="2200910" cy="608965"/>
          </a:xfrm>
          <a:prstGeom prst="rect">
            <a:avLst/>
          </a:prstGeom>
          <a:effectLst>
            <a:outerShdw blurRad="88900" dist="20000" dir="5400000" rotWithShape="0">
              <a:srgbClr val="000000">
                <a:alpha val="38000"/>
              </a:srgbClr>
            </a:outerShdw>
            <a:softEdge rad="1016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时间的流</a:t>
            </a:r>
          </a:p>
        </p:txBody>
      </p:sp>
      <p:sp>
        <p:nvSpPr>
          <p:cNvPr id="16" name="矩形 15"/>
          <p:cNvSpPr/>
          <p:nvPr/>
        </p:nvSpPr>
        <p:spPr>
          <a:xfrm>
            <a:off x="6010541" y="2797696"/>
            <a:ext cx="2200910" cy="608965"/>
          </a:xfrm>
          <a:prstGeom prst="rect">
            <a:avLst/>
          </a:prstGeom>
          <a:effectLst>
            <a:outerShdw blurRad="88900" dist="20000" dir="5400000" rotWithShape="0">
              <a:srgbClr val="000000">
                <a:alpha val="38000"/>
              </a:srgbClr>
            </a:outerShdw>
            <a:softEdge rad="1016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大海</a:t>
            </a:r>
          </a:p>
        </p:txBody>
      </p:sp>
      <p:cxnSp>
        <p:nvCxnSpPr>
          <p:cNvPr id="17" name="直接箭头连接符 16"/>
          <p:cNvCxnSpPr>
            <a:endCxn id="10" idx="1"/>
          </p:cNvCxnSpPr>
          <p:nvPr/>
        </p:nvCxnSpPr>
        <p:spPr>
          <a:xfrm flipV="1">
            <a:off x="5549531" y="2327796"/>
            <a:ext cx="461010" cy="952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/>
          <p:nvPr/>
        </p:nvCxnSpPr>
        <p:spPr>
          <a:xfrm flipV="1">
            <a:off x="5549531" y="3097416"/>
            <a:ext cx="461010" cy="952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矩形 21"/>
          <p:cNvSpPr/>
          <p:nvPr/>
        </p:nvSpPr>
        <p:spPr>
          <a:xfrm>
            <a:off x="5508556" y="3565204"/>
            <a:ext cx="2634513" cy="608965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八千多日子的渺小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2" grpId="0" animBg="1"/>
      <p:bldP spid="14" grpId="0" animBg="1"/>
      <p:bldP spid="15" grpId="0" animBg="1"/>
      <p:bldP spid="16" grpId="0" animBg="1"/>
      <p:bldP spid="2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6"/>
          <p:cNvSpPr txBox="1"/>
          <p:nvPr/>
        </p:nvSpPr>
        <p:spPr>
          <a:xfrm>
            <a:off x="997396" y="627534"/>
            <a:ext cx="6768752" cy="73263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600" b="1" dirty="0">
                <a:latin typeface="+mj-ea"/>
                <a:ea typeface="+mj-ea"/>
              </a:rPr>
              <a:t> </a:t>
            </a:r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我不禁</a:t>
            </a:r>
            <a:r>
              <a:rPr lang="en-US" altLang="zh-CN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头涔涔</a:t>
            </a:r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而</a:t>
            </a:r>
            <a:r>
              <a:rPr lang="en-US" altLang="zh-CN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泪潸潸</a:t>
            </a:r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了。</a:t>
            </a:r>
            <a:endParaRPr sz="3600" b="1" dirty="0">
              <a:latin typeface="+mj-ea"/>
              <a:ea typeface="+mj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404870" y="1795145"/>
            <a:ext cx="1614805" cy="608965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</a:rPr>
              <a:t>外在表现</a:t>
            </a:r>
          </a:p>
        </p:txBody>
      </p:sp>
      <p:cxnSp>
        <p:nvCxnSpPr>
          <p:cNvPr id="17" name="直接箭头连接符 16"/>
          <p:cNvCxnSpPr>
            <a:endCxn id="4" idx="0"/>
          </p:cNvCxnSpPr>
          <p:nvPr/>
        </p:nvCxnSpPr>
        <p:spPr>
          <a:xfrm>
            <a:off x="3491865" y="1360170"/>
            <a:ext cx="720725" cy="43497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直接箭头连接符 7"/>
          <p:cNvCxnSpPr>
            <a:endCxn id="4" idx="0"/>
          </p:cNvCxnSpPr>
          <p:nvPr/>
        </p:nvCxnSpPr>
        <p:spPr>
          <a:xfrm flipH="1">
            <a:off x="4212590" y="1360170"/>
            <a:ext cx="719455" cy="43497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 flipH="1">
            <a:off x="4211955" y="2404110"/>
            <a:ext cx="635" cy="80073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>
            <a:off x="3308985" y="3275330"/>
            <a:ext cx="1806575" cy="608965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762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焦急 无奈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38428" y="1167998"/>
            <a:ext cx="7205980" cy="2916555"/>
            <a:chOff x="1211" y="1328"/>
            <a:chExt cx="11348" cy="4593"/>
          </a:xfrm>
        </p:grpSpPr>
        <p:grpSp>
          <p:nvGrpSpPr>
            <p:cNvPr id="4" name="组合 3"/>
            <p:cNvGrpSpPr/>
            <p:nvPr/>
          </p:nvGrpSpPr>
          <p:grpSpPr>
            <a:xfrm>
              <a:off x="1211" y="1328"/>
              <a:ext cx="11348" cy="4593"/>
              <a:chOff x="1025388" y="1124744"/>
              <a:chExt cx="9606322" cy="3888432"/>
            </a:xfrm>
          </p:grpSpPr>
          <p:sp>
            <p:nvSpPr>
              <p:cNvPr id="11" name="矩形 10"/>
              <p:cNvSpPr/>
              <p:nvPr/>
            </p:nvSpPr>
            <p:spPr>
              <a:xfrm>
                <a:off x="1025388" y="1124744"/>
                <a:ext cx="9606322" cy="3888432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3" name="直接连接符 2"/>
              <p:cNvCxnSpPr/>
              <p:nvPr/>
            </p:nvCxnSpPr>
            <p:spPr>
              <a:xfrm>
                <a:off x="1054646" y="1124744"/>
                <a:ext cx="0" cy="3888000"/>
              </a:xfrm>
              <a:prstGeom prst="line">
                <a:avLst/>
              </a:prstGeom>
              <a:ln w="762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Rectangle 7"/>
            <p:cNvSpPr>
              <a:spLocks noChangeArrowheads="1"/>
            </p:cNvSpPr>
            <p:nvPr/>
          </p:nvSpPr>
          <p:spPr bwMode="auto">
            <a:xfrm>
              <a:off x="5414" y="1531"/>
              <a:ext cx="6890" cy="4035"/>
            </a:xfrm>
            <a:prstGeom prst="rect">
              <a:avLst/>
            </a:prstGeom>
            <a:noFill/>
            <a:ln w="19050">
              <a:noFill/>
              <a:prstDash val="sysDash"/>
              <a:miter lim="800000"/>
            </a:ln>
          </p:spPr>
          <p:txBody>
            <a:bodyPr wrap="square" lIns="68580" tIns="34290" rIns="68580" bIns="34290" anchor="ctr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kumimoji="1" lang="zh-CN" altLang="en-US" sz="2700" b="1" u="sng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朱自清</a:t>
              </a:r>
              <a:r>
                <a:rPr kumimoji="1" lang="zh-CN" altLang="en-US" sz="27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（</a:t>
              </a:r>
              <a:r>
                <a:rPr kumimoji="1" lang="en-US" altLang="zh-CN" sz="27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1898—1948</a:t>
              </a:r>
              <a:r>
                <a:rPr kumimoji="1" lang="zh-CN" altLang="en-US" sz="27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年），原名自华，字佩弦。</a:t>
              </a:r>
              <a:r>
                <a:rPr kumimoji="1" lang="zh-CN" altLang="en-US" sz="27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中国现代散文家</a:t>
              </a:r>
              <a:r>
                <a:rPr kumimoji="1" lang="zh-CN" altLang="en-US" sz="27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、</a:t>
              </a:r>
              <a:r>
                <a:rPr kumimoji="1" lang="zh-CN" altLang="en-US" sz="27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诗人</a:t>
              </a:r>
              <a:r>
                <a:rPr kumimoji="1" lang="zh-CN" altLang="en-US" sz="27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。作品有散文集</a:t>
              </a:r>
              <a:r>
                <a:rPr kumimoji="1" lang="en-US" altLang="zh-CN" sz="27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《</a:t>
              </a:r>
              <a:r>
                <a:rPr kumimoji="1" lang="zh-CN" altLang="en-US" sz="27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背影</a:t>
              </a:r>
              <a:r>
                <a:rPr kumimoji="1" lang="en-US" altLang="zh-CN" sz="27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》</a:t>
              </a:r>
              <a:r>
                <a:rPr kumimoji="1" lang="zh-CN" altLang="en-US" sz="27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、诗文集</a:t>
              </a:r>
              <a:r>
                <a:rPr kumimoji="1" lang="en-US" altLang="zh-CN" sz="27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《</a:t>
              </a:r>
              <a:r>
                <a:rPr kumimoji="1" lang="zh-CN" altLang="en-US" sz="27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踪迹</a:t>
              </a:r>
              <a:r>
                <a:rPr kumimoji="1" lang="en-US" altLang="zh-CN" sz="27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》</a:t>
              </a:r>
              <a:r>
                <a:rPr kumimoji="1" lang="zh-CN" altLang="en-US" sz="27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等。</a:t>
              </a:r>
              <a:endParaRPr kumimoji="1" lang="zh-CN" altLang="en-US" sz="27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pic>
          <p:nvPicPr>
            <p:cNvPr id="76802" name="Picture 2" descr="http://www.51wendang.com/pic/2e51197587a86d04d8d6782d/4-810-jpg_6-1080-0-0-1080.jpg"/>
            <p:cNvPicPr>
              <a:picLocks noChangeAspect="1" noChangeArrowheads="1"/>
            </p:cNvPicPr>
            <p:nvPr/>
          </p:nvPicPr>
          <p:blipFill>
            <a:blip r:embed="rId3" cstate="print">
              <a:lum contrast="30000"/>
            </a:blip>
            <a:srcRect l="10417" t="7407" r="48611" b="11110"/>
            <a:stretch>
              <a:fillRect/>
            </a:stretch>
          </p:blipFill>
          <p:spPr bwMode="auto">
            <a:xfrm flipH="1">
              <a:off x="1774" y="1499"/>
              <a:ext cx="3299" cy="4288"/>
            </a:xfrm>
            <a:prstGeom prst="rect">
              <a:avLst/>
            </a:prstGeom>
            <a:noFill/>
          </p:spPr>
        </p:pic>
      </p:grpSp>
      <p:grpSp>
        <p:nvGrpSpPr>
          <p:cNvPr id="12" name="组合 11"/>
          <p:cNvGrpSpPr/>
          <p:nvPr/>
        </p:nvGrpSpPr>
        <p:grpSpPr>
          <a:xfrm>
            <a:off x="152429" y="443448"/>
            <a:ext cx="1629583" cy="400110"/>
            <a:chOff x="160049" y="525491"/>
            <a:chExt cx="1629583" cy="400110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049" y="536227"/>
              <a:ext cx="1629583" cy="37863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5" name="文本框 11"/>
            <p:cNvSpPr txBox="1"/>
            <p:nvPr/>
          </p:nvSpPr>
          <p:spPr>
            <a:xfrm>
              <a:off x="172162" y="525491"/>
              <a:ext cx="123148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2000" dirty="0">
                  <a:solidFill>
                    <a:schemeClr val="bg1"/>
                  </a:solidFill>
                </a:rPr>
                <a:t>第一课时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矩形 36"/>
          <p:cNvSpPr/>
          <p:nvPr/>
        </p:nvSpPr>
        <p:spPr>
          <a:xfrm>
            <a:off x="611560" y="1275607"/>
            <a:ext cx="7992888" cy="114954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</a:t>
            </a:r>
            <a:r>
              <a:rPr lang="zh-CN" altLang="en-US" sz="2700" b="1" dirty="0">
                <a:latin typeface="+mn-ea"/>
                <a:sym typeface="+mn-ea"/>
              </a:rPr>
              <a:t>时间就是这样无声无息地溜走的，请同学们计算一下一天中从我们手中溜走了多少时间呢？</a:t>
            </a:r>
          </a:p>
        </p:txBody>
      </p:sp>
      <p:sp>
        <p:nvSpPr>
          <p:cNvPr id="11" name="文本框 9"/>
          <p:cNvSpPr txBox="1"/>
          <p:nvPr/>
        </p:nvSpPr>
        <p:spPr>
          <a:xfrm>
            <a:off x="1277205" y="735547"/>
            <a:ext cx="3241209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700" b="1" dirty="0">
                <a:latin typeface="+mj-ea"/>
                <a:ea typeface="+mj-ea"/>
              </a:rPr>
              <a:t>想一想，算一算。</a:t>
            </a:r>
          </a:p>
        </p:txBody>
      </p:sp>
      <p:pic>
        <p:nvPicPr>
          <p:cNvPr id="12" name="图片 1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014003">
            <a:off x="414818" y="596471"/>
            <a:ext cx="970671" cy="741124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" name="组合 3"/>
          <p:cNvGrpSpPr/>
          <p:nvPr/>
        </p:nvGrpSpPr>
        <p:grpSpPr>
          <a:xfrm>
            <a:off x="1524000" y="2355726"/>
            <a:ext cx="3264024" cy="2248024"/>
            <a:chOff x="1524000" y="2355726"/>
            <a:chExt cx="3264024" cy="2248024"/>
          </a:xfrm>
        </p:grpSpPr>
        <p:graphicFrame>
          <p:nvGraphicFramePr>
            <p:cNvPr id="2" name="图表 1"/>
            <p:cNvGraphicFramePr/>
            <p:nvPr/>
          </p:nvGraphicFramePr>
          <p:xfrm>
            <a:off x="1524000" y="2355726"/>
            <a:ext cx="3264024" cy="224802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3" name="TextBox 2"/>
            <p:cNvSpPr txBox="1"/>
            <p:nvPr/>
          </p:nvSpPr>
          <p:spPr>
            <a:xfrm>
              <a:off x="3491880" y="3075806"/>
              <a:ext cx="5437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/>
                <a:t>睡觉</a:t>
              </a:r>
              <a:endParaRPr lang="en-US" altLang="zh-CN" dirty="0"/>
            </a:p>
            <a:p>
              <a:r>
                <a:rPr lang="en-US" altLang="zh-CN" dirty="0"/>
                <a:t>39%</a:t>
              </a:r>
              <a:endParaRPr lang="zh-CN" alt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627784" y="2787774"/>
              <a:ext cx="5437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/>
                <a:t>上课</a:t>
              </a:r>
              <a:endParaRPr lang="en-US" altLang="zh-CN" dirty="0"/>
            </a:p>
            <a:p>
              <a:r>
                <a:rPr lang="en-US" altLang="zh-CN" dirty="0"/>
                <a:t>25%</a:t>
              </a:r>
              <a:endParaRPr lang="zh-CN" alt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987824" y="3776722"/>
              <a:ext cx="5437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/>
                <a:t>自学</a:t>
              </a:r>
              <a:endParaRPr lang="en-US" altLang="zh-CN" dirty="0"/>
            </a:p>
            <a:p>
              <a:r>
                <a:rPr lang="en-US" altLang="zh-CN" dirty="0"/>
                <a:t>25%</a:t>
              </a:r>
              <a:endParaRPr lang="zh-CN" alt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290197" y="3518887"/>
              <a:ext cx="69762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200" dirty="0">
                  <a:solidFill>
                    <a:schemeClr val="bg1"/>
                  </a:solidFill>
                </a:rPr>
                <a:t>吃饭</a:t>
              </a:r>
              <a:r>
                <a:rPr lang="en-US" altLang="zh-CN" sz="1200" dirty="0">
                  <a:solidFill>
                    <a:schemeClr val="bg1"/>
                  </a:solidFill>
                </a:rPr>
                <a:t>8%</a:t>
              </a:r>
              <a:endParaRPr lang="zh-CN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 rot="19288639">
              <a:off x="2494114" y="3694962"/>
              <a:ext cx="69762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200" dirty="0"/>
                <a:t>玩耍</a:t>
              </a:r>
              <a:r>
                <a:rPr lang="en-US" altLang="zh-CN" sz="1200" dirty="0"/>
                <a:t>6%</a:t>
              </a:r>
              <a:endParaRPr lang="zh-CN" altLang="en-US" sz="1200" dirty="0"/>
            </a:p>
          </p:txBody>
        </p:sp>
      </p:grpSp>
      <p:sp>
        <p:nvSpPr>
          <p:cNvPr id="14" name="文本框 11"/>
          <p:cNvSpPr txBox="1"/>
          <p:nvPr/>
        </p:nvSpPr>
        <p:spPr>
          <a:xfrm>
            <a:off x="4932040" y="3075806"/>
            <a:ext cx="2262479" cy="577081"/>
          </a:xfrm>
          <a:prstGeom prst="rect">
            <a:avLst/>
          </a:prstGeom>
          <a:noFill/>
          <a:ln w="9525">
            <a:noFill/>
          </a:ln>
        </p:spPr>
        <p:txBody>
          <a:bodyPr wrap="none" lIns="68580" tIns="34290" rIns="68580" bIns="34290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33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时间流逝图</a:t>
            </a:r>
          </a:p>
        </p:txBody>
      </p:sp>
    </p:spTree>
    <p:extLst>
      <p:ext uri="{BB962C8B-B14F-4D97-AF65-F5344CB8AC3E}">
        <p14:creationId xmlns:p14="http://schemas.microsoft.com/office/powerpoint/2010/main" val="919531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555776" y="1365364"/>
            <a:ext cx="4680520" cy="1152128"/>
            <a:chOff x="3809190" y="1857364"/>
            <a:chExt cx="6786610" cy="1349375"/>
          </a:xfrm>
        </p:grpSpPr>
        <p:sp>
          <p:nvSpPr>
            <p:cNvPr id="3" name="圆角矩形标注 2"/>
            <p:cNvSpPr/>
            <p:nvPr/>
          </p:nvSpPr>
          <p:spPr>
            <a:xfrm>
              <a:off x="3809190" y="1857364"/>
              <a:ext cx="6786610" cy="1349375"/>
            </a:xfrm>
            <a:prstGeom prst="wedgeRoundRectCallout">
              <a:avLst>
                <a:gd name="adj1" fmla="val -67240"/>
                <a:gd name="adj2" fmla="val 5080"/>
                <a:gd name="adj3" fmla="val 16667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rgbClr val="0000FF"/>
              </a:soli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4" name="文本框 9"/>
            <p:cNvSpPr txBox="1"/>
            <p:nvPr/>
          </p:nvSpPr>
          <p:spPr>
            <a:xfrm>
              <a:off x="3952066" y="1999623"/>
              <a:ext cx="6500857" cy="1117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2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时间像沙子，不知不觉从我们的手中溜走了。</a:t>
              </a: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2123727" y="2859782"/>
            <a:ext cx="4968553" cy="1136648"/>
            <a:chOff x="3380562" y="4000504"/>
            <a:chExt cx="5147991" cy="1136648"/>
          </a:xfrm>
        </p:grpSpPr>
        <p:sp>
          <p:nvSpPr>
            <p:cNvPr id="6" name="圆角矩形标注 5"/>
            <p:cNvSpPr/>
            <p:nvPr/>
          </p:nvSpPr>
          <p:spPr>
            <a:xfrm>
              <a:off x="3380562" y="4000504"/>
              <a:ext cx="5147991" cy="1136648"/>
            </a:xfrm>
            <a:prstGeom prst="wedgeRoundRectCallout">
              <a:avLst>
                <a:gd name="adj1" fmla="val 54258"/>
                <a:gd name="adj2" fmla="val 9544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00FF"/>
              </a:soli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7" name="文本框 9"/>
            <p:cNvSpPr txBox="1"/>
            <p:nvPr/>
          </p:nvSpPr>
          <p:spPr>
            <a:xfrm>
              <a:off x="3529780" y="4017604"/>
              <a:ext cx="4567095" cy="953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2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时间像突然刮来的一阵风，刮过之后，不留一点痕迹。</a:t>
              </a:r>
            </a:p>
          </p:txBody>
        </p:sp>
      </p:grpSp>
      <p:pic>
        <p:nvPicPr>
          <p:cNvPr id="8" name="Picture 2" descr="https://timgsa.baidu.com/timg?image&amp;quality=80&amp;size=b9999_10000&amp;sec=1532996475513&amp;di=b7ef69ed3b72f69c36657cdbe5701671&amp;imgtype=0&amp;src=http%3A%2F%2Fpic93.nipic.com%2Ffile%2F20160331%2F22595286_151633698518_2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713" t="5837" b="17946"/>
          <a:stretch>
            <a:fillRect/>
          </a:stretch>
        </p:blipFill>
        <p:spPr bwMode="auto">
          <a:xfrm flipH="1">
            <a:off x="323528" y="1206176"/>
            <a:ext cx="1473067" cy="2445694"/>
          </a:xfrm>
          <a:prstGeom prst="rect">
            <a:avLst/>
          </a:prstGeom>
          <a:noFill/>
        </p:spPr>
      </p:pic>
      <p:pic>
        <p:nvPicPr>
          <p:cNvPr id="9" name="Picture 2" descr="https://timgsa.baidu.com/timg?image&amp;quality=80&amp;size=b9999_10000&amp;sec=1532996475513&amp;di=b7ef69ed3b72f69c36657cdbe5701671&amp;imgtype=0&amp;src=http%3A%2F%2Fpic93.nipic.com%2Ffile%2F20160331%2F22595286_151633698518_2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837" r="47998" b="17946"/>
          <a:stretch>
            <a:fillRect/>
          </a:stretch>
        </p:blipFill>
        <p:spPr bwMode="auto">
          <a:xfrm>
            <a:off x="7524328" y="2542656"/>
            <a:ext cx="1241002" cy="2071678"/>
          </a:xfrm>
          <a:prstGeom prst="rect">
            <a:avLst/>
          </a:prstGeom>
          <a:noFill/>
        </p:spPr>
      </p:pic>
      <p:sp>
        <p:nvSpPr>
          <p:cNvPr id="10" name="文本框 9"/>
          <p:cNvSpPr txBox="1"/>
          <p:nvPr/>
        </p:nvSpPr>
        <p:spPr>
          <a:xfrm>
            <a:off x="647139" y="411510"/>
            <a:ext cx="8317349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>
                <a:latin typeface="+mj-ea"/>
                <a:ea typeface="+mj-ea"/>
              </a:rPr>
              <a:t>结合自己的经历，说说你觉得时间还像什么。</a:t>
            </a:r>
          </a:p>
        </p:txBody>
      </p:sp>
    </p:spTree>
    <p:extLst>
      <p:ext uri="{BB962C8B-B14F-4D97-AF65-F5344CB8AC3E}">
        <p14:creationId xmlns:p14="http://schemas.microsoft.com/office/powerpoint/2010/main" val="77812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6"/>
          <p:cNvSpPr txBox="1"/>
          <p:nvPr/>
        </p:nvSpPr>
        <p:spPr>
          <a:xfrm>
            <a:off x="1547664" y="1541267"/>
            <a:ext cx="6768752" cy="128188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b="1" dirty="0">
                <a:latin typeface="+mj-ea"/>
                <a:ea typeface="+mj-ea"/>
              </a:rPr>
              <a:t>    自由朗读第三自然段，思考作者是怎样具体描述日子来去匆匆的</a:t>
            </a:r>
            <a:r>
              <a:rPr lang="en-US" altLang="zh-CN" sz="3200" b="1" dirty="0">
                <a:latin typeface="+mj-ea"/>
                <a:ea typeface="+mj-ea"/>
              </a:rPr>
              <a:t>?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55" y="1500505"/>
            <a:ext cx="1259840" cy="180594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0"/>
          <a:stretch/>
        </p:blipFill>
        <p:spPr bwMode="auto">
          <a:xfrm>
            <a:off x="0" y="0"/>
            <a:ext cx="9144000" cy="5160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971600" y="339502"/>
            <a:ext cx="7128792" cy="138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早上我起来的时候，小屋里射进两三方斜斜的太阳。</a:t>
            </a:r>
            <a:r>
              <a:rPr lang="en-US" altLang="zh-CN" sz="2800" b="1" dirty="0" err="1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太阳他有脚啊，轻轻悄悄地挪移了</a:t>
            </a:r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</a:t>
            </a:r>
            <a:r>
              <a:rPr lang="en-US" altLang="zh-CN" sz="2800" b="1" dirty="0" err="1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我也茫茫然跟着旋转</a:t>
            </a:r>
            <a:r>
              <a:rPr lang="en-US" altLang="zh-CN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于是</a:t>
            </a:r>
            <a:r>
              <a:rPr lang="en-US" altLang="zh-CN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——</a:t>
            </a:r>
            <a:endParaRPr lang="zh-CN" altLang="en-US" sz="1600" dirty="0"/>
          </a:p>
        </p:txBody>
      </p:sp>
      <p:sp>
        <p:nvSpPr>
          <p:cNvPr id="3" name="矩形 2"/>
          <p:cNvSpPr/>
          <p:nvPr/>
        </p:nvSpPr>
        <p:spPr>
          <a:xfrm>
            <a:off x="2286000" y="2283718"/>
            <a:ext cx="4878288" cy="13849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+mn-ea"/>
                <a:cs typeface="楷体" panose="02010609060101010101" pitchFamily="49" charset="-122"/>
              </a:rPr>
              <a:t>运用拟人手法，赋予太阳以人的情态，用“脚”“挪移”把时间的流动表现的具体可感。</a:t>
            </a:r>
            <a:endParaRPr lang="zh-CN" altLang="en-US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41173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40" y="-19221"/>
            <a:ext cx="9148840" cy="5178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文本框 6"/>
          <p:cNvSpPr txBox="1"/>
          <p:nvPr/>
        </p:nvSpPr>
        <p:spPr>
          <a:xfrm>
            <a:off x="827584" y="195486"/>
            <a:ext cx="6192688" cy="7325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200" b="1" dirty="0" err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洗手的时候，日子从水盆里过去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；</a:t>
            </a:r>
          </a:p>
        </p:txBody>
      </p:sp>
    </p:spTree>
    <p:extLst>
      <p:ext uri="{BB962C8B-B14F-4D97-AF65-F5344CB8AC3E}">
        <p14:creationId xmlns:p14="http://schemas.microsoft.com/office/powerpoint/2010/main" val="3027214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756" y="-16801"/>
            <a:ext cx="9178756" cy="5206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文本框 6"/>
          <p:cNvSpPr txBox="1"/>
          <p:nvPr/>
        </p:nvSpPr>
        <p:spPr>
          <a:xfrm>
            <a:off x="1115616" y="915566"/>
            <a:ext cx="6192688" cy="7325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吃饭的时候，日子从饭碗里过去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；</a:t>
            </a:r>
          </a:p>
        </p:txBody>
      </p:sp>
    </p:spTree>
    <p:extLst>
      <p:ext uri="{BB962C8B-B14F-4D97-AF65-F5344CB8AC3E}">
        <p14:creationId xmlns:p14="http://schemas.microsoft.com/office/powerpoint/2010/main" val="2186681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6"/>
          <p:cNvSpPr txBox="1"/>
          <p:nvPr/>
        </p:nvSpPr>
        <p:spPr>
          <a:xfrm>
            <a:off x="5220072" y="1131590"/>
            <a:ext cx="2736304" cy="201285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默默时，便从凝然的双眼前过去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；</a:t>
            </a:r>
          </a:p>
        </p:txBody>
      </p:sp>
      <p:pic>
        <p:nvPicPr>
          <p:cNvPr id="5" name="图片 4" descr="t0187906f8fcb0f6c35[1]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5199"/>
          <a:stretch/>
        </p:blipFill>
        <p:spPr>
          <a:xfrm>
            <a:off x="107504" y="-92547"/>
            <a:ext cx="4998754" cy="473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00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80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文本框 6"/>
          <p:cNvSpPr txBox="1"/>
          <p:nvPr/>
        </p:nvSpPr>
        <p:spPr>
          <a:xfrm>
            <a:off x="5364088" y="536894"/>
            <a:ext cx="2808312" cy="329320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我觉察他去得匆匆了，伸出手遮挽时，他又从遮挽的手边过去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；</a:t>
            </a:r>
          </a:p>
        </p:txBody>
      </p:sp>
    </p:spTree>
    <p:extLst>
      <p:ext uri="{BB962C8B-B14F-4D97-AF65-F5344CB8AC3E}">
        <p14:creationId xmlns:p14="http://schemas.microsoft.com/office/powerpoint/2010/main" val="219268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25" y="987574"/>
            <a:ext cx="5472630" cy="3221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文本框 6"/>
          <p:cNvSpPr txBox="1"/>
          <p:nvPr/>
        </p:nvSpPr>
        <p:spPr>
          <a:xfrm>
            <a:off x="5523426" y="699542"/>
            <a:ext cx="3096344" cy="329320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天黑时，我躺在床上，他便伶伶俐俐地从我身上跨过，从我脚边飞走了；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5590745" y="2153564"/>
            <a:ext cx="1656184" cy="36131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5" name="Freeform 24"/>
          <p:cNvSpPr/>
          <p:nvPr/>
        </p:nvSpPr>
        <p:spPr bwMode="gray">
          <a:xfrm rot="17523046">
            <a:off x="5211130" y="1257248"/>
            <a:ext cx="514350" cy="972185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gradFill rotWithShape="1">
            <a:gsLst>
              <a:gs pos="0">
                <a:srgbClr val="D11364"/>
              </a:gs>
              <a:gs pos="100000">
                <a:srgbClr val="D11364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FACD69"/>
                </a:solidFill>
                <a:prstDash val="solid"/>
                <a:round/>
              </a14:hiddenLine>
            </a:ext>
          </a:extLst>
        </p:spPr>
        <p:txBody>
          <a:bodyPr/>
          <a:lstStyle/>
          <a:p>
            <a:endParaRPr lang="zh-CN" altLang="en-US" b="1"/>
          </a:p>
        </p:txBody>
      </p:sp>
      <p:sp>
        <p:nvSpPr>
          <p:cNvPr id="6" name="矩形 5"/>
          <p:cNvSpPr/>
          <p:nvPr/>
        </p:nvSpPr>
        <p:spPr>
          <a:xfrm>
            <a:off x="2915816" y="543416"/>
            <a:ext cx="2923144" cy="80708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机灵、灵活。</a:t>
            </a:r>
            <a:r>
              <a:rPr lang="zh-CN" altLang="en-US" sz="2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本课指时间流逝非常快。</a:t>
            </a:r>
          </a:p>
        </p:txBody>
      </p:sp>
    </p:spTree>
    <p:extLst>
      <p:ext uri="{BB962C8B-B14F-4D97-AF65-F5344CB8AC3E}">
        <p14:creationId xmlns:p14="http://schemas.microsoft.com/office/powerpoint/2010/main" val="308719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54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文本框 6"/>
          <p:cNvSpPr txBox="1"/>
          <p:nvPr/>
        </p:nvSpPr>
        <p:spPr>
          <a:xfrm>
            <a:off x="1403648" y="2787774"/>
            <a:ext cx="5377943" cy="137268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等我睁开眼和太阳再见，这算又溜走了一日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；</a:t>
            </a:r>
          </a:p>
        </p:txBody>
      </p:sp>
    </p:spTree>
    <p:extLst>
      <p:ext uri="{BB962C8B-B14F-4D97-AF65-F5344CB8AC3E}">
        <p14:creationId xmlns:p14="http://schemas.microsoft.com/office/powerpoint/2010/main" val="3418965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7"/>
          <p:cNvGrpSpPr/>
          <p:nvPr/>
        </p:nvGrpSpPr>
        <p:grpSpPr>
          <a:xfrm>
            <a:off x="6156176" y="2439586"/>
            <a:ext cx="1029163" cy="1085656"/>
            <a:chOff x="2437" y="2032"/>
            <a:chExt cx="1244" cy="1264"/>
          </a:xfrm>
        </p:grpSpPr>
        <p:sp>
          <p:nvSpPr>
            <p:cNvPr id="92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93" name="直接连接符 4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94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grpSp>
        <p:nvGrpSpPr>
          <p:cNvPr id="95" name="组合 7"/>
          <p:cNvGrpSpPr/>
          <p:nvPr/>
        </p:nvGrpSpPr>
        <p:grpSpPr>
          <a:xfrm>
            <a:off x="4723259" y="2431510"/>
            <a:ext cx="1029163" cy="1085656"/>
            <a:chOff x="2437" y="2032"/>
            <a:chExt cx="1244" cy="1264"/>
          </a:xfrm>
        </p:grpSpPr>
        <p:sp>
          <p:nvSpPr>
            <p:cNvPr id="96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97" name="直接连接符 4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98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grpSp>
        <p:nvGrpSpPr>
          <p:cNvPr id="99" name="组合 7"/>
          <p:cNvGrpSpPr/>
          <p:nvPr/>
        </p:nvGrpSpPr>
        <p:grpSpPr>
          <a:xfrm>
            <a:off x="3349010" y="2439765"/>
            <a:ext cx="1029163" cy="1085656"/>
            <a:chOff x="2437" y="2032"/>
            <a:chExt cx="1244" cy="1264"/>
          </a:xfrm>
        </p:grpSpPr>
        <p:sp>
          <p:nvSpPr>
            <p:cNvPr id="100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101" name="直接连接符 4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102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grpSp>
        <p:nvGrpSpPr>
          <p:cNvPr id="103" name="组合 7"/>
          <p:cNvGrpSpPr/>
          <p:nvPr/>
        </p:nvGrpSpPr>
        <p:grpSpPr>
          <a:xfrm>
            <a:off x="2031529" y="2451195"/>
            <a:ext cx="1029990" cy="1086515"/>
            <a:chOff x="2437" y="2032"/>
            <a:chExt cx="1245" cy="1265"/>
          </a:xfrm>
        </p:grpSpPr>
        <p:sp>
          <p:nvSpPr>
            <p:cNvPr id="104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105" name="直接连接符 4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106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grpSp>
        <p:nvGrpSpPr>
          <p:cNvPr id="107" name="组合 7"/>
          <p:cNvGrpSpPr/>
          <p:nvPr/>
        </p:nvGrpSpPr>
        <p:grpSpPr>
          <a:xfrm>
            <a:off x="611560" y="2455987"/>
            <a:ext cx="1029163" cy="1085656"/>
            <a:chOff x="2437" y="2032"/>
            <a:chExt cx="1244" cy="1264"/>
          </a:xfrm>
        </p:grpSpPr>
        <p:sp>
          <p:nvSpPr>
            <p:cNvPr id="108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109" name="直接连接符 4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110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grpSp>
        <p:nvGrpSpPr>
          <p:cNvPr id="44" name="组合 7"/>
          <p:cNvGrpSpPr/>
          <p:nvPr/>
        </p:nvGrpSpPr>
        <p:grpSpPr>
          <a:xfrm>
            <a:off x="7503206" y="2431510"/>
            <a:ext cx="1029163" cy="1085656"/>
            <a:chOff x="2437" y="2032"/>
            <a:chExt cx="1244" cy="1264"/>
          </a:xfrm>
        </p:grpSpPr>
        <p:sp>
          <p:nvSpPr>
            <p:cNvPr id="45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46" name="直接连接符 4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47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sp>
        <p:nvSpPr>
          <p:cNvPr id="12292" name="文本框 64"/>
          <p:cNvSpPr txBox="1"/>
          <p:nvPr/>
        </p:nvSpPr>
        <p:spPr>
          <a:xfrm>
            <a:off x="611560" y="2449111"/>
            <a:ext cx="608489" cy="1083945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eaLnBrk="1" hangingPunct="1"/>
            <a:r>
              <a:rPr lang="zh-CN" altLang="en-US" sz="6600" b="1" dirty="0" err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藏</a:t>
            </a:r>
          </a:p>
        </p:txBody>
      </p:sp>
      <p:sp>
        <p:nvSpPr>
          <p:cNvPr id="12294" name="文本框 64"/>
          <p:cNvSpPr txBox="1"/>
          <p:nvPr/>
        </p:nvSpPr>
        <p:spPr>
          <a:xfrm>
            <a:off x="2028354" y="2473241"/>
            <a:ext cx="999303" cy="108394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eaLnBrk="1" hangingPunct="1"/>
            <a:r>
              <a:rPr lang="zh-CN" altLang="en-US" sz="6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挪</a:t>
            </a:r>
          </a:p>
        </p:txBody>
      </p:sp>
      <p:sp>
        <p:nvSpPr>
          <p:cNvPr id="12296" name="文本框 64"/>
          <p:cNvSpPr txBox="1"/>
          <p:nvPr/>
        </p:nvSpPr>
        <p:spPr>
          <a:xfrm>
            <a:off x="3348628" y="2442126"/>
            <a:ext cx="944527" cy="108394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eaLnBrk="1" hangingPunct="1"/>
            <a:r>
              <a:rPr lang="zh-CN" altLang="en-US" sz="6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徘</a:t>
            </a:r>
          </a:p>
        </p:txBody>
      </p:sp>
      <p:sp>
        <p:nvSpPr>
          <p:cNvPr id="12298" name="文本框 64"/>
          <p:cNvSpPr txBox="1"/>
          <p:nvPr/>
        </p:nvSpPr>
        <p:spPr>
          <a:xfrm>
            <a:off x="4765804" y="2442126"/>
            <a:ext cx="944527" cy="108394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eaLnBrk="1" hangingPunct="1"/>
            <a:r>
              <a:rPr lang="zh-CN" altLang="en-US" sz="6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徊</a:t>
            </a:r>
            <a:endParaRPr lang="zh-CN" altLang="en-US" sz="66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2300" name="文本框 64"/>
          <p:cNvSpPr txBox="1"/>
          <p:nvPr/>
        </p:nvSpPr>
        <p:spPr>
          <a:xfrm>
            <a:off x="6203166" y="2449746"/>
            <a:ext cx="935477" cy="108394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eaLnBrk="1" hangingPunct="1"/>
            <a:r>
              <a:rPr lang="zh-CN" altLang="en-US" sz="6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蒸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467544" y="1130749"/>
            <a:ext cx="1545870" cy="504897"/>
            <a:chOff x="467544" y="523551"/>
            <a:chExt cx="1545870" cy="504897"/>
          </a:xfrm>
        </p:grpSpPr>
        <p:sp>
          <p:nvSpPr>
            <p:cNvPr id="67" name="TextBox 11">
              <a:hlinkClick r:id="rId3" action="ppaction://hlinkfile"/>
            </p:cNvPr>
            <p:cNvSpPr txBox="1">
              <a:spLocks noChangeArrowheads="1"/>
            </p:cNvSpPr>
            <p:nvPr/>
          </p:nvSpPr>
          <p:spPr bwMode="auto">
            <a:xfrm>
              <a:off x="467544" y="523551"/>
              <a:ext cx="1121491" cy="438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80" tIns="34290" rIns="68580" bIns="34290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400" b="1" dirty="0"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</a:rPr>
                <a:t>我会写</a:t>
              </a:r>
            </a:p>
          </p:txBody>
        </p:sp>
        <p:pic>
          <p:nvPicPr>
            <p:cNvPr id="68" name="图片 6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57708">
              <a:off x="1678280" y="556111"/>
              <a:ext cx="335134" cy="472337"/>
            </a:xfrm>
            <a:prstGeom prst="rect">
              <a:avLst/>
            </a:prstGeom>
          </p:spPr>
        </p:pic>
        <p:sp>
          <p:nvSpPr>
            <p:cNvPr id="69" name="矩形 68"/>
            <p:cNvSpPr/>
            <p:nvPr/>
          </p:nvSpPr>
          <p:spPr>
            <a:xfrm>
              <a:off x="1504535" y="591566"/>
              <a:ext cx="36000" cy="324000"/>
            </a:xfrm>
            <a:prstGeom prst="rect">
              <a:avLst/>
            </a:prstGeom>
            <a:gradFill flip="none" rotWithShape="1">
              <a:gsLst>
                <a:gs pos="14000">
                  <a:schemeClr val="bg1"/>
                </a:gs>
                <a:gs pos="76000">
                  <a:schemeClr val="bg1"/>
                </a:gs>
                <a:gs pos="50000">
                  <a:schemeClr val="accent2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0" name="矩形 69"/>
            <p:cNvSpPr/>
            <p:nvPr/>
          </p:nvSpPr>
          <p:spPr>
            <a:xfrm>
              <a:off x="487913" y="617000"/>
              <a:ext cx="36000" cy="324000"/>
            </a:xfrm>
            <a:prstGeom prst="rect">
              <a:avLst/>
            </a:prstGeom>
            <a:gradFill flip="none" rotWithShape="1">
              <a:gsLst>
                <a:gs pos="14000">
                  <a:schemeClr val="bg1"/>
                </a:gs>
                <a:gs pos="76000">
                  <a:schemeClr val="bg1"/>
                </a:gs>
                <a:gs pos="50000">
                  <a:schemeClr val="accent2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14" name="矩形 13"/>
          <p:cNvSpPr/>
          <p:nvPr/>
        </p:nvSpPr>
        <p:spPr>
          <a:xfrm>
            <a:off x="656342" y="1778635"/>
            <a:ext cx="1034415" cy="53022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3000" dirty="0" err="1">
                <a:latin typeface="黑体" panose="02010609060101010101" pitchFamily="49" charset="-122"/>
                <a:ea typeface="黑体" panose="02010609060101010101" pitchFamily="49" charset="-122"/>
              </a:rPr>
              <a:t>cánɡ</a:t>
            </a:r>
          </a:p>
        </p:txBody>
      </p:sp>
      <p:sp>
        <p:nvSpPr>
          <p:cNvPr id="15" name="矩形 14"/>
          <p:cNvSpPr/>
          <p:nvPr/>
        </p:nvSpPr>
        <p:spPr>
          <a:xfrm>
            <a:off x="2198122" y="1778635"/>
            <a:ext cx="1313815" cy="53022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3000" dirty="0" err="1">
                <a:latin typeface="黑体" panose="02010609060101010101" pitchFamily="49" charset="-122"/>
                <a:ea typeface="黑体" panose="02010609060101010101" pitchFamily="49" charset="-122"/>
              </a:rPr>
              <a:t>nuó</a:t>
            </a:r>
          </a:p>
        </p:txBody>
      </p:sp>
      <p:sp>
        <p:nvSpPr>
          <p:cNvPr id="16" name="矩形 15"/>
          <p:cNvSpPr/>
          <p:nvPr/>
        </p:nvSpPr>
        <p:spPr>
          <a:xfrm>
            <a:off x="3557022" y="1778635"/>
            <a:ext cx="1313815" cy="53022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3000" dirty="0" err="1">
                <a:latin typeface="黑体" panose="02010609060101010101" pitchFamily="49" charset="-122"/>
                <a:ea typeface="黑体" panose="02010609060101010101" pitchFamily="49" charset="-122"/>
              </a:rPr>
              <a:t>pái</a:t>
            </a:r>
          </a:p>
        </p:txBody>
      </p:sp>
      <p:sp>
        <p:nvSpPr>
          <p:cNvPr id="17" name="矩形 16"/>
          <p:cNvSpPr/>
          <p:nvPr/>
        </p:nvSpPr>
        <p:spPr>
          <a:xfrm>
            <a:off x="4894332" y="1778635"/>
            <a:ext cx="1313815" cy="53022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3000" dirty="0" err="1">
                <a:latin typeface="黑体" panose="02010609060101010101" pitchFamily="49" charset="-122"/>
                <a:ea typeface="黑体" panose="02010609060101010101" pitchFamily="49" charset="-122"/>
              </a:rPr>
              <a:t>huái</a:t>
            </a:r>
          </a:p>
        </p:txBody>
      </p:sp>
      <p:sp>
        <p:nvSpPr>
          <p:cNvPr id="18" name="矩形 17"/>
          <p:cNvSpPr/>
          <p:nvPr/>
        </p:nvSpPr>
        <p:spPr>
          <a:xfrm>
            <a:off x="6156176" y="1778635"/>
            <a:ext cx="1313815" cy="53022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3000" dirty="0" err="1">
                <a:latin typeface="黑体" panose="02010609060101010101" pitchFamily="49" charset="-122"/>
                <a:ea typeface="黑体" panose="02010609060101010101" pitchFamily="49" charset="-122"/>
              </a:rPr>
              <a:t>zhēnɡ</a:t>
            </a:r>
          </a:p>
        </p:txBody>
      </p:sp>
      <p:sp>
        <p:nvSpPr>
          <p:cNvPr id="38" name="文本框 14">
            <a:hlinkClick r:id="rId5" action="ppaction://hlinkfile"/>
          </p:cNvPr>
          <p:cNvSpPr txBox="1"/>
          <p:nvPr/>
        </p:nvSpPr>
        <p:spPr>
          <a:xfrm>
            <a:off x="653667" y="422324"/>
            <a:ext cx="4033837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朗读课文 扫清障碍</a:t>
            </a: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018" y="603851"/>
            <a:ext cx="351070" cy="380165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7708">
            <a:off x="4408959" y="550061"/>
            <a:ext cx="335134" cy="472337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41" y="489080"/>
            <a:ext cx="366860" cy="456339"/>
          </a:xfrm>
          <a:prstGeom prst="rect">
            <a:avLst/>
          </a:prstGeom>
        </p:spPr>
      </p:pic>
      <p:sp>
        <p:nvSpPr>
          <p:cNvPr id="43" name="文本框 64"/>
          <p:cNvSpPr txBox="1"/>
          <p:nvPr/>
        </p:nvSpPr>
        <p:spPr>
          <a:xfrm>
            <a:off x="7550196" y="2441670"/>
            <a:ext cx="935477" cy="108394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eaLnBrk="1" hangingPunct="1"/>
            <a:r>
              <a:rPr lang="zh-CN" altLang="en-US" sz="6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裸</a:t>
            </a:r>
          </a:p>
        </p:txBody>
      </p:sp>
      <p:sp>
        <p:nvSpPr>
          <p:cNvPr id="48" name="矩形 47"/>
          <p:cNvSpPr/>
          <p:nvPr/>
        </p:nvSpPr>
        <p:spPr>
          <a:xfrm>
            <a:off x="7549963" y="1770559"/>
            <a:ext cx="838461" cy="53022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3000" dirty="0" err="1">
                <a:latin typeface="黑体" panose="02010609060101010101" pitchFamily="49" charset="-122"/>
                <a:ea typeface="黑体" panose="02010609060101010101" pitchFamily="49" charset="-122"/>
              </a:rPr>
              <a:t>luǒ</a:t>
            </a:r>
            <a:endParaRPr lang="en-US" sz="3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48" grpId="0"/>
      <p:bldP spid="48" grpId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54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文本框 6"/>
          <p:cNvSpPr txBox="1"/>
          <p:nvPr/>
        </p:nvSpPr>
        <p:spPr>
          <a:xfrm>
            <a:off x="1187624" y="3075806"/>
            <a:ext cx="6264696" cy="137268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我掩面叹息，但是新来的日子的影儿又开始在叹息里闪过了。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23478"/>
            <a:ext cx="2664296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6346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610346" y="1453967"/>
            <a:ext cx="1667510" cy="608965"/>
          </a:xfrm>
          <a:prstGeom prst="rect">
            <a:avLst/>
          </a:prstGeom>
          <a:effectLst>
            <a:outerShdw blurRad="88900" dist="20000" dir="5400000" rotWithShape="0">
              <a:srgbClr val="000000">
                <a:alpha val="38000"/>
              </a:srgbClr>
            </a:outerShdw>
            <a:softEdge rad="1016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洗手</a:t>
            </a:r>
          </a:p>
        </p:txBody>
      </p:sp>
      <p:sp>
        <p:nvSpPr>
          <p:cNvPr id="3" name="矩形 2"/>
          <p:cNvSpPr/>
          <p:nvPr/>
        </p:nvSpPr>
        <p:spPr>
          <a:xfrm>
            <a:off x="4770586" y="1449204"/>
            <a:ext cx="1667510" cy="608965"/>
          </a:xfrm>
          <a:prstGeom prst="rect">
            <a:avLst/>
          </a:prstGeom>
          <a:effectLst>
            <a:outerShdw blurRad="88900" dist="20000" dir="5400000" rotWithShape="0">
              <a:srgbClr val="000000">
                <a:alpha val="38000"/>
              </a:srgbClr>
            </a:outerShdw>
            <a:softEdge rad="1016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吃饭</a:t>
            </a:r>
          </a:p>
        </p:txBody>
      </p:sp>
      <p:sp>
        <p:nvSpPr>
          <p:cNvPr id="4" name="矩形 3"/>
          <p:cNvSpPr/>
          <p:nvPr/>
        </p:nvSpPr>
        <p:spPr>
          <a:xfrm>
            <a:off x="6864930" y="1444441"/>
            <a:ext cx="1667510" cy="608965"/>
          </a:xfrm>
          <a:prstGeom prst="rect">
            <a:avLst/>
          </a:prstGeom>
          <a:effectLst>
            <a:outerShdw blurRad="88900" dist="20000" dir="5400000" rotWithShape="0">
              <a:srgbClr val="000000">
                <a:alpha val="38000"/>
              </a:srgbClr>
            </a:outerShdw>
            <a:softEdge rad="1016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默默</a:t>
            </a:r>
          </a:p>
        </p:txBody>
      </p:sp>
      <p:cxnSp>
        <p:nvCxnSpPr>
          <p:cNvPr id="5" name="直接箭头连接符 4"/>
          <p:cNvCxnSpPr/>
          <p:nvPr/>
        </p:nvCxnSpPr>
        <p:spPr>
          <a:xfrm flipV="1">
            <a:off x="4221976" y="1753687"/>
            <a:ext cx="461010" cy="952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直接箭头连接符 5"/>
          <p:cNvCxnSpPr/>
          <p:nvPr/>
        </p:nvCxnSpPr>
        <p:spPr>
          <a:xfrm flipV="1">
            <a:off x="6382216" y="1748924"/>
            <a:ext cx="461010" cy="952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直接箭头连接符 6"/>
          <p:cNvCxnSpPr/>
          <p:nvPr/>
        </p:nvCxnSpPr>
        <p:spPr>
          <a:xfrm flipV="1">
            <a:off x="539552" y="2836904"/>
            <a:ext cx="461010" cy="952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矩形 7"/>
          <p:cNvSpPr/>
          <p:nvPr/>
        </p:nvSpPr>
        <p:spPr>
          <a:xfrm>
            <a:off x="3707904" y="339502"/>
            <a:ext cx="1896437" cy="608965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生活细节</a:t>
            </a:r>
            <a:endParaRPr lang="zh-CN" altLang="en-US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028498" y="2499742"/>
            <a:ext cx="1667510" cy="608965"/>
          </a:xfrm>
          <a:prstGeom prst="rect">
            <a:avLst/>
          </a:prstGeom>
          <a:effectLst>
            <a:outerShdw blurRad="88900" dist="20000" dir="5400000" rotWithShape="0">
              <a:srgbClr val="000000">
                <a:alpha val="38000"/>
              </a:srgbClr>
            </a:outerShdw>
            <a:softEdge rad="1016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伸手遮挽</a:t>
            </a:r>
          </a:p>
        </p:txBody>
      </p:sp>
      <p:sp>
        <p:nvSpPr>
          <p:cNvPr id="10" name="矩形 9"/>
          <p:cNvSpPr/>
          <p:nvPr/>
        </p:nvSpPr>
        <p:spPr>
          <a:xfrm>
            <a:off x="481684" y="1458729"/>
            <a:ext cx="1667510" cy="608965"/>
          </a:xfrm>
          <a:prstGeom prst="rect">
            <a:avLst/>
          </a:prstGeom>
          <a:effectLst>
            <a:outerShdw blurRad="88900" dist="20000" dir="5400000" rotWithShape="0">
              <a:srgbClr val="000000">
                <a:alpha val="38000"/>
              </a:srgbClr>
            </a:outerShdw>
            <a:softEdge rad="1016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早上起来</a:t>
            </a:r>
          </a:p>
        </p:txBody>
      </p:sp>
      <p:cxnSp>
        <p:nvCxnSpPr>
          <p:cNvPr id="11" name="直接箭头连接符 10"/>
          <p:cNvCxnSpPr/>
          <p:nvPr/>
        </p:nvCxnSpPr>
        <p:spPr>
          <a:xfrm flipV="1">
            <a:off x="2093314" y="1758449"/>
            <a:ext cx="461010" cy="952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/>
        </p:nvCxnSpPr>
        <p:spPr>
          <a:xfrm flipV="1">
            <a:off x="2745208" y="2820274"/>
            <a:ext cx="461010" cy="952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/>
        </p:nvSpPr>
        <p:spPr>
          <a:xfrm>
            <a:off x="3234153" y="2483112"/>
            <a:ext cx="2094917" cy="608965"/>
          </a:xfrm>
          <a:prstGeom prst="rect">
            <a:avLst/>
          </a:prstGeom>
          <a:effectLst>
            <a:outerShdw blurRad="88900" dist="20000" dir="5400000" rotWithShape="0">
              <a:srgbClr val="000000">
                <a:alpha val="38000"/>
              </a:srgbClr>
            </a:outerShdw>
            <a:softEdge rad="1016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天黑躺在床上</a:t>
            </a:r>
          </a:p>
        </p:txBody>
      </p:sp>
      <p:cxnSp>
        <p:nvCxnSpPr>
          <p:cNvPr id="14" name="直接箭头连接符 13"/>
          <p:cNvCxnSpPr/>
          <p:nvPr/>
        </p:nvCxnSpPr>
        <p:spPr>
          <a:xfrm flipV="1">
            <a:off x="5301498" y="2777741"/>
            <a:ext cx="461010" cy="952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矩形 14"/>
          <p:cNvSpPr/>
          <p:nvPr/>
        </p:nvSpPr>
        <p:spPr>
          <a:xfrm>
            <a:off x="5790443" y="2440579"/>
            <a:ext cx="2923004" cy="608965"/>
          </a:xfrm>
          <a:prstGeom prst="rect">
            <a:avLst/>
          </a:prstGeom>
          <a:effectLst>
            <a:outerShdw blurRad="88900" dist="20000" dir="5400000" rotWithShape="0">
              <a:srgbClr val="000000">
                <a:alpha val="38000"/>
              </a:srgbClr>
            </a:outerShdw>
            <a:softEdge rad="1016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睁开眼和太阳再见</a:t>
            </a:r>
          </a:p>
        </p:txBody>
      </p:sp>
      <p:cxnSp>
        <p:nvCxnSpPr>
          <p:cNvPr id="16" name="直接箭头连接符 15"/>
          <p:cNvCxnSpPr/>
          <p:nvPr/>
        </p:nvCxnSpPr>
        <p:spPr>
          <a:xfrm flipV="1">
            <a:off x="611560" y="3740107"/>
            <a:ext cx="461010" cy="952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矩形 16"/>
          <p:cNvSpPr/>
          <p:nvPr/>
        </p:nvSpPr>
        <p:spPr>
          <a:xfrm>
            <a:off x="1100506" y="3402945"/>
            <a:ext cx="1667510" cy="608965"/>
          </a:xfrm>
          <a:prstGeom prst="rect">
            <a:avLst/>
          </a:prstGeom>
          <a:effectLst>
            <a:outerShdw blurRad="88900" dist="20000" dir="5400000" rotWithShape="0">
              <a:srgbClr val="000000">
                <a:alpha val="38000"/>
              </a:srgbClr>
            </a:outerShdw>
            <a:softEdge rad="1016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掩面叹息</a:t>
            </a:r>
          </a:p>
        </p:txBody>
      </p:sp>
    </p:spTree>
    <p:extLst>
      <p:ext uri="{BB962C8B-B14F-4D97-AF65-F5344CB8AC3E}">
        <p14:creationId xmlns:p14="http://schemas.microsoft.com/office/powerpoint/2010/main" val="1600042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9" grpId="0" animBg="1"/>
      <p:bldP spid="10" grpId="0" animBg="1"/>
      <p:bldP spid="13" grpId="0" animBg="1"/>
      <p:bldP spid="15" grpId="0" animBg="1"/>
      <p:bldP spid="1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900619" y="1239602"/>
            <a:ext cx="7632848" cy="1944216"/>
          </a:xfrm>
          <a:prstGeom prst="rect">
            <a:avLst/>
          </a:prstGeom>
          <a:noFill/>
          <a:effectLst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    第三自然段运用</a:t>
            </a:r>
            <a:r>
              <a:rPr lang="zh-CN" altLang="en-US" sz="3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拟人</a:t>
            </a:r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的手法，</a:t>
            </a:r>
            <a:r>
              <a:rPr lang="zh-CN" altLang="en-US" sz="3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赋予时间灵性</a:t>
            </a:r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，生动形象。运用</a:t>
            </a:r>
            <a:r>
              <a:rPr lang="zh-CN" altLang="en-US" sz="3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排比</a:t>
            </a:r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的手法，通过</a:t>
            </a:r>
            <a:r>
              <a:rPr lang="zh-CN" altLang="en-US" sz="3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生活中的细节</a:t>
            </a:r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，告诉我们日子来去匆匆，</a:t>
            </a:r>
            <a:r>
              <a:rPr lang="zh-CN" altLang="en-US" sz="3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将常见的时光流逝写得生动感人</a:t>
            </a:r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</a:p>
        </p:txBody>
      </p:sp>
      <p:sp>
        <p:nvSpPr>
          <p:cNvPr id="3" name="矩形 2"/>
          <p:cNvSpPr/>
          <p:nvPr/>
        </p:nvSpPr>
        <p:spPr>
          <a:xfrm>
            <a:off x="1619672" y="483518"/>
            <a:ext cx="23503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24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课后第三题</a:t>
            </a:r>
            <a:r>
              <a:rPr lang="zh-CN" altLang="en-US" sz="24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en-US" altLang="zh-CN" sz="2400" b="1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646"/>
          <a:stretch/>
        </p:blipFill>
        <p:spPr>
          <a:xfrm>
            <a:off x="1031289" y="3499226"/>
            <a:ext cx="6421031" cy="548688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549720" y="3183818"/>
            <a:ext cx="6118624" cy="972108"/>
          </a:xfrm>
          <a:prstGeom prst="rect">
            <a:avLst/>
          </a:prstGeom>
          <a:noFill/>
          <a:effectLst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拟人、排比、生活细节表达情感</a:t>
            </a:r>
          </a:p>
        </p:txBody>
      </p:sp>
    </p:spTree>
    <p:extLst>
      <p:ext uri="{BB962C8B-B14F-4D97-AF65-F5344CB8AC3E}">
        <p14:creationId xmlns:p14="http://schemas.microsoft.com/office/powerpoint/2010/main" val="3122365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39552" y="627534"/>
            <a:ext cx="82089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    作者发现日子在洗手、吃饭、默默</a:t>
            </a:r>
            <a:r>
              <a:rPr lang="en-US" altLang="zh-CN" sz="3200" dirty="0">
                <a:latin typeface="黑体" panose="02010609060101010101" pitchFamily="49" charset="-122"/>
                <a:ea typeface="黑体" panose="02010609060101010101" pitchFamily="49" charset="-122"/>
              </a:rPr>
              <a:t>……</a:t>
            </a:r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时悄悄地过去了，你还能想到其他方面吗？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467544" y="2557903"/>
            <a:ext cx="1215350" cy="649380"/>
            <a:chOff x="4193311" y="4287558"/>
            <a:chExt cx="1215350" cy="649380"/>
          </a:xfrm>
        </p:grpSpPr>
        <p:sp>
          <p:nvSpPr>
            <p:cNvPr id="8" name="云形 7"/>
            <p:cNvSpPr/>
            <p:nvPr/>
          </p:nvSpPr>
          <p:spPr>
            <a:xfrm>
              <a:off x="4193311" y="4287558"/>
              <a:ext cx="1215350" cy="649380"/>
            </a:xfrm>
            <a:prstGeom prst="cloud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397998" y="4371950"/>
              <a:ext cx="8034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聊天</a:t>
              </a: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2051720" y="2482654"/>
            <a:ext cx="1215350" cy="649380"/>
            <a:chOff x="4193311" y="4287558"/>
            <a:chExt cx="1215350" cy="649380"/>
          </a:xfrm>
        </p:grpSpPr>
        <p:sp>
          <p:nvSpPr>
            <p:cNvPr id="11" name="云形 10"/>
            <p:cNvSpPr/>
            <p:nvPr/>
          </p:nvSpPr>
          <p:spPr>
            <a:xfrm>
              <a:off x="4193311" y="4287558"/>
              <a:ext cx="1215350" cy="649380"/>
            </a:xfrm>
            <a:prstGeom prst="cloud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325824" y="4371950"/>
              <a:ext cx="8034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玩耍</a:t>
              </a: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3780332" y="2211710"/>
            <a:ext cx="1215350" cy="649380"/>
            <a:chOff x="4193311" y="4287558"/>
            <a:chExt cx="1215350" cy="649380"/>
          </a:xfrm>
        </p:grpSpPr>
        <p:sp>
          <p:nvSpPr>
            <p:cNvPr id="14" name="云形 13"/>
            <p:cNvSpPr/>
            <p:nvPr/>
          </p:nvSpPr>
          <p:spPr>
            <a:xfrm>
              <a:off x="4193311" y="4287558"/>
              <a:ext cx="1215350" cy="649380"/>
            </a:xfrm>
            <a:prstGeom prst="cloud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224890" y="4371950"/>
              <a:ext cx="11128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看电视</a:t>
              </a: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5529470" y="2482654"/>
            <a:ext cx="1215350" cy="649380"/>
            <a:chOff x="4193311" y="4287558"/>
            <a:chExt cx="1215350" cy="649380"/>
          </a:xfrm>
        </p:grpSpPr>
        <p:sp>
          <p:nvSpPr>
            <p:cNvPr id="17" name="云形 16"/>
            <p:cNvSpPr/>
            <p:nvPr/>
          </p:nvSpPr>
          <p:spPr>
            <a:xfrm>
              <a:off x="4193311" y="4287558"/>
              <a:ext cx="1215350" cy="649380"/>
            </a:xfrm>
            <a:prstGeom prst="cloud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265319" y="4350684"/>
              <a:ext cx="11128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晒太阳</a:t>
              </a: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7236296" y="2567046"/>
            <a:ext cx="1215350" cy="649380"/>
            <a:chOff x="4193311" y="4287558"/>
            <a:chExt cx="1215350" cy="649380"/>
          </a:xfrm>
        </p:grpSpPr>
        <p:sp>
          <p:nvSpPr>
            <p:cNvPr id="20" name="云形 19"/>
            <p:cNvSpPr/>
            <p:nvPr/>
          </p:nvSpPr>
          <p:spPr>
            <a:xfrm>
              <a:off x="4193311" y="4287558"/>
              <a:ext cx="1215350" cy="649380"/>
            </a:xfrm>
            <a:prstGeom prst="cloud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325824" y="4371950"/>
              <a:ext cx="8034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……</a:t>
              </a:r>
              <a:endPara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6"/>
          <p:cNvSpPr txBox="1"/>
          <p:nvPr/>
        </p:nvSpPr>
        <p:spPr>
          <a:xfrm>
            <a:off x="467543" y="1480017"/>
            <a:ext cx="8094925" cy="153272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6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你对</a:t>
            </a:r>
            <a:r>
              <a:rPr lang="en-US" altLang="zh-CN" sz="36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“</a:t>
            </a:r>
            <a:r>
              <a:rPr lang="zh-CN" altLang="en-US" sz="36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时间的流逝</a:t>
            </a:r>
            <a:r>
              <a:rPr lang="en-US" altLang="zh-CN" sz="36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”</a:t>
            </a:r>
            <a:r>
              <a:rPr lang="zh-CN" altLang="en-US" sz="36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有什么感触？仿照第</a:t>
            </a:r>
            <a:r>
              <a:rPr lang="en-US" altLang="zh-CN" sz="36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36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自然段把你的感触写出来。</a:t>
            </a:r>
            <a:endParaRPr lang="en-US" altLang="zh-CN" sz="2000" b="1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251520" y="509503"/>
            <a:ext cx="4407500" cy="1054135"/>
            <a:chOff x="755576" y="411510"/>
            <a:chExt cx="4407500" cy="1054135"/>
          </a:xfrm>
        </p:grpSpPr>
        <p:sp>
          <p:nvSpPr>
            <p:cNvPr id="6" name="文本框 9"/>
            <p:cNvSpPr txBox="1"/>
            <p:nvPr/>
          </p:nvSpPr>
          <p:spPr>
            <a:xfrm>
              <a:off x="1331639" y="411510"/>
              <a:ext cx="3831437" cy="1054135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zh-CN" altLang="en-US" sz="32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小练笔</a:t>
              </a:r>
              <a:r>
                <a:rPr lang="zh-CN" altLang="en-US" sz="2400" b="1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（</a:t>
              </a:r>
              <a:r>
                <a:rPr lang="zh-CN" altLang="en-US" sz="2400" b="1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课后第三题</a:t>
              </a:r>
              <a:r>
                <a:rPr lang="zh-CN" altLang="en-US" sz="2400" b="1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）</a:t>
              </a:r>
              <a:endParaRPr lang="en-US" altLang="zh-CN" sz="24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endPara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76" y="411510"/>
              <a:ext cx="559476" cy="54546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/>
          <p:cNvSpPr txBox="1"/>
          <p:nvPr/>
        </p:nvSpPr>
        <p:spPr>
          <a:xfrm>
            <a:off x="1187842" y="1995686"/>
            <a:ext cx="6768752" cy="28898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示例：</a:t>
            </a:r>
          </a:p>
          <a:p>
            <a:pPr>
              <a:lnSpc>
                <a:spcPct val="130000"/>
              </a:lnSpc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聊天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的时候，日子从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话语中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过去；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玩耍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的时候，日子从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欢笑中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过去；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晒太阳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时，便从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匆匆移动的光影中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过去。</a:t>
            </a:r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538664" y="1152013"/>
            <a:ext cx="1215350" cy="649380"/>
            <a:chOff x="4193311" y="4287558"/>
            <a:chExt cx="1215350" cy="649380"/>
          </a:xfrm>
        </p:grpSpPr>
        <p:sp>
          <p:nvSpPr>
            <p:cNvPr id="22" name="云形 21"/>
            <p:cNvSpPr/>
            <p:nvPr/>
          </p:nvSpPr>
          <p:spPr>
            <a:xfrm>
              <a:off x="4193311" y="4287558"/>
              <a:ext cx="1215350" cy="649380"/>
            </a:xfrm>
            <a:prstGeom prst="cloud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TextBox 8"/>
            <p:cNvSpPr txBox="1"/>
            <p:nvPr/>
          </p:nvSpPr>
          <p:spPr>
            <a:xfrm>
              <a:off x="4397998" y="4371950"/>
              <a:ext cx="8034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聊天</a:t>
              </a: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2122840" y="1076764"/>
            <a:ext cx="1215350" cy="649380"/>
            <a:chOff x="4193311" y="4287558"/>
            <a:chExt cx="1215350" cy="649380"/>
          </a:xfrm>
        </p:grpSpPr>
        <p:sp>
          <p:nvSpPr>
            <p:cNvPr id="25" name="云形 24"/>
            <p:cNvSpPr/>
            <p:nvPr/>
          </p:nvSpPr>
          <p:spPr>
            <a:xfrm>
              <a:off x="4193311" y="4287558"/>
              <a:ext cx="1215350" cy="649380"/>
            </a:xfrm>
            <a:prstGeom prst="cloud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TextBox 11"/>
            <p:cNvSpPr txBox="1"/>
            <p:nvPr/>
          </p:nvSpPr>
          <p:spPr>
            <a:xfrm>
              <a:off x="4325824" y="4371950"/>
              <a:ext cx="8034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玩耍</a:t>
              </a: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3851452" y="805820"/>
            <a:ext cx="1215350" cy="649380"/>
            <a:chOff x="4193311" y="4287558"/>
            <a:chExt cx="1215350" cy="649380"/>
          </a:xfrm>
        </p:grpSpPr>
        <p:sp>
          <p:nvSpPr>
            <p:cNvPr id="28" name="云形 27"/>
            <p:cNvSpPr/>
            <p:nvPr/>
          </p:nvSpPr>
          <p:spPr>
            <a:xfrm>
              <a:off x="4193311" y="4287558"/>
              <a:ext cx="1215350" cy="649380"/>
            </a:xfrm>
            <a:prstGeom prst="cloud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TextBox 14"/>
            <p:cNvSpPr txBox="1"/>
            <p:nvPr/>
          </p:nvSpPr>
          <p:spPr>
            <a:xfrm>
              <a:off x="4224890" y="4371950"/>
              <a:ext cx="11128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看电视</a:t>
              </a: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5600590" y="1076764"/>
            <a:ext cx="1215350" cy="649380"/>
            <a:chOff x="4193311" y="4287558"/>
            <a:chExt cx="1215350" cy="649380"/>
          </a:xfrm>
        </p:grpSpPr>
        <p:sp>
          <p:nvSpPr>
            <p:cNvPr id="31" name="云形 30"/>
            <p:cNvSpPr/>
            <p:nvPr/>
          </p:nvSpPr>
          <p:spPr>
            <a:xfrm>
              <a:off x="4193311" y="4287558"/>
              <a:ext cx="1215350" cy="649380"/>
            </a:xfrm>
            <a:prstGeom prst="cloud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TextBox 17"/>
            <p:cNvSpPr txBox="1"/>
            <p:nvPr/>
          </p:nvSpPr>
          <p:spPr>
            <a:xfrm>
              <a:off x="4265319" y="4350684"/>
              <a:ext cx="11128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晒太阳</a:t>
              </a: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307416" y="1161156"/>
            <a:ext cx="1215350" cy="649380"/>
            <a:chOff x="4193311" y="4287558"/>
            <a:chExt cx="1215350" cy="649380"/>
          </a:xfrm>
        </p:grpSpPr>
        <p:sp>
          <p:nvSpPr>
            <p:cNvPr id="34" name="云形 33"/>
            <p:cNvSpPr/>
            <p:nvPr/>
          </p:nvSpPr>
          <p:spPr>
            <a:xfrm>
              <a:off x="4193311" y="4287558"/>
              <a:ext cx="1215350" cy="649380"/>
            </a:xfrm>
            <a:prstGeom prst="cloud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TextBox 20"/>
            <p:cNvSpPr txBox="1"/>
            <p:nvPr/>
          </p:nvSpPr>
          <p:spPr>
            <a:xfrm>
              <a:off x="4325824" y="4371950"/>
              <a:ext cx="8034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……</a:t>
              </a:r>
              <a:endPara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6"/>
          <p:cNvSpPr txBox="1"/>
          <p:nvPr/>
        </p:nvSpPr>
        <p:spPr>
          <a:xfrm>
            <a:off x="1649095" y="1500505"/>
            <a:ext cx="6768752" cy="128188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b="1" dirty="0">
                <a:latin typeface="+mj-ea"/>
                <a:ea typeface="+mj-ea"/>
              </a:rPr>
              <a:t>    对照第一自然段，读读第五自然段，思考本文在结构上的特点。</a:t>
            </a:r>
            <a:r>
              <a:rPr lang="en-US" altLang="zh-CN" sz="3200" b="1" dirty="0">
                <a:latin typeface="+mj-ea"/>
                <a:ea typeface="+mj-ea"/>
              </a:rPr>
              <a:t>     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55" y="1500505"/>
            <a:ext cx="1259840" cy="180594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6"/>
          <p:cNvSpPr txBox="1"/>
          <p:nvPr/>
        </p:nvSpPr>
        <p:spPr>
          <a:xfrm>
            <a:off x="705158" y="490225"/>
            <a:ext cx="7734187" cy="2330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   聪明的，你告诉我，我们的日子为什么一去不复返呢？</a:t>
            </a:r>
          </a:p>
          <a:p>
            <a:pPr>
              <a:lnSpc>
                <a:spcPct val="130000"/>
              </a:lnSpc>
            </a:pP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</a:t>
            </a:r>
            <a:r>
              <a:rPr lang="en-US" altLang="zh-CN" sz="2800" b="1" dirty="0" err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但是，聪明的，你告诉我，我们的日子为什么一去不复返呢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？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226185" y="3324865"/>
            <a:ext cx="1614805" cy="608965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</a:rPr>
              <a:t>照应开头</a:t>
            </a:r>
          </a:p>
        </p:txBody>
      </p:sp>
      <p:sp>
        <p:nvSpPr>
          <p:cNvPr id="2" name="矩形 1"/>
          <p:cNvSpPr/>
          <p:nvPr/>
        </p:nvSpPr>
        <p:spPr>
          <a:xfrm>
            <a:off x="4616450" y="2820675"/>
            <a:ext cx="2125345" cy="608965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</a:rPr>
              <a:t>心中已有答案</a:t>
            </a:r>
          </a:p>
        </p:txBody>
      </p:sp>
      <p:sp>
        <p:nvSpPr>
          <p:cNvPr id="8" name="矩形 7"/>
          <p:cNvSpPr/>
          <p:nvPr/>
        </p:nvSpPr>
        <p:spPr>
          <a:xfrm>
            <a:off x="4616450" y="3834135"/>
            <a:ext cx="2125345" cy="608965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</a:rPr>
              <a:t>警示珍惜时光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2" grpId="0" bldLvl="0" animBg="1"/>
      <p:bldP spid="8" grpId="0" bldLvl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66725" y="770890"/>
            <a:ext cx="8044180" cy="1076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00025" algn="l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</a:t>
            </a:r>
            <a:r>
              <a:rPr lang="zh-CN" altLang="en-US" sz="32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文章表达了作者怎样的思想感情？作者想告诫我们什么？</a:t>
            </a: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113403" y="2328863"/>
            <a:ext cx="6978015" cy="9302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68580" tIns="34290" rIns="68580" bIns="34290" numCol="1" anchor="ctr" anchorCtr="0" compatLnSpc="1">
            <a:spAutoFit/>
          </a:bodyPr>
          <a:lstStyle/>
          <a:p>
            <a:pPr indent="200025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   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对时光匆匆的无奈和惋惜，告诫我们珍惜时光，不要白走一遭。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6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文本框 7"/>
          <p:cNvSpPr txBox="1"/>
          <p:nvPr/>
        </p:nvSpPr>
        <p:spPr>
          <a:xfrm>
            <a:off x="3131840" y="1417588"/>
            <a:ext cx="54108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chemeClr val="tx1"/>
                </a:solidFill>
                <a:latin typeface="黑体" pitchFamily="49" charset="-122"/>
                <a:ea typeface="黑体" pitchFamily="49" charset="-122"/>
                <a:sym typeface="+mn-ea"/>
              </a:rPr>
              <a:t>    面对逃去如飞的日子，我们可以做些什么？请说一说你的想法，和大家交流</a:t>
            </a:r>
            <a:r>
              <a:rPr lang="zh-CN" altLang="en-US" sz="3600" b="1" dirty="0">
                <a:solidFill>
                  <a:schemeClr val="tx1"/>
                </a:solidFill>
                <a:sym typeface="+mn-ea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3260575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868493" y="2089286"/>
            <a:ext cx="614114" cy="810101"/>
            <a:chOff x="912943" y="1201103"/>
            <a:chExt cx="614114" cy="810101"/>
          </a:xfrm>
        </p:grpSpPr>
        <p:sp>
          <p:nvSpPr>
            <p:cNvPr id="10" name="椭圆 9"/>
            <p:cNvSpPr/>
            <p:nvPr/>
          </p:nvSpPr>
          <p:spPr>
            <a:xfrm>
              <a:off x="933096" y="1201103"/>
              <a:ext cx="593961" cy="810101"/>
            </a:xfrm>
            <a:prstGeom prst="ellipse">
              <a:avLst/>
            </a:prstGeom>
            <a:solidFill>
              <a:srgbClr val="DCFDFF"/>
            </a:solidFill>
            <a:ln>
              <a:solidFill>
                <a:schemeClr val="tx2"/>
              </a:soli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Rectangle 2"/>
            <p:cNvSpPr>
              <a:spLocks noChangeArrowheads="1"/>
            </p:cNvSpPr>
            <p:nvPr/>
          </p:nvSpPr>
          <p:spPr bwMode="auto">
            <a:xfrm>
              <a:off x="912943" y="1271110"/>
              <a:ext cx="535855" cy="589364"/>
            </a:xfrm>
            <a:prstGeom prst="rect">
              <a:avLst/>
            </a:prstGeom>
            <a:noFill/>
            <a:ln w="952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r>
                <a:rPr lang="zh-CN" altLang="en-US" sz="4100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藏</a:t>
              </a:r>
            </a:p>
          </p:txBody>
        </p:sp>
      </p:grpSp>
      <p:sp>
        <p:nvSpPr>
          <p:cNvPr id="9" name="矩形 8"/>
          <p:cNvSpPr/>
          <p:nvPr/>
        </p:nvSpPr>
        <p:spPr>
          <a:xfrm>
            <a:off x="1812333" y="1547696"/>
            <a:ext cx="2986405" cy="56070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lIns="68580" tIns="34290" rIns="68580" bIns="34290">
            <a:spAutoFit/>
          </a:bodyPr>
          <a:lstStyle/>
          <a:p>
            <a:r>
              <a:rPr lang="zh-CN" altLang="en-US" sz="3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又</a:t>
            </a:r>
            <a:r>
              <a:rPr lang="zh-CN" altLang="en-US" sz="32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藏</a:t>
            </a:r>
            <a:r>
              <a:rPr lang="zh-CN" altLang="en-US" sz="3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在何处呢？</a:t>
            </a:r>
          </a:p>
        </p:txBody>
      </p:sp>
      <p:grpSp>
        <p:nvGrpSpPr>
          <p:cNvPr id="13" name="组合 12"/>
          <p:cNvGrpSpPr/>
          <p:nvPr/>
        </p:nvGrpSpPr>
        <p:grpSpPr>
          <a:xfrm>
            <a:off x="3752862" y="526257"/>
            <a:ext cx="410581" cy="377666"/>
            <a:chOff x="631825" y="5181600"/>
            <a:chExt cx="1554163" cy="1552575"/>
          </a:xfrm>
        </p:grpSpPr>
        <p:sp>
          <p:nvSpPr>
            <p:cNvPr id="14" name="Oval 10"/>
            <p:cNvSpPr>
              <a:spLocks noChangeArrowheads="1"/>
            </p:cNvSpPr>
            <p:nvPr/>
          </p:nvSpPr>
          <p:spPr bwMode="auto">
            <a:xfrm>
              <a:off x="631825" y="5181600"/>
              <a:ext cx="1554163" cy="1552575"/>
            </a:xfrm>
            <a:prstGeom prst="ellipse">
              <a:avLst/>
            </a:prstGeom>
            <a:solidFill>
              <a:srgbClr val="FFC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5" name="Freeform 11"/>
            <p:cNvSpPr/>
            <p:nvPr/>
          </p:nvSpPr>
          <p:spPr bwMode="auto">
            <a:xfrm>
              <a:off x="1468438" y="5353050"/>
              <a:ext cx="34925" cy="87313"/>
            </a:xfrm>
            <a:custGeom>
              <a:avLst/>
              <a:gdLst>
                <a:gd name="T0" fmla="*/ 4 w 12"/>
                <a:gd name="T1" fmla="*/ 30 h 31"/>
                <a:gd name="T2" fmla="*/ 12 w 12"/>
                <a:gd name="T3" fmla="*/ 3 h 31"/>
                <a:gd name="T4" fmla="*/ 11 w 12"/>
                <a:gd name="T5" fmla="*/ 0 h 31"/>
                <a:gd name="T6" fmla="*/ 0 w 12"/>
                <a:gd name="T7" fmla="*/ 31 h 31"/>
                <a:gd name="T8" fmla="*/ 4 w 12"/>
                <a:gd name="T9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31">
                  <a:moveTo>
                    <a:pt x="4" y="30"/>
                  </a:moveTo>
                  <a:cubicBezTo>
                    <a:pt x="4" y="20"/>
                    <a:pt x="7" y="7"/>
                    <a:pt x="12" y="3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2" y="6"/>
                    <a:pt x="0" y="21"/>
                    <a:pt x="0" y="31"/>
                  </a:cubicBezTo>
                  <a:lnTo>
                    <a:pt x="4" y="30"/>
                  </a:lnTo>
                  <a:close/>
                </a:path>
              </a:pathLst>
            </a:custGeom>
            <a:solidFill>
              <a:srgbClr val="4F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6" name="Freeform 12"/>
            <p:cNvSpPr/>
            <p:nvPr/>
          </p:nvSpPr>
          <p:spPr bwMode="auto">
            <a:xfrm>
              <a:off x="1471613" y="5410200"/>
              <a:ext cx="204788" cy="358775"/>
            </a:xfrm>
            <a:custGeom>
              <a:avLst/>
              <a:gdLst>
                <a:gd name="T0" fmla="*/ 0 w 72"/>
                <a:gd name="T1" fmla="*/ 119 h 126"/>
                <a:gd name="T2" fmla="*/ 66 w 72"/>
                <a:gd name="T3" fmla="*/ 67 h 126"/>
                <a:gd name="T4" fmla="*/ 45 w 72"/>
                <a:gd name="T5" fmla="*/ 7 h 126"/>
                <a:gd name="T6" fmla="*/ 1 w 72"/>
                <a:gd name="T7" fmla="*/ 9 h 126"/>
                <a:gd name="T8" fmla="*/ 0 w 72"/>
                <a:gd name="T9" fmla="*/ 119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26">
                  <a:moveTo>
                    <a:pt x="0" y="119"/>
                  </a:moveTo>
                  <a:cubicBezTo>
                    <a:pt x="29" y="126"/>
                    <a:pt x="60" y="101"/>
                    <a:pt x="66" y="67"/>
                  </a:cubicBezTo>
                  <a:cubicBezTo>
                    <a:pt x="72" y="33"/>
                    <a:pt x="61" y="15"/>
                    <a:pt x="45" y="7"/>
                  </a:cubicBezTo>
                  <a:cubicBezTo>
                    <a:pt x="31" y="0"/>
                    <a:pt x="3" y="11"/>
                    <a:pt x="1" y="9"/>
                  </a:cubicBezTo>
                  <a:lnTo>
                    <a:pt x="0" y="119"/>
                  </a:lnTo>
                  <a:close/>
                </a:path>
              </a:pathLst>
            </a:custGeom>
            <a:solidFill>
              <a:srgbClr val="C90D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7" name="Freeform 13"/>
            <p:cNvSpPr/>
            <p:nvPr/>
          </p:nvSpPr>
          <p:spPr bwMode="auto">
            <a:xfrm>
              <a:off x="1274763" y="5410200"/>
              <a:ext cx="200025" cy="355600"/>
            </a:xfrm>
            <a:custGeom>
              <a:avLst/>
              <a:gdLst>
                <a:gd name="T0" fmla="*/ 70 w 70"/>
                <a:gd name="T1" fmla="*/ 9 h 125"/>
                <a:gd name="T2" fmla="*/ 26 w 70"/>
                <a:gd name="T3" fmla="*/ 8 h 125"/>
                <a:gd name="T4" fmla="*/ 8 w 70"/>
                <a:gd name="T5" fmla="*/ 69 h 125"/>
                <a:gd name="T6" fmla="*/ 69 w 70"/>
                <a:gd name="T7" fmla="*/ 119 h 125"/>
                <a:gd name="T8" fmla="*/ 70 w 70"/>
                <a:gd name="T9" fmla="*/ 9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25">
                  <a:moveTo>
                    <a:pt x="70" y="9"/>
                  </a:moveTo>
                  <a:cubicBezTo>
                    <a:pt x="68" y="11"/>
                    <a:pt x="40" y="0"/>
                    <a:pt x="26" y="8"/>
                  </a:cubicBezTo>
                  <a:cubicBezTo>
                    <a:pt x="11" y="17"/>
                    <a:pt x="0" y="35"/>
                    <a:pt x="8" y="69"/>
                  </a:cubicBezTo>
                  <a:cubicBezTo>
                    <a:pt x="16" y="103"/>
                    <a:pt x="38" y="125"/>
                    <a:pt x="69" y="119"/>
                  </a:cubicBezTo>
                  <a:lnTo>
                    <a:pt x="70" y="9"/>
                  </a:lnTo>
                  <a:close/>
                </a:path>
              </a:pathLst>
            </a:custGeom>
            <a:solidFill>
              <a:srgbClr val="DB19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8" name="Freeform 14"/>
            <p:cNvSpPr/>
            <p:nvPr/>
          </p:nvSpPr>
          <p:spPr bwMode="auto">
            <a:xfrm>
              <a:off x="1374775" y="5313363"/>
              <a:ext cx="125413" cy="53975"/>
            </a:xfrm>
            <a:custGeom>
              <a:avLst/>
              <a:gdLst>
                <a:gd name="T0" fmla="*/ 44 w 44"/>
                <a:gd name="T1" fmla="*/ 19 h 19"/>
                <a:gd name="T2" fmla="*/ 27 w 44"/>
                <a:gd name="T3" fmla="*/ 4 h 19"/>
                <a:gd name="T4" fmla="*/ 0 w 44"/>
                <a:gd name="T5" fmla="*/ 1 h 19"/>
                <a:gd name="T6" fmla="*/ 0 w 44"/>
                <a:gd name="T7" fmla="*/ 2 h 19"/>
                <a:gd name="T8" fmla="*/ 44 w 44"/>
                <a:gd name="T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9">
                  <a:moveTo>
                    <a:pt x="44" y="19"/>
                  </a:moveTo>
                  <a:cubicBezTo>
                    <a:pt x="44" y="19"/>
                    <a:pt x="40" y="9"/>
                    <a:pt x="27" y="4"/>
                  </a:cubicBezTo>
                  <a:cubicBezTo>
                    <a:pt x="15" y="0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12" y="10"/>
                    <a:pt x="28" y="14"/>
                    <a:pt x="44" y="19"/>
                  </a:cubicBezTo>
                  <a:close/>
                </a:path>
              </a:pathLst>
            </a:custGeom>
            <a:solidFill>
              <a:srgbClr val="1287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9" name="Freeform 15"/>
            <p:cNvSpPr/>
            <p:nvPr/>
          </p:nvSpPr>
          <p:spPr bwMode="auto">
            <a:xfrm>
              <a:off x="1374775" y="5318125"/>
              <a:ext cx="125413" cy="103188"/>
            </a:xfrm>
            <a:custGeom>
              <a:avLst/>
              <a:gdLst>
                <a:gd name="T0" fmla="*/ 0 w 44"/>
                <a:gd name="T1" fmla="*/ 0 h 36"/>
                <a:gd name="T2" fmla="*/ 6 w 44"/>
                <a:gd name="T3" fmla="*/ 12 h 36"/>
                <a:gd name="T4" fmla="*/ 44 w 44"/>
                <a:gd name="T5" fmla="*/ 17 h 36"/>
                <a:gd name="T6" fmla="*/ 0 w 44"/>
                <a:gd name="T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6">
                  <a:moveTo>
                    <a:pt x="0" y="0"/>
                  </a:moveTo>
                  <a:cubicBezTo>
                    <a:pt x="0" y="2"/>
                    <a:pt x="2" y="7"/>
                    <a:pt x="6" y="12"/>
                  </a:cubicBezTo>
                  <a:cubicBezTo>
                    <a:pt x="30" y="36"/>
                    <a:pt x="43" y="18"/>
                    <a:pt x="44" y="17"/>
                  </a:cubicBezTo>
                  <a:cubicBezTo>
                    <a:pt x="28" y="12"/>
                    <a:pt x="12" y="8"/>
                    <a:pt x="0" y="0"/>
                  </a:cubicBezTo>
                  <a:close/>
                </a:path>
              </a:pathLst>
            </a:custGeom>
            <a:solidFill>
              <a:srgbClr val="0E77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1" name="Rectangle 16"/>
            <p:cNvSpPr>
              <a:spLocks noChangeArrowheads="1"/>
            </p:cNvSpPr>
            <p:nvPr/>
          </p:nvSpPr>
          <p:spPr bwMode="auto">
            <a:xfrm>
              <a:off x="908050" y="6238875"/>
              <a:ext cx="904875" cy="227013"/>
            </a:xfrm>
            <a:prstGeom prst="rect">
              <a:avLst/>
            </a:prstGeom>
            <a:solidFill>
              <a:srgbClr val="FF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5" name="Rectangle 17"/>
            <p:cNvSpPr>
              <a:spLocks noChangeArrowheads="1"/>
            </p:cNvSpPr>
            <p:nvPr/>
          </p:nvSpPr>
          <p:spPr bwMode="auto">
            <a:xfrm>
              <a:off x="1681163" y="6238875"/>
              <a:ext cx="17463" cy="227013"/>
            </a:xfrm>
            <a:prstGeom prst="rect">
              <a:avLst/>
            </a:prstGeom>
            <a:solidFill>
              <a:srgbClr val="BE1E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6" name="Rectangle 18"/>
            <p:cNvSpPr>
              <a:spLocks noChangeArrowheads="1"/>
            </p:cNvSpPr>
            <p:nvPr/>
          </p:nvSpPr>
          <p:spPr bwMode="auto">
            <a:xfrm>
              <a:off x="1651000" y="6238875"/>
              <a:ext cx="17463" cy="227013"/>
            </a:xfrm>
            <a:prstGeom prst="rect">
              <a:avLst/>
            </a:prstGeom>
            <a:solidFill>
              <a:srgbClr val="BE1E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7" name="Rectangle 19"/>
            <p:cNvSpPr>
              <a:spLocks noChangeArrowheads="1"/>
            </p:cNvSpPr>
            <p:nvPr/>
          </p:nvSpPr>
          <p:spPr bwMode="auto">
            <a:xfrm>
              <a:off x="1612900" y="6238875"/>
              <a:ext cx="17463" cy="227013"/>
            </a:xfrm>
            <a:prstGeom prst="rect">
              <a:avLst/>
            </a:prstGeom>
            <a:solidFill>
              <a:srgbClr val="BE1E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8" name="Rectangle 20"/>
            <p:cNvSpPr>
              <a:spLocks noChangeArrowheads="1"/>
            </p:cNvSpPr>
            <p:nvPr/>
          </p:nvSpPr>
          <p:spPr bwMode="auto">
            <a:xfrm>
              <a:off x="1030288" y="5924550"/>
              <a:ext cx="474663" cy="171450"/>
            </a:xfrm>
            <a:prstGeom prst="rect">
              <a:avLst/>
            </a:prstGeom>
            <a:solidFill>
              <a:srgbClr val="F9EE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9" name="Rectangle 21"/>
            <p:cNvSpPr>
              <a:spLocks noChangeArrowheads="1"/>
            </p:cNvSpPr>
            <p:nvPr/>
          </p:nvSpPr>
          <p:spPr bwMode="auto">
            <a:xfrm>
              <a:off x="1030288" y="5924550"/>
              <a:ext cx="474663" cy="171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0" name="Rectangle 22"/>
            <p:cNvSpPr>
              <a:spLocks noChangeArrowheads="1"/>
            </p:cNvSpPr>
            <p:nvPr/>
          </p:nvSpPr>
          <p:spPr bwMode="auto">
            <a:xfrm>
              <a:off x="1030288" y="6002338"/>
              <a:ext cx="474663" cy="4763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1" name="Rectangle 23"/>
            <p:cNvSpPr>
              <a:spLocks noChangeArrowheads="1"/>
            </p:cNvSpPr>
            <p:nvPr/>
          </p:nvSpPr>
          <p:spPr bwMode="auto">
            <a:xfrm>
              <a:off x="1030288" y="6002338"/>
              <a:ext cx="474663" cy="4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3" name="Rectangle 24"/>
            <p:cNvSpPr>
              <a:spLocks noChangeArrowheads="1"/>
            </p:cNvSpPr>
            <p:nvPr/>
          </p:nvSpPr>
          <p:spPr bwMode="auto">
            <a:xfrm>
              <a:off x="1030288" y="6049963"/>
              <a:ext cx="474663" cy="6350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4" name="Rectangle 25"/>
            <p:cNvSpPr>
              <a:spLocks noChangeArrowheads="1"/>
            </p:cNvSpPr>
            <p:nvPr/>
          </p:nvSpPr>
          <p:spPr bwMode="auto">
            <a:xfrm>
              <a:off x="1030288" y="6049963"/>
              <a:ext cx="474663" cy="6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5" name="Rectangle 26"/>
            <p:cNvSpPr>
              <a:spLocks noChangeArrowheads="1"/>
            </p:cNvSpPr>
            <p:nvPr/>
          </p:nvSpPr>
          <p:spPr bwMode="auto">
            <a:xfrm>
              <a:off x="1030288" y="6034088"/>
              <a:ext cx="474663" cy="1588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6" name="Rectangle 27"/>
            <p:cNvSpPr>
              <a:spLocks noChangeArrowheads="1"/>
            </p:cNvSpPr>
            <p:nvPr/>
          </p:nvSpPr>
          <p:spPr bwMode="auto">
            <a:xfrm>
              <a:off x="1030288" y="6034088"/>
              <a:ext cx="47466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7" name="Rectangle 28"/>
            <p:cNvSpPr>
              <a:spLocks noChangeArrowheads="1"/>
            </p:cNvSpPr>
            <p:nvPr/>
          </p:nvSpPr>
          <p:spPr bwMode="auto">
            <a:xfrm>
              <a:off x="1030288" y="5984875"/>
              <a:ext cx="474663" cy="3175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8" name="Rectangle 29"/>
            <p:cNvSpPr>
              <a:spLocks noChangeArrowheads="1"/>
            </p:cNvSpPr>
            <p:nvPr/>
          </p:nvSpPr>
          <p:spPr bwMode="auto">
            <a:xfrm>
              <a:off x="1030288" y="5984875"/>
              <a:ext cx="474663" cy="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9" name="Rectangle 30"/>
            <p:cNvSpPr>
              <a:spLocks noChangeArrowheads="1"/>
            </p:cNvSpPr>
            <p:nvPr/>
          </p:nvSpPr>
          <p:spPr bwMode="auto">
            <a:xfrm>
              <a:off x="1030288" y="5937250"/>
              <a:ext cx="474663" cy="1588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0" name="Rectangle 31"/>
            <p:cNvSpPr>
              <a:spLocks noChangeArrowheads="1"/>
            </p:cNvSpPr>
            <p:nvPr/>
          </p:nvSpPr>
          <p:spPr bwMode="auto">
            <a:xfrm>
              <a:off x="1030288" y="5937250"/>
              <a:ext cx="47466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1" name="Rectangle 32"/>
            <p:cNvSpPr>
              <a:spLocks noChangeArrowheads="1"/>
            </p:cNvSpPr>
            <p:nvPr/>
          </p:nvSpPr>
          <p:spPr bwMode="auto">
            <a:xfrm>
              <a:off x="1030288" y="6084888"/>
              <a:ext cx="474663" cy="3175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2" name="Rectangle 33"/>
            <p:cNvSpPr>
              <a:spLocks noChangeArrowheads="1"/>
            </p:cNvSpPr>
            <p:nvPr/>
          </p:nvSpPr>
          <p:spPr bwMode="auto">
            <a:xfrm>
              <a:off x="1030288" y="6084888"/>
              <a:ext cx="474663" cy="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3" name="Rectangle 34"/>
            <p:cNvSpPr>
              <a:spLocks noChangeArrowheads="1"/>
            </p:cNvSpPr>
            <p:nvPr/>
          </p:nvSpPr>
          <p:spPr bwMode="auto">
            <a:xfrm>
              <a:off x="1030288" y="5951538"/>
              <a:ext cx="474663" cy="1588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4" name="Rectangle 35"/>
            <p:cNvSpPr>
              <a:spLocks noChangeArrowheads="1"/>
            </p:cNvSpPr>
            <p:nvPr/>
          </p:nvSpPr>
          <p:spPr bwMode="auto">
            <a:xfrm>
              <a:off x="1030288" y="5951538"/>
              <a:ext cx="47466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5" name="Rectangle 36"/>
            <p:cNvSpPr>
              <a:spLocks noChangeArrowheads="1"/>
            </p:cNvSpPr>
            <p:nvPr/>
          </p:nvSpPr>
          <p:spPr bwMode="auto">
            <a:xfrm>
              <a:off x="879475" y="6118225"/>
              <a:ext cx="1058863" cy="120650"/>
            </a:xfrm>
            <a:prstGeom prst="rect">
              <a:avLst/>
            </a:prstGeom>
            <a:solidFill>
              <a:srgbClr val="14B6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6" name="Rectangle 37"/>
            <p:cNvSpPr>
              <a:spLocks noChangeArrowheads="1"/>
            </p:cNvSpPr>
            <p:nvPr/>
          </p:nvSpPr>
          <p:spPr bwMode="auto">
            <a:xfrm>
              <a:off x="1835150" y="6118225"/>
              <a:ext cx="28575" cy="1206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7" name="Rectangle 38"/>
            <p:cNvSpPr>
              <a:spLocks noChangeArrowheads="1"/>
            </p:cNvSpPr>
            <p:nvPr/>
          </p:nvSpPr>
          <p:spPr bwMode="auto">
            <a:xfrm>
              <a:off x="1101725" y="5751513"/>
              <a:ext cx="588963" cy="150813"/>
            </a:xfrm>
            <a:prstGeom prst="rect">
              <a:avLst/>
            </a:prstGeom>
            <a:solidFill>
              <a:srgbClr val="2B53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8" name="Rectangle 39"/>
            <p:cNvSpPr>
              <a:spLocks noChangeArrowheads="1"/>
            </p:cNvSpPr>
            <p:nvPr/>
          </p:nvSpPr>
          <p:spPr bwMode="auto">
            <a:xfrm>
              <a:off x="1633538" y="5751513"/>
              <a:ext cx="14288" cy="150813"/>
            </a:xfrm>
            <a:prstGeom prst="rect">
              <a:avLst/>
            </a:prstGeom>
            <a:solidFill>
              <a:srgbClr val="14B6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9" name="Freeform 40"/>
            <p:cNvSpPr/>
            <p:nvPr/>
          </p:nvSpPr>
          <p:spPr bwMode="auto">
            <a:xfrm>
              <a:off x="1012825" y="5902325"/>
              <a:ext cx="530225" cy="215900"/>
            </a:xfrm>
            <a:custGeom>
              <a:avLst/>
              <a:gdLst>
                <a:gd name="T0" fmla="*/ 186 w 186"/>
                <a:gd name="T1" fmla="*/ 38 h 76"/>
                <a:gd name="T2" fmla="*/ 183 w 186"/>
                <a:gd name="T3" fmla="*/ 0 h 76"/>
                <a:gd name="T4" fmla="*/ 183 w 186"/>
                <a:gd name="T5" fmla="*/ 0 h 76"/>
                <a:gd name="T6" fmla="*/ 182 w 186"/>
                <a:gd name="T7" fmla="*/ 0 h 76"/>
                <a:gd name="T8" fmla="*/ 182 w 186"/>
                <a:gd name="T9" fmla="*/ 0 h 76"/>
                <a:gd name="T10" fmla="*/ 182 w 186"/>
                <a:gd name="T11" fmla="*/ 0 h 76"/>
                <a:gd name="T12" fmla="*/ 0 w 186"/>
                <a:gd name="T13" fmla="*/ 0 h 76"/>
                <a:gd name="T14" fmla="*/ 0 w 186"/>
                <a:gd name="T15" fmla="*/ 8 h 76"/>
                <a:gd name="T16" fmla="*/ 173 w 186"/>
                <a:gd name="T17" fmla="*/ 8 h 76"/>
                <a:gd name="T18" fmla="*/ 173 w 186"/>
                <a:gd name="T19" fmla="*/ 68 h 76"/>
                <a:gd name="T20" fmla="*/ 0 w 186"/>
                <a:gd name="T21" fmla="*/ 68 h 76"/>
                <a:gd name="T22" fmla="*/ 0 w 186"/>
                <a:gd name="T23" fmla="*/ 76 h 76"/>
                <a:gd name="T24" fmla="*/ 183 w 186"/>
                <a:gd name="T25" fmla="*/ 76 h 76"/>
                <a:gd name="T26" fmla="*/ 183 w 186"/>
                <a:gd name="T27" fmla="*/ 76 h 76"/>
                <a:gd name="T28" fmla="*/ 186 w 186"/>
                <a:gd name="T29" fmla="*/ 3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6" h="76">
                  <a:moveTo>
                    <a:pt x="186" y="38"/>
                  </a:moveTo>
                  <a:cubicBezTo>
                    <a:pt x="186" y="19"/>
                    <a:pt x="184" y="3"/>
                    <a:pt x="183" y="0"/>
                  </a:cubicBezTo>
                  <a:cubicBezTo>
                    <a:pt x="183" y="0"/>
                    <a:pt x="183" y="0"/>
                    <a:pt x="183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73" y="8"/>
                    <a:pt x="173" y="8"/>
                    <a:pt x="173" y="8"/>
                  </a:cubicBezTo>
                  <a:cubicBezTo>
                    <a:pt x="173" y="68"/>
                    <a:pt x="173" y="68"/>
                    <a:pt x="173" y="6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183" y="76"/>
                    <a:pt x="183" y="76"/>
                    <a:pt x="183" y="76"/>
                  </a:cubicBezTo>
                  <a:cubicBezTo>
                    <a:pt x="183" y="76"/>
                    <a:pt x="183" y="76"/>
                    <a:pt x="183" y="76"/>
                  </a:cubicBezTo>
                  <a:cubicBezTo>
                    <a:pt x="184" y="73"/>
                    <a:pt x="186" y="57"/>
                    <a:pt x="186" y="38"/>
                  </a:cubicBezTo>
                  <a:close/>
                </a:path>
              </a:pathLst>
            </a:custGeom>
            <a:solidFill>
              <a:srgbClr val="5D9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0" name="Freeform 41"/>
            <p:cNvSpPr/>
            <p:nvPr/>
          </p:nvSpPr>
          <p:spPr bwMode="auto">
            <a:xfrm>
              <a:off x="1425575" y="6034088"/>
              <a:ext cx="42863" cy="122238"/>
            </a:xfrm>
            <a:custGeom>
              <a:avLst/>
              <a:gdLst>
                <a:gd name="T0" fmla="*/ 0 w 27"/>
                <a:gd name="T1" fmla="*/ 0 h 77"/>
                <a:gd name="T2" fmla="*/ 0 w 27"/>
                <a:gd name="T3" fmla="*/ 77 h 77"/>
                <a:gd name="T4" fmla="*/ 13 w 27"/>
                <a:gd name="T5" fmla="*/ 64 h 77"/>
                <a:gd name="T6" fmla="*/ 27 w 27"/>
                <a:gd name="T7" fmla="*/ 77 h 77"/>
                <a:gd name="T8" fmla="*/ 27 w 27"/>
                <a:gd name="T9" fmla="*/ 0 h 77"/>
                <a:gd name="T10" fmla="*/ 0 w 27"/>
                <a:gd name="T11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77">
                  <a:moveTo>
                    <a:pt x="0" y="0"/>
                  </a:moveTo>
                  <a:lnTo>
                    <a:pt x="0" y="77"/>
                  </a:lnTo>
                  <a:lnTo>
                    <a:pt x="13" y="64"/>
                  </a:lnTo>
                  <a:lnTo>
                    <a:pt x="27" y="77"/>
                  </a:lnTo>
                  <a:lnTo>
                    <a:pt x="2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2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162967" y="431959"/>
            <a:ext cx="1564685" cy="559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1435" tIns="25718" rIns="51435" bIns="25718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300" b="1" dirty="0">
                <a:latin typeface="楷体" panose="02010609060101010101" pitchFamily="49" charset="-122"/>
                <a:ea typeface="楷体" panose="02010609060101010101" pitchFamily="49" charset="-122"/>
              </a:rPr>
              <a:t>多音字</a:t>
            </a:r>
            <a:endParaRPr lang="zh-CN" altLang="en-US" sz="25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068830" y="1060450"/>
            <a:ext cx="1411605" cy="49911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2800" dirty="0" err="1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cánɡ</a:t>
            </a:r>
            <a:endParaRPr lang="en-US" altLang="en-US" sz="2800" b="1" dirty="0"/>
          </a:p>
        </p:txBody>
      </p:sp>
      <p:sp>
        <p:nvSpPr>
          <p:cNvPr id="23" name="矩形 22"/>
          <p:cNvSpPr/>
          <p:nvPr/>
        </p:nvSpPr>
        <p:spPr>
          <a:xfrm>
            <a:off x="1847802" y="2696458"/>
            <a:ext cx="5343488" cy="5607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3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大自然有着无穷无尽的宝</a:t>
            </a:r>
            <a:r>
              <a:rPr lang="zh-CN" altLang="en-US" sz="32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藏</a:t>
            </a:r>
            <a:r>
              <a:rPr lang="zh-CN" altLang="en-US" sz="3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。</a:t>
            </a:r>
          </a:p>
        </p:txBody>
      </p:sp>
      <p:sp>
        <p:nvSpPr>
          <p:cNvPr id="32" name="矩形 31"/>
          <p:cNvSpPr/>
          <p:nvPr/>
        </p:nvSpPr>
        <p:spPr>
          <a:xfrm>
            <a:off x="6190731" y="2211710"/>
            <a:ext cx="1815809" cy="48387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2700" b="1" dirty="0" err="1">
                <a:latin typeface="宋体" panose="02010600030101010101" pitchFamily="2" charset="-122"/>
                <a:ea typeface="宋体" panose="02010600030101010101" pitchFamily="2" charset="-122"/>
              </a:rPr>
              <a:t>zànɡ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t0124e8ff0712968b0d[1]"/>
          <p:cNvPicPr>
            <a:picLocks noChangeAspect="1"/>
          </p:cNvPicPr>
          <p:nvPr/>
        </p:nvPicPr>
        <p:blipFill rotWithShape="1">
          <a:blip r:embed="rId2"/>
          <a:srcRect b="50037"/>
          <a:stretch/>
        </p:blipFill>
        <p:spPr>
          <a:xfrm>
            <a:off x="971600" y="2283718"/>
            <a:ext cx="3226435" cy="1612124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765341" y="699542"/>
            <a:ext cx="77787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  <a:sym typeface="+mn-ea"/>
              </a:rPr>
              <a:t>    在逝去如飞的日子里，我能多尝试没做过的有意义的事情，我能多阅读，我还能多帮助别人</a:t>
            </a:r>
            <a:r>
              <a:rPr lang="en-US" altLang="zh-CN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  <a:sym typeface="+mn-ea"/>
              </a:rPr>
              <a:t>……</a:t>
            </a:r>
          </a:p>
        </p:txBody>
      </p:sp>
      <p:pic>
        <p:nvPicPr>
          <p:cNvPr id="6" name="图片 5" descr="t0124e8ff0712968b0d[1]"/>
          <p:cNvPicPr>
            <a:picLocks noChangeAspect="1"/>
          </p:cNvPicPr>
          <p:nvPr/>
        </p:nvPicPr>
        <p:blipFill rotWithShape="1">
          <a:blip r:embed="rId2"/>
          <a:srcRect t="49633" b="5872"/>
          <a:stretch/>
        </p:blipFill>
        <p:spPr>
          <a:xfrm>
            <a:off x="4607785" y="2423073"/>
            <a:ext cx="3226435" cy="1435713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92083" y="411510"/>
            <a:ext cx="2651725" cy="561692"/>
            <a:chOff x="192083" y="411510"/>
            <a:chExt cx="2651725" cy="561692"/>
          </a:xfrm>
        </p:grpSpPr>
        <p:sp>
          <p:nvSpPr>
            <p:cNvPr id="16" name="文本框 14"/>
            <p:cNvSpPr txBox="1"/>
            <p:nvPr/>
          </p:nvSpPr>
          <p:spPr>
            <a:xfrm>
              <a:off x="624428" y="411510"/>
              <a:ext cx="2219380" cy="56169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zh-CN" altLang="en-US" sz="3200" b="1" dirty="0">
                  <a:solidFill>
                    <a:srgbClr val="875000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结构梳理</a:t>
              </a:r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083" y="479078"/>
              <a:ext cx="366860" cy="456338"/>
            </a:xfrm>
            <a:prstGeom prst="rect">
              <a:avLst/>
            </a:prstGeom>
          </p:spPr>
        </p:pic>
      </p:grpSp>
      <p:sp>
        <p:nvSpPr>
          <p:cNvPr id="19" name="圆角矩形 18"/>
          <p:cNvSpPr/>
          <p:nvPr/>
        </p:nvSpPr>
        <p:spPr>
          <a:xfrm>
            <a:off x="1026795" y="1171575"/>
            <a:ext cx="7362825" cy="3397250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outerShdw blurRad="368300" dist="88900" dir="5400000" algn="t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1334327" y="2368475"/>
            <a:ext cx="553998" cy="752129"/>
          </a:xfrm>
          <a:prstGeom prst="rect">
            <a:avLst/>
          </a:prstGeom>
          <a:noFill/>
        </p:spPr>
        <p:txBody>
          <a:bodyPr vert="eaVert" wrap="none" lIns="68580" tIns="34290" rIns="68580" bIns="34290" rtlCol="0">
            <a:spAutoFit/>
          </a:bodyPr>
          <a:lstStyle/>
          <a:p>
            <a:r>
              <a:rPr lang="zh-CN" altLang="en-US" sz="2700" b="1" dirty="0">
                <a:solidFill>
                  <a:srgbClr val="0000FF"/>
                </a:solidFill>
              </a:rPr>
              <a:t>匆匆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587611" y="1557488"/>
            <a:ext cx="3589020" cy="48387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l"/>
            <a:r>
              <a:rPr lang="zh-CN" sz="27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提出</a:t>
            </a:r>
            <a:r>
              <a:rPr lang="en-US" altLang="zh-CN" sz="27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“</a:t>
            </a:r>
            <a:r>
              <a:rPr lang="zh-CN" sz="27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为什么一去不返</a:t>
            </a:r>
            <a:r>
              <a:rPr lang="en-US" altLang="zh-CN" sz="27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”</a:t>
            </a:r>
            <a:r>
              <a:rPr sz="27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</a:t>
            </a:r>
            <a:endParaRPr lang="zh-CN" altLang="en-US" sz="27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587365" y="2134074"/>
            <a:ext cx="2895600" cy="483870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l"/>
            <a:r>
              <a:rPr lang="zh-CN" sz="27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像针尖上的一滴水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456975" y="2161283"/>
            <a:ext cx="553998" cy="1435008"/>
          </a:xfrm>
          <a:prstGeom prst="rect">
            <a:avLst/>
          </a:prstGeom>
          <a:noFill/>
        </p:spPr>
        <p:txBody>
          <a:bodyPr vert="eaVert" wrap="none" lIns="68580" tIns="34290" rIns="68580" bIns="34290" rtlCol="0">
            <a:spAutoFit/>
          </a:bodyPr>
          <a:lstStyle/>
          <a:p>
            <a:r>
              <a:rPr lang="zh-CN" altLang="en-US" sz="2700" b="1" dirty="0">
                <a:solidFill>
                  <a:srgbClr val="FF0000"/>
                </a:solidFill>
              </a:rPr>
              <a:t>时光匆匆</a:t>
            </a:r>
          </a:p>
        </p:txBody>
      </p:sp>
      <p:sp>
        <p:nvSpPr>
          <p:cNvPr id="3" name="左大括号 2"/>
          <p:cNvSpPr/>
          <p:nvPr/>
        </p:nvSpPr>
        <p:spPr>
          <a:xfrm>
            <a:off x="2051685" y="1491630"/>
            <a:ext cx="234950" cy="2713990"/>
          </a:xfrm>
          <a:prstGeom prst="lef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4" name="TextBox 27"/>
          <p:cNvSpPr txBox="1"/>
          <p:nvPr/>
        </p:nvSpPr>
        <p:spPr>
          <a:xfrm>
            <a:off x="2541645" y="3721574"/>
            <a:ext cx="4619625" cy="483870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l"/>
            <a:r>
              <a:rPr lang="zh-CN" sz="27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再次提出</a:t>
            </a:r>
            <a:r>
              <a:rPr lang="en-US" altLang="zh-CN" sz="27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“</a:t>
            </a:r>
            <a:r>
              <a:rPr lang="zh-CN" sz="27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为什么一去不返</a:t>
            </a:r>
            <a:r>
              <a:rPr lang="en-US" altLang="zh-CN" sz="27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”</a:t>
            </a:r>
            <a:endParaRPr lang="zh-CN" sz="27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6" name="左大括号 5"/>
          <p:cNvSpPr/>
          <p:nvPr/>
        </p:nvSpPr>
        <p:spPr>
          <a:xfrm rot="10800000">
            <a:off x="7325360" y="1491630"/>
            <a:ext cx="249555" cy="2780030"/>
          </a:xfrm>
          <a:prstGeom prst="lef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7" name="TextBox 30"/>
          <p:cNvSpPr txBox="1"/>
          <p:nvPr/>
        </p:nvSpPr>
        <p:spPr>
          <a:xfrm>
            <a:off x="7676175" y="2128263"/>
            <a:ext cx="553998" cy="1435008"/>
          </a:xfrm>
          <a:prstGeom prst="rect">
            <a:avLst/>
          </a:prstGeom>
          <a:noFill/>
        </p:spPr>
        <p:txBody>
          <a:bodyPr vert="eaVert" wrap="none" lIns="68580" tIns="34290" rIns="68580" bIns="34290" rtlCol="0">
            <a:spAutoFit/>
          </a:bodyPr>
          <a:lstStyle/>
          <a:p>
            <a:r>
              <a:rPr lang="zh-CN" altLang="en-US" sz="2700" b="1" dirty="0">
                <a:solidFill>
                  <a:srgbClr val="FF0000"/>
                </a:solidFill>
              </a:rPr>
              <a:t>珍惜时光</a:t>
            </a:r>
          </a:p>
        </p:txBody>
      </p:sp>
      <p:sp>
        <p:nvSpPr>
          <p:cNvPr id="5" name="TextBox 27"/>
          <p:cNvSpPr txBox="1"/>
          <p:nvPr/>
        </p:nvSpPr>
        <p:spPr>
          <a:xfrm>
            <a:off x="2587365" y="2685889"/>
            <a:ext cx="3620222" cy="48474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l"/>
            <a:r>
              <a:rPr lang="zh-CN" sz="27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跨过 飞去 溜走 闪过 </a:t>
            </a:r>
          </a:p>
        </p:txBody>
      </p:sp>
      <p:sp>
        <p:nvSpPr>
          <p:cNvPr id="8" name="TextBox 27"/>
          <p:cNvSpPr txBox="1"/>
          <p:nvPr/>
        </p:nvSpPr>
        <p:spPr>
          <a:xfrm>
            <a:off x="2587365" y="3237704"/>
            <a:ext cx="2575064" cy="48474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l"/>
            <a:r>
              <a:rPr lang="zh-CN" sz="27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如轻烟 </a:t>
            </a:r>
            <a:r>
              <a:rPr lang="en-US" altLang="zh-CN" sz="27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lang="zh-CN" sz="27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如薄雾</a:t>
            </a:r>
          </a:p>
        </p:txBody>
      </p:sp>
      <p:sp>
        <p:nvSpPr>
          <p:cNvPr id="9" name="右大括号 8"/>
          <p:cNvSpPr/>
          <p:nvPr/>
        </p:nvSpPr>
        <p:spPr>
          <a:xfrm>
            <a:off x="6012180" y="2212355"/>
            <a:ext cx="215900" cy="1440180"/>
          </a:xfrm>
          <a:prstGeom prst="righ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962425" y="1403729"/>
            <a:ext cx="6633911" cy="228524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这篇课文围绕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“_______”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二字，细腻地刻画了时间流逝的踪迹，表达了作者对时光流逝的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_______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和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__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____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_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之情，揭示了“既然来到这个世界就不能白走一遭”的主题思想。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57312" y="411510"/>
            <a:ext cx="2481672" cy="561692"/>
            <a:chOff x="179512" y="411510"/>
            <a:chExt cx="2481672" cy="561692"/>
          </a:xfrm>
        </p:grpSpPr>
        <p:sp>
          <p:nvSpPr>
            <p:cNvPr id="16" name="文本框 14"/>
            <p:cNvSpPr txBox="1"/>
            <p:nvPr/>
          </p:nvSpPr>
          <p:spPr>
            <a:xfrm>
              <a:off x="624427" y="411510"/>
              <a:ext cx="2036757" cy="56169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zh-CN" altLang="en-US" sz="3200" b="1" dirty="0">
                  <a:solidFill>
                    <a:srgbClr val="875000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主题概括</a:t>
              </a:r>
            </a:p>
          </p:txBody>
        </p:sp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464187"/>
              <a:ext cx="366860" cy="456338"/>
            </a:xfrm>
            <a:prstGeom prst="rect">
              <a:avLst/>
            </a:prstGeom>
          </p:spPr>
        </p:pic>
      </p:grpSp>
      <p:sp>
        <p:nvSpPr>
          <p:cNvPr id="12" name="矩形 11"/>
          <p:cNvSpPr/>
          <p:nvPr/>
        </p:nvSpPr>
        <p:spPr>
          <a:xfrm>
            <a:off x="4180116" y="1435731"/>
            <a:ext cx="757259" cy="438582"/>
          </a:xfrm>
          <a:prstGeom prst="rect">
            <a:avLst/>
          </a:prstGeom>
          <a:noFill/>
          <a:ln w="9525">
            <a:noFill/>
          </a:ln>
        </p:spPr>
        <p:txBody>
          <a:bodyPr wrap="none" lIns="68580" tIns="34290" rIns="68580" bIns="3429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匆匆</a:t>
            </a:r>
          </a:p>
        </p:txBody>
      </p:sp>
      <p:sp>
        <p:nvSpPr>
          <p:cNvPr id="3" name="矩形 2"/>
          <p:cNvSpPr/>
          <p:nvPr/>
        </p:nvSpPr>
        <p:spPr>
          <a:xfrm>
            <a:off x="1043608" y="2546350"/>
            <a:ext cx="1071880" cy="438582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无奈</a:t>
            </a:r>
          </a:p>
        </p:txBody>
      </p:sp>
      <p:sp>
        <p:nvSpPr>
          <p:cNvPr id="4" name="矩形 3"/>
          <p:cNvSpPr/>
          <p:nvPr/>
        </p:nvSpPr>
        <p:spPr>
          <a:xfrm>
            <a:off x="2555776" y="2551219"/>
            <a:ext cx="1071880" cy="438582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惋惜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  <p:bldP spid="4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478"/>
          <a:stretch>
            <a:fillRect/>
          </a:stretch>
        </p:blipFill>
        <p:spPr bwMode="auto">
          <a:xfrm>
            <a:off x="0" y="0"/>
            <a:ext cx="9144000" cy="5179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组合 1"/>
          <p:cNvGrpSpPr/>
          <p:nvPr/>
        </p:nvGrpSpPr>
        <p:grpSpPr>
          <a:xfrm>
            <a:off x="251520" y="339502"/>
            <a:ext cx="2376264" cy="561692"/>
            <a:chOff x="179512" y="411510"/>
            <a:chExt cx="2376264" cy="561692"/>
          </a:xfrm>
        </p:grpSpPr>
        <p:sp>
          <p:nvSpPr>
            <p:cNvPr id="6" name="文本框 14"/>
            <p:cNvSpPr txBox="1"/>
            <p:nvPr/>
          </p:nvSpPr>
          <p:spPr>
            <a:xfrm>
              <a:off x="624428" y="411510"/>
              <a:ext cx="1931348" cy="56169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zh-CN" altLang="en-US" sz="3200" b="1" dirty="0">
                  <a:solidFill>
                    <a:srgbClr val="875000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拓展延伸</a:t>
              </a:r>
            </a:p>
          </p:txBody>
        </p: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464187"/>
              <a:ext cx="366860" cy="456338"/>
            </a:xfrm>
            <a:prstGeom prst="rect">
              <a:avLst/>
            </a:prstGeom>
          </p:spPr>
        </p:pic>
      </p:grpSp>
      <p:sp>
        <p:nvSpPr>
          <p:cNvPr id="5" name="矩形 4"/>
          <p:cNvSpPr/>
          <p:nvPr/>
        </p:nvSpPr>
        <p:spPr>
          <a:xfrm>
            <a:off x="2843808" y="339502"/>
            <a:ext cx="4392488" cy="45012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明日歌</a:t>
            </a:r>
          </a:p>
          <a:p>
            <a:pPr algn="ctr">
              <a:lnSpc>
                <a:spcPct val="120000"/>
              </a:lnSpc>
            </a:pP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作者：(明)钱福</a:t>
            </a:r>
          </a:p>
          <a:p>
            <a:pPr algn="ctr">
              <a:lnSpc>
                <a:spcPct val="120000"/>
              </a:lnSpc>
            </a:pPr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明日复明日，明日何其多。</a:t>
            </a:r>
          </a:p>
          <a:p>
            <a:pPr algn="ctr">
              <a:lnSpc>
                <a:spcPct val="120000"/>
              </a:lnSpc>
            </a:pPr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我生待明日，万事成蹉跎。</a:t>
            </a:r>
          </a:p>
          <a:p>
            <a:pPr algn="ctr">
              <a:lnSpc>
                <a:spcPct val="120000"/>
              </a:lnSpc>
            </a:pPr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世人若被明日累，春去秋来老将至。</a:t>
            </a:r>
          </a:p>
          <a:p>
            <a:pPr algn="ctr">
              <a:lnSpc>
                <a:spcPct val="120000"/>
              </a:lnSpc>
            </a:pPr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朝看水东流，暮看日西坠。</a:t>
            </a:r>
          </a:p>
          <a:p>
            <a:pPr algn="ctr">
              <a:lnSpc>
                <a:spcPct val="120000"/>
              </a:lnSpc>
            </a:pPr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百年明日能几何？请君听我明日歌。</a:t>
            </a:r>
          </a:p>
          <a:p>
            <a:pPr algn="ctr">
              <a:lnSpc>
                <a:spcPct val="120000"/>
              </a:lnSpc>
            </a:pPr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明日复明日，明日何其多！</a:t>
            </a:r>
          </a:p>
          <a:p>
            <a:pPr algn="ctr">
              <a:lnSpc>
                <a:spcPct val="120000"/>
              </a:lnSpc>
            </a:pPr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日日待明日，万世成蹉跎。</a:t>
            </a:r>
          </a:p>
          <a:p>
            <a:pPr algn="ctr">
              <a:lnSpc>
                <a:spcPct val="120000"/>
              </a:lnSpc>
            </a:pPr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世人皆被明日累，明日无穷老将至。</a:t>
            </a:r>
          </a:p>
          <a:p>
            <a:pPr algn="ctr">
              <a:lnSpc>
                <a:spcPct val="120000"/>
              </a:lnSpc>
            </a:pPr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晨昏滚滚水东流，今古悠悠日西坠。</a:t>
            </a:r>
          </a:p>
          <a:p>
            <a:pPr algn="ctr">
              <a:lnSpc>
                <a:spcPct val="120000"/>
              </a:lnSpc>
            </a:pPr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百年明日能几何？请君听我明日歌。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/>
          <p:cNvSpPr/>
          <p:nvPr/>
        </p:nvSpPr>
        <p:spPr>
          <a:xfrm>
            <a:off x="1259632" y="771550"/>
            <a:ext cx="6942534" cy="1076325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sz="3200" b="1" dirty="0">
                <a:latin typeface="楷体" pitchFamily="49" charset="-122"/>
                <a:ea typeface="楷体" pitchFamily="49" charset="-122"/>
              </a:rPr>
              <a:t>    时间就像海绵里的水，只要愿意挤，总还是有的。</a:t>
            </a:r>
            <a:r>
              <a:rPr lang="zh-CN" altLang="en-US" sz="3200" b="1" dirty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（鲁迅）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18917" y="989940"/>
            <a:ext cx="7585531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一、仿照例子写词语。</a:t>
            </a:r>
          </a:p>
          <a:p>
            <a:pPr algn="l" fontAlgn="auto"/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赤裸裸</a:t>
            </a:r>
          </a:p>
          <a:p>
            <a:pPr algn="l" fontAlgn="auto"/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(        ) (        ) (        )</a:t>
            </a:r>
          </a:p>
          <a:p>
            <a:pPr algn="l" fontAlgn="auto"/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匆匆忙忙</a:t>
            </a:r>
          </a:p>
          <a:p>
            <a:pPr algn="l" fontAlgn="auto"/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(        ) (        ) (        )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418332" y="2206531"/>
            <a:ext cx="140779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头涔涔 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237193" y="3212321"/>
            <a:ext cx="181610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伶伶俐俐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3645277" y="2206531"/>
            <a:ext cx="140779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泪潸潸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5949057" y="2206531"/>
            <a:ext cx="140779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明晃晃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3464138" y="3212321"/>
            <a:ext cx="181610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纷纷扬扬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5708228" y="3212321"/>
            <a:ext cx="181610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平平安安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179512" y="406331"/>
            <a:ext cx="2376264" cy="561692"/>
            <a:chOff x="179512" y="411510"/>
            <a:chExt cx="2376264" cy="561692"/>
          </a:xfrm>
        </p:grpSpPr>
        <p:sp>
          <p:nvSpPr>
            <p:cNvPr id="10" name="文本框 14"/>
            <p:cNvSpPr txBox="1"/>
            <p:nvPr/>
          </p:nvSpPr>
          <p:spPr>
            <a:xfrm>
              <a:off x="624428" y="411510"/>
              <a:ext cx="1931348" cy="56169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zh-CN" altLang="en-US" sz="3200" b="1" dirty="0">
                  <a:solidFill>
                    <a:srgbClr val="875000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课堂演练</a:t>
              </a:r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464186"/>
              <a:ext cx="366860" cy="456339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9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1"/>
          <p:cNvSpPr>
            <a:spLocks noChangeArrowheads="1"/>
          </p:cNvSpPr>
          <p:nvPr/>
        </p:nvSpPr>
        <p:spPr bwMode="auto">
          <a:xfrm>
            <a:off x="405199" y="891496"/>
            <a:ext cx="8343265" cy="274574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68580" tIns="34290" rIns="68580" bIns="34290" numCol="1" anchor="ctr" anchorCtr="0" compatLnSpc="1">
            <a:spAutoFit/>
          </a:bodyPr>
          <a:lstStyle/>
          <a:p>
            <a:pPr indent="200025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二、</a:t>
            </a:r>
            <a:r>
              <a:rPr sz="3200" b="1" dirty="0" err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指出下列句子的修辞手法</a:t>
            </a:r>
            <a:r>
              <a:rPr lang="zh-CN" altLang="en-US" sz="32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。</a:t>
            </a:r>
            <a:endParaRPr sz="32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charset="0"/>
            </a:endParaRPr>
          </a:p>
          <a:p>
            <a:pPr indent="200025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sz="28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1</a:t>
            </a:r>
            <a:r>
              <a:rPr lang="en-US" sz="28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.</a:t>
            </a:r>
            <a:r>
              <a:rPr sz="28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过去的日子如轻烟，被微风吹散了。(      )</a:t>
            </a:r>
          </a:p>
          <a:p>
            <a:pPr indent="200025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sz="28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2</a:t>
            </a:r>
            <a:r>
              <a:rPr lang="en-US" sz="28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.</a:t>
            </a:r>
            <a:r>
              <a:rPr sz="28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太阳他有脚啊，轻轻悄悄地挪移了。(      )</a:t>
            </a:r>
          </a:p>
          <a:p>
            <a:pPr indent="200025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sz="28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3</a:t>
            </a:r>
            <a:r>
              <a:rPr lang="en-US" sz="28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.</a:t>
            </a:r>
            <a:r>
              <a:rPr sz="28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我何曾留着像游丝样的痕迹呢?(      )</a:t>
            </a:r>
          </a:p>
        </p:txBody>
      </p:sp>
      <p:sp>
        <p:nvSpPr>
          <p:cNvPr id="32" name="矩形 31"/>
          <p:cNvSpPr/>
          <p:nvPr/>
        </p:nvSpPr>
        <p:spPr>
          <a:xfrm>
            <a:off x="7088455" y="1678940"/>
            <a:ext cx="1083945" cy="483870"/>
          </a:xfrm>
          <a:prstGeom prst="rect">
            <a:avLst/>
          </a:prstGeom>
          <a:ln w="28575">
            <a:noFill/>
          </a:ln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2700" b="1" dirty="0" err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比喻</a:t>
            </a:r>
          </a:p>
        </p:txBody>
      </p:sp>
      <p:sp>
        <p:nvSpPr>
          <p:cNvPr id="2" name="矩形 1"/>
          <p:cNvSpPr/>
          <p:nvPr/>
        </p:nvSpPr>
        <p:spPr>
          <a:xfrm>
            <a:off x="7088454" y="2355726"/>
            <a:ext cx="1083945" cy="483870"/>
          </a:xfrm>
          <a:prstGeom prst="rect">
            <a:avLst/>
          </a:prstGeom>
          <a:ln w="28575">
            <a:noFill/>
          </a:ln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2700" b="1" dirty="0" err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拟人</a:t>
            </a:r>
          </a:p>
        </p:txBody>
      </p:sp>
      <p:sp>
        <p:nvSpPr>
          <p:cNvPr id="3" name="矩形 2"/>
          <p:cNvSpPr/>
          <p:nvPr/>
        </p:nvSpPr>
        <p:spPr>
          <a:xfrm>
            <a:off x="6152351" y="3003798"/>
            <a:ext cx="1083945" cy="483870"/>
          </a:xfrm>
          <a:prstGeom prst="rect">
            <a:avLst/>
          </a:prstGeom>
          <a:ln w="28575">
            <a:noFill/>
          </a:ln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2700" b="1" dirty="0" err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反问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" grpId="0"/>
      <p:bldP spid="3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770255" y="483518"/>
            <a:ext cx="7788726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/>
              <a:t>         三、你曾有过对于时光匆匆的感慨吗？在什么情况下会产生这种感慨呢？对此你认为应该做些什么呢？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770254" y="2139702"/>
            <a:ext cx="8340725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有过。当我看到儿时的玩具、用具时，当我翻看以前的照片时，当我没有及时完成应该做的事情时</a:t>
            </a:r>
            <a:r>
              <a:rPr lang="en-US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……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往日不可追，只有好好把握眼前的时光，用心做好需要完成的事情，珍惜宝贵的时间。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图片 8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645" y="1932940"/>
            <a:ext cx="3514725" cy="2660015"/>
          </a:xfrm>
          <a:prstGeom prst="rect">
            <a:avLst/>
          </a:prstGeom>
        </p:spPr>
      </p:pic>
      <p:cxnSp>
        <p:nvCxnSpPr>
          <p:cNvPr id="84" name="直线连接符 75"/>
          <p:cNvCxnSpPr/>
          <p:nvPr/>
        </p:nvCxnSpPr>
        <p:spPr>
          <a:xfrm>
            <a:off x="5484266" y="2870549"/>
            <a:ext cx="2192665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6" name="图片 8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50" y="1986280"/>
            <a:ext cx="3115310" cy="2606675"/>
          </a:xfrm>
          <a:prstGeom prst="rect">
            <a:avLst/>
          </a:prstGeom>
        </p:spPr>
      </p:pic>
      <p:sp>
        <p:nvSpPr>
          <p:cNvPr id="87" name="文本框 64"/>
          <p:cNvSpPr txBox="1"/>
          <p:nvPr/>
        </p:nvSpPr>
        <p:spPr>
          <a:xfrm>
            <a:off x="1460213" y="2536200"/>
            <a:ext cx="1800200" cy="43751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algn="ctr" eaLnBrk="1" hangingPunct="1"/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上下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结构</a:t>
            </a:r>
          </a:p>
        </p:txBody>
      </p:sp>
      <p:sp>
        <p:nvSpPr>
          <p:cNvPr id="88" name="文本框 64"/>
          <p:cNvSpPr txBox="1"/>
          <p:nvPr/>
        </p:nvSpPr>
        <p:spPr>
          <a:xfrm>
            <a:off x="5237599" y="916517"/>
            <a:ext cx="608489" cy="622300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eaLnBrk="1" hangingPunct="1"/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徘</a:t>
            </a:r>
          </a:p>
        </p:txBody>
      </p:sp>
      <p:sp>
        <p:nvSpPr>
          <p:cNvPr id="89" name="文本框 64"/>
          <p:cNvSpPr txBox="1"/>
          <p:nvPr/>
        </p:nvSpPr>
        <p:spPr>
          <a:xfrm>
            <a:off x="2276148" y="916434"/>
            <a:ext cx="608488" cy="622300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eaLnBrk="1" hangingPunct="1"/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藏</a:t>
            </a:r>
          </a:p>
        </p:txBody>
      </p:sp>
      <p:sp>
        <p:nvSpPr>
          <p:cNvPr id="91" name="文本框 64"/>
          <p:cNvSpPr txBox="1"/>
          <p:nvPr/>
        </p:nvSpPr>
        <p:spPr>
          <a:xfrm>
            <a:off x="3173569" y="916571"/>
            <a:ext cx="608488" cy="622300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eaLnBrk="1" hangingPunct="1"/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蒸</a:t>
            </a:r>
          </a:p>
        </p:txBody>
      </p:sp>
      <p:sp>
        <p:nvSpPr>
          <p:cNvPr id="96" name="文本框 64"/>
          <p:cNvSpPr txBox="1"/>
          <p:nvPr/>
        </p:nvSpPr>
        <p:spPr>
          <a:xfrm>
            <a:off x="5716498" y="2433330"/>
            <a:ext cx="1728192" cy="43751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eaLnBrk="1" hangingPunct="1"/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左右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结构</a:t>
            </a:r>
          </a:p>
        </p:txBody>
      </p:sp>
      <p:sp>
        <p:nvSpPr>
          <p:cNvPr id="101" name="TextBox 11"/>
          <p:cNvSpPr txBox="1">
            <a:spLocks noChangeArrowheads="1"/>
          </p:cNvSpPr>
          <p:nvPr/>
        </p:nvSpPr>
        <p:spPr bwMode="auto">
          <a:xfrm>
            <a:off x="3909317" y="340380"/>
            <a:ext cx="1936685" cy="575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300" b="1" dirty="0">
                <a:latin typeface="楷体" panose="02010609060101010101" pitchFamily="49" charset="-122"/>
                <a:ea typeface="楷体" panose="02010609060101010101" pitchFamily="49" charset="-122"/>
              </a:rPr>
              <a:t>生字归类</a:t>
            </a:r>
          </a:p>
        </p:txBody>
      </p:sp>
      <p:grpSp>
        <p:nvGrpSpPr>
          <p:cNvPr id="102" name="组合 101"/>
          <p:cNvGrpSpPr/>
          <p:nvPr/>
        </p:nvGrpSpPr>
        <p:grpSpPr>
          <a:xfrm>
            <a:off x="3419872" y="412269"/>
            <a:ext cx="456833" cy="456366"/>
            <a:chOff x="631825" y="5181600"/>
            <a:chExt cx="1554163" cy="1552575"/>
          </a:xfrm>
        </p:grpSpPr>
        <p:sp>
          <p:nvSpPr>
            <p:cNvPr id="103" name="Oval 10"/>
            <p:cNvSpPr>
              <a:spLocks noChangeArrowheads="1"/>
            </p:cNvSpPr>
            <p:nvPr/>
          </p:nvSpPr>
          <p:spPr bwMode="auto">
            <a:xfrm>
              <a:off x="631825" y="5181600"/>
              <a:ext cx="1554163" cy="1552575"/>
            </a:xfrm>
            <a:prstGeom prst="ellipse">
              <a:avLst/>
            </a:prstGeom>
            <a:solidFill>
              <a:srgbClr val="FFC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4" name="Freeform 11"/>
            <p:cNvSpPr/>
            <p:nvPr/>
          </p:nvSpPr>
          <p:spPr bwMode="auto">
            <a:xfrm>
              <a:off x="1468438" y="5353050"/>
              <a:ext cx="34925" cy="87313"/>
            </a:xfrm>
            <a:custGeom>
              <a:avLst/>
              <a:gdLst>
                <a:gd name="T0" fmla="*/ 4 w 12"/>
                <a:gd name="T1" fmla="*/ 30 h 31"/>
                <a:gd name="T2" fmla="*/ 12 w 12"/>
                <a:gd name="T3" fmla="*/ 3 h 31"/>
                <a:gd name="T4" fmla="*/ 11 w 12"/>
                <a:gd name="T5" fmla="*/ 0 h 31"/>
                <a:gd name="T6" fmla="*/ 0 w 12"/>
                <a:gd name="T7" fmla="*/ 31 h 31"/>
                <a:gd name="T8" fmla="*/ 4 w 12"/>
                <a:gd name="T9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31">
                  <a:moveTo>
                    <a:pt x="4" y="30"/>
                  </a:moveTo>
                  <a:cubicBezTo>
                    <a:pt x="4" y="20"/>
                    <a:pt x="7" y="7"/>
                    <a:pt x="12" y="3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2" y="6"/>
                    <a:pt x="0" y="21"/>
                    <a:pt x="0" y="31"/>
                  </a:cubicBezTo>
                  <a:lnTo>
                    <a:pt x="4" y="30"/>
                  </a:lnTo>
                  <a:close/>
                </a:path>
              </a:pathLst>
            </a:custGeom>
            <a:solidFill>
              <a:srgbClr val="4F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5" name="Freeform 12"/>
            <p:cNvSpPr/>
            <p:nvPr/>
          </p:nvSpPr>
          <p:spPr bwMode="auto">
            <a:xfrm>
              <a:off x="1471613" y="5410200"/>
              <a:ext cx="204788" cy="358775"/>
            </a:xfrm>
            <a:custGeom>
              <a:avLst/>
              <a:gdLst>
                <a:gd name="T0" fmla="*/ 0 w 72"/>
                <a:gd name="T1" fmla="*/ 119 h 126"/>
                <a:gd name="T2" fmla="*/ 66 w 72"/>
                <a:gd name="T3" fmla="*/ 67 h 126"/>
                <a:gd name="T4" fmla="*/ 45 w 72"/>
                <a:gd name="T5" fmla="*/ 7 h 126"/>
                <a:gd name="T6" fmla="*/ 1 w 72"/>
                <a:gd name="T7" fmla="*/ 9 h 126"/>
                <a:gd name="T8" fmla="*/ 0 w 72"/>
                <a:gd name="T9" fmla="*/ 119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26">
                  <a:moveTo>
                    <a:pt x="0" y="119"/>
                  </a:moveTo>
                  <a:cubicBezTo>
                    <a:pt x="29" y="126"/>
                    <a:pt x="60" y="101"/>
                    <a:pt x="66" y="67"/>
                  </a:cubicBezTo>
                  <a:cubicBezTo>
                    <a:pt x="72" y="33"/>
                    <a:pt x="61" y="15"/>
                    <a:pt x="45" y="7"/>
                  </a:cubicBezTo>
                  <a:cubicBezTo>
                    <a:pt x="31" y="0"/>
                    <a:pt x="3" y="11"/>
                    <a:pt x="1" y="9"/>
                  </a:cubicBezTo>
                  <a:lnTo>
                    <a:pt x="0" y="119"/>
                  </a:lnTo>
                  <a:close/>
                </a:path>
              </a:pathLst>
            </a:custGeom>
            <a:solidFill>
              <a:srgbClr val="C90D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6" name="Freeform 13"/>
            <p:cNvSpPr/>
            <p:nvPr/>
          </p:nvSpPr>
          <p:spPr bwMode="auto">
            <a:xfrm>
              <a:off x="1274763" y="5410200"/>
              <a:ext cx="200025" cy="355600"/>
            </a:xfrm>
            <a:custGeom>
              <a:avLst/>
              <a:gdLst>
                <a:gd name="T0" fmla="*/ 70 w 70"/>
                <a:gd name="T1" fmla="*/ 9 h 125"/>
                <a:gd name="T2" fmla="*/ 26 w 70"/>
                <a:gd name="T3" fmla="*/ 8 h 125"/>
                <a:gd name="T4" fmla="*/ 8 w 70"/>
                <a:gd name="T5" fmla="*/ 69 h 125"/>
                <a:gd name="T6" fmla="*/ 69 w 70"/>
                <a:gd name="T7" fmla="*/ 119 h 125"/>
                <a:gd name="T8" fmla="*/ 70 w 70"/>
                <a:gd name="T9" fmla="*/ 9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25">
                  <a:moveTo>
                    <a:pt x="70" y="9"/>
                  </a:moveTo>
                  <a:cubicBezTo>
                    <a:pt x="68" y="11"/>
                    <a:pt x="40" y="0"/>
                    <a:pt x="26" y="8"/>
                  </a:cubicBezTo>
                  <a:cubicBezTo>
                    <a:pt x="11" y="17"/>
                    <a:pt x="0" y="35"/>
                    <a:pt x="8" y="69"/>
                  </a:cubicBezTo>
                  <a:cubicBezTo>
                    <a:pt x="16" y="103"/>
                    <a:pt x="38" y="125"/>
                    <a:pt x="69" y="119"/>
                  </a:cubicBezTo>
                  <a:lnTo>
                    <a:pt x="70" y="9"/>
                  </a:lnTo>
                  <a:close/>
                </a:path>
              </a:pathLst>
            </a:custGeom>
            <a:solidFill>
              <a:srgbClr val="DB19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7" name="Freeform 14"/>
            <p:cNvSpPr/>
            <p:nvPr/>
          </p:nvSpPr>
          <p:spPr bwMode="auto">
            <a:xfrm>
              <a:off x="1374775" y="5313363"/>
              <a:ext cx="125413" cy="53975"/>
            </a:xfrm>
            <a:custGeom>
              <a:avLst/>
              <a:gdLst>
                <a:gd name="T0" fmla="*/ 44 w 44"/>
                <a:gd name="T1" fmla="*/ 19 h 19"/>
                <a:gd name="T2" fmla="*/ 27 w 44"/>
                <a:gd name="T3" fmla="*/ 4 h 19"/>
                <a:gd name="T4" fmla="*/ 0 w 44"/>
                <a:gd name="T5" fmla="*/ 1 h 19"/>
                <a:gd name="T6" fmla="*/ 0 w 44"/>
                <a:gd name="T7" fmla="*/ 2 h 19"/>
                <a:gd name="T8" fmla="*/ 44 w 44"/>
                <a:gd name="T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9">
                  <a:moveTo>
                    <a:pt x="44" y="19"/>
                  </a:moveTo>
                  <a:cubicBezTo>
                    <a:pt x="44" y="19"/>
                    <a:pt x="40" y="9"/>
                    <a:pt x="27" y="4"/>
                  </a:cubicBezTo>
                  <a:cubicBezTo>
                    <a:pt x="15" y="0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12" y="10"/>
                    <a:pt x="28" y="14"/>
                    <a:pt x="44" y="19"/>
                  </a:cubicBezTo>
                  <a:close/>
                </a:path>
              </a:pathLst>
            </a:custGeom>
            <a:solidFill>
              <a:srgbClr val="1287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8" name="Freeform 15"/>
            <p:cNvSpPr/>
            <p:nvPr/>
          </p:nvSpPr>
          <p:spPr bwMode="auto">
            <a:xfrm>
              <a:off x="1374775" y="5318125"/>
              <a:ext cx="125413" cy="103188"/>
            </a:xfrm>
            <a:custGeom>
              <a:avLst/>
              <a:gdLst>
                <a:gd name="T0" fmla="*/ 0 w 44"/>
                <a:gd name="T1" fmla="*/ 0 h 36"/>
                <a:gd name="T2" fmla="*/ 6 w 44"/>
                <a:gd name="T3" fmla="*/ 12 h 36"/>
                <a:gd name="T4" fmla="*/ 44 w 44"/>
                <a:gd name="T5" fmla="*/ 17 h 36"/>
                <a:gd name="T6" fmla="*/ 0 w 44"/>
                <a:gd name="T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6">
                  <a:moveTo>
                    <a:pt x="0" y="0"/>
                  </a:moveTo>
                  <a:cubicBezTo>
                    <a:pt x="0" y="2"/>
                    <a:pt x="2" y="7"/>
                    <a:pt x="6" y="12"/>
                  </a:cubicBezTo>
                  <a:cubicBezTo>
                    <a:pt x="30" y="36"/>
                    <a:pt x="43" y="18"/>
                    <a:pt x="44" y="17"/>
                  </a:cubicBezTo>
                  <a:cubicBezTo>
                    <a:pt x="28" y="12"/>
                    <a:pt x="12" y="8"/>
                    <a:pt x="0" y="0"/>
                  </a:cubicBezTo>
                  <a:close/>
                </a:path>
              </a:pathLst>
            </a:custGeom>
            <a:solidFill>
              <a:srgbClr val="0E77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9" name="Rectangle 16"/>
            <p:cNvSpPr>
              <a:spLocks noChangeArrowheads="1"/>
            </p:cNvSpPr>
            <p:nvPr/>
          </p:nvSpPr>
          <p:spPr bwMode="auto">
            <a:xfrm>
              <a:off x="908050" y="6238875"/>
              <a:ext cx="904875" cy="227013"/>
            </a:xfrm>
            <a:prstGeom prst="rect">
              <a:avLst/>
            </a:prstGeom>
            <a:solidFill>
              <a:srgbClr val="FF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0" name="Rectangle 17"/>
            <p:cNvSpPr>
              <a:spLocks noChangeArrowheads="1"/>
            </p:cNvSpPr>
            <p:nvPr/>
          </p:nvSpPr>
          <p:spPr bwMode="auto">
            <a:xfrm>
              <a:off x="1681163" y="6238875"/>
              <a:ext cx="17463" cy="227013"/>
            </a:xfrm>
            <a:prstGeom prst="rect">
              <a:avLst/>
            </a:prstGeom>
            <a:solidFill>
              <a:srgbClr val="BE1E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1" name="Rectangle 18"/>
            <p:cNvSpPr>
              <a:spLocks noChangeArrowheads="1"/>
            </p:cNvSpPr>
            <p:nvPr/>
          </p:nvSpPr>
          <p:spPr bwMode="auto">
            <a:xfrm>
              <a:off x="1651000" y="6238875"/>
              <a:ext cx="17463" cy="227013"/>
            </a:xfrm>
            <a:prstGeom prst="rect">
              <a:avLst/>
            </a:prstGeom>
            <a:solidFill>
              <a:srgbClr val="BE1E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2" name="Rectangle 19"/>
            <p:cNvSpPr>
              <a:spLocks noChangeArrowheads="1"/>
            </p:cNvSpPr>
            <p:nvPr/>
          </p:nvSpPr>
          <p:spPr bwMode="auto">
            <a:xfrm>
              <a:off x="1612900" y="6238875"/>
              <a:ext cx="17463" cy="227013"/>
            </a:xfrm>
            <a:prstGeom prst="rect">
              <a:avLst/>
            </a:prstGeom>
            <a:solidFill>
              <a:srgbClr val="BE1E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3" name="Rectangle 20"/>
            <p:cNvSpPr>
              <a:spLocks noChangeArrowheads="1"/>
            </p:cNvSpPr>
            <p:nvPr/>
          </p:nvSpPr>
          <p:spPr bwMode="auto">
            <a:xfrm>
              <a:off x="1030288" y="5924550"/>
              <a:ext cx="474663" cy="171450"/>
            </a:xfrm>
            <a:prstGeom prst="rect">
              <a:avLst/>
            </a:prstGeom>
            <a:solidFill>
              <a:srgbClr val="F9EE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4" name="Rectangle 21"/>
            <p:cNvSpPr>
              <a:spLocks noChangeArrowheads="1"/>
            </p:cNvSpPr>
            <p:nvPr/>
          </p:nvSpPr>
          <p:spPr bwMode="auto">
            <a:xfrm>
              <a:off x="1030288" y="5924550"/>
              <a:ext cx="474663" cy="171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5" name="Rectangle 22"/>
            <p:cNvSpPr>
              <a:spLocks noChangeArrowheads="1"/>
            </p:cNvSpPr>
            <p:nvPr/>
          </p:nvSpPr>
          <p:spPr bwMode="auto">
            <a:xfrm>
              <a:off x="1030288" y="6002338"/>
              <a:ext cx="474663" cy="4763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6" name="Rectangle 23"/>
            <p:cNvSpPr>
              <a:spLocks noChangeArrowheads="1"/>
            </p:cNvSpPr>
            <p:nvPr/>
          </p:nvSpPr>
          <p:spPr bwMode="auto">
            <a:xfrm>
              <a:off x="1030288" y="6002338"/>
              <a:ext cx="474663" cy="4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7" name="Rectangle 24"/>
            <p:cNvSpPr>
              <a:spLocks noChangeArrowheads="1"/>
            </p:cNvSpPr>
            <p:nvPr/>
          </p:nvSpPr>
          <p:spPr bwMode="auto">
            <a:xfrm>
              <a:off x="1030288" y="6049963"/>
              <a:ext cx="474663" cy="6350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8" name="Rectangle 25"/>
            <p:cNvSpPr>
              <a:spLocks noChangeArrowheads="1"/>
            </p:cNvSpPr>
            <p:nvPr/>
          </p:nvSpPr>
          <p:spPr bwMode="auto">
            <a:xfrm>
              <a:off x="1030288" y="6049963"/>
              <a:ext cx="474663" cy="6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9" name="Rectangle 26"/>
            <p:cNvSpPr>
              <a:spLocks noChangeArrowheads="1"/>
            </p:cNvSpPr>
            <p:nvPr/>
          </p:nvSpPr>
          <p:spPr bwMode="auto">
            <a:xfrm>
              <a:off x="1030288" y="6034088"/>
              <a:ext cx="474663" cy="1588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0" name="Rectangle 27"/>
            <p:cNvSpPr>
              <a:spLocks noChangeArrowheads="1"/>
            </p:cNvSpPr>
            <p:nvPr/>
          </p:nvSpPr>
          <p:spPr bwMode="auto">
            <a:xfrm>
              <a:off x="1030288" y="6034088"/>
              <a:ext cx="47466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1" name="Rectangle 28"/>
            <p:cNvSpPr>
              <a:spLocks noChangeArrowheads="1"/>
            </p:cNvSpPr>
            <p:nvPr/>
          </p:nvSpPr>
          <p:spPr bwMode="auto">
            <a:xfrm>
              <a:off x="1030288" y="5984875"/>
              <a:ext cx="474663" cy="3175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2" name="Rectangle 29"/>
            <p:cNvSpPr>
              <a:spLocks noChangeArrowheads="1"/>
            </p:cNvSpPr>
            <p:nvPr/>
          </p:nvSpPr>
          <p:spPr bwMode="auto">
            <a:xfrm>
              <a:off x="1030288" y="5984875"/>
              <a:ext cx="474663" cy="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3" name="Rectangle 30"/>
            <p:cNvSpPr>
              <a:spLocks noChangeArrowheads="1"/>
            </p:cNvSpPr>
            <p:nvPr/>
          </p:nvSpPr>
          <p:spPr bwMode="auto">
            <a:xfrm>
              <a:off x="1030288" y="5937250"/>
              <a:ext cx="474663" cy="1588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4" name="Rectangle 31"/>
            <p:cNvSpPr>
              <a:spLocks noChangeArrowheads="1"/>
            </p:cNvSpPr>
            <p:nvPr/>
          </p:nvSpPr>
          <p:spPr bwMode="auto">
            <a:xfrm>
              <a:off x="1030288" y="5937250"/>
              <a:ext cx="47466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5" name="Rectangle 32"/>
            <p:cNvSpPr>
              <a:spLocks noChangeArrowheads="1"/>
            </p:cNvSpPr>
            <p:nvPr/>
          </p:nvSpPr>
          <p:spPr bwMode="auto">
            <a:xfrm>
              <a:off x="1030288" y="6084888"/>
              <a:ext cx="474663" cy="3175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6" name="Rectangle 33"/>
            <p:cNvSpPr>
              <a:spLocks noChangeArrowheads="1"/>
            </p:cNvSpPr>
            <p:nvPr/>
          </p:nvSpPr>
          <p:spPr bwMode="auto">
            <a:xfrm>
              <a:off x="1030288" y="6084888"/>
              <a:ext cx="474663" cy="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7" name="Rectangle 34"/>
            <p:cNvSpPr>
              <a:spLocks noChangeArrowheads="1"/>
            </p:cNvSpPr>
            <p:nvPr/>
          </p:nvSpPr>
          <p:spPr bwMode="auto">
            <a:xfrm>
              <a:off x="1030288" y="5951538"/>
              <a:ext cx="474663" cy="1588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8" name="Rectangle 35"/>
            <p:cNvSpPr>
              <a:spLocks noChangeArrowheads="1"/>
            </p:cNvSpPr>
            <p:nvPr/>
          </p:nvSpPr>
          <p:spPr bwMode="auto">
            <a:xfrm>
              <a:off x="1030288" y="5951538"/>
              <a:ext cx="47466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9" name="Rectangle 36"/>
            <p:cNvSpPr>
              <a:spLocks noChangeArrowheads="1"/>
            </p:cNvSpPr>
            <p:nvPr/>
          </p:nvSpPr>
          <p:spPr bwMode="auto">
            <a:xfrm>
              <a:off x="879475" y="6118225"/>
              <a:ext cx="1058863" cy="120650"/>
            </a:xfrm>
            <a:prstGeom prst="rect">
              <a:avLst/>
            </a:prstGeom>
            <a:solidFill>
              <a:srgbClr val="14B6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0" name="Rectangle 37"/>
            <p:cNvSpPr>
              <a:spLocks noChangeArrowheads="1"/>
            </p:cNvSpPr>
            <p:nvPr/>
          </p:nvSpPr>
          <p:spPr bwMode="auto">
            <a:xfrm>
              <a:off x="1835150" y="6118225"/>
              <a:ext cx="28575" cy="1206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1" name="Rectangle 38"/>
            <p:cNvSpPr>
              <a:spLocks noChangeArrowheads="1"/>
            </p:cNvSpPr>
            <p:nvPr/>
          </p:nvSpPr>
          <p:spPr bwMode="auto">
            <a:xfrm>
              <a:off x="1101725" y="5751513"/>
              <a:ext cx="588963" cy="150813"/>
            </a:xfrm>
            <a:prstGeom prst="rect">
              <a:avLst/>
            </a:prstGeom>
            <a:solidFill>
              <a:srgbClr val="2B53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2" name="Rectangle 39"/>
            <p:cNvSpPr>
              <a:spLocks noChangeArrowheads="1"/>
            </p:cNvSpPr>
            <p:nvPr/>
          </p:nvSpPr>
          <p:spPr bwMode="auto">
            <a:xfrm>
              <a:off x="1633538" y="5751513"/>
              <a:ext cx="14288" cy="150813"/>
            </a:xfrm>
            <a:prstGeom prst="rect">
              <a:avLst/>
            </a:prstGeom>
            <a:solidFill>
              <a:srgbClr val="14B6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3" name="Freeform 40"/>
            <p:cNvSpPr/>
            <p:nvPr/>
          </p:nvSpPr>
          <p:spPr bwMode="auto">
            <a:xfrm>
              <a:off x="1012825" y="5902325"/>
              <a:ext cx="530225" cy="215900"/>
            </a:xfrm>
            <a:custGeom>
              <a:avLst/>
              <a:gdLst>
                <a:gd name="T0" fmla="*/ 186 w 186"/>
                <a:gd name="T1" fmla="*/ 38 h 76"/>
                <a:gd name="T2" fmla="*/ 183 w 186"/>
                <a:gd name="T3" fmla="*/ 0 h 76"/>
                <a:gd name="T4" fmla="*/ 183 w 186"/>
                <a:gd name="T5" fmla="*/ 0 h 76"/>
                <a:gd name="T6" fmla="*/ 182 w 186"/>
                <a:gd name="T7" fmla="*/ 0 h 76"/>
                <a:gd name="T8" fmla="*/ 182 w 186"/>
                <a:gd name="T9" fmla="*/ 0 h 76"/>
                <a:gd name="T10" fmla="*/ 182 w 186"/>
                <a:gd name="T11" fmla="*/ 0 h 76"/>
                <a:gd name="T12" fmla="*/ 0 w 186"/>
                <a:gd name="T13" fmla="*/ 0 h 76"/>
                <a:gd name="T14" fmla="*/ 0 w 186"/>
                <a:gd name="T15" fmla="*/ 8 h 76"/>
                <a:gd name="T16" fmla="*/ 173 w 186"/>
                <a:gd name="T17" fmla="*/ 8 h 76"/>
                <a:gd name="T18" fmla="*/ 173 w 186"/>
                <a:gd name="T19" fmla="*/ 68 h 76"/>
                <a:gd name="T20" fmla="*/ 0 w 186"/>
                <a:gd name="T21" fmla="*/ 68 h 76"/>
                <a:gd name="T22" fmla="*/ 0 w 186"/>
                <a:gd name="T23" fmla="*/ 76 h 76"/>
                <a:gd name="T24" fmla="*/ 183 w 186"/>
                <a:gd name="T25" fmla="*/ 76 h 76"/>
                <a:gd name="T26" fmla="*/ 183 w 186"/>
                <a:gd name="T27" fmla="*/ 76 h 76"/>
                <a:gd name="T28" fmla="*/ 186 w 186"/>
                <a:gd name="T29" fmla="*/ 3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6" h="76">
                  <a:moveTo>
                    <a:pt x="186" y="38"/>
                  </a:moveTo>
                  <a:cubicBezTo>
                    <a:pt x="186" y="19"/>
                    <a:pt x="184" y="3"/>
                    <a:pt x="183" y="0"/>
                  </a:cubicBezTo>
                  <a:cubicBezTo>
                    <a:pt x="183" y="0"/>
                    <a:pt x="183" y="0"/>
                    <a:pt x="183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73" y="8"/>
                    <a:pt x="173" y="8"/>
                    <a:pt x="173" y="8"/>
                  </a:cubicBezTo>
                  <a:cubicBezTo>
                    <a:pt x="173" y="68"/>
                    <a:pt x="173" y="68"/>
                    <a:pt x="173" y="6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183" y="76"/>
                    <a:pt x="183" y="76"/>
                    <a:pt x="183" y="76"/>
                  </a:cubicBezTo>
                  <a:cubicBezTo>
                    <a:pt x="183" y="76"/>
                    <a:pt x="183" y="76"/>
                    <a:pt x="183" y="76"/>
                  </a:cubicBezTo>
                  <a:cubicBezTo>
                    <a:pt x="184" y="73"/>
                    <a:pt x="186" y="57"/>
                    <a:pt x="186" y="38"/>
                  </a:cubicBezTo>
                  <a:close/>
                </a:path>
              </a:pathLst>
            </a:custGeom>
            <a:solidFill>
              <a:srgbClr val="5D9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4" name="Freeform 41"/>
            <p:cNvSpPr/>
            <p:nvPr/>
          </p:nvSpPr>
          <p:spPr bwMode="auto">
            <a:xfrm>
              <a:off x="1425575" y="6034088"/>
              <a:ext cx="42863" cy="122238"/>
            </a:xfrm>
            <a:custGeom>
              <a:avLst/>
              <a:gdLst>
                <a:gd name="T0" fmla="*/ 0 w 27"/>
                <a:gd name="T1" fmla="*/ 0 h 77"/>
                <a:gd name="T2" fmla="*/ 0 w 27"/>
                <a:gd name="T3" fmla="*/ 77 h 77"/>
                <a:gd name="T4" fmla="*/ 13 w 27"/>
                <a:gd name="T5" fmla="*/ 64 h 77"/>
                <a:gd name="T6" fmla="*/ 27 w 27"/>
                <a:gd name="T7" fmla="*/ 77 h 77"/>
                <a:gd name="T8" fmla="*/ 27 w 27"/>
                <a:gd name="T9" fmla="*/ 0 h 77"/>
                <a:gd name="T10" fmla="*/ 0 w 27"/>
                <a:gd name="T11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77">
                  <a:moveTo>
                    <a:pt x="0" y="0"/>
                  </a:moveTo>
                  <a:lnTo>
                    <a:pt x="0" y="77"/>
                  </a:lnTo>
                  <a:lnTo>
                    <a:pt x="13" y="64"/>
                  </a:lnTo>
                  <a:lnTo>
                    <a:pt x="27" y="77"/>
                  </a:lnTo>
                  <a:lnTo>
                    <a:pt x="2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2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cxnSp>
        <p:nvCxnSpPr>
          <p:cNvPr id="135" name="直线连接符 5"/>
          <p:cNvCxnSpPr/>
          <p:nvPr/>
        </p:nvCxnSpPr>
        <p:spPr>
          <a:xfrm>
            <a:off x="1211764" y="2914364"/>
            <a:ext cx="2192665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64"/>
          <p:cNvSpPr txBox="1"/>
          <p:nvPr/>
        </p:nvSpPr>
        <p:spPr>
          <a:xfrm>
            <a:off x="4122211" y="916517"/>
            <a:ext cx="608489" cy="622300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eaLnBrk="1" hangingPunct="1"/>
            <a:r>
              <a:rPr lang="zh-CN" altLang="en-US" sz="3600" b="1" dirty="0" err="1">
                <a:latin typeface="楷体" panose="02010609060101010101" pitchFamily="49" charset="-122"/>
                <a:ea typeface="楷体" panose="02010609060101010101" pitchFamily="49" charset="-122"/>
              </a:rPr>
              <a:t>挪</a:t>
            </a:r>
          </a:p>
        </p:txBody>
      </p:sp>
      <p:sp>
        <p:nvSpPr>
          <p:cNvPr id="6" name="文本框 64"/>
          <p:cNvSpPr txBox="1"/>
          <p:nvPr/>
        </p:nvSpPr>
        <p:spPr>
          <a:xfrm>
            <a:off x="6184056" y="916517"/>
            <a:ext cx="608489" cy="622300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eaLnBrk="1" hangingPunct="1"/>
            <a:r>
              <a:rPr lang="zh-CN" altLang="en-US" sz="3600" b="1" dirty="0" err="1">
                <a:latin typeface="楷体" panose="02010609060101010101" pitchFamily="49" charset="-122"/>
                <a:ea typeface="楷体" panose="02010609060101010101" pitchFamily="49" charset="-122"/>
              </a:rPr>
              <a:t>徊</a:t>
            </a:r>
          </a:p>
        </p:txBody>
      </p:sp>
      <p:sp>
        <p:nvSpPr>
          <p:cNvPr id="47" name="文本框 64"/>
          <p:cNvSpPr txBox="1"/>
          <p:nvPr/>
        </p:nvSpPr>
        <p:spPr>
          <a:xfrm>
            <a:off x="7275879" y="869330"/>
            <a:ext cx="608489" cy="623248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eaLnBrk="1" hangingPunct="1"/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裸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120764 0.471481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00" y="2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037778 0.457407 " pathEditMode="relative" rAng="0" ptsTypes="">
                                      <p:cBhvr>
                                        <p:cTn id="10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0" y="22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126181 0.443457 " pathEditMode="relative" rAng="0" ptsTypes="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00" y="21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106597 0.443457 " pathEditMode="relative" rAng="0" ptsTypes="">
                                      <p:cBhvr>
                                        <p:cTn id="18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0" y="21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113333 0.443457 " pathEditMode="relative" rAng="0" ptsTypes="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00" y="20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79371E-6 L -0.1085 0.549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34" y="274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  <p:bldP spid="89" grpId="0"/>
      <p:bldP spid="91" grpId="0"/>
      <p:bldP spid="3" grpId="0"/>
      <p:bldP spid="6" grpId="0"/>
      <p:bldP spid="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1"/>
          <p:cNvSpPr txBox="1">
            <a:spLocks noChangeArrowheads="1"/>
          </p:cNvSpPr>
          <p:nvPr/>
        </p:nvSpPr>
        <p:spPr bwMode="auto">
          <a:xfrm>
            <a:off x="3909317" y="555645"/>
            <a:ext cx="1936685" cy="575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300" b="1" dirty="0">
                <a:latin typeface="楷体" panose="02010609060101010101" pitchFamily="49" charset="-122"/>
                <a:ea typeface="楷体" panose="02010609060101010101" pitchFamily="49" charset="-122"/>
              </a:rPr>
              <a:t>识字方法</a:t>
            </a:r>
          </a:p>
        </p:txBody>
      </p:sp>
      <p:grpSp>
        <p:nvGrpSpPr>
          <p:cNvPr id="102" name="组合 101"/>
          <p:cNvGrpSpPr/>
          <p:nvPr/>
        </p:nvGrpSpPr>
        <p:grpSpPr>
          <a:xfrm>
            <a:off x="3419872" y="627534"/>
            <a:ext cx="456833" cy="456366"/>
            <a:chOff x="631825" y="5181600"/>
            <a:chExt cx="1554163" cy="1552575"/>
          </a:xfrm>
        </p:grpSpPr>
        <p:sp>
          <p:nvSpPr>
            <p:cNvPr id="103" name="Oval 10"/>
            <p:cNvSpPr>
              <a:spLocks noChangeArrowheads="1"/>
            </p:cNvSpPr>
            <p:nvPr/>
          </p:nvSpPr>
          <p:spPr bwMode="auto">
            <a:xfrm>
              <a:off x="631825" y="5181600"/>
              <a:ext cx="1554163" cy="1552575"/>
            </a:xfrm>
            <a:prstGeom prst="ellipse">
              <a:avLst/>
            </a:prstGeom>
            <a:solidFill>
              <a:srgbClr val="FFC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4" name="Freeform 11"/>
            <p:cNvSpPr/>
            <p:nvPr/>
          </p:nvSpPr>
          <p:spPr bwMode="auto">
            <a:xfrm>
              <a:off x="1468438" y="5353050"/>
              <a:ext cx="34925" cy="87313"/>
            </a:xfrm>
            <a:custGeom>
              <a:avLst/>
              <a:gdLst>
                <a:gd name="T0" fmla="*/ 4 w 12"/>
                <a:gd name="T1" fmla="*/ 30 h 31"/>
                <a:gd name="T2" fmla="*/ 12 w 12"/>
                <a:gd name="T3" fmla="*/ 3 h 31"/>
                <a:gd name="T4" fmla="*/ 11 w 12"/>
                <a:gd name="T5" fmla="*/ 0 h 31"/>
                <a:gd name="T6" fmla="*/ 0 w 12"/>
                <a:gd name="T7" fmla="*/ 31 h 31"/>
                <a:gd name="T8" fmla="*/ 4 w 12"/>
                <a:gd name="T9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31">
                  <a:moveTo>
                    <a:pt x="4" y="30"/>
                  </a:moveTo>
                  <a:cubicBezTo>
                    <a:pt x="4" y="20"/>
                    <a:pt x="7" y="7"/>
                    <a:pt x="12" y="3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2" y="6"/>
                    <a:pt x="0" y="21"/>
                    <a:pt x="0" y="31"/>
                  </a:cubicBezTo>
                  <a:lnTo>
                    <a:pt x="4" y="30"/>
                  </a:lnTo>
                  <a:close/>
                </a:path>
              </a:pathLst>
            </a:custGeom>
            <a:solidFill>
              <a:srgbClr val="4F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5" name="Freeform 12"/>
            <p:cNvSpPr/>
            <p:nvPr/>
          </p:nvSpPr>
          <p:spPr bwMode="auto">
            <a:xfrm>
              <a:off x="1471613" y="5410200"/>
              <a:ext cx="204788" cy="358775"/>
            </a:xfrm>
            <a:custGeom>
              <a:avLst/>
              <a:gdLst>
                <a:gd name="T0" fmla="*/ 0 w 72"/>
                <a:gd name="T1" fmla="*/ 119 h 126"/>
                <a:gd name="T2" fmla="*/ 66 w 72"/>
                <a:gd name="T3" fmla="*/ 67 h 126"/>
                <a:gd name="T4" fmla="*/ 45 w 72"/>
                <a:gd name="T5" fmla="*/ 7 h 126"/>
                <a:gd name="T6" fmla="*/ 1 w 72"/>
                <a:gd name="T7" fmla="*/ 9 h 126"/>
                <a:gd name="T8" fmla="*/ 0 w 72"/>
                <a:gd name="T9" fmla="*/ 119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26">
                  <a:moveTo>
                    <a:pt x="0" y="119"/>
                  </a:moveTo>
                  <a:cubicBezTo>
                    <a:pt x="29" y="126"/>
                    <a:pt x="60" y="101"/>
                    <a:pt x="66" y="67"/>
                  </a:cubicBezTo>
                  <a:cubicBezTo>
                    <a:pt x="72" y="33"/>
                    <a:pt x="61" y="15"/>
                    <a:pt x="45" y="7"/>
                  </a:cubicBezTo>
                  <a:cubicBezTo>
                    <a:pt x="31" y="0"/>
                    <a:pt x="3" y="11"/>
                    <a:pt x="1" y="9"/>
                  </a:cubicBezTo>
                  <a:lnTo>
                    <a:pt x="0" y="119"/>
                  </a:lnTo>
                  <a:close/>
                </a:path>
              </a:pathLst>
            </a:custGeom>
            <a:solidFill>
              <a:srgbClr val="C90D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6" name="Freeform 13"/>
            <p:cNvSpPr/>
            <p:nvPr/>
          </p:nvSpPr>
          <p:spPr bwMode="auto">
            <a:xfrm>
              <a:off x="1274763" y="5410200"/>
              <a:ext cx="200025" cy="355600"/>
            </a:xfrm>
            <a:custGeom>
              <a:avLst/>
              <a:gdLst>
                <a:gd name="T0" fmla="*/ 70 w 70"/>
                <a:gd name="T1" fmla="*/ 9 h 125"/>
                <a:gd name="T2" fmla="*/ 26 w 70"/>
                <a:gd name="T3" fmla="*/ 8 h 125"/>
                <a:gd name="T4" fmla="*/ 8 w 70"/>
                <a:gd name="T5" fmla="*/ 69 h 125"/>
                <a:gd name="T6" fmla="*/ 69 w 70"/>
                <a:gd name="T7" fmla="*/ 119 h 125"/>
                <a:gd name="T8" fmla="*/ 70 w 70"/>
                <a:gd name="T9" fmla="*/ 9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25">
                  <a:moveTo>
                    <a:pt x="70" y="9"/>
                  </a:moveTo>
                  <a:cubicBezTo>
                    <a:pt x="68" y="11"/>
                    <a:pt x="40" y="0"/>
                    <a:pt x="26" y="8"/>
                  </a:cubicBezTo>
                  <a:cubicBezTo>
                    <a:pt x="11" y="17"/>
                    <a:pt x="0" y="35"/>
                    <a:pt x="8" y="69"/>
                  </a:cubicBezTo>
                  <a:cubicBezTo>
                    <a:pt x="16" y="103"/>
                    <a:pt x="38" y="125"/>
                    <a:pt x="69" y="119"/>
                  </a:cubicBezTo>
                  <a:lnTo>
                    <a:pt x="70" y="9"/>
                  </a:lnTo>
                  <a:close/>
                </a:path>
              </a:pathLst>
            </a:custGeom>
            <a:solidFill>
              <a:srgbClr val="DB19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7" name="Freeform 14"/>
            <p:cNvSpPr/>
            <p:nvPr/>
          </p:nvSpPr>
          <p:spPr bwMode="auto">
            <a:xfrm>
              <a:off x="1374775" y="5313363"/>
              <a:ext cx="125413" cy="53975"/>
            </a:xfrm>
            <a:custGeom>
              <a:avLst/>
              <a:gdLst>
                <a:gd name="T0" fmla="*/ 44 w 44"/>
                <a:gd name="T1" fmla="*/ 19 h 19"/>
                <a:gd name="T2" fmla="*/ 27 w 44"/>
                <a:gd name="T3" fmla="*/ 4 h 19"/>
                <a:gd name="T4" fmla="*/ 0 w 44"/>
                <a:gd name="T5" fmla="*/ 1 h 19"/>
                <a:gd name="T6" fmla="*/ 0 w 44"/>
                <a:gd name="T7" fmla="*/ 2 h 19"/>
                <a:gd name="T8" fmla="*/ 44 w 44"/>
                <a:gd name="T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9">
                  <a:moveTo>
                    <a:pt x="44" y="19"/>
                  </a:moveTo>
                  <a:cubicBezTo>
                    <a:pt x="44" y="19"/>
                    <a:pt x="40" y="9"/>
                    <a:pt x="27" y="4"/>
                  </a:cubicBezTo>
                  <a:cubicBezTo>
                    <a:pt x="15" y="0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12" y="10"/>
                    <a:pt x="28" y="14"/>
                    <a:pt x="44" y="19"/>
                  </a:cubicBezTo>
                  <a:close/>
                </a:path>
              </a:pathLst>
            </a:custGeom>
            <a:solidFill>
              <a:srgbClr val="1287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8" name="Freeform 15"/>
            <p:cNvSpPr/>
            <p:nvPr/>
          </p:nvSpPr>
          <p:spPr bwMode="auto">
            <a:xfrm>
              <a:off x="1374775" y="5318125"/>
              <a:ext cx="125413" cy="103188"/>
            </a:xfrm>
            <a:custGeom>
              <a:avLst/>
              <a:gdLst>
                <a:gd name="T0" fmla="*/ 0 w 44"/>
                <a:gd name="T1" fmla="*/ 0 h 36"/>
                <a:gd name="T2" fmla="*/ 6 w 44"/>
                <a:gd name="T3" fmla="*/ 12 h 36"/>
                <a:gd name="T4" fmla="*/ 44 w 44"/>
                <a:gd name="T5" fmla="*/ 17 h 36"/>
                <a:gd name="T6" fmla="*/ 0 w 44"/>
                <a:gd name="T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6">
                  <a:moveTo>
                    <a:pt x="0" y="0"/>
                  </a:moveTo>
                  <a:cubicBezTo>
                    <a:pt x="0" y="2"/>
                    <a:pt x="2" y="7"/>
                    <a:pt x="6" y="12"/>
                  </a:cubicBezTo>
                  <a:cubicBezTo>
                    <a:pt x="30" y="36"/>
                    <a:pt x="43" y="18"/>
                    <a:pt x="44" y="17"/>
                  </a:cubicBezTo>
                  <a:cubicBezTo>
                    <a:pt x="28" y="12"/>
                    <a:pt x="12" y="8"/>
                    <a:pt x="0" y="0"/>
                  </a:cubicBezTo>
                  <a:close/>
                </a:path>
              </a:pathLst>
            </a:custGeom>
            <a:solidFill>
              <a:srgbClr val="0E77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9" name="Rectangle 16"/>
            <p:cNvSpPr>
              <a:spLocks noChangeArrowheads="1"/>
            </p:cNvSpPr>
            <p:nvPr/>
          </p:nvSpPr>
          <p:spPr bwMode="auto">
            <a:xfrm>
              <a:off x="908050" y="6238875"/>
              <a:ext cx="904875" cy="227013"/>
            </a:xfrm>
            <a:prstGeom prst="rect">
              <a:avLst/>
            </a:prstGeom>
            <a:solidFill>
              <a:srgbClr val="FF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0" name="Rectangle 17"/>
            <p:cNvSpPr>
              <a:spLocks noChangeArrowheads="1"/>
            </p:cNvSpPr>
            <p:nvPr/>
          </p:nvSpPr>
          <p:spPr bwMode="auto">
            <a:xfrm>
              <a:off x="1681163" y="6238875"/>
              <a:ext cx="17463" cy="227013"/>
            </a:xfrm>
            <a:prstGeom prst="rect">
              <a:avLst/>
            </a:prstGeom>
            <a:solidFill>
              <a:srgbClr val="BE1E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1" name="Rectangle 18"/>
            <p:cNvSpPr>
              <a:spLocks noChangeArrowheads="1"/>
            </p:cNvSpPr>
            <p:nvPr/>
          </p:nvSpPr>
          <p:spPr bwMode="auto">
            <a:xfrm>
              <a:off x="1651000" y="6238875"/>
              <a:ext cx="17463" cy="227013"/>
            </a:xfrm>
            <a:prstGeom prst="rect">
              <a:avLst/>
            </a:prstGeom>
            <a:solidFill>
              <a:srgbClr val="BE1E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2" name="Rectangle 19"/>
            <p:cNvSpPr>
              <a:spLocks noChangeArrowheads="1"/>
            </p:cNvSpPr>
            <p:nvPr/>
          </p:nvSpPr>
          <p:spPr bwMode="auto">
            <a:xfrm>
              <a:off x="1612900" y="6238875"/>
              <a:ext cx="17463" cy="227013"/>
            </a:xfrm>
            <a:prstGeom prst="rect">
              <a:avLst/>
            </a:prstGeom>
            <a:solidFill>
              <a:srgbClr val="BE1E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3" name="Rectangle 20"/>
            <p:cNvSpPr>
              <a:spLocks noChangeArrowheads="1"/>
            </p:cNvSpPr>
            <p:nvPr/>
          </p:nvSpPr>
          <p:spPr bwMode="auto">
            <a:xfrm>
              <a:off x="1030288" y="5924550"/>
              <a:ext cx="474663" cy="171450"/>
            </a:xfrm>
            <a:prstGeom prst="rect">
              <a:avLst/>
            </a:prstGeom>
            <a:solidFill>
              <a:srgbClr val="F9EE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4" name="Rectangle 21"/>
            <p:cNvSpPr>
              <a:spLocks noChangeArrowheads="1"/>
            </p:cNvSpPr>
            <p:nvPr/>
          </p:nvSpPr>
          <p:spPr bwMode="auto">
            <a:xfrm>
              <a:off x="1030288" y="5924550"/>
              <a:ext cx="474663" cy="171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5" name="Rectangle 22"/>
            <p:cNvSpPr>
              <a:spLocks noChangeArrowheads="1"/>
            </p:cNvSpPr>
            <p:nvPr/>
          </p:nvSpPr>
          <p:spPr bwMode="auto">
            <a:xfrm>
              <a:off x="1030288" y="6002338"/>
              <a:ext cx="474663" cy="4763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6" name="Rectangle 23"/>
            <p:cNvSpPr>
              <a:spLocks noChangeArrowheads="1"/>
            </p:cNvSpPr>
            <p:nvPr/>
          </p:nvSpPr>
          <p:spPr bwMode="auto">
            <a:xfrm>
              <a:off x="1030288" y="6002338"/>
              <a:ext cx="474663" cy="4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7" name="Rectangle 24"/>
            <p:cNvSpPr>
              <a:spLocks noChangeArrowheads="1"/>
            </p:cNvSpPr>
            <p:nvPr/>
          </p:nvSpPr>
          <p:spPr bwMode="auto">
            <a:xfrm>
              <a:off x="1030288" y="6049963"/>
              <a:ext cx="474663" cy="6350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8" name="Rectangle 25"/>
            <p:cNvSpPr>
              <a:spLocks noChangeArrowheads="1"/>
            </p:cNvSpPr>
            <p:nvPr/>
          </p:nvSpPr>
          <p:spPr bwMode="auto">
            <a:xfrm>
              <a:off x="1030288" y="6049963"/>
              <a:ext cx="474663" cy="6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9" name="Rectangle 26"/>
            <p:cNvSpPr>
              <a:spLocks noChangeArrowheads="1"/>
            </p:cNvSpPr>
            <p:nvPr/>
          </p:nvSpPr>
          <p:spPr bwMode="auto">
            <a:xfrm>
              <a:off x="1030288" y="6034088"/>
              <a:ext cx="474663" cy="1588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0" name="Rectangle 27"/>
            <p:cNvSpPr>
              <a:spLocks noChangeArrowheads="1"/>
            </p:cNvSpPr>
            <p:nvPr/>
          </p:nvSpPr>
          <p:spPr bwMode="auto">
            <a:xfrm>
              <a:off x="1030288" y="6034088"/>
              <a:ext cx="47466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1" name="Rectangle 28"/>
            <p:cNvSpPr>
              <a:spLocks noChangeArrowheads="1"/>
            </p:cNvSpPr>
            <p:nvPr/>
          </p:nvSpPr>
          <p:spPr bwMode="auto">
            <a:xfrm>
              <a:off x="1030288" y="5984875"/>
              <a:ext cx="474663" cy="3175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2" name="Rectangle 29"/>
            <p:cNvSpPr>
              <a:spLocks noChangeArrowheads="1"/>
            </p:cNvSpPr>
            <p:nvPr/>
          </p:nvSpPr>
          <p:spPr bwMode="auto">
            <a:xfrm>
              <a:off x="1030288" y="5984875"/>
              <a:ext cx="474663" cy="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3" name="Rectangle 30"/>
            <p:cNvSpPr>
              <a:spLocks noChangeArrowheads="1"/>
            </p:cNvSpPr>
            <p:nvPr/>
          </p:nvSpPr>
          <p:spPr bwMode="auto">
            <a:xfrm>
              <a:off x="1030288" y="5937250"/>
              <a:ext cx="474663" cy="1588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4" name="Rectangle 31"/>
            <p:cNvSpPr>
              <a:spLocks noChangeArrowheads="1"/>
            </p:cNvSpPr>
            <p:nvPr/>
          </p:nvSpPr>
          <p:spPr bwMode="auto">
            <a:xfrm>
              <a:off x="1030288" y="5937250"/>
              <a:ext cx="47466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5" name="Rectangle 32"/>
            <p:cNvSpPr>
              <a:spLocks noChangeArrowheads="1"/>
            </p:cNvSpPr>
            <p:nvPr/>
          </p:nvSpPr>
          <p:spPr bwMode="auto">
            <a:xfrm>
              <a:off x="1030288" y="6084888"/>
              <a:ext cx="474663" cy="3175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6" name="Rectangle 33"/>
            <p:cNvSpPr>
              <a:spLocks noChangeArrowheads="1"/>
            </p:cNvSpPr>
            <p:nvPr/>
          </p:nvSpPr>
          <p:spPr bwMode="auto">
            <a:xfrm>
              <a:off x="1030288" y="6084888"/>
              <a:ext cx="474663" cy="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7" name="Rectangle 34"/>
            <p:cNvSpPr>
              <a:spLocks noChangeArrowheads="1"/>
            </p:cNvSpPr>
            <p:nvPr/>
          </p:nvSpPr>
          <p:spPr bwMode="auto">
            <a:xfrm>
              <a:off x="1030288" y="5951538"/>
              <a:ext cx="474663" cy="1588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8" name="Rectangle 35"/>
            <p:cNvSpPr>
              <a:spLocks noChangeArrowheads="1"/>
            </p:cNvSpPr>
            <p:nvPr/>
          </p:nvSpPr>
          <p:spPr bwMode="auto">
            <a:xfrm>
              <a:off x="1030288" y="5951538"/>
              <a:ext cx="47466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9" name="Rectangle 36"/>
            <p:cNvSpPr>
              <a:spLocks noChangeArrowheads="1"/>
            </p:cNvSpPr>
            <p:nvPr/>
          </p:nvSpPr>
          <p:spPr bwMode="auto">
            <a:xfrm>
              <a:off x="879475" y="6118225"/>
              <a:ext cx="1058863" cy="120650"/>
            </a:xfrm>
            <a:prstGeom prst="rect">
              <a:avLst/>
            </a:prstGeom>
            <a:solidFill>
              <a:srgbClr val="14B6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0" name="Rectangle 37"/>
            <p:cNvSpPr>
              <a:spLocks noChangeArrowheads="1"/>
            </p:cNvSpPr>
            <p:nvPr/>
          </p:nvSpPr>
          <p:spPr bwMode="auto">
            <a:xfrm>
              <a:off x="1835150" y="6118225"/>
              <a:ext cx="28575" cy="1206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1" name="Rectangle 38"/>
            <p:cNvSpPr>
              <a:spLocks noChangeArrowheads="1"/>
            </p:cNvSpPr>
            <p:nvPr/>
          </p:nvSpPr>
          <p:spPr bwMode="auto">
            <a:xfrm>
              <a:off x="1101725" y="5751513"/>
              <a:ext cx="588963" cy="150813"/>
            </a:xfrm>
            <a:prstGeom prst="rect">
              <a:avLst/>
            </a:prstGeom>
            <a:solidFill>
              <a:srgbClr val="2B53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2" name="Rectangle 39"/>
            <p:cNvSpPr>
              <a:spLocks noChangeArrowheads="1"/>
            </p:cNvSpPr>
            <p:nvPr/>
          </p:nvSpPr>
          <p:spPr bwMode="auto">
            <a:xfrm>
              <a:off x="1633538" y="5751513"/>
              <a:ext cx="14288" cy="150813"/>
            </a:xfrm>
            <a:prstGeom prst="rect">
              <a:avLst/>
            </a:prstGeom>
            <a:solidFill>
              <a:srgbClr val="14B6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3" name="Freeform 40"/>
            <p:cNvSpPr/>
            <p:nvPr/>
          </p:nvSpPr>
          <p:spPr bwMode="auto">
            <a:xfrm>
              <a:off x="1012825" y="5902325"/>
              <a:ext cx="530225" cy="215900"/>
            </a:xfrm>
            <a:custGeom>
              <a:avLst/>
              <a:gdLst>
                <a:gd name="T0" fmla="*/ 186 w 186"/>
                <a:gd name="T1" fmla="*/ 38 h 76"/>
                <a:gd name="T2" fmla="*/ 183 w 186"/>
                <a:gd name="T3" fmla="*/ 0 h 76"/>
                <a:gd name="T4" fmla="*/ 183 w 186"/>
                <a:gd name="T5" fmla="*/ 0 h 76"/>
                <a:gd name="T6" fmla="*/ 182 w 186"/>
                <a:gd name="T7" fmla="*/ 0 h 76"/>
                <a:gd name="T8" fmla="*/ 182 w 186"/>
                <a:gd name="T9" fmla="*/ 0 h 76"/>
                <a:gd name="T10" fmla="*/ 182 w 186"/>
                <a:gd name="T11" fmla="*/ 0 h 76"/>
                <a:gd name="T12" fmla="*/ 0 w 186"/>
                <a:gd name="T13" fmla="*/ 0 h 76"/>
                <a:gd name="T14" fmla="*/ 0 w 186"/>
                <a:gd name="T15" fmla="*/ 8 h 76"/>
                <a:gd name="T16" fmla="*/ 173 w 186"/>
                <a:gd name="T17" fmla="*/ 8 h 76"/>
                <a:gd name="T18" fmla="*/ 173 w 186"/>
                <a:gd name="T19" fmla="*/ 68 h 76"/>
                <a:gd name="T20" fmla="*/ 0 w 186"/>
                <a:gd name="T21" fmla="*/ 68 h 76"/>
                <a:gd name="T22" fmla="*/ 0 w 186"/>
                <a:gd name="T23" fmla="*/ 76 h 76"/>
                <a:gd name="T24" fmla="*/ 183 w 186"/>
                <a:gd name="T25" fmla="*/ 76 h 76"/>
                <a:gd name="T26" fmla="*/ 183 w 186"/>
                <a:gd name="T27" fmla="*/ 76 h 76"/>
                <a:gd name="T28" fmla="*/ 186 w 186"/>
                <a:gd name="T29" fmla="*/ 3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6" h="76">
                  <a:moveTo>
                    <a:pt x="186" y="38"/>
                  </a:moveTo>
                  <a:cubicBezTo>
                    <a:pt x="186" y="19"/>
                    <a:pt x="184" y="3"/>
                    <a:pt x="183" y="0"/>
                  </a:cubicBezTo>
                  <a:cubicBezTo>
                    <a:pt x="183" y="0"/>
                    <a:pt x="183" y="0"/>
                    <a:pt x="183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73" y="8"/>
                    <a:pt x="173" y="8"/>
                    <a:pt x="173" y="8"/>
                  </a:cubicBezTo>
                  <a:cubicBezTo>
                    <a:pt x="173" y="68"/>
                    <a:pt x="173" y="68"/>
                    <a:pt x="173" y="6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183" y="76"/>
                    <a:pt x="183" y="76"/>
                    <a:pt x="183" y="76"/>
                  </a:cubicBezTo>
                  <a:cubicBezTo>
                    <a:pt x="183" y="76"/>
                    <a:pt x="183" y="76"/>
                    <a:pt x="183" y="76"/>
                  </a:cubicBezTo>
                  <a:cubicBezTo>
                    <a:pt x="184" y="73"/>
                    <a:pt x="186" y="57"/>
                    <a:pt x="186" y="38"/>
                  </a:cubicBezTo>
                  <a:close/>
                </a:path>
              </a:pathLst>
            </a:custGeom>
            <a:solidFill>
              <a:srgbClr val="5D9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4" name="Freeform 41"/>
            <p:cNvSpPr/>
            <p:nvPr/>
          </p:nvSpPr>
          <p:spPr bwMode="auto">
            <a:xfrm>
              <a:off x="1425575" y="6034088"/>
              <a:ext cx="42863" cy="122238"/>
            </a:xfrm>
            <a:custGeom>
              <a:avLst/>
              <a:gdLst>
                <a:gd name="T0" fmla="*/ 0 w 27"/>
                <a:gd name="T1" fmla="*/ 0 h 77"/>
                <a:gd name="T2" fmla="*/ 0 w 27"/>
                <a:gd name="T3" fmla="*/ 77 h 77"/>
                <a:gd name="T4" fmla="*/ 13 w 27"/>
                <a:gd name="T5" fmla="*/ 64 h 77"/>
                <a:gd name="T6" fmla="*/ 27 w 27"/>
                <a:gd name="T7" fmla="*/ 77 h 77"/>
                <a:gd name="T8" fmla="*/ 27 w 27"/>
                <a:gd name="T9" fmla="*/ 0 h 77"/>
                <a:gd name="T10" fmla="*/ 0 w 27"/>
                <a:gd name="T11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77">
                  <a:moveTo>
                    <a:pt x="0" y="0"/>
                  </a:moveTo>
                  <a:lnTo>
                    <a:pt x="0" y="77"/>
                  </a:lnTo>
                  <a:lnTo>
                    <a:pt x="13" y="64"/>
                  </a:lnTo>
                  <a:lnTo>
                    <a:pt x="27" y="77"/>
                  </a:lnTo>
                  <a:lnTo>
                    <a:pt x="2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2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683568" y="1445805"/>
            <a:ext cx="1725930" cy="71437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加一加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：</a:t>
            </a: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       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132772" y="1503828"/>
            <a:ext cx="2027555" cy="80708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艹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+</a:t>
            </a:r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臧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=</a:t>
            </a:r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藏</a:t>
            </a:r>
          </a:p>
        </p:txBody>
      </p:sp>
      <p:sp>
        <p:nvSpPr>
          <p:cNvPr id="5" name="TextBox 41"/>
          <p:cNvSpPr txBox="1"/>
          <p:nvPr/>
        </p:nvSpPr>
        <p:spPr>
          <a:xfrm>
            <a:off x="1905442" y="2486808"/>
            <a:ext cx="4509770" cy="80708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扌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+</a:t>
            </a:r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那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=</a:t>
            </a:r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挪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405026" y="1503828"/>
            <a:ext cx="1725930" cy="6145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比一比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：</a:t>
            </a: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       </a:t>
            </a:r>
          </a:p>
        </p:txBody>
      </p:sp>
      <p:grpSp>
        <p:nvGrpSpPr>
          <p:cNvPr id="41" name="组合 40"/>
          <p:cNvGrpSpPr/>
          <p:nvPr/>
        </p:nvGrpSpPr>
        <p:grpSpPr>
          <a:xfrm>
            <a:off x="3883343" y="2272392"/>
            <a:ext cx="3996964" cy="1523494"/>
            <a:chOff x="5519142" y="2572886"/>
            <a:chExt cx="5328592" cy="2031325"/>
          </a:xfrm>
        </p:grpSpPr>
        <p:sp>
          <p:nvSpPr>
            <p:cNvPr id="43" name="TextBox 42"/>
            <p:cNvSpPr txBox="1"/>
            <p:nvPr/>
          </p:nvSpPr>
          <p:spPr>
            <a:xfrm>
              <a:off x="5519142" y="2572886"/>
              <a:ext cx="5328592" cy="2031325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100" b="1" dirty="0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      </a:t>
              </a:r>
              <a:r>
                <a:rPr lang="zh-CN" altLang="en-US" sz="21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扌            挪（挪动）</a:t>
              </a:r>
              <a:r>
                <a:rPr lang="en-US" altLang="zh-CN" sz="21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       </a:t>
              </a:r>
            </a:p>
            <a:p>
              <a:pPr>
                <a:lnSpc>
                  <a:spcPct val="150000"/>
                </a:lnSpc>
              </a:pPr>
              <a:r>
                <a:rPr lang="en-US" altLang="zh-CN" sz="21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      </a:t>
              </a:r>
              <a:r>
                <a:rPr lang="zh-CN" altLang="en-US" sz="21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口     那     哪（哪里）</a:t>
              </a:r>
              <a:endParaRPr lang="en-US" altLang="zh-CN" sz="2100" b="1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1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      女            娜（婀娜）</a:t>
              </a:r>
              <a:endParaRPr lang="en-US" altLang="zh-CN" sz="2100" b="1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grpSp>
          <p:nvGrpSpPr>
            <p:cNvPr id="44" name="组合 43"/>
            <p:cNvGrpSpPr/>
            <p:nvPr/>
          </p:nvGrpSpPr>
          <p:grpSpPr>
            <a:xfrm>
              <a:off x="6959302" y="2924944"/>
              <a:ext cx="936104" cy="1368152"/>
              <a:chOff x="7175326" y="3573016"/>
              <a:chExt cx="936104" cy="1368152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7175326" y="3573016"/>
                <a:ext cx="936104" cy="648072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 flipV="1">
                <a:off x="7319342" y="4221088"/>
                <a:ext cx="792088" cy="72008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7247334" y="4221088"/>
                <a:ext cx="864096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5" name="组合 44"/>
            <p:cNvGrpSpPr/>
            <p:nvPr/>
          </p:nvGrpSpPr>
          <p:grpSpPr>
            <a:xfrm>
              <a:off x="8255446" y="2996952"/>
              <a:ext cx="864096" cy="1296144"/>
              <a:chOff x="9598125" y="1466018"/>
              <a:chExt cx="864096" cy="1296144"/>
            </a:xfrm>
          </p:grpSpPr>
          <p:cxnSp>
            <p:nvCxnSpPr>
              <p:cNvPr id="46" name="直接连接符 45"/>
              <p:cNvCxnSpPr/>
              <p:nvPr/>
            </p:nvCxnSpPr>
            <p:spPr>
              <a:xfrm flipV="1">
                <a:off x="9598125" y="1466018"/>
                <a:ext cx="864096" cy="57606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接连接符 46"/>
              <p:cNvCxnSpPr/>
              <p:nvPr/>
            </p:nvCxnSpPr>
            <p:spPr>
              <a:xfrm>
                <a:off x="9598125" y="2042082"/>
                <a:ext cx="864096" cy="72008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直接连接符 47"/>
              <p:cNvCxnSpPr/>
              <p:nvPr/>
            </p:nvCxnSpPr>
            <p:spPr>
              <a:xfrm>
                <a:off x="9598125" y="2042082"/>
                <a:ext cx="864096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2" grpId="0"/>
      <p:bldP spid="5" grpId="0"/>
      <p:bldP spid="3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/>
          <p:cNvSpPr txBox="1"/>
          <p:nvPr/>
        </p:nvSpPr>
        <p:spPr>
          <a:xfrm>
            <a:off x="1037205" y="2199358"/>
            <a:ext cx="1763051" cy="71437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换一换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：</a:t>
            </a: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       </a:t>
            </a:r>
          </a:p>
        </p:txBody>
      </p:sp>
      <p:sp>
        <p:nvSpPr>
          <p:cNvPr id="6" name="TextBox 39"/>
          <p:cNvSpPr txBox="1"/>
          <p:nvPr/>
        </p:nvSpPr>
        <p:spPr>
          <a:xfrm>
            <a:off x="849591" y="1196565"/>
            <a:ext cx="2954655" cy="71437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结合词语识记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：</a:t>
            </a: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       </a:t>
            </a:r>
          </a:p>
        </p:txBody>
      </p:sp>
      <p:sp>
        <p:nvSpPr>
          <p:cNvPr id="7" name="TextBox 41"/>
          <p:cNvSpPr txBox="1"/>
          <p:nvPr/>
        </p:nvSpPr>
        <p:spPr>
          <a:xfrm>
            <a:off x="3383280" y="1120140"/>
            <a:ext cx="1837903" cy="90024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收</a:t>
            </a:r>
            <a:r>
              <a:rPr lang="zh-CN" altLang="en-US" sz="36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藏</a:t>
            </a:r>
            <a:endParaRPr lang="zh-CN" altLang="en-US" sz="36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8" name="TextBox 41"/>
          <p:cNvSpPr txBox="1"/>
          <p:nvPr/>
        </p:nvSpPr>
        <p:spPr>
          <a:xfrm>
            <a:off x="4514850" y="1103630"/>
            <a:ext cx="1837903" cy="90024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蒸</a:t>
            </a:r>
            <a:r>
              <a:rPr lang="zh-CN" altLang="en-US" sz="3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融</a:t>
            </a:r>
          </a:p>
        </p:txBody>
      </p:sp>
      <p:sp>
        <p:nvSpPr>
          <p:cNvPr id="9" name="TextBox 41"/>
          <p:cNvSpPr txBox="1"/>
          <p:nvPr/>
        </p:nvSpPr>
        <p:spPr>
          <a:xfrm>
            <a:off x="5686425" y="1120140"/>
            <a:ext cx="1837903" cy="90024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徘徊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699385" y="2417445"/>
            <a:ext cx="4008755" cy="10772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zh-CN" altLang="en-US" sz="3200" b="1" dirty="0"/>
              <a:t>“</a:t>
            </a:r>
            <a:r>
              <a:rPr lang="zh-CN" altLang="en-US" sz="3200" b="1" dirty="0">
                <a:solidFill>
                  <a:srgbClr val="0000FF"/>
                </a:solidFill>
              </a:rPr>
              <a:t>排</a:t>
            </a:r>
            <a:r>
              <a:rPr lang="zh-CN" altLang="en-US" sz="3200" b="1" dirty="0"/>
              <a:t>”把“</a:t>
            </a:r>
            <a:r>
              <a:rPr lang="zh-CN" altLang="en-US" sz="3200" b="1" dirty="0">
                <a:solidFill>
                  <a:srgbClr val="0000FF"/>
                </a:solidFill>
              </a:rPr>
              <a:t> 扌</a:t>
            </a:r>
            <a:r>
              <a:rPr lang="zh-CN" altLang="en-US" sz="3200" b="1" dirty="0"/>
              <a:t>”换成“</a:t>
            </a:r>
            <a:r>
              <a:rPr lang="zh-CN" altLang="en-US" sz="3200" b="1" dirty="0">
                <a:solidFill>
                  <a:srgbClr val="FF0000"/>
                </a:solidFill>
              </a:rPr>
              <a:t>彳 </a:t>
            </a:r>
            <a:r>
              <a:rPr lang="zh-CN" altLang="en-US" sz="3200" b="1" dirty="0"/>
              <a:t>”就是“</a:t>
            </a:r>
            <a:r>
              <a:rPr lang="zh-CN" altLang="en-US" sz="3200" b="1" dirty="0">
                <a:solidFill>
                  <a:srgbClr val="FF0000"/>
                </a:solidFill>
              </a:rPr>
              <a:t>徘</a:t>
            </a:r>
            <a:r>
              <a:rPr lang="zh-CN" altLang="en-US" sz="3200" b="1" dirty="0"/>
              <a:t>”。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6" grpId="0"/>
      <p:bldP spid="7" grpId="0"/>
      <p:bldP spid="8" grpId="0"/>
      <p:bldP spid="9" grpId="0"/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MODEL_TYPE" val="timeline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2188</Words>
  <PresentationFormat>全屏显示(16:9)</PresentationFormat>
  <Paragraphs>310</Paragraphs>
  <Slides>67</Slides>
  <Notes>16</Notes>
  <HiddenSlides>0</HiddenSlides>
  <MMClips>1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67</vt:i4>
      </vt:variant>
    </vt:vector>
  </HeadingPairs>
  <TitlesOfParts>
    <vt:vector size="80" baseType="lpstr">
      <vt:lpstr>Kaiti SC</vt:lpstr>
      <vt:lpstr>楷体</vt:lpstr>
      <vt:lpstr>Heiti SC Light</vt:lpstr>
      <vt:lpstr>幼圆</vt:lpstr>
      <vt:lpstr>黑体</vt:lpstr>
      <vt:lpstr>Times New Roman</vt:lpstr>
      <vt:lpstr>Calibri</vt:lpstr>
      <vt:lpstr>Songti SC</vt:lpstr>
      <vt:lpstr>华文楷体</vt:lpstr>
      <vt:lpstr>宋体</vt:lpstr>
      <vt:lpstr>Arial</vt:lpstr>
      <vt:lpstr>汉语拼音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>yitifen.tmall.com易提分旗舰店</Manager>
  <Company>易提分旗舰店yitifen.tmall.com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易提分旗舰店; yitifen.tmall.com</dc:creator>
  <cp:lastModifiedBy/>
  <dcterms:created xsi:type="dcterms:W3CDTF">2017-03-17T02:28:00Z</dcterms:created>
  <dcterms:modified xsi:type="dcterms:W3CDTF">2020-02-01T10:59:08Z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2052-11.1.0.8806</vt:lpwstr>
  </property>
</Properties>
</file>