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1755" r:id="rId2"/>
    <p:sldId id="1816" r:id="rId3"/>
    <p:sldId id="523" r:id="rId4"/>
    <p:sldId id="1741" r:id="rId5"/>
    <p:sldId id="1396" r:id="rId6"/>
    <p:sldId id="1671" r:id="rId7"/>
    <p:sldId id="1397" r:id="rId8"/>
    <p:sldId id="1398" r:id="rId9"/>
    <p:sldId id="1405" r:id="rId10"/>
    <p:sldId id="1399" r:id="rId11"/>
    <p:sldId id="1742" r:id="rId12"/>
    <p:sldId id="1404" r:id="rId13"/>
    <p:sldId id="1402" r:id="rId14"/>
    <p:sldId id="1743" r:id="rId15"/>
    <p:sldId id="1601" r:id="rId16"/>
    <p:sldId id="1744" r:id="rId17"/>
    <p:sldId id="1220" r:id="rId18"/>
    <p:sldId id="1745" r:id="rId19"/>
    <p:sldId id="1737" r:id="rId20"/>
    <p:sldId id="1633" r:id="rId21"/>
    <p:sldId id="1221" r:id="rId22"/>
    <p:sldId id="941" r:id="rId23"/>
    <p:sldId id="1828" r:id="rId24"/>
    <p:sldId id="1818" r:id="rId25"/>
    <p:sldId id="1821" r:id="rId26"/>
    <p:sldId id="1819" r:id="rId27"/>
    <p:sldId id="1820" r:id="rId28"/>
    <p:sldId id="1839" r:id="rId29"/>
    <p:sldId id="1840" r:id="rId30"/>
    <p:sldId id="1817" r:id="rId31"/>
    <p:sldId id="1749" r:id="rId32"/>
    <p:sldId id="1822" r:id="rId33"/>
    <p:sldId id="1823" r:id="rId34"/>
    <p:sldId id="1824" r:id="rId35"/>
    <p:sldId id="1810" r:id="rId36"/>
    <p:sldId id="1526" r:id="rId37"/>
    <p:sldId id="1674" r:id="rId38"/>
    <p:sldId id="1724" r:id="rId39"/>
    <p:sldId id="1725" r:id="rId40"/>
    <p:sldId id="1825" r:id="rId41"/>
    <p:sldId id="1826" r:id="rId42"/>
    <p:sldId id="1726" r:id="rId43"/>
    <p:sldId id="1827" r:id="rId44"/>
    <p:sldId id="1829" r:id="rId45"/>
    <p:sldId id="1830" r:id="rId46"/>
    <p:sldId id="1831" r:id="rId47"/>
    <p:sldId id="1832" r:id="rId48"/>
    <p:sldId id="1833" r:id="rId49"/>
    <p:sldId id="1834" r:id="rId50"/>
    <p:sldId id="1835" r:id="rId51"/>
    <p:sldId id="1837" r:id="rId52"/>
    <p:sldId id="1836" r:id="rId53"/>
    <p:sldId id="1753" r:id="rId54"/>
    <p:sldId id="1740" r:id="rId55"/>
    <p:sldId id="1754" r:id="rId56"/>
    <p:sldId id="1733" r:id="rId57"/>
    <p:sldId id="1734" r:id="rId58"/>
    <p:sldId id="1024" r:id="rId59"/>
    <p:sldId id="1838" r:id="rId60"/>
    <p:sldId id="1750" r:id="rId61"/>
    <p:sldId id="1455" r:id="rId62"/>
    <p:sldId id="1458" r:id="rId63"/>
    <p:sldId id="1594" r:id="rId64"/>
    <p:sldId id="1751" r:id="rId65"/>
    <p:sldId id="1736" r:id="rId66"/>
    <p:sldId id="1747" r:id="rId67"/>
    <p:sldId id="1814" r:id="rId6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1"/>
      <p:bold r:id="rId72"/>
      <p:italic r:id="rId73"/>
      <p:boldItalic r:id="rId74"/>
    </p:embeddedFont>
    <p:embeddedFont>
      <p:font typeface="汉语拼音" panose="02010600030101010101" charset="0"/>
      <p:regular r:id="rId75"/>
    </p:embeddedFont>
    <p:embeddedFont>
      <p:font typeface="黑体" panose="02010609060101010101" pitchFamily="49" charset="-122"/>
      <p:regular r:id="rId76"/>
    </p:embeddedFont>
    <p:embeddedFont>
      <p:font typeface="华文楷体" panose="02010600040101010101" pitchFamily="2" charset="-122"/>
      <p:regular r:id="rId77"/>
    </p:embeddedFont>
    <p:embeddedFont>
      <p:font typeface="楷体" panose="02010609060101010101" pitchFamily="49" charset="-122"/>
      <p:regular r:id="rId78"/>
    </p:embeddedFont>
    <p:embeddedFont>
      <p:font typeface="幼圆" panose="02010509060101010101" pitchFamily="49" charset="-122"/>
      <p:regular r:id="rId7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3">
          <p15:clr>
            <a:srgbClr val="A4A3A4"/>
          </p15:clr>
        </p15:guide>
        <p15:guide id="2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28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FFFF"/>
    <a:srgbClr val="00B050"/>
    <a:srgbClr val="0066FF"/>
    <a:srgbClr val="A38302"/>
    <a:srgbClr val="FEFCDE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519" autoAdjust="0"/>
  </p:normalViewPr>
  <p:slideViewPr>
    <p:cSldViewPr>
      <p:cViewPr varScale="1">
        <p:scale>
          <a:sx n="138" d="100"/>
          <a:sy n="138" d="100"/>
        </p:scale>
        <p:origin x="1296" y="102"/>
      </p:cViewPr>
      <p:guideLst>
        <p:guide orient="horz" pos="3153"/>
        <p:guide pos="22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43"/>
        <p:guide pos="228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6.fntdata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.fntdata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5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01777683007201"/>
          <c:y val="6.21434646605196E-2"/>
          <c:w val="0.60312791817707201"/>
          <c:h val="0.8757130706789609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F98-4621-BDC6-F315094B4C18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98-4621-BDC6-F315094B4C18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98-4621-BDC6-F315094B4C18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98-4621-BDC6-F315094B4C18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4F98-4621-BDC6-F315094B4C18}"/>
              </c:ext>
            </c:extLst>
          </c:dPt>
          <c:cat>
            <c:strRef>
              <c:f>Sheet1!$A$2:$A$6</c:f>
              <c:strCache>
                <c:ptCount val="5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  <c:pt idx="4">
                  <c:v>1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98-4621-BDC6-F315094B4C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lang="zh-CN" sz="1800"/>
      </a:pPr>
      <a:endParaRPr lang="zh-CN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885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480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5857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42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941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359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83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239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233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40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635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9481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230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252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888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429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2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304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34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00B9FA">
                  <a:lumMod val="60000"/>
                  <a:lumOff val="40000"/>
                </a:srgbClr>
              </a:gs>
              <a:gs pos="97000">
                <a:sysClr val="window" lastClr="FFFFFF">
                  <a:alpha val="0"/>
                </a:sysClr>
              </a:gs>
              <a:gs pos="70000">
                <a:srgbClr val="00B9FA">
                  <a:lumMod val="40000"/>
                  <a:lumOff val="60000"/>
                  <a:alpha val="76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b="0" dirty="0">
                <a:latin typeface="+mn-ea"/>
                <a:ea typeface="+mn-ea"/>
              </a:rPr>
              <a:t>8</a:t>
            </a:r>
            <a:r>
              <a:rPr kumimoji="1" lang="zh-CN" altLang="en-US" sz="1200" b="0" dirty="0">
                <a:latin typeface="+mn-ea"/>
                <a:ea typeface="+mn-ea"/>
              </a:rPr>
              <a:t>   匆匆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 userDrawn="1"/>
        </p:nvPicPr>
        <p:blipFill>
          <a:blip r:embed="rId7" cstate="print">
            <a:lum bright="-10000" contrast="20000"/>
          </a:blip>
          <a:srcRect l="3947" r="4280" b="9964"/>
          <a:stretch>
            <a:fillRect/>
          </a:stretch>
        </p:blipFill>
        <p:spPr bwMode="auto">
          <a:xfrm>
            <a:off x="0" y="4071948"/>
            <a:ext cx="9144000" cy="107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7" r:id="rId4"/>
    <p:sldLayoutId id="2147483658" r:id="rId5"/>
  </p:sldLayoutIdLs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8&#21254;&#21254;.mp4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8&#21254;&#21254;.mp4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&#35838;&#25991;&#26391;&#35835;-8&#21254;&#21254;.mp4" TargetMode="Externa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1275606"/>
            <a:ext cx="7632848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我们前面学习了诗歌</a:t>
            </a:r>
            <a:r>
              <a:rPr lang="en-US" altLang="zh-CN" sz="4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4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长歌行</a:t>
            </a:r>
            <a:r>
              <a:rPr lang="en-US" altLang="zh-CN" sz="4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4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，谁能来背一背？</a:t>
            </a:r>
            <a:endParaRPr sz="4400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2087400" y="2426051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2125235" y="2327341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藏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215515" y="1443990"/>
            <a:ext cx="1420495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cánɡ</a:t>
            </a:r>
            <a:endParaRPr lang="en-US" altLang="zh-CN" sz="5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4422140" y="1540510"/>
            <a:ext cx="3148965" cy="1383665"/>
          </a:xfrm>
          <a:prstGeom prst="borderCallout2">
            <a:avLst>
              <a:gd name="adj1" fmla="val 18750"/>
              <a:gd name="adj2" fmla="val 213"/>
              <a:gd name="adj3" fmla="val 18750"/>
              <a:gd name="adj4" fmla="val -16667"/>
              <a:gd name="adj5" fmla="val 127076"/>
              <a:gd name="adj6" fmla="val -43819"/>
            </a:avLst>
          </a:prstGeom>
          <a:grpFill/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臣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的写法，笔画较多，要写得紧凑而清楚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635896" y="554509"/>
            <a:ext cx="1944216" cy="577081"/>
            <a:chOff x="3635896" y="554509"/>
            <a:chExt cx="1944216" cy="577081"/>
          </a:xfrm>
        </p:grpSpPr>
        <p:sp>
          <p:nvSpPr>
            <p:cNvPr id="51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5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0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1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2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3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4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5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6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7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8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9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0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1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2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3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4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5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6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7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8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9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0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1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2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3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4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4482147" y="3002508"/>
            <a:ext cx="3028950" cy="991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躲藏  收藏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2"/>
          <p:cNvGraphicFramePr>
            <a:graphicFrameLocks noGrp="1"/>
          </p:cNvGraphicFramePr>
          <p:nvPr/>
        </p:nvGraphicFramePr>
        <p:xfrm>
          <a:off x="1799706" y="1923678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" name="Freeform 7"/>
          <p:cNvSpPr/>
          <p:nvPr/>
        </p:nvSpPr>
        <p:spPr bwMode="auto">
          <a:xfrm>
            <a:off x="2236524" y="2414506"/>
            <a:ext cx="489819" cy="209402"/>
          </a:xfrm>
          <a:custGeom>
            <a:avLst/>
            <a:gdLst>
              <a:gd name="T0" fmla="*/ 219 w 283"/>
              <a:gd name="T1" fmla="*/ 6 h 121"/>
              <a:gd name="T2" fmla="*/ 231 w 283"/>
              <a:gd name="T3" fmla="*/ 0 h 121"/>
              <a:gd name="T4" fmla="*/ 254 w 283"/>
              <a:gd name="T5" fmla="*/ 6 h 121"/>
              <a:gd name="T6" fmla="*/ 277 w 283"/>
              <a:gd name="T7" fmla="*/ 29 h 121"/>
              <a:gd name="T8" fmla="*/ 283 w 283"/>
              <a:gd name="T9" fmla="*/ 41 h 121"/>
              <a:gd name="T10" fmla="*/ 277 w 283"/>
              <a:gd name="T11" fmla="*/ 46 h 121"/>
              <a:gd name="T12" fmla="*/ 260 w 283"/>
              <a:gd name="T13" fmla="*/ 52 h 121"/>
              <a:gd name="T14" fmla="*/ 242 w 283"/>
              <a:gd name="T15" fmla="*/ 64 h 121"/>
              <a:gd name="T16" fmla="*/ 214 w 283"/>
              <a:gd name="T17" fmla="*/ 81 h 121"/>
              <a:gd name="T18" fmla="*/ 173 w 283"/>
              <a:gd name="T19" fmla="*/ 110 h 121"/>
              <a:gd name="T20" fmla="*/ 144 w 283"/>
              <a:gd name="T21" fmla="*/ 115 h 121"/>
              <a:gd name="T22" fmla="*/ 173 w 283"/>
              <a:gd name="T23" fmla="*/ 87 h 121"/>
              <a:gd name="T24" fmla="*/ 196 w 283"/>
              <a:gd name="T25" fmla="*/ 58 h 121"/>
              <a:gd name="T26" fmla="*/ 208 w 283"/>
              <a:gd name="T27" fmla="*/ 46 h 121"/>
              <a:gd name="T28" fmla="*/ 208 w 283"/>
              <a:gd name="T29" fmla="*/ 41 h 121"/>
              <a:gd name="T30" fmla="*/ 202 w 283"/>
              <a:gd name="T31" fmla="*/ 35 h 121"/>
              <a:gd name="T32" fmla="*/ 185 w 283"/>
              <a:gd name="T33" fmla="*/ 41 h 121"/>
              <a:gd name="T34" fmla="*/ 162 w 283"/>
              <a:gd name="T35" fmla="*/ 46 h 121"/>
              <a:gd name="T36" fmla="*/ 127 w 283"/>
              <a:gd name="T37" fmla="*/ 52 h 121"/>
              <a:gd name="T38" fmla="*/ 93 w 283"/>
              <a:gd name="T39" fmla="*/ 58 h 121"/>
              <a:gd name="T40" fmla="*/ 70 w 283"/>
              <a:gd name="T41" fmla="*/ 64 h 121"/>
              <a:gd name="T42" fmla="*/ 52 w 283"/>
              <a:gd name="T43" fmla="*/ 69 h 121"/>
              <a:gd name="T44" fmla="*/ 41 w 283"/>
              <a:gd name="T45" fmla="*/ 69 h 121"/>
              <a:gd name="T46" fmla="*/ 23 w 283"/>
              <a:gd name="T47" fmla="*/ 64 h 121"/>
              <a:gd name="T48" fmla="*/ 0 w 283"/>
              <a:gd name="T49" fmla="*/ 41 h 121"/>
              <a:gd name="T50" fmla="*/ 70 w 283"/>
              <a:gd name="T51" fmla="*/ 35 h 121"/>
              <a:gd name="T52" fmla="*/ 110 w 283"/>
              <a:gd name="T53" fmla="*/ 29 h 121"/>
              <a:gd name="T54" fmla="*/ 139 w 283"/>
              <a:gd name="T55" fmla="*/ 23 h 121"/>
              <a:gd name="T56" fmla="*/ 179 w 283"/>
              <a:gd name="T57" fmla="*/ 17 h 121"/>
              <a:gd name="T58" fmla="*/ 202 w 283"/>
              <a:gd name="T59" fmla="*/ 12 h 121"/>
              <a:gd name="T60" fmla="*/ 214 w 283"/>
              <a:gd name="T61" fmla="*/ 6 h 121"/>
              <a:gd name="T62" fmla="*/ 214 w 283"/>
              <a:gd name="T63" fmla="*/ 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83" h="121">
                <a:moveTo>
                  <a:pt x="214" y="6"/>
                </a:moveTo>
                <a:lnTo>
                  <a:pt x="219" y="6"/>
                </a:lnTo>
                <a:lnTo>
                  <a:pt x="225" y="0"/>
                </a:lnTo>
                <a:lnTo>
                  <a:pt x="231" y="0"/>
                </a:lnTo>
                <a:lnTo>
                  <a:pt x="237" y="0"/>
                </a:lnTo>
                <a:lnTo>
                  <a:pt x="254" y="6"/>
                </a:lnTo>
                <a:lnTo>
                  <a:pt x="271" y="17"/>
                </a:lnTo>
                <a:lnTo>
                  <a:pt x="277" y="29"/>
                </a:lnTo>
                <a:lnTo>
                  <a:pt x="283" y="35"/>
                </a:lnTo>
                <a:lnTo>
                  <a:pt x="283" y="41"/>
                </a:lnTo>
                <a:lnTo>
                  <a:pt x="283" y="41"/>
                </a:lnTo>
                <a:lnTo>
                  <a:pt x="277" y="46"/>
                </a:lnTo>
                <a:lnTo>
                  <a:pt x="266" y="52"/>
                </a:lnTo>
                <a:lnTo>
                  <a:pt x="260" y="52"/>
                </a:lnTo>
                <a:lnTo>
                  <a:pt x="254" y="58"/>
                </a:lnTo>
                <a:lnTo>
                  <a:pt x="242" y="64"/>
                </a:lnTo>
                <a:lnTo>
                  <a:pt x="231" y="69"/>
                </a:lnTo>
                <a:lnTo>
                  <a:pt x="214" y="81"/>
                </a:lnTo>
                <a:lnTo>
                  <a:pt x="196" y="92"/>
                </a:lnTo>
                <a:lnTo>
                  <a:pt x="173" y="110"/>
                </a:lnTo>
                <a:lnTo>
                  <a:pt x="150" y="121"/>
                </a:lnTo>
                <a:lnTo>
                  <a:pt x="144" y="115"/>
                </a:lnTo>
                <a:lnTo>
                  <a:pt x="156" y="98"/>
                </a:lnTo>
                <a:lnTo>
                  <a:pt x="173" y="87"/>
                </a:lnTo>
                <a:lnTo>
                  <a:pt x="185" y="69"/>
                </a:lnTo>
                <a:lnTo>
                  <a:pt x="196" y="58"/>
                </a:lnTo>
                <a:lnTo>
                  <a:pt x="202" y="52"/>
                </a:lnTo>
                <a:lnTo>
                  <a:pt x="208" y="46"/>
                </a:lnTo>
                <a:lnTo>
                  <a:pt x="208" y="41"/>
                </a:lnTo>
                <a:lnTo>
                  <a:pt x="208" y="41"/>
                </a:lnTo>
                <a:lnTo>
                  <a:pt x="208" y="35"/>
                </a:lnTo>
                <a:lnTo>
                  <a:pt x="202" y="35"/>
                </a:lnTo>
                <a:lnTo>
                  <a:pt x="196" y="41"/>
                </a:lnTo>
                <a:lnTo>
                  <a:pt x="185" y="41"/>
                </a:lnTo>
                <a:lnTo>
                  <a:pt x="173" y="41"/>
                </a:lnTo>
                <a:lnTo>
                  <a:pt x="162" y="46"/>
                </a:lnTo>
                <a:lnTo>
                  <a:pt x="144" y="46"/>
                </a:lnTo>
                <a:lnTo>
                  <a:pt x="127" y="52"/>
                </a:lnTo>
                <a:lnTo>
                  <a:pt x="110" y="52"/>
                </a:lnTo>
                <a:lnTo>
                  <a:pt x="93" y="58"/>
                </a:lnTo>
                <a:lnTo>
                  <a:pt x="81" y="64"/>
                </a:lnTo>
                <a:lnTo>
                  <a:pt x="70" y="64"/>
                </a:lnTo>
                <a:lnTo>
                  <a:pt x="58" y="64"/>
                </a:lnTo>
                <a:lnTo>
                  <a:pt x="52" y="69"/>
                </a:lnTo>
                <a:lnTo>
                  <a:pt x="46" y="69"/>
                </a:lnTo>
                <a:lnTo>
                  <a:pt x="41" y="69"/>
                </a:lnTo>
                <a:lnTo>
                  <a:pt x="35" y="69"/>
                </a:lnTo>
                <a:lnTo>
                  <a:pt x="23" y="64"/>
                </a:lnTo>
                <a:lnTo>
                  <a:pt x="12" y="52"/>
                </a:lnTo>
                <a:lnTo>
                  <a:pt x="0" y="41"/>
                </a:lnTo>
                <a:lnTo>
                  <a:pt x="46" y="35"/>
                </a:lnTo>
                <a:lnTo>
                  <a:pt x="70" y="35"/>
                </a:lnTo>
                <a:lnTo>
                  <a:pt x="93" y="29"/>
                </a:lnTo>
                <a:lnTo>
                  <a:pt x="110" y="29"/>
                </a:lnTo>
                <a:lnTo>
                  <a:pt x="127" y="29"/>
                </a:lnTo>
                <a:lnTo>
                  <a:pt x="139" y="23"/>
                </a:lnTo>
                <a:lnTo>
                  <a:pt x="156" y="23"/>
                </a:lnTo>
                <a:lnTo>
                  <a:pt x="179" y="17"/>
                </a:lnTo>
                <a:lnTo>
                  <a:pt x="196" y="12"/>
                </a:lnTo>
                <a:lnTo>
                  <a:pt x="202" y="12"/>
                </a:lnTo>
                <a:lnTo>
                  <a:pt x="208" y="12"/>
                </a:lnTo>
                <a:lnTo>
                  <a:pt x="214" y="6"/>
                </a:lnTo>
                <a:lnTo>
                  <a:pt x="214" y="6"/>
                </a:lnTo>
                <a:lnTo>
                  <a:pt x="214" y="6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39" name="Freeform 8"/>
          <p:cNvSpPr/>
          <p:nvPr/>
        </p:nvSpPr>
        <p:spPr bwMode="auto">
          <a:xfrm>
            <a:off x="2397488" y="2594488"/>
            <a:ext cx="148849" cy="358232"/>
          </a:xfrm>
          <a:custGeom>
            <a:avLst/>
            <a:gdLst>
              <a:gd name="T0" fmla="*/ 11 w 86"/>
              <a:gd name="T1" fmla="*/ 173 h 207"/>
              <a:gd name="T2" fmla="*/ 5 w 86"/>
              <a:gd name="T3" fmla="*/ 161 h 207"/>
              <a:gd name="T4" fmla="*/ 0 w 86"/>
              <a:gd name="T5" fmla="*/ 161 h 207"/>
              <a:gd name="T6" fmla="*/ 0 w 86"/>
              <a:gd name="T7" fmla="*/ 156 h 207"/>
              <a:gd name="T8" fmla="*/ 0 w 86"/>
              <a:gd name="T9" fmla="*/ 150 h 207"/>
              <a:gd name="T10" fmla="*/ 5 w 86"/>
              <a:gd name="T11" fmla="*/ 150 h 207"/>
              <a:gd name="T12" fmla="*/ 5 w 86"/>
              <a:gd name="T13" fmla="*/ 150 h 207"/>
              <a:gd name="T14" fmla="*/ 11 w 86"/>
              <a:gd name="T15" fmla="*/ 150 h 207"/>
              <a:gd name="T16" fmla="*/ 23 w 86"/>
              <a:gd name="T17" fmla="*/ 150 h 207"/>
              <a:gd name="T18" fmla="*/ 34 w 86"/>
              <a:gd name="T19" fmla="*/ 156 h 207"/>
              <a:gd name="T20" fmla="*/ 40 w 86"/>
              <a:gd name="T21" fmla="*/ 156 h 207"/>
              <a:gd name="T22" fmla="*/ 46 w 86"/>
              <a:gd name="T23" fmla="*/ 156 h 207"/>
              <a:gd name="T24" fmla="*/ 46 w 86"/>
              <a:gd name="T25" fmla="*/ 150 h 207"/>
              <a:gd name="T26" fmla="*/ 46 w 86"/>
              <a:gd name="T27" fmla="*/ 144 h 207"/>
              <a:gd name="T28" fmla="*/ 51 w 86"/>
              <a:gd name="T29" fmla="*/ 133 h 207"/>
              <a:gd name="T30" fmla="*/ 51 w 86"/>
              <a:gd name="T31" fmla="*/ 115 h 207"/>
              <a:gd name="T32" fmla="*/ 51 w 86"/>
              <a:gd name="T33" fmla="*/ 86 h 207"/>
              <a:gd name="T34" fmla="*/ 46 w 86"/>
              <a:gd name="T35" fmla="*/ 58 h 207"/>
              <a:gd name="T36" fmla="*/ 46 w 86"/>
              <a:gd name="T37" fmla="*/ 46 h 207"/>
              <a:gd name="T38" fmla="*/ 40 w 86"/>
              <a:gd name="T39" fmla="*/ 35 h 207"/>
              <a:gd name="T40" fmla="*/ 34 w 86"/>
              <a:gd name="T41" fmla="*/ 29 h 207"/>
              <a:gd name="T42" fmla="*/ 23 w 86"/>
              <a:gd name="T43" fmla="*/ 17 h 207"/>
              <a:gd name="T44" fmla="*/ 17 w 86"/>
              <a:gd name="T45" fmla="*/ 17 h 207"/>
              <a:gd name="T46" fmla="*/ 11 w 86"/>
              <a:gd name="T47" fmla="*/ 11 h 207"/>
              <a:gd name="T48" fmla="*/ 11 w 86"/>
              <a:gd name="T49" fmla="*/ 6 h 207"/>
              <a:gd name="T50" fmla="*/ 11 w 86"/>
              <a:gd name="T51" fmla="*/ 6 h 207"/>
              <a:gd name="T52" fmla="*/ 11 w 86"/>
              <a:gd name="T53" fmla="*/ 0 h 207"/>
              <a:gd name="T54" fmla="*/ 11 w 86"/>
              <a:gd name="T55" fmla="*/ 0 h 207"/>
              <a:gd name="T56" fmla="*/ 17 w 86"/>
              <a:gd name="T57" fmla="*/ 0 h 207"/>
              <a:gd name="T58" fmla="*/ 23 w 86"/>
              <a:gd name="T59" fmla="*/ 0 h 207"/>
              <a:gd name="T60" fmla="*/ 28 w 86"/>
              <a:gd name="T61" fmla="*/ 0 h 207"/>
              <a:gd name="T62" fmla="*/ 34 w 86"/>
              <a:gd name="T63" fmla="*/ 0 h 207"/>
              <a:gd name="T64" fmla="*/ 46 w 86"/>
              <a:gd name="T65" fmla="*/ 6 h 207"/>
              <a:gd name="T66" fmla="*/ 51 w 86"/>
              <a:gd name="T67" fmla="*/ 11 h 207"/>
              <a:gd name="T68" fmla="*/ 69 w 86"/>
              <a:gd name="T69" fmla="*/ 23 h 207"/>
              <a:gd name="T70" fmla="*/ 75 w 86"/>
              <a:gd name="T71" fmla="*/ 35 h 207"/>
              <a:gd name="T72" fmla="*/ 80 w 86"/>
              <a:gd name="T73" fmla="*/ 46 h 207"/>
              <a:gd name="T74" fmla="*/ 80 w 86"/>
              <a:gd name="T75" fmla="*/ 69 h 207"/>
              <a:gd name="T76" fmla="*/ 86 w 86"/>
              <a:gd name="T77" fmla="*/ 98 h 207"/>
              <a:gd name="T78" fmla="*/ 86 w 86"/>
              <a:gd name="T79" fmla="*/ 127 h 207"/>
              <a:gd name="T80" fmla="*/ 86 w 86"/>
              <a:gd name="T81" fmla="*/ 150 h 207"/>
              <a:gd name="T82" fmla="*/ 80 w 86"/>
              <a:gd name="T83" fmla="*/ 167 h 207"/>
              <a:gd name="T84" fmla="*/ 80 w 86"/>
              <a:gd name="T85" fmla="*/ 179 h 207"/>
              <a:gd name="T86" fmla="*/ 75 w 86"/>
              <a:gd name="T87" fmla="*/ 184 h 207"/>
              <a:gd name="T88" fmla="*/ 69 w 86"/>
              <a:gd name="T89" fmla="*/ 196 h 207"/>
              <a:gd name="T90" fmla="*/ 63 w 86"/>
              <a:gd name="T91" fmla="*/ 202 h 207"/>
              <a:gd name="T92" fmla="*/ 57 w 86"/>
              <a:gd name="T93" fmla="*/ 207 h 207"/>
              <a:gd name="T94" fmla="*/ 51 w 86"/>
              <a:gd name="T95" fmla="*/ 207 h 207"/>
              <a:gd name="T96" fmla="*/ 46 w 86"/>
              <a:gd name="T97" fmla="*/ 207 h 207"/>
              <a:gd name="T98" fmla="*/ 40 w 86"/>
              <a:gd name="T99" fmla="*/ 207 h 207"/>
              <a:gd name="T100" fmla="*/ 34 w 86"/>
              <a:gd name="T101" fmla="*/ 202 h 207"/>
              <a:gd name="T102" fmla="*/ 34 w 86"/>
              <a:gd name="T103" fmla="*/ 202 h 207"/>
              <a:gd name="T104" fmla="*/ 34 w 86"/>
              <a:gd name="T105" fmla="*/ 196 h 207"/>
              <a:gd name="T106" fmla="*/ 34 w 86"/>
              <a:gd name="T107" fmla="*/ 190 h 207"/>
              <a:gd name="T108" fmla="*/ 28 w 86"/>
              <a:gd name="T109" fmla="*/ 184 h 207"/>
              <a:gd name="T110" fmla="*/ 23 w 86"/>
              <a:gd name="T111" fmla="*/ 179 h 207"/>
              <a:gd name="T112" fmla="*/ 11 w 86"/>
              <a:gd name="T113" fmla="*/ 173 h 207"/>
              <a:gd name="T114" fmla="*/ 11 w 86"/>
              <a:gd name="T115" fmla="*/ 173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6" h="207">
                <a:moveTo>
                  <a:pt x="11" y="173"/>
                </a:moveTo>
                <a:lnTo>
                  <a:pt x="5" y="161"/>
                </a:lnTo>
                <a:lnTo>
                  <a:pt x="0" y="161"/>
                </a:lnTo>
                <a:lnTo>
                  <a:pt x="0" y="156"/>
                </a:lnTo>
                <a:lnTo>
                  <a:pt x="0" y="150"/>
                </a:lnTo>
                <a:lnTo>
                  <a:pt x="5" y="150"/>
                </a:lnTo>
                <a:lnTo>
                  <a:pt x="5" y="150"/>
                </a:lnTo>
                <a:lnTo>
                  <a:pt x="11" y="150"/>
                </a:lnTo>
                <a:lnTo>
                  <a:pt x="23" y="150"/>
                </a:lnTo>
                <a:lnTo>
                  <a:pt x="34" y="156"/>
                </a:lnTo>
                <a:lnTo>
                  <a:pt x="40" y="156"/>
                </a:lnTo>
                <a:lnTo>
                  <a:pt x="46" y="156"/>
                </a:lnTo>
                <a:lnTo>
                  <a:pt x="46" y="150"/>
                </a:lnTo>
                <a:lnTo>
                  <a:pt x="46" y="144"/>
                </a:lnTo>
                <a:lnTo>
                  <a:pt x="51" y="133"/>
                </a:lnTo>
                <a:lnTo>
                  <a:pt x="51" y="115"/>
                </a:lnTo>
                <a:lnTo>
                  <a:pt x="51" y="86"/>
                </a:lnTo>
                <a:lnTo>
                  <a:pt x="46" y="58"/>
                </a:lnTo>
                <a:lnTo>
                  <a:pt x="46" y="46"/>
                </a:lnTo>
                <a:lnTo>
                  <a:pt x="40" y="35"/>
                </a:lnTo>
                <a:lnTo>
                  <a:pt x="34" y="29"/>
                </a:lnTo>
                <a:lnTo>
                  <a:pt x="23" y="17"/>
                </a:lnTo>
                <a:lnTo>
                  <a:pt x="17" y="17"/>
                </a:lnTo>
                <a:lnTo>
                  <a:pt x="11" y="11"/>
                </a:lnTo>
                <a:lnTo>
                  <a:pt x="11" y="6"/>
                </a:lnTo>
                <a:lnTo>
                  <a:pt x="11" y="6"/>
                </a:lnTo>
                <a:lnTo>
                  <a:pt x="11" y="0"/>
                </a:lnTo>
                <a:lnTo>
                  <a:pt x="11" y="0"/>
                </a:lnTo>
                <a:lnTo>
                  <a:pt x="17" y="0"/>
                </a:lnTo>
                <a:lnTo>
                  <a:pt x="23" y="0"/>
                </a:lnTo>
                <a:lnTo>
                  <a:pt x="28" y="0"/>
                </a:lnTo>
                <a:lnTo>
                  <a:pt x="34" y="0"/>
                </a:lnTo>
                <a:lnTo>
                  <a:pt x="46" y="6"/>
                </a:lnTo>
                <a:lnTo>
                  <a:pt x="51" y="11"/>
                </a:lnTo>
                <a:lnTo>
                  <a:pt x="69" y="23"/>
                </a:lnTo>
                <a:lnTo>
                  <a:pt x="75" y="35"/>
                </a:lnTo>
                <a:lnTo>
                  <a:pt x="80" y="46"/>
                </a:lnTo>
                <a:lnTo>
                  <a:pt x="80" y="69"/>
                </a:lnTo>
                <a:lnTo>
                  <a:pt x="86" y="98"/>
                </a:lnTo>
                <a:lnTo>
                  <a:pt x="86" y="127"/>
                </a:lnTo>
                <a:lnTo>
                  <a:pt x="86" y="150"/>
                </a:lnTo>
                <a:lnTo>
                  <a:pt x="80" y="167"/>
                </a:lnTo>
                <a:lnTo>
                  <a:pt x="80" y="179"/>
                </a:lnTo>
                <a:lnTo>
                  <a:pt x="75" y="184"/>
                </a:lnTo>
                <a:lnTo>
                  <a:pt x="69" y="196"/>
                </a:lnTo>
                <a:lnTo>
                  <a:pt x="63" y="202"/>
                </a:lnTo>
                <a:lnTo>
                  <a:pt x="57" y="207"/>
                </a:lnTo>
                <a:lnTo>
                  <a:pt x="51" y="207"/>
                </a:lnTo>
                <a:lnTo>
                  <a:pt x="46" y="207"/>
                </a:lnTo>
                <a:lnTo>
                  <a:pt x="40" y="207"/>
                </a:lnTo>
                <a:lnTo>
                  <a:pt x="34" y="202"/>
                </a:lnTo>
                <a:lnTo>
                  <a:pt x="34" y="202"/>
                </a:lnTo>
                <a:lnTo>
                  <a:pt x="34" y="196"/>
                </a:lnTo>
                <a:lnTo>
                  <a:pt x="34" y="190"/>
                </a:lnTo>
                <a:lnTo>
                  <a:pt x="28" y="184"/>
                </a:lnTo>
                <a:lnTo>
                  <a:pt x="23" y="179"/>
                </a:lnTo>
                <a:lnTo>
                  <a:pt x="11" y="173"/>
                </a:lnTo>
                <a:lnTo>
                  <a:pt x="11" y="173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0" name="Freeform 9"/>
          <p:cNvSpPr/>
          <p:nvPr/>
        </p:nvSpPr>
        <p:spPr bwMode="auto">
          <a:xfrm>
            <a:off x="2686533" y="2514881"/>
            <a:ext cx="259622" cy="238820"/>
          </a:xfrm>
          <a:custGeom>
            <a:avLst/>
            <a:gdLst>
              <a:gd name="T0" fmla="*/ 0 w 150"/>
              <a:gd name="T1" fmla="*/ 127 h 138"/>
              <a:gd name="T2" fmla="*/ 17 w 150"/>
              <a:gd name="T3" fmla="*/ 109 h 138"/>
              <a:gd name="T4" fmla="*/ 29 w 150"/>
              <a:gd name="T5" fmla="*/ 98 h 138"/>
              <a:gd name="T6" fmla="*/ 52 w 150"/>
              <a:gd name="T7" fmla="*/ 75 h 138"/>
              <a:gd name="T8" fmla="*/ 69 w 150"/>
              <a:gd name="T9" fmla="*/ 57 h 138"/>
              <a:gd name="T10" fmla="*/ 75 w 150"/>
              <a:gd name="T11" fmla="*/ 52 h 138"/>
              <a:gd name="T12" fmla="*/ 80 w 150"/>
              <a:gd name="T13" fmla="*/ 46 h 138"/>
              <a:gd name="T14" fmla="*/ 86 w 150"/>
              <a:gd name="T15" fmla="*/ 34 h 138"/>
              <a:gd name="T16" fmla="*/ 92 w 150"/>
              <a:gd name="T17" fmla="*/ 29 h 138"/>
              <a:gd name="T18" fmla="*/ 92 w 150"/>
              <a:gd name="T19" fmla="*/ 23 h 138"/>
              <a:gd name="T20" fmla="*/ 92 w 150"/>
              <a:gd name="T21" fmla="*/ 11 h 138"/>
              <a:gd name="T22" fmla="*/ 86 w 150"/>
              <a:gd name="T23" fmla="*/ 11 h 138"/>
              <a:gd name="T24" fmla="*/ 86 w 150"/>
              <a:gd name="T25" fmla="*/ 6 h 138"/>
              <a:gd name="T26" fmla="*/ 86 w 150"/>
              <a:gd name="T27" fmla="*/ 6 h 138"/>
              <a:gd name="T28" fmla="*/ 92 w 150"/>
              <a:gd name="T29" fmla="*/ 0 h 138"/>
              <a:gd name="T30" fmla="*/ 98 w 150"/>
              <a:gd name="T31" fmla="*/ 0 h 138"/>
              <a:gd name="T32" fmla="*/ 104 w 150"/>
              <a:gd name="T33" fmla="*/ 0 h 138"/>
              <a:gd name="T34" fmla="*/ 115 w 150"/>
              <a:gd name="T35" fmla="*/ 6 h 138"/>
              <a:gd name="T36" fmla="*/ 127 w 150"/>
              <a:gd name="T37" fmla="*/ 11 h 138"/>
              <a:gd name="T38" fmla="*/ 132 w 150"/>
              <a:gd name="T39" fmla="*/ 17 h 138"/>
              <a:gd name="T40" fmla="*/ 144 w 150"/>
              <a:gd name="T41" fmla="*/ 23 h 138"/>
              <a:gd name="T42" fmla="*/ 144 w 150"/>
              <a:gd name="T43" fmla="*/ 29 h 138"/>
              <a:gd name="T44" fmla="*/ 150 w 150"/>
              <a:gd name="T45" fmla="*/ 34 h 138"/>
              <a:gd name="T46" fmla="*/ 150 w 150"/>
              <a:gd name="T47" fmla="*/ 40 h 138"/>
              <a:gd name="T48" fmla="*/ 138 w 150"/>
              <a:gd name="T49" fmla="*/ 46 h 138"/>
              <a:gd name="T50" fmla="*/ 132 w 150"/>
              <a:gd name="T51" fmla="*/ 57 h 138"/>
              <a:gd name="T52" fmla="*/ 115 w 150"/>
              <a:gd name="T53" fmla="*/ 69 h 138"/>
              <a:gd name="T54" fmla="*/ 109 w 150"/>
              <a:gd name="T55" fmla="*/ 75 h 138"/>
              <a:gd name="T56" fmla="*/ 98 w 150"/>
              <a:gd name="T57" fmla="*/ 86 h 138"/>
              <a:gd name="T58" fmla="*/ 75 w 150"/>
              <a:gd name="T59" fmla="*/ 98 h 138"/>
              <a:gd name="T60" fmla="*/ 40 w 150"/>
              <a:gd name="T61" fmla="*/ 121 h 138"/>
              <a:gd name="T62" fmla="*/ 11 w 150"/>
              <a:gd name="T63" fmla="*/ 138 h 138"/>
              <a:gd name="T64" fmla="*/ 0 w 150"/>
              <a:gd name="T65" fmla="*/ 127 h 138"/>
              <a:gd name="T66" fmla="*/ 0 w 150"/>
              <a:gd name="T67" fmla="*/ 12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0" h="138">
                <a:moveTo>
                  <a:pt x="0" y="127"/>
                </a:moveTo>
                <a:lnTo>
                  <a:pt x="17" y="109"/>
                </a:lnTo>
                <a:lnTo>
                  <a:pt x="29" y="98"/>
                </a:lnTo>
                <a:lnTo>
                  <a:pt x="52" y="75"/>
                </a:lnTo>
                <a:lnTo>
                  <a:pt x="69" y="57"/>
                </a:lnTo>
                <a:lnTo>
                  <a:pt x="75" y="52"/>
                </a:lnTo>
                <a:lnTo>
                  <a:pt x="80" y="46"/>
                </a:lnTo>
                <a:lnTo>
                  <a:pt x="86" y="34"/>
                </a:lnTo>
                <a:lnTo>
                  <a:pt x="92" y="29"/>
                </a:lnTo>
                <a:lnTo>
                  <a:pt x="92" y="23"/>
                </a:lnTo>
                <a:lnTo>
                  <a:pt x="92" y="11"/>
                </a:lnTo>
                <a:lnTo>
                  <a:pt x="86" y="11"/>
                </a:lnTo>
                <a:lnTo>
                  <a:pt x="86" y="6"/>
                </a:lnTo>
                <a:lnTo>
                  <a:pt x="86" y="6"/>
                </a:lnTo>
                <a:lnTo>
                  <a:pt x="92" y="0"/>
                </a:lnTo>
                <a:lnTo>
                  <a:pt x="98" y="0"/>
                </a:lnTo>
                <a:lnTo>
                  <a:pt x="104" y="0"/>
                </a:lnTo>
                <a:lnTo>
                  <a:pt x="115" y="6"/>
                </a:lnTo>
                <a:lnTo>
                  <a:pt x="127" y="11"/>
                </a:lnTo>
                <a:lnTo>
                  <a:pt x="132" y="17"/>
                </a:lnTo>
                <a:lnTo>
                  <a:pt x="144" y="23"/>
                </a:lnTo>
                <a:lnTo>
                  <a:pt x="144" y="29"/>
                </a:lnTo>
                <a:lnTo>
                  <a:pt x="150" y="34"/>
                </a:lnTo>
                <a:lnTo>
                  <a:pt x="150" y="40"/>
                </a:lnTo>
                <a:lnTo>
                  <a:pt x="138" y="46"/>
                </a:lnTo>
                <a:lnTo>
                  <a:pt x="132" y="57"/>
                </a:lnTo>
                <a:lnTo>
                  <a:pt x="115" y="69"/>
                </a:lnTo>
                <a:lnTo>
                  <a:pt x="109" y="75"/>
                </a:lnTo>
                <a:lnTo>
                  <a:pt x="98" y="86"/>
                </a:lnTo>
                <a:lnTo>
                  <a:pt x="75" y="98"/>
                </a:lnTo>
                <a:lnTo>
                  <a:pt x="40" y="121"/>
                </a:lnTo>
                <a:lnTo>
                  <a:pt x="11" y="138"/>
                </a:lnTo>
                <a:lnTo>
                  <a:pt x="0" y="127"/>
                </a:lnTo>
                <a:lnTo>
                  <a:pt x="0" y="127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1" name="Freeform 10"/>
          <p:cNvSpPr/>
          <p:nvPr/>
        </p:nvSpPr>
        <p:spPr bwMode="auto">
          <a:xfrm>
            <a:off x="2556722" y="2663710"/>
            <a:ext cx="647322" cy="320159"/>
          </a:xfrm>
          <a:custGeom>
            <a:avLst/>
            <a:gdLst>
              <a:gd name="T0" fmla="*/ 92 w 374"/>
              <a:gd name="T1" fmla="*/ 81 h 185"/>
              <a:gd name="T2" fmla="*/ 75 w 374"/>
              <a:gd name="T3" fmla="*/ 64 h 185"/>
              <a:gd name="T4" fmla="*/ 52 w 374"/>
              <a:gd name="T5" fmla="*/ 46 h 185"/>
              <a:gd name="T6" fmla="*/ 40 w 374"/>
              <a:gd name="T7" fmla="*/ 35 h 185"/>
              <a:gd name="T8" fmla="*/ 23 w 374"/>
              <a:gd name="T9" fmla="*/ 23 h 185"/>
              <a:gd name="T10" fmla="*/ 17 w 374"/>
              <a:gd name="T11" fmla="*/ 18 h 185"/>
              <a:gd name="T12" fmla="*/ 6 w 374"/>
              <a:gd name="T13" fmla="*/ 6 h 185"/>
              <a:gd name="T14" fmla="*/ 0 w 374"/>
              <a:gd name="T15" fmla="*/ 6 h 185"/>
              <a:gd name="T16" fmla="*/ 0 w 374"/>
              <a:gd name="T17" fmla="*/ 0 h 185"/>
              <a:gd name="T18" fmla="*/ 6 w 374"/>
              <a:gd name="T19" fmla="*/ 0 h 185"/>
              <a:gd name="T20" fmla="*/ 11 w 374"/>
              <a:gd name="T21" fmla="*/ 0 h 185"/>
              <a:gd name="T22" fmla="*/ 11 w 374"/>
              <a:gd name="T23" fmla="*/ 0 h 185"/>
              <a:gd name="T24" fmla="*/ 17 w 374"/>
              <a:gd name="T25" fmla="*/ 0 h 185"/>
              <a:gd name="T26" fmla="*/ 23 w 374"/>
              <a:gd name="T27" fmla="*/ 6 h 185"/>
              <a:gd name="T28" fmla="*/ 34 w 374"/>
              <a:gd name="T29" fmla="*/ 12 h 185"/>
              <a:gd name="T30" fmla="*/ 46 w 374"/>
              <a:gd name="T31" fmla="*/ 18 h 185"/>
              <a:gd name="T32" fmla="*/ 63 w 374"/>
              <a:gd name="T33" fmla="*/ 23 h 185"/>
              <a:gd name="T34" fmla="*/ 81 w 374"/>
              <a:gd name="T35" fmla="*/ 35 h 185"/>
              <a:gd name="T36" fmla="*/ 98 w 374"/>
              <a:gd name="T37" fmla="*/ 46 h 185"/>
              <a:gd name="T38" fmla="*/ 138 w 374"/>
              <a:gd name="T39" fmla="*/ 69 h 185"/>
              <a:gd name="T40" fmla="*/ 179 w 374"/>
              <a:gd name="T41" fmla="*/ 87 h 185"/>
              <a:gd name="T42" fmla="*/ 207 w 374"/>
              <a:gd name="T43" fmla="*/ 104 h 185"/>
              <a:gd name="T44" fmla="*/ 236 w 374"/>
              <a:gd name="T45" fmla="*/ 116 h 185"/>
              <a:gd name="T46" fmla="*/ 288 w 374"/>
              <a:gd name="T47" fmla="*/ 133 h 185"/>
              <a:gd name="T48" fmla="*/ 328 w 374"/>
              <a:gd name="T49" fmla="*/ 144 h 185"/>
              <a:gd name="T50" fmla="*/ 351 w 374"/>
              <a:gd name="T51" fmla="*/ 150 h 185"/>
              <a:gd name="T52" fmla="*/ 363 w 374"/>
              <a:gd name="T53" fmla="*/ 156 h 185"/>
              <a:gd name="T54" fmla="*/ 374 w 374"/>
              <a:gd name="T55" fmla="*/ 162 h 185"/>
              <a:gd name="T56" fmla="*/ 374 w 374"/>
              <a:gd name="T57" fmla="*/ 167 h 185"/>
              <a:gd name="T58" fmla="*/ 374 w 374"/>
              <a:gd name="T59" fmla="*/ 167 h 185"/>
              <a:gd name="T60" fmla="*/ 374 w 374"/>
              <a:gd name="T61" fmla="*/ 167 h 185"/>
              <a:gd name="T62" fmla="*/ 369 w 374"/>
              <a:gd name="T63" fmla="*/ 173 h 185"/>
              <a:gd name="T64" fmla="*/ 363 w 374"/>
              <a:gd name="T65" fmla="*/ 173 h 185"/>
              <a:gd name="T66" fmla="*/ 351 w 374"/>
              <a:gd name="T67" fmla="*/ 173 h 185"/>
              <a:gd name="T68" fmla="*/ 340 w 374"/>
              <a:gd name="T69" fmla="*/ 179 h 185"/>
              <a:gd name="T70" fmla="*/ 328 w 374"/>
              <a:gd name="T71" fmla="*/ 179 h 185"/>
              <a:gd name="T72" fmla="*/ 317 w 374"/>
              <a:gd name="T73" fmla="*/ 179 h 185"/>
              <a:gd name="T74" fmla="*/ 300 w 374"/>
              <a:gd name="T75" fmla="*/ 179 h 185"/>
              <a:gd name="T76" fmla="*/ 288 w 374"/>
              <a:gd name="T77" fmla="*/ 179 h 185"/>
              <a:gd name="T78" fmla="*/ 271 w 374"/>
              <a:gd name="T79" fmla="*/ 185 h 185"/>
              <a:gd name="T80" fmla="*/ 265 w 374"/>
              <a:gd name="T81" fmla="*/ 185 h 185"/>
              <a:gd name="T82" fmla="*/ 253 w 374"/>
              <a:gd name="T83" fmla="*/ 185 h 185"/>
              <a:gd name="T84" fmla="*/ 248 w 374"/>
              <a:gd name="T85" fmla="*/ 185 h 185"/>
              <a:gd name="T86" fmla="*/ 242 w 374"/>
              <a:gd name="T87" fmla="*/ 185 h 185"/>
              <a:gd name="T88" fmla="*/ 236 w 374"/>
              <a:gd name="T89" fmla="*/ 185 h 185"/>
              <a:gd name="T90" fmla="*/ 230 w 374"/>
              <a:gd name="T91" fmla="*/ 185 h 185"/>
              <a:gd name="T92" fmla="*/ 225 w 374"/>
              <a:gd name="T93" fmla="*/ 179 h 185"/>
              <a:gd name="T94" fmla="*/ 213 w 374"/>
              <a:gd name="T95" fmla="*/ 179 h 185"/>
              <a:gd name="T96" fmla="*/ 207 w 374"/>
              <a:gd name="T97" fmla="*/ 167 h 185"/>
              <a:gd name="T98" fmla="*/ 202 w 374"/>
              <a:gd name="T99" fmla="*/ 167 h 185"/>
              <a:gd name="T100" fmla="*/ 190 w 374"/>
              <a:gd name="T101" fmla="*/ 162 h 185"/>
              <a:gd name="T102" fmla="*/ 184 w 374"/>
              <a:gd name="T103" fmla="*/ 150 h 185"/>
              <a:gd name="T104" fmla="*/ 167 w 374"/>
              <a:gd name="T105" fmla="*/ 139 h 185"/>
              <a:gd name="T106" fmla="*/ 155 w 374"/>
              <a:gd name="T107" fmla="*/ 127 h 185"/>
              <a:gd name="T108" fmla="*/ 138 w 374"/>
              <a:gd name="T109" fmla="*/ 116 h 185"/>
              <a:gd name="T110" fmla="*/ 115 w 374"/>
              <a:gd name="T111" fmla="*/ 98 h 185"/>
              <a:gd name="T112" fmla="*/ 92 w 374"/>
              <a:gd name="T113" fmla="*/ 81 h 185"/>
              <a:gd name="T114" fmla="*/ 92 w 374"/>
              <a:gd name="T115" fmla="*/ 8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74" h="185">
                <a:moveTo>
                  <a:pt x="92" y="81"/>
                </a:moveTo>
                <a:lnTo>
                  <a:pt x="75" y="64"/>
                </a:lnTo>
                <a:lnTo>
                  <a:pt x="52" y="46"/>
                </a:lnTo>
                <a:lnTo>
                  <a:pt x="40" y="35"/>
                </a:lnTo>
                <a:lnTo>
                  <a:pt x="23" y="23"/>
                </a:lnTo>
                <a:lnTo>
                  <a:pt x="17" y="18"/>
                </a:lnTo>
                <a:lnTo>
                  <a:pt x="6" y="6"/>
                </a:lnTo>
                <a:lnTo>
                  <a:pt x="0" y="6"/>
                </a:lnTo>
                <a:lnTo>
                  <a:pt x="0" y="0"/>
                </a:lnTo>
                <a:lnTo>
                  <a:pt x="6" y="0"/>
                </a:lnTo>
                <a:lnTo>
                  <a:pt x="11" y="0"/>
                </a:lnTo>
                <a:lnTo>
                  <a:pt x="11" y="0"/>
                </a:lnTo>
                <a:lnTo>
                  <a:pt x="17" y="0"/>
                </a:lnTo>
                <a:lnTo>
                  <a:pt x="23" y="6"/>
                </a:lnTo>
                <a:lnTo>
                  <a:pt x="34" y="12"/>
                </a:lnTo>
                <a:lnTo>
                  <a:pt x="46" y="18"/>
                </a:lnTo>
                <a:lnTo>
                  <a:pt x="63" y="23"/>
                </a:lnTo>
                <a:lnTo>
                  <a:pt x="81" y="35"/>
                </a:lnTo>
                <a:lnTo>
                  <a:pt x="98" y="46"/>
                </a:lnTo>
                <a:lnTo>
                  <a:pt x="138" y="69"/>
                </a:lnTo>
                <a:lnTo>
                  <a:pt x="179" y="87"/>
                </a:lnTo>
                <a:lnTo>
                  <a:pt x="207" y="104"/>
                </a:lnTo>
                <a:lnTo>
                  <a:pt x="236" y="116"/>
                </a:lnTo>
                <a:lnTo>
                  <a:pt x="288" y="133"/>
                </a:lnTo>
                <a:lnTo>
                  <a:pt x="328" y="144"/>
                </a:lnTo>
                <a:lnTo>
                  <a:pt x="351" y="150"/>
                </a:lnTo>
                <a:lnTo>
                  <a:pt x="363" y="156"/>
                </a:lnTo>
                <a:lnTo>
                  <a:pt x="374" y="162"/>
                </a:lnTo>
                <a:lnTo>
                  <a:pt x="374" y="167"/>
                </a:lnTo>
                <a:lnTo>
                  <a:pt x="374" y="167"/>
                </a:lnTo>
                <a:lnTo>
                  <a:pt x="374" y="167"/>
                </a:lnTo>
                <a:lnTo>
                  <a:pt x="369" y="173"/>
                </a:lnTo>
                <a:lnTo>
                  <a:pt x="363" y="173"/>
                </a:lnTo>
                <a:lnTo>
                  <a:pt x="351" y="173"/>
                </a:lnTo>
                <a:lnTo>
                  <a:pt x="340" y="179"/>
                </a:lnTo>
                <a:lnTo>
                  <a:pt x="328" y="179"/>
                </a:lnTo>
                <a:lnTo>
                  <a:pt x="317" y="179"/>
                </a:lnTo>
                <a:lnTo>
                  <a:pt x="300" y="179"/>
                </a:lnTo>
                <a:lnTo>
                  <a:pt x="288" y="179"/>
                </a:lnTo>
                <a:lnTo>
                  <a:pt x="271" y="185"/>
                </a:lnTo>
                <a:lnTo>
                  <a:pt x="265" y="185"/>
                </a:lnTo>
                <a:lnTo>
                  <a:pt x="253" y="185"/>
                </a:lnTo>
                <a:lnTo>
                  <a:pt x="248" y="185"/>
                </a:lnTo>
                <a:lnTo>
                  <a:pt x="242" y="185"/>
                </a:lnTo>
                <a:lnTo>
                  <a:pt x="236" y="185"/>
                </a:lnTo>
                <a:lnTo>
                  <a:pt x="230" y="185"/>
                </a:lnTo>
                <a:lnTo>
                  <a:pt x="225" y="179"/>
                </a:lnTo>
                <a:lnTo>
                  <a:pt x="213" y="179"/>
                </a:lnTo>
                <a:lnTo>
                  <a:pt x="207" y="167"/>
                </a:lnTo>
                <a:lnTo>
                  <a:pt x="202" y="167"/>
                </a:lnTo>
                <a:lnTo>
                  <a:pt x="190" y="162"/>
                </a:lnTo>
                <a:lnTo>
                  <a:pt x="184" y="150"/>
                </a:lnTo>
                <a:lnTo>
                  <a:pt x="167" y="139"/>
                </a:lnTo>
                <a:lnTo>
                  <a:pt x="155" y="127"/>
                </a:lnTo>
                <a:lnTo>
                  <a:pt x="138" y="116"/>
                </a:lnTo>
                <a:lnTo>
                  <a:pt x="115" y="98"/>
                </a:lnTo>
                <a:lnTo>
                  <a:pt x="92" y="81"/>
                </a:lnTo>
                <a:lnTo>
                  <a:pt x="92" y="81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2" name="Freeform 11"/>
          <p:cNvSpPr/>
          <p:nvPr/>
        </p:nvSpPr>
        <p:spPr bwMode="auto">
          <a:xfrm>
            <a:off x="2246908" y="2154919"/>
            <a:ext cx="119426" cy="280355"/>
          </a:xfrm>
          <a:custGeom>
            <a:avLst/>
            <a:gdLst>
              <a:gd name="T0" fmla="*/ 69 w 69"/>
              <a:gd name="T1" fmla="*/ 18 h 162"/>
              <a:gd name="T2" fmla="*/ 69 w 69"/>
              <a:gd name="T3" fmla="*/ 18 h 162"/>
              <a:gd name="T4" fmla="*/ 69 w 69"/>
              <a:gd name="T5" fmla="*/ 23 h 162"/>
              <a:gd name="T6" fmla="*/ 69 w 69"/>
              <a:gd name="T7" fmla="*/ 29 h 162"/>
              <a:gd name="T8" fmla="*/ 69 w 69"/>
              <a:gd name="T9" fmla="*/ 35 h 162"/>
              <a:gd name="T10" fmla="*/ 69 w 69"/>
              <a:gd name="T11" fmla="*/ 46 h 162"/>
              <a:gd name="T12" fmla="*/ 69 w 69"/>
              <a:gd name="T13" fmla="*/ 58 h 162"/>
              <a:gd name="T14" fmla="*/ 69 w 69"/>
              <a:gd name="T15" fmla="*/ 75 h 162"/>
              <a:gd name="T16" fmla="*/ 69 w 69"/>
              <a:gd name="T17" fmla="*/ 93 h 162"/>
              <a:gd name="T18" fmla="*/ 69 w 69"/>
              <a:gd name="T19" fmla="*/ 104 h 162"/>
              <a:gd name="T20" fmla="*/ 69 w 69"/>
              <a:gd name="T21" fmla="*/ 121 h 162"/>
              <a:gd name="T22" fmla="*/ 69 w 69"/>
              <a:gd name="T23" fmla="*/ 133 h 162"/>
              <a:gd name="T24" fmla="*/ 69 w 69"/>
              <a:gd name="T25" fmla="*/ 144 h 162"/>
              <a:gd name="T26" fmla="*/ 69 w 69"/>
              <a:gd name="T27" fmla="*/ 150 h 162"/>
              <a:gd name="T28" fmla="*/ 69 w 69"/>
              <a:gd name="T29" fmla="*/ 156 h 162"/>
              <a:gd name="T30" fmla="*/ 64 w 69"/>
              <a:gd name="T31" fmla="*/ 162 h 162"/>
              <a:gd name="T32" fmla="*/ 64 w 69"/>
              <a:gd name="T33" fmla="*/ 162 h 162"/>
              <a:gd name="T34" fmla="*/ 64 w 69"/>
              <a:gd name="T35" fmla="*/ 162 h 162"/>
              <a:gd name="T36" fmla="*/ 58 w 69"/>
              <a:gd name="T37" fmla="*/ 156 h 162"/>
              <a:gd name="T38" fmla="*/ 58 w 69"/>
              <a:gd name="T39" fmla="*/ 156 h 162"/>
              <a:gd name="T40" fmla="*/ 52 w 69"/>
              <a:gd name="T41" fmla="*/ 150 h 162"/>
              <a:gd name="T42" fmla="*/ 52 w 69"/>
              <a:gd name="T43" fmla="*/ 139 h 162"/>
              <a:gd name="T44" fmla="*/ 46 w 69"/>
              <a:gd name="T45" fmla="*/ 127 h 162"/>
              <a:gd name="T46" fmla="*/ 40 w 69"/>
              <a:gd name="T47" fmla="*/ 104 h 162"/>
              <a:gd name="T48" fmla="*/ 40 w 69"/>
              <a:gd name="T49" fmla="*/ 93 h 162"/>
              <a:gd name="T50" fmla="*/ 35 w 69"/>
              <a:gd name="T51" fmla="*/ 81 h 162"/>
              <a:gd name="T52" fmla="*/ 35 w 69"/>
              <a:gd name="T53" fmla="*/ 70 h 162"/>
              <a:gd name="T54" fmla="*/ 29 w 69"/>
              <a:gd name="T55" fmla="*/ 58 h 162"/>
              <a:gd name="T56" fmla="*/ 29 w 69"/>
              <a:gd name="T57" fmla="*/ 46 h 162"/>
              <a:gd name="T58" fmla="*/ 23 w 69"/>
              <a:gd name="T59" fmla="*/ 35 h 162"/>
              <a:gd name="T60" fmla="*/ 23 w 69"/>
              <a:gd name="T61" fmla="*/ 29 h 162"/>
              <a:gd name="T62" fmla="*/ 17 w 69"/>
              <a:gd name="T63" fmla="*/ 23 h 162"/>
              <a:gd name="T64" fmla="*/ 17 w 69"/>
              <a:gd name="T65" fmla="*/ 23 h 162"/>
              <a:gd name="T66" fmla="*/ 12 w 69"/>
              <a:gd name="T67" fmla="*/ 18 h 162"/>
              <a:gd name="T68" fmla="*/ 6 w 69"/>
              <a:gd name="T69" fmla="*/ 18 h 162"/>
              <a:gd name="T70" fmla="*/ 6 w 69"/>
              <a:gd name="T71" fmla="*/ 12 h 162"/>
              <a:gd name="T72" fmla="*/ 0 w 69"/>
              <a:gd name="T73" fmla="*/ 6 h 162"/>
              <a:gd name="T74" fmla="*/ 6 w 69"/>
              <a:gd name="T75" fmla="*/ 6 h 162"/>
              <a:gd name="T76" fmla="*/ 6 w 69"/>
              <a:gd name="T77" fmla="*/ 0 h 162"/>
              <a:gd name="T78" fmla="*/ 12 w 69"/>
              <a:gd name="T79" fmla="*/ 0 h 162"/>
              <a:gd name="T80" fmla="*/ 23 w 69"/>
              <a:gd name="T81" fmla="*/ 0 h 162"/>
              <a:gd name="T82" fmla="*/ 35 w 69"/>
              <a:gd name="T83" fmla="*/ 0 h 162"/>
              <a:gd name="T84" fmla="*/ 52 w 69"/>
              <a:gd name="T85" fmla="*/ 6 h 162"/>
              <a:gd name="T86" fmla="*/ 58 w 69"/>
              <a:gd name="T87" fmla="*/ 6 h 162"/>
              <a:gd name="T88" fmla="*/ 64 w 69"/>
              <a:gd name="T89" fmla="*/ 12 h 162"/>
              <a:gd name="T90" fmla="*/ 69 w 69"/>
              <a:gd name="T91" fmla="*/ 18 h 162"/>
              <a:gd name="T92" fmla="*/ 69 w 69"/>
              <a:gd name="T93" fmla="*/ 1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9" h="162">
                <a:moveTo>
                  <a:pt x="69" y="18"/>
                </a:moveTo>
                <a:lnTo>
                  <a:pt x="69" y="18"/>
                </a:lnTo>
                <a:lnTo>
                  <a:pt x="69" y="23"/>
                </a:lnTo>
                <a:lnTo>
                  <a:pt x="69" y="29"/>
                </a:lnTo>
                <a:lnTo>
                  <a:pt x="69" y="35"/>
                </a:lnTo>
                <a:lnTo>
                  <a:pt x="69" y="46"/>
                </a:lnTo>
                <a:lnTo>
                  <a:pt x="69" y="58"/>
                </a:lnTo>
                <a:lnTo>
                  <a:pt x="69" y="75"/>
                </a:lnTo>
                <a:lnTo>
                  <a:pt x="69" y="93"/>
                </a:lnTo>
                <a:lnTo>
                  <a:pt x="69" y="104"/>
                </a:lnTo>
                <a:lnTo>
                  <a:pt x="69" y="121"/>
                </a:lnTo>
                <a:lnTo>
                  <a:pt x="69" y="133"/>
                </a:lnTo>
                <a:lnTo>
                  <a:pt x="69" y="144"/>
                </a:lnTo>
                <a:lnTo>
                  <a:pt x="69" y="150"/>
                </a:lnTo>
                <a:lnTo>
                  <a:pt x="69" y="156"/>
                </a:lnTo>
                <a:lnTo>
                  <a:pt x="64" y="162"/>
                </a:lnTo>
                <a:lnTo>
                  <a:pt x="64" y="162"/>
                </a:lnTo>
                <a:lnTo>
                  <a:pt x="64" y="162"/>
                </a:lnTo>
                <a:lnTo>
                  <a:pt x="58" y="156"/>
                </a:lnTo>
                <a:lnTo>
                  <a:pt x="58" y="156"/>
                </a:lnTo>
                <a:lnTo>
                  <a:pt x="52" y="150"/>
                </a:lnTo>
                <a:lnTo>
                  <a:pt x="52" y="139"/>
                </a:lnTo>
                <a:lnTo>
                  <a:pt x="46" y="127"/>
                </a:lnTo>
                <a:lnTo>
                  <a:pt x="40" y="104"/>
                </a:lnTo>
                <a:lnTo>
                  <a:pt x="40" y="93"/>
                </a:lnTo>
                <a:lnTo>
                  <a:pt x="35" y="81"/>
                </a:lnTo>
                <a:lnTo>
                  <a:pt x="35" y="70"/>
                </a:lnTo>
                <a:lnTo>
                  <a:pt x="29" y="58"/>
                </a:lnTo>
                <a:lnTo>
                  <a:pt x="29" y="46"/>
                </a:lnTo>
                <a:lnTo>
                  <a:pt x="23" y="35"/>
                </a:lnTo>
                <a:lnTo>
                  <a:pt x="23" y="29"/>
                </a:lnTo>
                <a:lnTo>
                  <a:pt x="17" y="23"/>
                </a:lnTo>
                <a:lnTo>
                  <a:pt x="17" y="23"/>
                </a:lnTo>
                <a:lnTo>
                  <a:pt x="12" y="18"/>
                </a:lnTo>
                <a:lnTo>
                  <a:pt x="6" y="18"/>
                </a:lnTo>
                <a:lnTo>
                  <a:pt x="6" y="12"/>
                </a:ln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12" y="0"/>
                </a:lnTo>
                <a:lnTo>
                  <a:pt x="23" y="0"/>
                </a:lnTo>
                <a:lnTo>
                  <a:pt x="35" y="0"/>
                </a:lnTo>
                <a:lnTo>
                  <a:pt x="52" y="6"/>
                </a:lnTo>
                <a:lnTo>
                  <a:pt x="58" y="6"/>
                </a:lnTo>
                <a:lnTo>
                  <a:pt x="64" y="12"/>
                </a:lnTo>
                <a:lnTo>
                  <a:pt x="69" y="18"/>
                </a:lnTo>
                <a:lnTo>
                  <a:pt x="69" y="18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3" name="Freeform 12"/>
          <p:cNvSpPr/>
          <p:nvPr/>
        </p:nvSpPr>
        <p:spPr bwMode="auto">
          <a:xfrm>
            <a:off x="2586146" y="2085696"/>
            <a:ext cx="169620" cy="318428"/>
          </a:xfrm>
          <a:custGeom>
            <a:avLst/>
            <a:gdLst>
              <a:gd name="T0" fmla="*/ 29 w 98"/>
              <a:gd name="T1" fmla="*/ 17 h 184"/>
              <a:gd name="T2" fmla="*/ 29 w 98"/>
              <a:gd name="T3" fmla="*/ 12 h 184"/>
              <a:gd name="T4" fmla="*/ 29 w 98"/>
              <a:gd name="T5" fmla="*/ 6 h 184"/>
              <a:gd name="T6" fmla="*/ 35 w 98"/>
              <a:gd name="T7" fmla="*/ 0 h 184"/>
              <a:gd name="T8" fmla="*/ 40 w 98"/>
              <a:gd name="T9" fmla="*/ 0 h 184"/>
              <a:gd name="T10" fmla="*/ 52 w 98"/>
              <a:gd name="T11" fmla="*/ 6 h 184"/>
              <a:gd name="T12" fmla="*/ 64 w 98"/>
              <a:gd name="T13" fmla="*/ 6 h 184"/>
              <a:gd name="T14" fmla="*/ 75 w 98"/>
              <a:gd name="T15" fmla="*/ 12 h 184"/>
              <a:gd name="T16" fmla="*/ 87 w 98"/>
              <a:gd name="T17" fmla="*/ 17 h 184"/>
              <a:gd name="T18" fmla="*/ 92 w 98"/>
              <a:gd name="T19" fmla="*/ 23 h 184"/>
              <a:gd name="T20" fmla="*/ 98 w 98"/>
              <a:gd name="T21" fmla="*/ 29 h 184"/>
              <a:gd name="T22" fmla="*/ 98 w 98"/>
              <a:gd name="T23" fmla="*/ 35 h 184"/>
              <a:gd name="T24" fmla="*/ 98 w 98"/>
              <a:gd name="T25" fmla="*/ 40 h 184"/>
              <a:gd name="T26" fmla="*/ 92 w 98"/>
              <a:gd name="T27" fmla="*/ 46 h 184"/>
              <a:gd name="T28" fmla="*/ 87 w 98"/>
              <a:gd name="T29" fmla="*/ 52 h 184"/>
              <a:gd name="T30" fmla="*/ 81 w 98"/>
              <a:gd name="T31" fmla="*/ 63 h 184"/>
              <a:gd name="T32" fmla="*/ 69 w 98"/>
              <a:gd name="T33" fmla="*/ 81 h 184"/>
              <a:gd name="T34" fmla="*/ 58 w 98"/>
              <a:gd name="T35" fmla="*/ 104 h 184"/>
              <a:gd name="T36" fmla="*/ 40 w 98"/>
              <a:gd name="T37" fmla="*/ 127 h 184"/>
              <a:gd name="T38" fmla="*/ 35 w 98"/>
              <a:gd name="T39" fmla="*/ 138 h 184"/>
              <a:gd name="T40" fmla="*/ 29 w 98"/>
              <a:gd name="T41" fmla="*/ 156 h 184"/>
              <a:gd name="T42" fmla="*/ 23 w 98"/>
              <a:gd name="T43" fmla="*/ 161 h 184"/>
              <a:gd name="T44" fmla="*/ 17 w 98"/>
              <a:gd name="T45" fmla="*/ 173 h 184"/>
              <a:gd name="T46" fmla="*/ 12 w 98"/>
              <a:gd name="T47" fmla="*/ 179 h 184"/>
              <a:gd name="T48" fmla="*/ 6 w 98"/>
              <a:gd name="T49" fmla="*/ 184 h 184"/>
              <a:gd name="T50" fmla="*/ 6 w 98"/>
              <a:gd name="T51" fmla="*/ 184 h 184"/>
              <a:gd name="T52" fmla="*/ 0 w 98"/>
              <a:gd name="T53" fmla="*/ 184 h 184"/>
              <a:gd name="T54" fmla="*/ 0 w 98"/>
              <a:gd name="T55" fmla="*/ 184 h 184"/>
              <a:gd name="T56" fmla="*/ 0 w 98"/>
              <a:gd name="T57" fmla="*/ 184 h 184"/>
              <a:gd name="T58" fmla="*/ 0 w 98"/>
              <a:gd name="T59" fmla="*/ 179 h 184"/>
              <a:gd name="T60" fmla="*/ 0 w 98"/>
              <a:gd name="T61" fmla="*/ 173 h 184"/>
              <a:gd name="T62" fmla="*/ 0 w 98"/>
              <a:gd name="T63" fmla="*/ 161 h 184"/>
              <a:gd name="T64" fmla="*/ 6 w 98"/>
              <a:gd name="T65" fmla="*/ 156 h 184"/>
              <a:gd name="T66" fmla="*/ 6 w 98"/>
              <a:gd name="T67" fmla="*/ 144 h 184"/>
              <a:gd name="T68" fmla="*/ 12 w 98"/>
              <a:gd name="T69" fmla="*/ 133 h 184"/>
              <a:gd name="T70" fmla="*/ 23 w 98"/>
              <a:gd name="T71" fmla="*/ 104 h 184"/>
              <a:gd name="T72" fmla="*/ 29 w 98"/>
              <a:gd name="T73" fmla="*/ 81 h 184"/>
              <a:gd name="T74" fmla="*/ 35 w 98"/>
              <a:gd name="T75" fmla="*/ 63 h 184"/>
              <a:gd name="T76" fmla="*/ 35 w 98"/>
              <a:gd name="T77" fmla="*/ 52 h 184"/>
              <a:gd name="T78" fmla="*/ 40 w 98"/>
              <a:gd name="T79" fmla="*/ 40 h 184"/>
              <a:gd name="T80" fmla="*/ 35 w 98"/>
              <a:gd name="T81" fmla="*/ 29 h 184"/>
              <a:gd name="T82" fmla="*/ 35 w 98"/>
              <a:gd name="T83" fmla="*/ 23 h 184"/>
              <a:gd name="T84" fmla="*/ 29 w 98"/>
              <a:gd name="T85" fmla="*/ 17 h 184"/>
              <a:gd name="T86" fmla="*/ 29 w 98"/>
              <a:gd name="T87" fmla="*/ 17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8" h="184">
                <a:moveTo>
                  <a:pt x="29" y="17"/>
                </a:moveTo>
                <a:lnTo>
                  <a:pt x="29" y="12"/>
                </a:lnTo>
                <a:lnTo>
                  <a:pt x="29" y="6"/>
                </a:lnTo>
                <a:lnTo>
                  <a:pt x="35" y="0"/>
                </a:lnTo>
                <a:lnTo>
                  <a:pt x="40" y="0"/>
                </a:lnTo>
                <a:lnTo>
                  <a:pt x="52" y="6"/>
                </a:lnTo>
                <a:lnTo>
                  <a:pt x="64" y="6"/>
                </a:lnTo>
                <a:lnTo>
                  <a:pt x="75" y="12"/>
                </a:lnTo>
                <a:lnTo>
                  <a:pt x="87" y="17"/>
                </a:lnTo>
                <a:lnTo>
                  <a:pt x="92" y="23"/>
                </a:lnTo>
                <a:lnTo>
                  <a:pt x="98" y="29"/>
                </a:lnTo>
                <a:lnTo>
                  <a:pt x="98" y="35"/>
                </a:lnTo>
                <a:lnTo>
                  <a:pt x="98" y="40"/>
                </a:lnTo>
                <a:lnTo>
                  <a:pt x="92" y="46"/>
                </a:lnTo>
                <a:lnTo>
                  <a:pt x="87" y="52"/>
                </a:lnTo>
                <a:lnTo>
                  <a:pt x="81" y="63"/>
                </a:lnTo>
                <a:lnTo>
                  <a:pt x="69" y="81"/>
                </a:lnTo>
                <a:lnTo>
                  <a:pt x="58" y="104"/>
                </a:lnTo>
                <a:lnTo>
                  <a:pt x="40" y="127"/>
                </a:lnTo>
                <a:lnTo>
                  <a:pt x="35" y="138"/>
                </a:lnTo>
                <a:lnTo>
                  <a:pt x="29" y="156"/>
                </a:lnTo>
                <a:lnTo>
                  <a:pt x="23" y="161"/>
                </a:lnTo>
                <a:lnTo>
                  <a:pt x="17" y="173"/>
                </a:lnTo>
                <a:lnTo>
                  <a:pt x="12" y="179"/>
                </a:lnTo>
                <a:lnTo>
                  <a:pt x="6" y="184"/>
                </a:lnTo>
                <a:lnTo>
                  <a:pt x="6" y="184"/>
                </a:lnTo>
                <a:lnTo>
                  <a:pt x="0" y="184"/>
                </a:lnTo>
                <a:lnTo>
                  <a:pt x="0" y="184"/>
                </a:lnTo>
                <a:lnTo>
                  <a:pt x="0" y="184"/>
                </a:lnTo>
                <a:lnTo>
                  <a:pt x="0" y="179"/>
                </a:lnTo>
                <a:lnTo>
                  <a:pt x="0" y="173"/>
                </a:lnTo>
                <a:lnTo>
                  <a:pt x="0" y="161"/>
                </a:lnTo>
                <a:lnTo>
                  <a:pt x="6" y="156"/>
                </a:lnTo>
                <a:lnTo>
                  <a:pt x="6" y="144"/>
                </a:lnTo>
                <a:lnTo>
                  <a:pt x="12" y="133"/>
                </a:lnTo>
                <a:lnTo>
                  <a:pt x="23" y="104"/>
                </a:lnTo>
                <a:lnTo>
                  <a:pt x="29" y="81"/>
                </a:lnTo>
                <a:lnTo>
                  <a:pt x="35" y="63"/>
                </a:lnTo>
                <a:lnTo>
                  <a:pt x="35" y="52"/>
                </a:lnTo>
                <a:lnTo>
                  <a:pt x="40" y="40"/>
                </a:lnTo>
                <a:lnTo>
                  <a:pt x="35" y="29"/>
                </a:lnTo>
                <a:lnTo>
                  <a:pt x="35" y="23"/>
                </a:lnTo>
                <a:lnTo>
                  <a:pt x="29" y="17"/>
                </a:lnTo>
                <a:lnTo>
                  <a:pt x="29" y="17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4" name="Freeform 13"/>
          <p:cNvSpPr/>
          <p:nvPr/>
        </p:nvSpPr>
        <p:spPr bwMode="auto">
          <a:xfrm>
            <a:off x="2018442" y="2215491"/>
            <a:ext cx="986561" cy="159214"/>
          </a:xfrm>
          <a:custGeom>
            <a:avLst/>
            <a:gdLst>
              <a:gd name="T0" fmla="*/ 51 w 570"/>
              <a:gd name="T1" fmla="*/ 58 h 92"/>
              <a:gd name="T2" fmla="*/ 69 w 570"/>
              <a:gd name="T3" fmla="*/ 58 h 92"/>
              <a:gd name="T4" fmla="*/ 80 w 570"/>
              <a:gd name="T5" fmla="*/ 58 h 92"/>
              <a:gd name="T6" fmla="*/ 121 w 570"/>
              <a:gd name="T7" fmla="*/ 52 h 92"/>
              <a:gd name="T8" fmla="*/ 161 w 570"/>
              <a:gd name="T9" fmla="*/ 46 h 92"/>
              <a:gd name="T10" fmla="*/ 207 w 570"/>
              <a:gd name="T11" fmla="*/ 40 h 92"/>
              <a:gd name="T12" fmla="*/ 253 w 570"/>
              <a:gd name="T13" fmla="*/ 35 h 92"/>
              <a:gd name="T14" fmla="*/ 299 w 570"/>
              <a:gd name="T15" fmla="*/ 29 h 92"/>
              <a:gd name="T16" fmla="*/ 345 w 570"/>
              <a:gd name="T17" fmla="*/ 23 h 92"/>
              <a:gd name="T18" fmla="*/ 386 w 570"/>
              <a:gd name="T19" fmla="*/ 17 h 92"/>
              <a:gd name="T20" fmla="*/ 403 w 570"/>
              <a:gd name="T21" fmla="*/ 11 h 92"/>
              <a:gd name="T22" fmla="*/ 420 w 570"/>
              <a:gd name="T23" fmla="*/ 11 h 92"/>
              <a:gd name="T24" fmla="*/ 438 w 570"/>
              <a:gd name="T25" fmla="*/ 6 h 92"/>
              <a:gd name="T26" fmla="*/ 449 w 570"/>
              <a:gd name="T27" fmla="*/ 6 h 92"/>
              <a:gd name="T28" fmla="*/ 461 w 570"/>
              <a:gd name="T29" fmla="*/ 6 h 92"/>
              <a:gd name="T30" fmla="*/ 472 w 570"/>
              <a:gd name="T31" fmla="*/ 6 h 92"/>
              <a:gd name="T32" fmla="*/ 490 w 570"/>
              <a:gd name="T33" fmla="*/ 0 h 92"/>
              <a:gd name="T34" fmla="*/ 507 w 570"/>
              <a:gd name="T35" fmla="*/ 6 h 92"/>
              <a:gd name="T36" fmla="*/ 518 w 570"/>
              <a:gd name="T37" fmla="*/ 6 h 92"/>
              <a:gd name="T38" fmla="*/ 536 w 570"/>
              <a:gd name="T39" fmla="*/ 11 h 92"/>
              <a:gd name="T40" fmla="*/ 547 w 570"/>
              <a:gd name="T41" fmla="*/ 17 h 92"/>
              <a:gd name="T42" fmla="*/ 553 w 570"/>
              <a:gd name="T43" fmla="*/ 23 h 92"/>
              <a:gd name="T44" fmla="*/ 564 w 570"/>
              <a:gd name="T45" fmla="*/ 29 h 92"/>
              <a:gd name="T46" fmla="*/ 570 w 570"/>
              <a:gd name="T47" fmla="*/ 29 h 92"/>
              <a:gd name="T48" fmla="*/ 570 w 570"/>
              <a:gd name="T49" fmla="*/ 35 h 92"/>
              <a:gd name="T50" fmla="*/ 570 w 570"/>
              <a:gd name="T51" fmla="*/ 35 h 92"/>
              <a:gd name="T52" fmla="*/ 564 w 570"/>
              <a:gd name="T53" fmla="*/ 35 h 92"/>
              <a:gd name="T54" fmla="*/ 559 w 570"/>
              <a:gd name="T55" fmla="*/ 40 h 92"/>
              <a:gd name="T56" fmla="*/ 553 w 570"/>
              <a:gd name="T57" fmla="*/ 40 h 92"/>
              <a:gd name="T58" fmla="*/ 541 w 570"/>
              <a:gd name="T59" fmla="*/ 40 h 92"/>
              <a:gd name="T60" fmla="*/ 524 w 570"/>
              <a:gd name="T61" fmla="*/ 40 h 92"/>
              <a:gd name="T62" fmla="*/ 513 w 570"/>
              <a:gd name="T63" fmla="*/ 40 h 92"/>
              <a:gd name="T64" fmla="*/ 490 w 570"/>
              <a:gd name="T65" fmla="*/ 40 h 92"/>
              <a:gd name="T66" fmla="*/ 409 w 570"/>
              <a:gd name="T67" fmla="*/ 46 h 92"/>
              <a:gd name="T68" fmla="*/ 328 w 570"/>
              <a:gd name="T69" fmla="*/ 52 h 92"/>
              <a:gd name="T70" fmla="*/ 247 w 570"/>
              <a:gd name="T71" fmla="*/ 63 h 92"/>
              <a:gd name="T72" fmla="*/ 155 w 570"/>
              <a:gd name="T73" fmla="*/ 75 h 92"/>
              <a:gd name="T74" fmla="*/ 132 w 570"/>
              <a:gd name="T75" fmla="*/ 81 h 92"/>
              <a:gd name="T76" fmla="*/ 115 w 570"/>
              <a:gd name="T77" fmla="*/ 81 h 92"/>
              <a:gd name="T78" fmla="*/ 98 w 570"/>
              <a:gd name="T79" fmla="*/ 86 h 92"/>
              <a:gd name="T80" fmla="*/ 86 w 570"/>
              <a:gd name="T81" fmla="*/ 86 h 92"/>
              <a:gd name="T82" fmla="*/ 75 w 570"/>
              <a:gd name="T83" fmla="*/ 86 h 92"/>
              <a:gd name="T84" fmla="*/ 63 w 570"/>
              <a:gd name="T85" fmla="*/ 92 h 92"/>
              <a:gd name="T86" fmla="*/ 57 w 570"/>
              <a:gd name="T87" fmla="*/ 92 h 92"/>
              <a:gd name="T88" fmla="*/ 57 w 570"/>
              <a:gd name="T89" fmla="*/ 92 h 92"/>
              <a:gd name="T90" fmla="*/ 51 w 570"/>
              <a:gd name="T91" fmla="*/ 92 h 92"/>
              <a:gd name="T92" fmla="*/ 46 w 570"/>
              <a:gd name="T93" fmla="*/ 92 h 92"/>
              <a:gd name="T94" fmla="*/ 34 w 570"/>
              <a:gd name="T95" fmla="*/ 86 h 92"/>
              <a:gd name="T96" fmla="*/ 23 w 570"/>
              <a:gd name="T97" fmla="*/ 81 h 92"/>
              <a:gd name="T98" fmla="*/ 11 w 570"/>
              <a:gd name="T99" fmla="*/ 81 h 92"/>
              <a:gd name="T100" fmla="*/ 5 w 570"/>
              <a:gd name="T101" fmla="*/ 75 h 92"/>
              <a:gd name="T102" fmla="*/ 0 w 570"/>
              <a:gd name="T103" fmla="*/ 75 h 92"/>
              <a:gd name="T104" fmla="*/ 0 w 570"/>
              <a:gd name="T105" fmla="*/ 69 h 92"/>
              <a:gd name="T106" fmla="*/ 0 w 570"/>
              <a:gd name="T107" fmla="*/ 69 h 92"/>
              <a:gd name="T108" fmla="*/ 0 w 570"/>
              <a:gd name="T109" fmla="*/ 69 h 92"/>
              <a:gd name="T110" fmla="*/ 5 w 570"/>
              <a:gd name="T111" fmla="*/ 63 h 92"/>
              <a:gd name="T112" fmla="*/ 11 w 570"/>
              <a:gd name="T113" fmla="*/ 63 h 92"/>
              <a:gd name="T114" fmla="*/ 17 w 570"/>
              <a:gd name="T115" fmla="*/ 63 h 92"/>
              <a:gd name="T116" fmla="*/ 28 w 570"/>
              <a:gd name="T117" fmla="*/ 63 h 92"/>
              <a:gd name="T118" fmla="*/ 40 w 570"/>
              <a:gd name="T119" fmla="*/ 58 h 92"/>
              <a:gd name="T120" fmla="*/ 51 w 570"/>
              <a:gd name="T121" fmla="*/ 58 h 92"/>
              <a:gd name="T122" fmla="*/ 51 w 570"/>
              <a:gd name="T123" fmla="*/ 58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0" h="92">
                <a:moveTo>
                  <a:pt x="51" y="58"/>
                </a:moveTo>
                <a:lnTo>
                  <a:pt x="69" y="58"/>
                </a:lnTo>
                <a:lnTo>
                  <a:pt x="80" y="58"/>
                </a:lnTo>
                <a:lnTo>
                  <a:pt x="121" y="52"/>
                </a:lnTo>
                <a:lnTo>
                  <a:pt x="161" y="46"/>
                </a:lnTo>
                <a:lnTo>
                  <a:pt x="207" y="40"/>
                </a:lnTo>
                <a:lnTo>
                  <a:pt x="253" y="35"/>
                </a:lnTo>
                <a:lnTo>
                  <a:pt x="299" y="29"/>
                </a:lnTo>
                <a:lnTo>
                  <a:pt x="345" y="23"/>
                </a:lnTo>
                <a:lnTo>
                  <a:pt x="386" y="17"/>
                </a:lnTo>
                <a:lnTo>
                  <a:pt x="403" y="11"/>
                </a:lnTo>
                <a:lnTo>
                  <a:pt x="420" y="11"/>
                </a:lnTo>
                <a:lnTo>
                  <a:pt x="438" y="6"/>
                </a:lnTo>
                <a:lnTo>
                  <a:pt x="449" y="6"/>
                </a:lnTo>
                <a:lnTo>
                  <a:pt x="461" y="6"/>
                </a:lnTo>
                <a:lnTo>
                  <a:pt x="472" y="6"/>
                </a:lnTo>
                <a:lnTo>
                  <a:pt x="490" y="0"/>
                </a:lnTo>
                <a:lnTo>
                  <a:pt x="507" y="6"/>
                </a:lnTo>
                <a:lnTo>
                  <a:pt x="518" y="6"/>
                </a:lnTo>
                <a:lnTo>
                  <a:pt x="536" y="11"/>
                </a:lnTo>
                <a:lnTo>
                  <a:pt x="547" y="17"/>
                </a:lnTo>
                <a:lnTo>
                  <a:pt x="553" y="23"/>
                </a:lnTo>
                <a:lnTo>
                  <a:pt x="564" y="29"/>
                </a:lnTo>
                <a:lnTo>
                  <a:pt x="570" y="29"/>
                </a:lnTo>
                <a:lnTo>
                  <a:pt x="570" y="35"/>
                </a:lnTo>
                <a:lnTo>
                  <a:pt x="570" y="35"/>
                </a:lnTo>
                <a:lnTo>
                  <a:pt x="564" y="35"/>
                </a:lnTo>
                <a:lnTo>
                  <a:pt x="559" y="40"/>
                </a:lnTo>
                <a:lnTo>
                  <a:pt x="553" y="40"/>
                </a:lnTo>
                <a:lnTo>
                  <a:pt x="541" y="40"/>
                </a:lnTo>
                <a:lnTo>
                  <a:pt x="524" y="40"/>
                </a:lnTo>
                <a:lnTo>
                  <a:pt x="513" y="40"/>
                </a:lnTo>
                <a:lnTo>
                  <a:pt x="490" y="40"/>
                </a:lnTo>
                <a:lnTo>
                  <a:pt x="409" y="46"/>
                </a:lnTo>
                <a:lnTo>
                  <a:pt x="328" y="52"/>
                </a:lnTo>
                <a:lnTo>
                  <a:pt x="247" y="63"/>
                </a:lnTo>
                <a:lnTo>
                  <a:pt x="155" y="75"/>
                </a:lnTo>
                <a:lnTo>
                  <a:pt x="132" y="81"/>
                </a:lnTo>
                <a:lnTo>
                  <a:pt x="115" y="81"/>
                </a:lnTo>
                <a:lnTo>
                  <a:pt x="98" y="86"/>
                </a:lnTo>
                <a:lnTo>
                  <a:pt x="86" y="86"/>
                </a:lnTo>
                <a:lnTo>
                  <a:pt x="75" y="86"/>
                </a:lnTo>
                <a:lnTo>
                  <a:pt x="63" y="92"/>
                </a:lnTo>
                <a:lnTo>
                  <a:pt x="57" y="92"/>
                </a:lnTo>
                <a:lnTo>
                  <a:pt x="57" y="92"/>
                </a:lnTo>
                <a:lnTo>
                  <a:pt x="51" y="92"/>
                </a:lnTo>
                <a:lnTo>
                  <a:pt x="46" y="92"/>
                </a:lnTo>
                <a:lnTo>
                  <a:pt x="34" y="86"/>
                </a:lnTo>
                <a:lnTo>
                  <a:pt x="23" y="81"/>
                </a:lnTo>
                <a:lnTo>
                  <a:pt x="11" y="81"/>
                </a:lnTo>
                <a:lnTo>
                  <a:pt x="5" y="75"/>
                </a:lnTo>
                <a:lnTo>
                  <a:pt x="0" y="75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5" y="63"/>
                </a:lnTo>
                <a:lnTo>
                  <a:pt x="11" y="63"/>
                </a:lnTo>
                <a:lnTo>
                  <a:pt x="17" y="63"/>
                </a:lnTo>
                <a:lnTo>
                  <a:pt x="28" y="63"/>
                </a:lnTo>
                <a:lnTo>
                  <a:pt x="40" y="58"/>
                </a:lnTo>
                <a:lnTo>
                  <a:pt x="51" y="58"/>
                </a:lnTo>
                <a:lnTo>
                  <a:pt x="51" y="58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5" name="Freeform 14"/>
          <p:cNvSpPr/>
          <p:nvPr/>
        </p:nvSpPr>
        <p:spPr bwMode="auto">
          <a:xfrm>
            <a:off x="2235796" y="2965811"/>
            <a:ext cx="517512" cy="109028"/>
          </a:xfrm>
          <a:custGeom>
            <a:avLst/>
            <a:gdLst>
              <a:gd name="T0" fmla="*/ 155 w 299"/>
              <a:gd name="T1" fmla="*/ 11 h 63"/>
              <a:gd name="T2" fmla="*/ 173 w 299"/>
              <a:gd name="T3" fmla="*/ 11 h 63"/>
              <a:gd name="T4" fmla="*/ 196 w 299"/>
              <a:gd name="T5" fmla="*/ 6 h 63"/>
              <a:gd name="T6" fmla="*/ 207 w 299"/>
              <a:gd name="T7" fmla="*/ 6 h 63"/>
              <a:gd name="T8" fmla="*/ 224 w 299"/>
              <a:gd name="T9" fmla="*/ 6 h 63"/>
              <a:gd name="T10" fmla="*/ 236 w 299"/>
              <a:gd name="T11" fmla="*/ 0 h 63"/>
              <a:gd name="T12" fmla="*/ 242 w 299"/>
              <a:gd name="T13" fmla="*/ 0 h 63"/>
              <a:gd name="T14" fmla="*/ 253 w 299"/>
              <a:gd name="T15" fmla="*/ 0 h 63"/>
              <a:gd name="T16" fmla="*/ 259 w 299"/>
              <a:gd name="T17" fmla="*/ 0 h 63"/>
              <a:gd name="T18" fmla="*/ 271 w 299"/>
              <a:gd name="T19" fmla="*/ 6 h 63"/>
              <a:gd name="T20" fmla="*/ 282 w 299"/>
              <a:gd name="T21" fmla="*/ 11 h 63"/>
              <a:gd name="T22" fmla="*/ 288 w 299"/>
              <a:gd name="T23" fmla="*/ 17 h 63"/>
              <a:gd name="T24" fmla="*/ 294 w 299"/>
              <a:gd name="T25" fmla="*/ 23 h 63"/>
              <a:gd name="T26" fmla="*/ 299 w 299"/>
              <a:gd name="T27" fmla="*/ 29 h 63"/>
              <a:gd name="T28" fmla="*/ 299 w 299"/>
              <a:gd name="T29" fmla="*/ 35 h 63"/>
              <a:gd name="T30" fmla="*/ 299 w 299"/>
              <a:gd name="T31" fmla="*/ 35 h 63"/>
              <a:gd name="T32" fmla="*/ 294 w 299"/>
              <a:gd name="T33" fmla="*/ 35 h 63"/>
              <a:gd name="T34" fmla="*/ 288 w 299"/>
              <a:gd name="T35" fmla="*/ 40 h 63"/>
              <a:gd name="T36" fmla="*/ 276 w 299"/>
              <a:gd name="T37" fmla="*/ 40 h 63"/>
              <a:gd name="T38" fmla="*/ 265 w 299"/>
              <a:gd name="T39" fmla="*/ 40 h 63"/>
              <a:gd name="T40" fmla="*/ 259 w 299"/>
              <a:gd name="T41" fmla="*/ 40 h 63"/>
              <a:gd name="T42" fmla="*/ 247 w 299"/>
              <a:gd name="T43" fmla="*/ 40 h 63"/>
              <a:gd name="T44" fmla="*/ 236 w 299"/>
              <a:gd name="T45" fmla="*/ 40 h 63"/>
              <a:gd name="T46" fmla="*/ 224 w 299"/>
              <a:gd name="T47" fmla="*/ 40 h 63"/>
              <a:gd name="T48" fmla="*/ 207 w 299"/>
              <a:gd name="T49" fmla="*/ 40 h 63"/>
              <a:gd name="T50" fmla="*/ 190 w 299"/>
              <a:gd name="T51" fmla="*/ 46 h 63"/>
              <a:gd name="T52" fmla="*/ 173 w 299"/>
              <a:gd name="T53" fmla="*/ 46 h 63"/>
              <a:gd name="T54" fmla="*/ 149 w 299"/>
              <a:gd name="T55" fmla="*/ 52 h 63"/>
              <a:gd name="T56" fmla="*/ 126 w 299"/>
              <a:gd name="T57" fmla="*/ 52 h 63"/>
              <a:gd name="T58" fmla="*/ 103 w 299"/>
              <a:gd name="T59" fmla="*/ 58 h 63"/>
              <a:gd name="T60" fmla="*/ 92 w 299"/>
              <a:gd name="T61" fmla="*/ 58 h 63"/>
              <a:gd name="T62" fmla="*/ 75 w 299"/>
              <a:gd name="T63" fmla="*/ 58 h 63"/>
              <a:gd name="T64" fmla="*/ 63 w 299"/>
              <a:gd name="T65" fmla="*/ 63 h 63"/>
              <a:gd name="T66" fmla="*/ 57 w 299"/>
              <a:gd name="T67" fmla="*/ 63 h 63"/>
              <a:gd name="T68" fmla="*/ 51 w 299"/>
              <a:gd name="T69" fmla="*/ 63 h 63"/>
              <a:gd name="T70" fmla="*/ 46 w 299"/>
              <a:gd name="T71" fmla="*/ 63 h 63"/>
              <a:gd name="T72" fmla="*/ 46 w 299"/>
              <a:gd name="T73" fmla="*/ 63 h 63"/>
              <a:gd name="T74" fmla="*/ 40 w 299"/>
              <a:gd name="T75" fmla="*/ 63 h 63"/>
              <a:gd name="T76" fmla="*/ 34 w 299"/>
              <a:gd name="T77" fmla="*/ 58 h 63"/>
              <a:gd name="T78" fmla="*/ 23 w 299"/>
              <a:gd name="T79" fmla="*/ 52 h 63"/>
              <a:gd name="T80" fmla="*/ 11 w 299"/>
              <a:gd name="T81" fmla="*/ 52 h 63"/>
              <a:gd name="T82" fmla="*/ 5 w 299"/>
              <a:gd name="T83" fmla="*/ 46 h 63"/>
              <a:gd name="T84" fmla="*/ 5 w 299"/>
              <a:gd name="T85" fmla="*/ 40 h 63"/>
              <a:gd name="T86" fmla="*/ 0 w 299"/>
              <a:gd name="T87" fmla="*/ 40 h 63"/>
              <a:gd name="T88" fmla="*/ 5 w 299"/>
              <a:gd name="T89" fmla="*/ 35 h 63"/>
              <a:gd name="T90" fmla="*/ 11 w 299"/>
              <a:gd name="T91" fmla="*/ 35 h 63"/>
              <a:gd name="T92" fmla="*/ 23 w 299"/>
              <a:gd name="T93" fmla="*/ 35 h 63"/>
              <a:gd name="T94" fmla="*/ 34 w 299"/>
              <a:gd name="T95" fmla="*/ 35 h 63"/>
              <a:gd name="T96" fmla="*/ 46 w 299"/>
              <a:gd name="T97" fmla="*/ 29 h 63"/>
              <a:gd name="T98" fmla="*/ 57 w 299"/>
              <a:gd name="T99" fmla="*/ 29 h 63"/>
              <a:gd name="T100" fmla="*/ 69 w 299"/>
              <a:gd name="T101" fmla="*/ 29 h 63"/>
              <a:gd name="T102" fmla="*/ 80 w 299"/>
              <a:gd name="T103" fmla="*/ 23 h 63"/>
              <a:gd name="T104" fmla="*/ 98 w 299"/>
              <a:gd name="T105" fmla="*/ 23 h 63"/>
              <a:gd name="T106" fmla="*/ 115 w 299"/>
              <a:gd name="T107" fmla="*/ 23 h 63"/>
              <a:gd name="T108" fmla="*/ 132 w 299"/>
              <a:gd name="T109" fmla="*/ 17 h 63"/>
              <a:gd name="T110" fmla="*/ 155 w 299"/>
              <a:gd name="T111" fmla="*/ 11 h 63"/>
              <a:gd name="T112" fmla="*/ 155 w 299"/>
              <a:gd name="T113" fmla="*/ 11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99" h="63">
                <a:moveTo>
                  <a:pt x="155" y="11"/>
                </a:moveTo>
                <a:lnTo>
                  <a:pt x="173" y="11"/>
                </a:lnTo>
                <a:lnTo>
                  <a:pt x="196" y="6"/>
                </a:lnTo>
                <a:lnTo>
                  <a:pt x="207" y="6"/>
                </a:lnTo>
                <a:lnTo>
                  <a:pt x="224" y="6"/>
                </a:lnTo>
                <a:lnTo>
                  <a:pt x="236" y="0"/>
                </a:lnTo>
                <a:lnTo>
                  <a:pt x="242" y="0"/>
                </a:lnTo>
                <a:lnTo>
                  <a:pt x="253" y="0"/>
                </a:lnTo>
                <a:lnTo>
                  <a:pt x="259" y="0"/>
                </a:lnTo>
                <a:lnTo>
                  <a:pt x="271" y="6"/>
                </a:lnTo>
                <a:lnTo>
                  <a:pt x="282" y="11"/>
                </a:lnTo>
                <a:lnTo>
                  <a:pt x="288" y="17"/>
                </a:lnTo>
                <a:lnTo>
                  <a:pt x="294" y="23"/>
                </a:lnTo>
                <a:lnTo>
                  <a:pt x="299" y="29"/>
                </a:lnTo>
                <a:lnTo>
                  <a:pt x="299" y="35"/>
                </a:lnTo>
                <a:lnTo>
                  <a:pt x="299" y="35"/>
                </a:lnTo>
                <a:lnTo>
                  <a:pt x="294" y="35"/>
                </a:lnTo>
                <a:lnTo>
                  <a:pt x="288" y="40"/>
                </a:lnTo>
                <a:lnTo>
                  <a:pt x="276" y="40"/>
                </a:lnTo>
                <a:lnTo>
                  <a:pt x="265" y="40"/>
                </a:lnTo>
                <a:lnTo>
                  <a:pt x="259" y="40"/>
                </a:lnTo>
                <a:lnTo>
                  <a:pt x="247" y="40"/>
                </a:lnTo>
                <a:lnTo>
                  <a:pt x="236" y="40"/>
                </a:lnTo>
                <a:lnTo>
                  <a:pt x="224" y="40"/>
                </a:lnTo>
                <a:lnTo>
                  <a:pt x="207" y="40"/>
                </a:lnTo>
                <a:lnTo>
                  <a:pt x="190" y="46"/>
                </a:lnTo>
                <a:lnTo>
                  <a:pt x="173" y="46"/>
                </a:lnTo>
                <a:lnTo>
                  <a:pt x="149" y="52"/>
                </a:lnTo>
                <a:lnTo>
                  <a:pt x="126" y="52"/>
                </a:lnTo>
                <a:lnTo>
                  <a:pt x="103" y="58"/>
                </a:lnTo>
                <a:lnTo>
                  <a:pt x="92" y="58"/>
                </a:lnTo>
                <a:lnTo>
                  <a:pt x="75" y="58"/>
                </a:lnTo>
                <a:lnTo>
                  <a:pt x="63" y="63"/>
                </a:lnTo>
                <a:lnTo>
                  <a:pt x="57" y="63"/>
                </a:lnTo>
                <a:lnTo>
                  <a:pt x="51" y="63"/>
                </a:lnTo>
                <a:lnTo>
                  <a:pt x="46" y="63"/>
                </a:lnTo>
                <a:lnTo>
                  <a:pt x="46" y="63"/>
                </a:lnTo>
                <a:lnTo>
                  <a:pt x="40" y="63"/>
                </a:lnTo>
                <a:lnTo>
                  <a:pt x="34" y="58"/>
                </a:lnTo>
                <a:lnTo>
                  <a:pt x="23" y="52"/>
                </a:lnTo>
                <a:lnTo>
                  <a:pt x="11" y="52"/>
                </a:lnTo>
                <a:lnTo>
                  <a:pt x="5" y="46"/>
                </a:lnTo>
                <a:lnTo>
                  <a:pt x="5" y="40"/>
                </a:lnTo>
                <a:lnTo>
                  <a:pt x="0" y="40"/>
                </a:lnTo>
                <a:lnTo>
                  <a:pt x="5" y="35"/>
                </a:lnTo>
                <a:lnTo>
                  <a:pt x="11" y="35"/>
                </a:lnTo>
                <a:lnTo>
                  <a:pt x="23" y="35"/>
                </a:lnTo>
                <a:lnTo>
                  <a:pt x="34" y="35"/>
                </a:lnTo>
                <a:lnTo>
                  <a:pt x="46" y="29"/>
                </a:lnTo>
                <a:lnTo>
                  <a:pt x="57" y="29"/>
                </a:lnTo>
                <a:lnTo>
                  <a:pt x="69" y="29"/>
                </a:lnTo>
                <a:lnTo>
                  <a:pt x="80" y="23"/>
                </a:lnTo>
                <a:lnTo>
                  <a:pt x="98" y="23"/>
                </a:lnTo>
                <a:lnTo>
                  <a:pt x="115" y="23"/>
                </a:lnTo>
                <a:lnTo>
                  <a:pt x="132" y="17"/>
                </a:lnTo>
                <a:lnTo>
                  <a:pt x="155" y="11"/>
                </a:lnTo>
                <a:lnTo>
                  <a:pt x="155" y="11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6" name="Freeform 15"/>
          <p:cNvSpPr/>
          <p:nvPr/>
        </p:nvSpPr>
        <p:spPr bwMode="auto">
          <a:xfrm>
            <a:off x="2018442" y="3082512"/>
            <a:ext cx="129811" cy="249204"/>
          </a:xfrm>
          <a:custGeom>
            <a:avLst/>
            <a:gdLst>
              <a:gd name="T0" fmla="*/ 75 w 75"/>
              <a:gd name="T1" fmla="*/ 18 h 144"/>
              <a:gd name="T2" fmla="*/ 75 w 75"/>
              <a:gd name="T3" fmla="*/ 29 h 144"/>
              <a:gd name="T4" fmla="*/ 75 w 75"/>
              <a:gd name="T5" fmla="*/ 41 h 144"/>
              <a:gd name="T6" fmla="*/ 75 w 75"/>
              <a:gd name="T7" fmla="*/ 52 h 144"/>
              <a:gd name="T8" fmla="*/ 75 w 75"/>
              <a:gd name="T9" fmla="*/ 70 h 144"/>
              <a:gd name="T10" fmla="*/ 69 w 75"/>
              <a:gd name="T11" fmla="*/ 81 h 144"/>
              <a:gd name="T12" fmla="*/ 63 w 75"/>
              <a:gd name="T13" fmla="*/ 98 h 144"/>
              <a:gd name="T14" fmla="*/ 57 w 75"/>
              <a:gd name="T15" fmla="*/ 110 h 144"/>
              <a:gd name="T16" fmla="*/ 46 w 75"/>
              <a:gd name="T17" fmla="*/ 121 h 144"/>
              <a:gd name="T18" fmla="*/ 40 w 75"/>
              <a:gd name="T19" fmla="*/ 133 h 144"/>
              <a:gd name="T20" fmla="*/ 34 w 75"/>
              <a:gd name="T21" fmla="*/ 139 h 144"/>
              <a:gd name="T22" fmla="*/ 28 w 75"/>
              <a:gd name="T23" fmla="*/ 139 h 144"/>
              <a:gd name="T24" fmla="*/ 23 w 75"/>
              <a:gd name="T25" fmla="*/ 144 h 144"/>
              <a:gd name="T26" fmla="*/ 23 w 75"/>
              <a:gd name="T27" fmla="*/ 139 h 144"/>
              <a:gd name="T28" fmla="*/ 17 w 75"/>
              <a:gd name="T29" fmla="*/ 139 h 144"/>
              <a:gd name="T30" fmla="*/ 11 w 75"/>
              <a:gd name="T31" fmla="*/ 133 h 144"/>
              <a:gd name="T32" fmla="*/ 5 w 75"/>
              <a:gd name="T33" fmla="*/ 127 h 144"/>
              <a:gd name="T34" fmla="*/ 0 w 75"/>
              <a:gd name="T35" fmla="*/ 116 h 144"/>
              <a:gd name="T36" fmla="*/ 0 w 75"/>
              <a:gd name="T37" fmla="*/ 110 h 144"/>
              <a:gd name="T38" fmla="*/ 0 w 75"/>
              <a:gd name="T39" fmla="*/ 104 h 144"/>
              <a:gd name="T40" fmla="*/ 0 w 75"/>
              <a:gd name="T41" fmla="*/ 104 h 144"/>
              <a:gd name="T42" fmla="*/ 0 w 75"/>
              <a:gd name="T43" fmla="*/ 98 h 144"/>
              <a:gd name="T44" fmla="*/ 5 w 75"/>
              <a:gd name="T45" fmla="*/ 93 h 144"/>
              <a:gd name="T46" fmla="*/ 5 w 75"/>
              <a:gd name="T47" fmla="*/ 87 h 144"/>
              <a:gd name="T48" fmla="*/ 11 w 75"/>
              <a:gd name="T49" fmla="*/ 81 h 144"/>
              <a:gd name="T50" fmla="*/ 23 w 75"/>
              <a:gd name="T51" fmla="*/ 75 h 144"/>
              <a:gd name="T52" fmla="*/ 28 w 75"/>
              <a:gd name="T53" fmla="*/ 64 h 144"/>
              <a:gd name="T54" fmla="*/ 40 w 75"/>
              <a:gd name="T55" fmla="*/ 52 h 144"/>
              <a:gd name="T56" fmla="*/ 46 w 75"/>
              <a:gd name="T57" fmla="*/ 35 h 144"/>
              <a:gd name="T58" fmla="*/ 51 w 75"/>
              <a:gd name="T59" fmla="*/ 23 h 144"/>
              <a:gd name="T60" fmla="*/ 57 w 75"/>
              <a:gd name="T61" fmla="*/ 12 h 144"/>
              <a:gd name="T62" fmla="*/ 63 w 75"/>
              <a:gd name="T63" fmla="*/ 6 h 144"/>
              <a:gd name="T64" fmla="*/ 63 w 75"/>
              <a:gd name="T65" fmla="*/ 0 h 144"/>
              <a:gd name="T66" fmla="*/ 69 w 75"/>
              <a:gd name="T67" fmla="*/ 0 h 144"/>
              <a:gd name="T68" fmla="*/ 69 w 75"/>
              <a:gd name="T69" fmla="*/ 6 h 144"/>
              <a:gd name="T70" fmla="*/ 69 w 75"/>
              <a:gd name="T71" fmla="*/ 12 h 144"/>
              <a:gd name="T72" fmla="*/ 75 w 75"/>
              <a:gd name="T73" fmla="*/ 18 h 144"/>
              <a:gd name="T74" fmla="*/ 75 w 75"/>
              <a:gd name="T75" fmla="*/ 18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" h="144">
                <a:moveTo>
                  <a:pt x="75" y="18"/>
                </a:moveTo>
                <a:lnTo>
                  <a:pt x="75" y="29"/>
                </a:lnTo>
                <a:lnTo>
                  <a:pt x="75" y="41"/>
                </a:lnTo>
                <a:lnTo>
                  <a:pt x="75" y="52"/>
                </a:lnTo>
                <a:lnTo>
                  <a:pt x="75" y="70"/>
                </a:lnTo>
                <a:lnTo>
                  <a:pt x="69" y="81"/>
                </a:lnTo>
                <a:lnTo>
                  <a:pt x="63" y="98"/>
                </a:lnTo>
                <a:lnTo>
                  <a:pt x="57" y="110"/>
                </a:lnTo>
                <a:lnTo>
                  <a:pt x="46" y="121"/>
                </a:lnTo>
                <a:lnTo>
                  <a:pt x="40" y="133"/>
                </a:lnTo>
                <a:lnTo>
                  <a:pt x="34" y="139"/>
                </a:lnTo>
                <a:lnTo>
                  <a:pt x="28" y="139"/>
                </a:lnTo>
                <a:lnTo>
                  <a:pt x="23" y="144"/>
                </a:lnTo>
                <a:lnTo>
                  <a:pt x="23" y="139"/>
                </a:lnTo>
                <a:lnTo>
                  <a:pt x="17" y="139"/>
                </a:lnTo>
                <a:lnTo>
                  <a:pt x="11" y="133"/>
                </a:lnTo>
                <a:lnTo>
                  <a:pt x="5" y="127"/>
                </a:lnTo>
                <a:lnTo>
                  <a:pt x="0" y="116"/>
                </a:lnTo>
                <a:lnTo>
                  <a:pt x="0" y="110"/>
                </a:lnTo>
                <a:lnTo>
                  <a:pt x="0" y="104"/>
                </a:lnTo>
                <a:lnTo>
                  <a:pt x="0" y="104"/>
                </a:lnTo>
                <a:lnTo>
                  <a:pt x="0" y="98"/>
                </a:lnTo>
                <a:lnTo>
                  <a:pt x="5" y="93"/>
                </a:lnTo>
                <a:lnTo>
                  <a:pt x="5" y="87"/>
                </a:lnTo>
                <a:lnTo>
                  <a:pt x="11" y="81"/>
                </a:lnTo>
                <a:lnTo>
                  <a:pt x="23" y="75"/>
                </a:lnTo>
                <a:lnTo>
                  <a:pt x="28" y="64"/>
                </a:lnTo>
                <a:lnTo>
                  <a:pt x="40" y="52"/>
                </a:lnTo>
                <a:lnTo>
                  <a:pt x="46" y="35"/>
                </a:lnTo>
                <a:lnTo>
                  <a:pt x="51" y="23"/>
                </a:lnTo>
                <a:lnTo>
                  <a:pt x="57" y="12"/>
                </a:lnTo>
                <a:lnTo>
                  <a:pt x="63" y="6"/>
                </a:lnTo>
                <a:lnTo>
                  <a:pt x="63" y="0"/>
                </a:lnTo>
                <a:lnTo>
                  <a:pt x="69" y="0"/>
                </a:lnTo>
                <a:lnTo>
                  <a:pt x="69" y="6"/>
                </a:lnTo>
                <a:lnTo>
                  <a:pt x="69" y="12"/>
                </a:lnTo>
                <a:lnTo>
                  <a:pt x="75" y="18"/>
                </a:lnTo>
                <a:lnTo>
                  <a:pt x="75" y="18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7" name="Freeform 16"/>
          <p:cNvSpPr/>
          <p:nvPr/>
        </p:nvSpPr>
        <p:spPr bwMode="auto">
          <a:xfrm>
            <a:off x="2297100" y="3103279"/>
            <a:ext cx="119426" cy="140178"/>
          </a:xfrm>
          <a:custGeom>
            <a:avLst/>
            <a:gdLst>
              <a:gd name="T0" fmla="*/ 52 w 69"/>
              <a:gd name="T1" fmla="*/ 23 h 81"/>
              <a:gd name="T2" fmla="*/ 58 w 69"/>
              <a:gd name="T3" fmla="*/ 29 h 81"/>
              <a:gd name="T4" fmla="*/ 63 w 69"/>
              <a:gd name="T5" fmla="*/ 40 h 81"/>
              <a:gd name="T6" fmla="*/ 63 w 69"/>
              <a:gd name="T7" fmla="*/ 52 h 81"/>
              <a:gd name="T8" fmla="*/ 69 w 69"/>
              <a:gd name="T9" fmla="*/ 58 h 81"/>
              <a:gd name="T10" fmla="*/ 69 w 69"/>
              <a:gd name="T11" fmla="*/ 69 h 81"/>
              <a:gd name="T12" fmla="*/ 63 w 69"/>
              <a:gd name="T13" fmla="*/ 75 h 81"/>
              <a:gd name="T14" fmla="*/ 63 w 69"/>
              <a:gd name="T15" fmla="*/ 75 h 81"/>
              <a:gd name="T16" fmla="*/ 58 w 69"/>
              <a:gd name="T17" fmla="*/ 81 h 81"/>
              <a:gd name="T18" fmla="*/ 46 w 69"/>
              <a:gd name="T19" fmla="*/ 75 h 81"/>
              <a:gd name="T20" fmla="*/ 40 w 69"/>
              <a:gd name="T21" fmla="*/ 69 h 81"/>
              <a:gd name="T22" fmla="*/ 29 w 69"/>
              <a:gd name="T23" fmla="*/ 58 h 81"/>
              <a:gd name="T24" fmla="*/ 17 w 69"/>
              <a:gd name="T25" fmla="*/ 40 h 81"/>
              <a:gd name="T26" fmla="*/ 6 w 69"/>
              <a:gd name="T27" fmla="*/ 23 h 81"/>
              <a:gd name="T28" fmla="*/ 0 w 69"/>
              <a:gd name="T29" fmla="*/ 11 h 81"/>
              <a:gd name="T30" fmla="*/ 0 w 69"/>
              <a:gd name="T31" fmla="*/ 6 h 81"/>
              <a:gd name="T32" fmla="*/ 0 w 69"/>
              <a:gd name="T33" fmla="*/ 0 h 81"/>
              <a:gd name="T34" fmla="*/ 0 w 69"/>
              <a:gd name="T35" fmla="*/ 0 h 81"/>
              <a:gd name="T36" fmla="*/ 6 w 69"/>
              <a:gd name="T37" fmla="*/ 0 h 81"/>
              <a:gd name="T38" fmla="*/ 11 w 69"/>
              <a:gd name="T39" fmla="*/ 0 h 81"/>
              <a:gd name="T40" fmla="*/ 23 w 69"/>
              <a:gd name="T41" fmla="*/ 0 h 81"/>
              <a:gd name="T42" fmla="*/ 29 w 69"/>
              <a:gd name="T43" fmla="*/ 6 h 81"/>
              <a:gd name="T44" fmla="*/ 35 w 69"/>
              <a:gd name="T45" fmla="*/ 11 h 81"/>
              <a:gd name="T46" fmla="*/ 46 w 69"/>
              <a:gd name="T47" fmla="*/ 17 h 81"/>
              <a:gd name="T48" fmla="*/ 52 w 69"/>
              <a:gd name="T49" fmla="*/ 23 h 81"/>
              <a:gd name="T50" fmla="*/ 52 w 69"/>
              <a:gd name="T51" fmla="*/ 2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9" h="81">
                <a:moveTo>
                  <a:pt x="52" y="23"/>
                </a:moveTo>
                <a:lnTo>
                  <a:pt x="58" y="29"/>
                </a:lnTo>
                <a:lnTo>
                  <a:pt x="63" y="40"/>
                </a:lnTo>
                <a:lnTo>
                  <a:pt x="63" y="52"/>
                </a:lnTo>
                <a:lnTo>
                  <a:pt x="69" y="58"/>
                </a:lnTo>
                <a:lnTo>
                  <a:pt x="69" y="69"/>
                </a:lnTo>
                <a:lnTo>
                  <a:pt x="63" y="75"/>
                </a:lnTo>
                <a:lnTo>
                  <a:pt x="63" y="75"/>
                </a:lnTo>
                <a:lnTo>
                  <a:pt x="58" y="81"/>
                </a:lnTo>
                <a:lnTo>
                  <a:pt x="46" y="75"/>
                </a:lnTo>
                <a:lnTo>
                  <a:pt x="40" y="69"/>
                </a:lnTo>
                <a:lnTo>
                  <a:pt x="29" y="58"/>
                </a:lnTo>
                <a:lnTo>
                  <a:pt x="17" y="40"/>
                </a:lnTo>
                <a:lnTo>
                  <a:pt x="6" y="23"/>
                </a:lnTo>
                <a:lnTo>
                  <a:pt x="0" y="11"/>
                </a:ln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  <a:lnTo>
                  <a:pt x="6" y="0"/>
                </a:lnTo>
                <a:lnTo>
                  <a:pt x="11" y="0"/>
                </a:lnTo>
                <a:lnTo>
                  <a:pt x="23" y="0"/>
                </a:lnTo>
                <a:lnTo>
                  <a:pt x="29" y="6"/>
                </a:lnTo>
                <a:lnTo>
                  <a:pt x="35" y="11"/>
                </a:lnTo>
                <a:lnTo>
                  <a:pt x="46" y="17"/>
                </a:lnTo>
                <a:lnTo>
                  <a:pt x="52" y="23"/>
                </a:lnTo>
                <a:lnTo>
                  <a:pt x="52" y="23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8" name="Freeform 17"/>
          <p:cNvSpPr/>
          <p:nvPr/>
        </p:nvSpPr>
        <p:spPr bwMode="auto">
          <a:xfrm>
            <a:off x="2516914" y="3073860"/>
            <a:ext cx="138465" cy="148830"/>
          </a:xfrm>
          <a:custGeom>
            <a:avLst/>
            <a:gdLst>
              <a:gd name="T0" fmla="*/ 75 w 80"/>
              <a:gd name="T1" fmla="*/ 40 h 86"/>
              <a:gd name="T2" fmla="*/ 80 w 80"/>
              <a:gd name="T3" fmla="*/ 51 h 86"/>
              <a:gd name="T4" fmla="*/ 80 w 80"/>
              <a:gd name="T5" fmla="*/ 63 h 86"/>
              <a:gd name="T6" fmla="*/ 80 w 80"/>
              <a:gd name="T7" fmla="*/ 75 h 86"/>
              <a:gd name="T8" fmla="*/ 80 w 80"/>
              <a:gd name="T9" fmla="*/ 80 h 86"/>
              <a:gd name="T10" fmla="*/ 75 w 80"/>
              <a:gd name="T11" fmla="*/ 86 h 86"/>
              <a:gd name="T12" fmla="*/ 69 w 80"/>
              <a:gd name="T13" fmla="*/ 86 h 86"/>
              <a:gd name="T14" fmla="*/ 57 w 80"/>
              <a:gd name="T15" fmla="*/ 86 h 86"/>
              <a:gd name="T16" fmla="*/ 52 w 80"/>
              <a:gd name="T17" fmla="*/ 75 h 86"/>
              <a:gd name="T18" fmla="*/ 40 w 80"/>
              <a:gd name="T19" fmla="*/ 63 h 86"/>
              <a:gd name="T20" fmla="*/ 29 w 80"/>
              <a:gd name="T21" fmla="*/ 46 h 86"/>
              <a:gd name="T22" fmla="*/ 23 w 80"/>
              <a:gd name="T23" fmla="*/ 34 h 86"/>
              <a:gd name="T24" fmla="*/ 17 w 80"/>
              <a:gd name="T25" fmla="*/ 28 h 86"/>
              <a:gd name="T26" fmla="*/ 6 w 80"/>
              <a:gd name="T27" fmla="*/ 17 h 86"/>
              <a:gd name="T28" fmla="*/ 0 w 80"/>
              <a:gd name="T29" fmla="*/ 5 h 86"/>
              <a:gd name="T30" fmla="*/ 0 w 80"/>
              <a:gd name="T31" fmla="*/ 5 h 86"/>
              <a:gd name="T32" fmla="*/ 11 w 80"/>
              <a:gd name="T33" fmla="*/ 0 h 86"/>
              <a:gd name="T34" fmla="*/ 23 w 80"/>
              <a:gd name="T35" fmla="*/ 5 h 86"/>
              <a:gd name="T36" fmla="*/ 34 w 80"/>
              <a:gd name="T37" fmla="*/ 11 h 86"/>
              <a:gd name="T38" fmla="*/ 57 w 80"/>
              <a:gd name="T39" fmla="*/ 17 h 86"/>
              <a:gd name="T40" fmla="*/ 63 w 80"/>
              <a:gd name="T41" fmla="*/ 23 h 86"/>
              <a:gd name="T42" fmla="*/ 69 w 80"/>
              <a:gd name="T43" fmla="*/ 23 h 86"/>
              <a:gd name="T44" fmla="*/ 75 w 80"/>
              <a:gd name="T45" fmla="*/ 28 h 86"/>
              <a:gd name="T46" fmla="*/ 75 w 80"/>
              <a:gd name="T47" fmla="*/ 40 h 86"/>
              <a:gd name="T48" fmla="*/ 75 w 80"/>
              <a:gd name="T49" fmla="*/ 4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0" h="86">
                <a:moveTo>
                  <a:pt x="75" y="40"/>
                </a:moveTo>
                <a:lnTo>
                  <a:pt x="80" y="51"/>
                </a:lnTo>
                <a:lnTo>
                  <a:pt x="80" y="63"/>
                </a:lnTo>
                <a:lnTo>
                  <a:pt x="80" y="75"/>
                </a:lnTo>
                <a:lnTo>
                  <a:pt x="80" y="80"/>
                </a:lnTo>
                <a:lnTo>
                  <a:pt x="75" y="86"/>
                </a:lnTo>
                <a:lnTo>
                  <a:pt x="69" y="86"/>
                </a:lnTo>
                <a:lnTo>
                  <a:pt x="57" y="86"/>
                </a:lnTo>
                <a:lnTo>
                  <a:pt x="52" y="75"/>
                </a:lnTo>
                <a:lnTo>
                  <a:pt x="40" y="63"/>
                </a:lnTo>
                <a:lnTo>
                  <a:pt x="29" y="46"/>
                </a:lnTo>
                <a:lnTo>
                  <a:pt x="23" y="34"/>
                </a:lnTo>
                <a:lnTo>
                  <a:pt x="17" y="28"/>
                </a:lnTo>
                <a:lnTo>
                  <a:pt x="6" y="17"/>
                </a:lnTo>
                <a:lnTo>
                  <a:pt x="0" y="5"/>
                </a:lnTo>
                <a:lnTo>
                  <a:pt x="0" y="5"/>
                </a:lnTo>
                <a:lnTo>
                  <a:pt x="11" y="0"/>
                </a:lnTo>
                <a:lnTo>
                  <a:pt x="23" y="5"/>
                </a:lnTo>
                <a:lnTo>
                  <a:pt x="34" y="11"/>
                </a:lnTo>
                <a:lnTo>
                  <a:pt x="57" y="17"/>
                </a:lnTo>
                <a:lnTo>
                  <a:pt x="63" y="23"/>
                </a:lnTo>
                <a:lnTo>
                  <a:pt x="69" y="23"/>
                </a:lnTo>
                <a:lnTo>
                  <a:pt x="75" y="28"/>
                </a:lnTo>
                <a:lnTo>
                  <a:pt x="75" y="40"/>
                </a:lnTo>
                <a:lnTo>
                  <a:pt x="75" y="40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49" name="Freeform 18"/>
          <p:cNvSpPr/>
          <p:nvPr/>
        </p:nvSpPr>
        <p:spPr bwMode="auto">
          <a:xfrm>
            <a:off x="2776535" y="3092896"/>
            <a:ext cx="209428" cy="199018"/>
          </a:xfrm>
          <a:custGeom>
            <a:avLst/>
            <a:gdLst>
              <a:gd name="T0" fmla="*/ 63 w 121"/>
              <a:gd name="T1" fmla="*/ 17 h 115"/>
              <a:gd name="T2" fmla="*/ 80 w 121"/>
              <a:gd name="T3" fmla="*/ 29 h 115"/>
              <a:gd name="T4" fmla="*/ 92 w 121"/>
              <a:gd name="T5" fmla="*/ 35 h 115"/>
              <a:gd name="T6" fmla="*/ 103 w 121"/>
              <a:gd name="T7" fmla="*/ 40 h 115"/>
              <a:gd name="T8" fmla="*/ 109 w 121"/>
              <a:gd name="T9" fmla="*/ 52 h 115"/>
              <a:gd name="T10" fmla="*/ 115 w 121"/>
              <a:gd name="T11" fmla="*/ 58 h 115"/>
              <a:gd name="T12" fmla="*/ 121 w 121"/>
              <a:gd name="T13" fmla="*/ 69 h 115"/>
              <a:gd name="T14" fmla="*/ 121 w 121"/>
              <a:gd name="T15" fmla="*/ 75 h 115"/>
              <a:gd name="T16" fmla="*/ 121 w 121"/>
              <a:gd name="T17" fmla="*/ 81 h 115"/>
              <a:gd name="T18" fmla="*/ 121 w 121"/>
              <a:gd name="T19" fmla="*/ 92 h 115"/>
              <a:gd name="T20" fmla="*/ 121 w 121"/>
              <a:gd name="T21" fmla="*/ 104 h 115"/>
              <a:gd name="T22" fmla="*/ 115 w 121"/>
              <a:gd name="T23" fmla="*/ 110 h 115"/>
              <a:gd name="T24" fmla="*/ 115 w 121"/>
              <a:gd name="T25" fmla="*/ 115 h 115"/>
              <a:gd name="T26" fmla="*/ 109 w 121"/>
              <a:gd name="T27" fmla="*/ 115 h 115"/>
              <a:gd name="T28" fmla="*/ 109 w 121"/>
              <a:gd name="T29" fmla="*/ 115 h 115"/>
              <a:gd name="T30" fmla="*/ 103 w 121"/>
              <a:gd name="T31" fmla="*/ 115 h 115"/>
              <a:gd name="T32" fmla="*/ 98 w 121"/>
              <a:gd name="T33" fmla="*/ 115 h 115"/>
              <a:gd name="T34" fmla="*/ 92 w 121"/>
              <a:gd name="T35" fmla="*/ 110 h 115"/>
              <a:gd name="T36" fmla="*/ 86 w 121"/>
              <a:gd name="T37" fmla="*/ 104 h 115"/>
              <a:gd name="T38" fmla="*/ 80 w 121"/>
              <a:gd name="T39" fmla="*/ 98 h 115"/>
              <a:gd name="T40" fmla="*/ 69 w 121"/>
              <a:gd name="T41" fmla="*/ 92 h 115"/>
              <a:gd name="T42" fmla="*/ 57 w 121"/>
              <a:gd name="T43" fmla="*/ 81 h 115"/>
              <a:gd name="T44" fmla="*/ 46 w 121"/>
              <a:gd name="T45" fmla="*/ 69 h 115"/>
              <a:gd name="T46" fmla="*/ 34 w 121"/>
              <a:gd name="T47" fmla="*/ 58 h 115"/>
              <a:gd name="T48" fmla="*/ 28 w 121"/>
              <a:gd name="T49" fmla="*/ 46 h 115"/>
              <a:gd name="T50" fmla="*/ 17 w 121"/>
              <a:gd name="T51" fmla="*/ 35 h 115"/>
              <a:gd name="T52" fmla="*/ 11 w 121"/>
              <a:gd name="T53" fmla="*/ 29 h 115"/>
              <a:gd name="T54" fmla="*/ 5 w 121"/>
              <a:gd name="T55" fmla="*/ 23 h 115"/>
              <a:gd name="T56" fmla="*/ 0 w 121"/>
              <a:gd name="T57" fmla="*/ 17 h 115"/>
              <a:gd name="T58" fmla="*/ 0 w 121"/>
              <a:gd name="T59" fmla="*/ 12 h 115"/>
              <a:gd name="T60" fmla="*/ 0 w 121"/>
              <a:gd name="T61" fmla="*/ 12 h 115"/>
              <a:gd name="T62" fmla="*/ 0 w 121"/>
              <a:gd name="T63" fmla="*/ 6 h 115"/>
              <a:gd name="T64" fmla="*/ 5 w 121"/>
              <a:gd name="T65" fmla="*/ 6 h 115"/>
              <a:gd name="T66" fmla="*/ 5 w 121"/>
              <a:gd name="T67" fmla="*/ 6 h 115"/>
              <a:gd name="T68" fmla="*/ 11 w 121"/>
              <a:gd name="T69" fmla="*/ 0 h 115"/>
              <a:gd name="T70" fmla="*/ 23 w 121"/>
              <a:gd name="T71" fmla="*/ 0 h 115"/>
              <a:gd name="T72" fmla="*/ 34 w 121"/>
              <a:gd name="T73" fmla="*/ 6 h 115"/>
              <a:gd name="T74" fmla="*/ 46 w 121"/>
              <a:gd name="T75" fmla="*/ 12 h 115"/>
              <a:gd name="T76" fmla="*/ 63 w 121"/>
              <a:gd name="T77" fmla="*/ 17 h 115"/>
              <a:gd name="T78" fmla="*/ 63 w 121"/>
              <a:gd name="T79" fmla="*/ 1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1" h="115">
                <a:moveTo>
                  <a:pt x="63" y="17"/>
                </a:moveTo>
                <a:lnTo>
                  <a:pt x="80" y="29"/>
                </a:lnTo>
                <a:lnTo>
                  <a:pt x="92" y="35"/>
                </a:lnTo>
                <a:lnTo>
                  <a:pt x="103" y="40"/>
                </a:lnTo>
                <a:lnTo>
                  <a:pt x="109" y="52"/>
                </a:lnTo>
                <a:lnTo>
                  <a:pt x="115" y="58"/>
                </a:lnTo>
                <a:lnTo>
                  <a:pt x="121" y="69"/>
                </a:lnTo>
                <a:lnTo>
                  <a:pt x="121" y="75"/>
                </a:lnTo>
                <a:lnTo>
                  <a:pt x="121" y="81"/>
                </a:lnTo>
                <a:lnTo>
                  <a:pt x="121" y="92"/>
                </a:lnTo>
                <a:lnTo>
                  <a:pt x="121" y="104"/>
                </a:lnTo>
                <a:lnTo>
                  <a:pt x="115" y="110"/>
                </a:lnTo>
                <a:lnTo>
                  <a:pt x="115" y="115"/>
                </a:lnTo>
                <a:lnTo>
                  <a:pt x="109" y="115"/>
                </a:lnTo>
                <a:lnTo>
                  <a:pt x="109" y="115"/>
                </a:lnTo>
                <a:lnTo>
                  <a:pt x="103" y="115"/>
                </a:lnTo>
                <a:lnTo>
                  <a:pt x="98" y="115"/>
                </a:lnTo>
                <a:lnTo>
                  <a:pt x="92" y="110"/>
                </a:lnTo>
                <a:lnTo>
                  <a:pt x="86" y="104"/>
                </a:lnTo>
                <a:lnTo>
                  <a:pt x="80" y="98"/>
                </a:lnTo>
                <a:lnTo>
                  <a:pt x="69" y="92"/>
                </a:lnTo>
                <a:lnTo>
                  <a:pt x="57" y="81"/>
                </a:lnTo>
                <a:lnTo>
                  <a:pt x="46" y="69"/>
                </a:lnTo>
                <a:lnTo>
                  <a:pt x="34" y="58"/>
                </a:lnTo>
                <a:lnTo>
                  <a:pt x="28" y="46"/>
                </a:lnTo>
                <a:lnTo>
                  <a:pt x="17" y="35"/>
                </a:lnTo>
                <a:lnTo>
                  <a:pt x="11" y="29"/>
                </a:lnTo>
                <a:lnTo>
                  <a:pt x="5" y="23"/>
                </a:lnTo>
                <a:lnTo>
                  <a:pt x="0" y="17"/>
                </a:lnTo>
                <a:lnTo>
                  <a:pt x="0" y="12"/>
                </a:lnTo>
                <a:lnTo>
                  <a:pt x="0" y="12"/>
                </a:lnTo>
                <a:lnTo>
                  <a:pt x="0" y="6"/>
                </a:lnTo>
                <a:lnTo>
                  <a:pt x="5" y="6"/>
                </a:lnTo>
                <a:lnTo>
                  <a:pt x="5" y="6"/>
                </a:lnTo>
                <a:lnTo>
                  <a:pt x="11" y="0"/>
                </a:lnTo>
                <a:lnTo>
                  <a:pt x="23" y="0"/>
                </a:lnTo>
                <a:lnTo>
                  <a:pt x="34" y="6"/>
                </a:lnTo>
                <a:lnTo>
                  <a:pt x="46" y="12"/>
                </a:lnTo>
                <a:lnTo>
                  <a:pt x="63" y="17"/>
                </a:lnTo>
                <a:lnTo>
                  <a:pt x="63" y="17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0" name="Freeform 19"/>
          <p:cNvSpPr/>
          <p:nvPr/>
        </p:nvSpPr>
        <p:spPr bwMode="auto">
          <a:xfrm>
            <a:off x="1968247" y="2634292"/>
            <a:ext cx="389433" cy="399765"/>
          </a:xfrm>
          <a:custGeom>
            <a:avLst/>
            <a:gdLst>
              <a:gd name="T0" fmla="*/ 121 w 225"/>
              <a:gd name="T1" fmla="*/ 173 h 231"/>
              <a:gd name="T2" fmla="*/ 75 w 225"/>
              <a:gd name="T3" fmla="*/ 202 h 231"/>
              <a:gd name="T4" fmla="*/ 40 w 225"/>
              <a:gd name="T5" fmla="*/ 219 h 231"/>
              <a:gd name="T6" fmla="*/ 23 w 225"/>
              <a:gd name="T7" fmla="*/ 225 h 231"/>
              <a:gd name="T8" fmla="*/ 11 w 225"/>
              <a:gd name="T9" fmla="*/ 231 h 231"/>
              <a:gd name="T10" fmla="*/ 6 w 225"/>
              <a:gd name="T11" fmla="*/ 231 h 231"/>
              <a:gd name="T12" fmla="*/ 6 w 225"/>
              <a:gd name="T13" fmla="*/ 225 h 231"/>
              <a:gd name="T14" fmla="*/ 23 w 225"/>
              <a:gd name="T15" fmla="*/ 208 h 231"/>
              <a:gd name="T16" fmla="*/ 57 w 225"/>
              <a:gd name="T17" fmla="*/ 179 h 231"/>
              <a:gd name="T18" fmla="*/ 92 w 225"/>
              <a:gd name="T19" fmla="*/ 150 h 231"/>
              <a:gd name="T20" fmla="*/ 121 w 225"/>
              <a:gd name="T21" fmla="*/ 121 h 231"/>
              <a:gd name="T22" fmla="*/ 144 w 225"/>
              <a:gd name="T23" fmla="*/ 92 h 231"/>
              <a:gd name="T24" fmla="*/ 155 w 225"/>
              <a:gd name="T25" fmla="*/ 63 h 231"/>
              <a:gd name="T26" fmla="*/ 167 w 225"/>
              <a:gd name="T27" fmla="*/ 46 h 231"/>
              <a:gd name="T28" fmla="*/ 161 w 225"/>
              <a:gd name="T29" fmla="*/ 40 h 231"/>
              <a:gd name="T30" fmla="*/ 144 w 225"/>
              <a:gd name="T31" fmla="*/ 46 h 231"/>
              <a:gd name="T32" fmla="*/ 109 w 225"/>
              <a:gd name="T33" fmla="*/ 52 h 231"/>
              <a:gd name="T34" fmla="*/ 92 w 225"/>
              <a:gd name="T35" fmla="*/ 58 h 231"/>
              <a:gd name="T36" fmla="*/ 80 w 225"/>
              <a:gd name="T37" fmla="*/ 58 h 231"/>
              <a:gd name="T38" fmla="*/ 57 w 225"/>
              <a:gd name="T39" fmla="*/ 46 h 231"/>
              <a:gd name="T40" fmla="*/ 80 w 225"/>
              <a:gd name="T41" fmla="*/ 35 h 231"/>
              <a:gd name="T42" fmla="*/ 132 w 225"/>
              <a:gd name="T43" fmla="*/ 17 h 231"/>
              <a:gd name="T44" fmla="*/ 150 w 225"/>
              <a:gd name="T45" fmla="*/ 12 h 231"/>
              <a:gd name="T46" fmla="*/ 167 w 225"/>
              <a:gd name="T47" fmla="*/ 6 h 231"/>
              <a:gd name="T48" fmla="*/ 178 w 225"/>
              <a:gd name="T49" fmla="*/ 0 h 231"/>
              <a:gd name="T50" fmla="*/ 196 w 225"/>
              <a:gd name="T51" fmla="*/ 12 h 231"/>
              <a:gd name="T52" fmla="*/ 213 w 225"/>
              <a:gd name="T53" fmla="*/ 23 h 231"/>
              <a:gd name="T54" fmla="*/ 225 w 225"/>
              <a:gd name="T55" fmla="*/ 35 h 231"/>
              <a:gd name="T56" fmla="*/ 225 w 225"/>
              <a:gd name="T57" fmla="*/ 46 h 231"/>
              <a:gd name="T58" fmla="*/ 213 w 225"/>
              <a:gd name="T59" fmla="*/ 58 h 231"/>
              <a:gd name="T60" fmla="*/ 196 w 225"/>
              <a:gd name="T61" fmla="*/ 75 h 231"/>
              <a:gd name="T62" fmla="*/ 178 w 225"/>
              <a:gd name="T63" fmla="*/ 104 h 231"/>
              <a:gd name="T64" fmla="*/ 150 w 225"/>
              <a:gd name="T65" fmla="*/ 138 h 231"/>
              <a:gd name="T66" fmla="*/ 138 w 225"/>
              <a:gd name="T67" fmla="*/ 156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225" h="231">
                <a:moveTo>
                  <a:pt x="138" y="156"/>
                </a:moveTo>
                <a:lnTo>
                  <a:pt x="121" y="173"/>
                </a:lnTo>
                <a:lnTo>
                  <a:pt x="98" y="184"/>
                </a:lnTo>
                <a:lnTo>
                  <a:pt x="75" y="202"/>
                </a:lnTo>
                <a:lnTo>
                  <a:pt x="52" y="213"/>
                </a:lnTo>
                <a:lnTo>
                  <a:pt x="40" y="219"/>
                </a:lnTo>
                <a:lnTo>
                  <a:pt x="29" y="219"/>
                </a:lnTo>
                <a:lnTo>
                  <a:pt x="23" y="225"/>
                </a:lnTo>
                <a:lnTo>
                  <a:pt x="17" y="225"/>
                </a:lnTo>
                <a:lnTo>
                  <a:pt x="11" y="231"/>
                </a:lnTo>
                <a:lnTo>
                  <a:pt x="6" y="231"/>
                </a:lnTo>
                <a:lnTo>
                  <a:pt x="6" y="231"/>
                </a:lnTo>
                <a:lnTo>
                  <a:pt x="0" y="231"/>
                </a:lnTo>
                <a:lnTo>
                  <a:pt x="6" y="225"/>
                </a:lnTo>
                <a:lnTo>
                  <a:pt x="11" y="219"/>
                </a:lnTo>
                <a:lnTo>
                  <a:pt x="23" y="208"/>
                </a:lnTo>
                <a:lnTo>
                  <a:pt x="40" y="196"/>
                </a:lnTo>
                <a:lnTo>
                  <a:pt x="57" y="179"/>
                </a:lnTo>
                <a:lnTo>
                  <a:pt x="75" y="167"/>
                </a:lnTo>
                <a:lnTo>
                  <a:pt x="92" y="150"/>
                </a:lnTo>
                <a:lnTo>
                  <a:pt x="109" y="133"/>
                </a:lnTo>
                <a:lnTo>
                  <a:pt x="121" y="121"/>
                </a:lnTo>
                <a:lnTo>
                  <a:pt x="132" y="104"/>
                </a:lnTo>
                <a:lnTo>
                  <a:pt x="144" y="92"/>
                </a:lnTo>
                <a:lnTo>
                  <a:pt x="150" y="75"/>
                </a:lnTo>
                <a:lnTo>
                  <a:pt x="155" y="63"/>
                </a:lnTo>
                <a:lnTo>
                  <a:pt x="161" y="52"/>
                </a:lnTo>
                <a:lnTo>
                  <a:pt x="167" y="46"/>
                </a:lnTo>
                <a:lnTo>
                  <a:pt x="167" y="40"/>
                </a:lnTo>
                <a:lnTo>
                  <a:pt x="161" y="40"/>
                </a:lnTo>
                <a:lnTo>
                  <a:pt x="150" y="40"/>
                </a:lnTo>
                <a:lnTo>
                  <a:pt x="144" y="46"/>
                </a:lnTo>
                <a:lnTo>
                  <a:pt x="127" y="46"/>
                </a:lnTo>
                <a:lnTo>
                  <a:pt x="109" y="52"/>
                </a:lnTo>
                <a:lnTo>
                  <a:pt x="98" y="58"/>
                </a:lnTo>
                <a:lnTo>
                  <a:pt x="92" y="58"/>
                </a:lnTo>
                <a:lnTo>
                  <a:pt x="86" y="58"/>
                </a:lnTo>
                <a:lnTo>
                  <a:pt x="80" y="58"/>
                </a:lnTo>
                <a:lnTo>
                  <a:pt x="69" y="52"/>
                </a:lnTo>
                <a:lnTo>
                  <a:pt x="57" y="46"/>
                </a:lnTo>
                <a:lnTo>
                  <a:pt x="40" y="40"/>
                </a:lnTo>
                <a:lnTo>
                  <a:pt x="80" y="35"/>
                </a:lnTo>
                <a:lnTo>
                  <a:pt x="115" y="23"/>
                </a:lnTo>
                <a:lnTo>
                  <a:pt x="132" y="17"/>
                </a:lnTo>
                <a:lnTo>
                  <a:pt x="144" y="17"/>
                </a:lnTo>
                <a:lnTo>
                  <a:pt x="150" y="12"/>
                </a:lnTo>
                <a:lnTo>
                  <a:pt x="155" y="12"/>
                </a:lnTo>
                <a:lnTo>
                  <a:pt x="167" y="6"/>
                </a:lnTo>
                <a:lnTo>
                  <a:pt x="173" y="0"/>
                </a:lnTo>
                <a:lnTo>
                  <a:pt x="178" y="0"/>
                </a:lnTo>
                <a:lnTo>
                  <a:pt x="184" y="6"/>
                </a:lnTo>
                <a:lnTo>
                  <a:pt x="196" y="12"/>
                </a:lnTo>
                <a:lnTo>
                  <a:pt x="207" y="17"/>
                </a:lnTo>
                <a:lnTo>
                  <a:pt x="213" y="23"/>
                </a:lnTo>
                <a:lnTo>
                  <a:pt x="219" y="29"/>
                </a:lnTo>
                <a:lnTo>
                  <a:pt x="225" y="35"/>
                </a:lnTo>
                <a:lnTo>
                  <a:pt x="225" y="40"/>
                </a:lnTo>
                <a:lnTo>
                  <a:pt x="225" y="46"/>
                </a:lnTo>
                <a:lnTo>
                  <a:pt x="219" y="52"/>
                </a:lnTo>
                <a:lnTo>
                  <a:pt x="213" y="58"/>
                </a:lnTo>
                <a:lnTo>
                  <a:pt x="207" y="63"/>
                </a:lnTo>
                <a:lnTo>
                  <a:pt x="196" y="75"/>
                </a:lnTo>
                <a:lnTo>
                  <a:pt x="190" y="86"/>
                </a:lnTo>
                <a:lnTo>
                  <a:pt x="178" y="104"/>
                </a:lnTo>
                <a:lnTo>
                  <a:pt x="167" y="121"/>
                </a:lnTo>
                <a:lnTo>
                  <a:pt x="150" y="138"/>
                </a:lnTo>
                <a:lnTo>
                  <a:pt x="138" y="156"/>
                </a:lnTo>
                <a:lnTo>
                  <a:pt x="138" y="156"/>
                </a:lnTo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1" name="Freeform 9"/>
          <p:cNvSpPr/>
          <p:nvPr/>
        </p:nvSpPr>
        <p:spPr bwMode="auto">
          <a:xfrm>
            <a:off x="2686533" y="2514881"/>
            <a:ext cx="259622" cy="238820"/>
          </a:xfrm>
          <a:custGeom>
            <a:avLst/>
            <a:gdLst>
              <a:gd name="T0" fmla="*/ 0 w 150"/>
              <a:gd name="T1" fmla="*/ 127 h 138"/>
              <a:gd name="T2" fmla="*/ 17 w 150"/>
              <a:gd name="T3" fmla="*/ 109 h 138"/>
              <a:gd name="T4" fmla="*/ 29 w 150"/>
              <a:gd name="T5" fmla="*/ 98 h 138"/>
              <a:gd name="T6" fmla="*/ 52 w 150"/>
              <a:gd name="T7" fmla="*/ 75 h 138"/>
              <a:gd name="T8" fmla="*/ 69 w 150"/>
              <a:gd name="T9" fmla="*/ 57 h 138"/>
              <a:gd name="T10" fmla="*/ 75 w 150"/>
              <a:gd name="T11" fmla="*/ 52 h 138"/>
              <a:gd name="T12" fmla="*/ 80 w 150"/>
              <a:gd name="T13" fmla="*/ 46 h 138"/>
              <a:gd name="T14" fmla="*/ 86 w 150"/>
              <a:gd name="T15" fmla="*/ 34 h 138"/>
              <a:gd name="T16" fmla="*/ 92 w 150"/>
              <a:gd name="T17" fmla="*/ 29 h 138"/>
              <a:gd name="T18" fmla="*/ 92 w 150"/>
              <a:gd name="T19" fmla="*/ 23 h 138"/>
              <a:gd name="T20" fmla="*/ 92 w 150"/>
              <a:gd name="T21" fmla="*/ 11 h 138"/>
              <a:gd name="T22" fmla="*/ 86 w 150"/>
              <a:gd name="T23" fmla="*/ 11 h 138"/>
              <a:gd name="T24" fmla="*/ 86 w 150"/>
              <a:gd name="T25" fmla="*/ 6 h 138"/>
              <a:gd name="T26" fmla="*/ 86 w 150"/>
              <a:gd name="T27" fmla="*/ 6 h 138"/>
              <a:gd name="T28" fmla="*/ 92 w 150"/>
              <a:gd name="T29" fmla="*/ 0 h 138"/>
              <a:gd name="T30" fmla="*/ 98 w 150"/>
              <a:gd name="T31" fmla="*/ 0 h 138"/>
              <a:gd name="T32" fmla="*/ 104 w 150"/>
              <a:gd name="T33" fmla="*/ 0 h 138"/>
              <a:gd name="T34" fmla="*/ 115 w 150"/>
              <a:gd name="T35" fmla="*/ 6 h 138"/>
              <a:gd name="T36" fmla="*/ 127 w 150"/>
              <a:gd name="T37" fmla="*/ 11 h 138"/>
              <a:gd name="T38" fmla="*/ 132 w 150"/>
              <a:gd name="T39" fmla="*/ 17 h 138"/>
              <a:gd name="T40" fmla="*/ 144 w 150"/>
              <a:gd name="T41" fmla="*/ 23 h 138"/>
              <a:gd name="T42" fmla="*/ 144 w 150"/>
              <a:gd name="T43" fmla="*/ 29 h 138"/>
              <a:gd name="T44" fmla="*/ 150 w 150"/>
              <a:gd name="T45" fmla="*/ 34 h 138"/>
              <a:gd name="T46" fmla="*/ 150 w 150"/>
              <a:gd name="T47" fmla="*/ 40 h 138"/>
              <a:gd name="T48" fmla="*/ 138 w 150"/>
              <a:gd name="T49" fmla="*/ 46 h 138"/>
              <a:gd name="T50" fmla="*/ 132 w 150"/>
              <a:gd name="T51" fmla="*/ 57 h 138"/>
              <a:gd name="T52" fmla="*/ 115 w 150"/>
              <a:gd name="T53" fmla="*/ 69 h 138"/>
              <a:gd name="T54" fmla="*/ 109 w 150"/>
              <a:gd name="T55" fmla="*/ 75 h 138"/>
              <a:gd name="T56" fmla="*/ 98 w 150"/>
              <a:gd name="T57" fmla="*/ 86 h 138"/>
              <a:gd name="T58" fmla="*/ 75 w 150"/>
              <a:gd name="T59" fmla="*/ 98 h 138"/>
              <a:gd name="T60" fmla="*/ 40 w 150"/>
              <a:gd name="T61" fmla="*/ 121 h 138"/>
              <a:gd name="T62" fmla="*/ 11 w 150"/>
              <a:gd name="T63" fmla="*/ 138 h 138"/>
              <a:gd name="T64" fmla="*/ 0 w 150"/>
              <a:gd name="T65" fmla="*/ 127 h 138"/>
              <a:gd name="T66" fmla="*/ 0 w 150"/>
              <a:gd name="T67" fmla="*/ 12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0" h="138">
                <a:moveTo>
                  <a:pt x="0" y="127"/>
                </a:moveTo>
                <a:lnTo>
                  <a:pt x="17" y="109"/>
                </a:lnTo>
                <a:lnTo>
                  <a:pt x="29" y="98"/>
                </a:lnTo>
                <a:lnTo>
                  <a:pt x="52" y="75"/>
                </a:lnTo>
                <a:lnTo>
                  <a:pt x="69" y="57"/>
                </a:lnTo>
                <a:lnTo>
                  <a:pt x="75" y="52"/>
                </a:lnTo>
                <a:lnTo>
                  <a:pt x="80" y="46"/>
                </a:lnTo>
                <a:lnTo>
                  <a:pt x="86" y="34"/>
                </a:lnTo>
                <a:lnTo>
                  <a:pt x="92" y="29"/>
                </a:lnTo>
                <a:lnTo>
                  <a:pt x="92" y="23"/>
                </a:lnTo>
                <a:lnTo>
                  <a:pt x="92" y="11"/>
                </a:lnTo>
                <a:lnTo>
                  <a:pt x="86" y="11"/>
                </a:lnTo>
                <a:lnTo>
                  <a:pt x="86" y="6"/>
                </a:lnTo>
                <a:lnTo>
                  <a:pt x="86" y="6"/>
                </a:lnTo>
                <a:lnTo>
                  <a:pt x="92" y="0"/>
                </a:lnTo>
                <a:lnTo>
                  <a:pt x="98" y="0"/>
                </a:lnTo>
                <a:lnTo>
                  <a:pt x="104" y="0"/>
                </a:lnTo>
                <a:lnTo>
                  <a:pt x="115" y="6"/>
                </a:lnTo>
                <a:lnTo>
                  <a:pt x="127" y="11"/>
                </a:lnTo>
                <a:lnTo>
                  <a:pt x="132" y="17"/>
                </a:lnTo>
                <a:lnTo>
                  <a:pt x="144" y="23"/>
                </a:lnTo>
                <a:lnTo>
                  <a:pt x="144" y="29"/>
                </a:lnTo>
                <a:lnTo>
                  <a:pt x="150" y="34"/>
                </a:lnTo>
                <a:lnTo>
                  <a:pt x="150" y="40"/>
                </a:lnTo>
                <a:lnTo>
                  <a:pt x="138" y="46"/>
                </a:lnTo>
                <a:lnTo>
                  <a:pt x="132" y="57"/>
                </a:lnTo>
                <a:lnTo>
                  <a:pt x="115" y="69"/>
                </a:lnTo>
                <a:lnTo>
                  <a:pt x="109" y="75"/>
                </a:lnTo>
                <a:lnTo>
                  <a:pt x="98" y="86"/>
                </a:lnTo>
                <a:lnTo>
                  <a:pt x="75" y="98"/>
                </a:lnTo>
                <a:lnTo>
                  <a:pt x="40" y="121"/>
                </a:lnTo>
                <a:lnTo>
                  <a:pt x="11" y="138"/>
                </a:lnTo>
                <a:lnTo>
                  <a:pt x="0" y="127"/>
                </a:lnTo>
                <a:lnTo>
                  <a:pt x="0" y="12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2" name="Freeform 10"/>
          <p:cNvSpPr/>
          <p:nvPr/>
        </p:nvSpPr>
        <p:spPr bwMode="auto">
          <a:xfrm>
            <a:off x="2556722" y="2663710"/>
            <a:ext cx="647322" cy="320159"/>
          </a:xfrm>
          <a:custGeom>
            <a:avLst/>
            <a:gdLst>
              <a:gd name="T0" fmla="*/ 92 w 374"/>
              <a:gd name="T1" fmla="*/ 81 h 185"/>
              <a:gd name="T2" fmla="*/ 75 w 374"/>
              <a:gd name="T3" fmla="*/ 64 h 185"/>
              <a:gd name="T4" fmla="*/ 52 w 374"/>
              <a:gd name="T5" fmla="*/ 46 h 185"/>
              <a:gd name="T6" fmla="*/ 40 w 374"/>
              <a:gd name="T7" fmla="*/ 35 h 185"/>
              <a:gd name="T8" fmla="*/ 23 w 374"/>
              <a:gd name="T9" fmla="*/ 23 h 185"/>
              <a:gd name="T10" fmla="*/ 17 w 374"/>
              <a:gd name="T11" fmla="*/ 18 h 185"/>
              <a:gd name="T12" fmla="*/ 6 w 374"/>
              <a:gd name="T13" fmla="*/ 6 h 185"/>
              <a:gd name="T14" fmla="*/ 0 w 374"/>
              <a:gd name="T15" fmla="*/ 6 h 185"/>
              <a:gd name="T16" fmla="*/ 0 w 374"/>
              <a:gd name="T17" fmla="*/ 0 h 185"/>
              <a:gd name="T18" fmla="*/ 6 w 374"/>
              <a:gd name="T19" fmla="*/ 0 h 185"/>
              <a:gd name="T20" fmla="*/ 11 w 374"/>
              <a:gd name="T21" fmla="*/ 0 h 185"/>
              <a:gd name="T22" fmla="*/ 11 w 374"/>
              <a:gd name="T23" fmla="*/ 0 h 185"/>
              <a:gd name="T24" fmla="*/ 17 w 374"/>
              <a:gd name="T25" fmla="*/ 0 h 185"/>
              <a:gd name="T26" fmla="*/ 23 w 374"/>
              <a:gd name="T27" fmla="*/ 6 h 185"/>
              <a:gd name="T28" fmla="*/ 34 w 374"/>
              <a:gd name="T29" fmla="*/ 12 h 185"/>
              <a:gd name="T30" fmla="*/ 46 w 374"/>
              <a:gd name="T31" fmla="*/ 18 h 185"/>
              <a:gd name="T32" fmla="*/ 63 w 374"/>
              <a:gd name="T33" fmla="*/ 23 h 185"/>
              <a:gd name="T34" fmla="*/ 81 w 374"/>
              <a:gd name="T35" fmla="*/ 35 h 185"/>
              <a:gd name="T36" fmla="*/ 98 w 374"/>
              <a:gd name="T37" fmla="*/ 46 h 185"/>
              <a:gd name="T38" fmla="*/ 138 w 374"/>
              <a:gd name="T39" fmla="*/ 69 h 185"/>
              <a:gd name="T40" fmla="*/ 179 w 374"/>
              <a:gd name="T41" fmla="*/ 87 h 185"/>
              <a:gd name="T42" fmla="*/ 207 w 374"/>
              <a:gd name="T43" fmla="*/ 104 h 185"/>
              <a:gd name="T44" fmla="*/ 236 w 374"/>
              <a:gd name="T45" fmla="*/ 116 h 185"/>
              <a:gd name="T46" fmla="*/ 288 w 374"/>
              <a:gd name="T47" fmla="*/ 133 h 185"/>
              <a:gd name="T48" fmla="*/ 328 w 374"/>
              <a:gd name="T49" fmla="*/ 144 h 185"/>
              <a:gd name="T50" fmla="*/ 351 w 374"/>
              <a:gd name="T51" fmla="*/ 150 h 185"/>
              <a:gd name="T52" fmla="*/ 363 w 374"/>
              <a:gd name="T53" fmla="*/ 156 h 185"/>
              <a:gd name="T54" fmla="*/ 374 w 374"/>
              <a:gd name="T55" fmla="*/ 162 h 185"/>
              <a:gd name="T56" fmla="*/ 374 w 374"/>
              <a:gd name="T57" fmla="*/ 167 h 185"/>
              <a:gd name="T58" fmla="*/ 374 w 374"/>
              <a:gd name="T59" fmla="*/ 167 h 185"/>
              <a:gd name="T60" fmla="*/ 374 w 374"/>
              <a:gd name="T61" fmla="*/ 167 h 185"/>
              <a:gd name="T62" fmla="*/ 369 w 374"/>
              <a:gd name="T63" fmla="*/ 173 h 185"/>
              <a:gd name="T64" fmla="*/ 363 w 374"/>
              <a:gd name="T65" fmla="*/ 173 h 185"/>
              <a:gd name="T66" fmla="*/ 351 w 374"/>
              <a:gd name="T67" fmla="*/ 173 h 185"/>
              <a:gd name="T68" fmla="*/ 340 w 374"/>
              <a:gd name="T69" fmla="*/ 179 h 185"/>
              <a:gd name="T70" fmla="*/ 328 w 374"/>
              <a:gd name="T71" fmla="*/ 179 h 185"/>
              <a:gd name="T72" fmla="*/ 317 w 374"/>
              <a:gd name="T73" fmla="*/ 179 h 185"/>
              <a:gd name="T74" fmla="*/ 300 w 374"/>
              <a:gd name="T75" fmla="*/ 179 h 185"/>
              <a:gd name="T76" fmla="*/ 288 w 374"/>
              <a:gd name="T77" fmla="*/ 179 h 185"/>
              <a:gd name="T78" fmla="*/ 271 w 374"/>
              <a:gd name="T79" fmla="*/ 185 h 185"/>
              <a:gd name="T80" fmla="*/ 265 w 374"/>
              <a:gd name="T81" fmla="*/ 185 h 185"/>
              <a:gd name="T82" fmla="*/ 253 w 374"/>
              <a:gd name="T83" fmla="*/ 185 h 185"/>
              <a:gd name="T84" fmla="*/ 248 w 374"/>
              <a:gd name="T85" fmla="*/ 185 h 185"/>
              <a:gd name="T86" fmla="*/ 242 w 374"/>
              <a:gd name="T87" fmla="*/ 185 h 185"/>
              <a:gd name="T88" fmla="*/ 236 w 374"/>
              <a:gd name="T89" fmla="*/ 185 h 185"/>
              <a:gd name="T90" fmla="*/ 230 w 374"/>
              <a:gd name="T91" fmla="*/ 185 h 185"/>
              <a:gd name="T92" fmla="*/ 225 w 374"/>
              <a:gd name="T93" fmla="*/ 179 h 185"/>
              <a:gd name="T94" fmla="*/ 213 w 374"/>
              <a:gd name="T95" fmla="*/ 179 h 185"/>
              <a:gd name="T96" fmla="*/ 207 w 374"/>
              <a:gd name="T97" fmla="*/ 167 h 185"/>
              <a:gd name="T98" fmla="*/ 202 w 374"/>
              <a:gd name="T99" fmla="*/ 167 h 185"/>
              <a:gd name="T100" fmla="*/ 190 w 374"/>
              <a:gd name="T101" fmla="*/ 162 h 185"/>
              <a:gd name="T102" fmla="*/ 184 w 374"/>
              <a:gd name="T103" fmla="*/ 150 h 185"/>
              <a:gd name="T104" fmla="*/ 167 w 374"/>
              <a:gd name="T105" fmla="*/ 139 h 185"/>
              <a:gd name="T106" fmla="*/ 155 w 374"/>
              <a:gd name="T107" fmla="*/ 127 h 185"/>
              <a:gd name="T108" fmla="*/ 138 w 374"/>
              <a:gd name="T109" fmla="*/ 116 h 185"/>
              <a:gd name="T110" fmla="*/ 115 w 374"/>
              <a:gd name="T111" fmla="*/ 98 h 185"/>
              <a:gd name="T112" fmla="*/ 92 w 374"/>
              <a:gd name="T113" fmla="*/ 81 h 185"/>
              <a:gd name="T114" fmla="*/ 92 w 374"/>
              <a:gd name="T115" fmla="*/ 8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74" h="185">
                <a:moveTo>
                  <a:pt x="92" y="81"/>
                </a:moveTo>
                <a:lnTo>
                  <a:pt x="75" y="64"/>
                </a:lnTo>
                <a:lnTo>
                  <a:pt x="52" y="46"/>
                </a:lnTo>
                <a:lnTo>
                  <a:pt x="40" y="35"/>
                </a:lnTo>
                <a:lnTo>
                  <a:pt x="23" y="23"/>
                </a:lnTo>
                <a:lnTo>
                  <a:pt x="17" y="18"/>
                </a:lnTo>
                <a:lnTo>
                  <a:pt x="6" y="6"/>
                </a:lnTo>
                <a:lnTo>
                  <a:pt x="0" y="6"/>
                </a:lnTo>
                <a:lnTo>
                  <a:pt x="0" y="0"/>
                </a:lnTo>
                <a:lnTo>
                  <a:pt x="6" y="0"/>
                </a:lnTo>
                <a:lnTo>
                  <a:pt x="11" y="0"/>
                </a:lnTo>
                <a:lnTo>
                  <a:pt x="11" y="0"/>
                </a:lnTo>
                <a:lnTo>
                  <a:pt x="17" y="0"/>
                </a:lnTo>
                <a:lnTo>
                  <a:pt x="23" y="6"/>
                </a:lnTo>
                <a:lnTo>
                  <a:pt x="34" y="12"/>
                </a:lnTo>
                <a:lnTo>
                  <a:pt x="46" y="18"/>
                </a:lnTo>
                <a:lnTo>
                  <a:pt x="63" y="23"/>
                </a:lnTo>
                <a:lnTo>
                  <a:pt x="81" y="35"/>
                </a:lnTo>
                <a:lnTo>
                  <a:pt x="98" y="46"/>
                </a:lnTo>
                <a:lnTo>
                  <a:pt x="138" y="69"/>
                </a:lnTo>
                <a:lnTo>
                  <a:pt x="179" y="87"/>
                </a:lnTo>
                <a:lnTo>
                  <a:pt x="207" y="104"/>
                </a:lnTo>
                <a:lnTo>
                  <a:pt x="236" y="116"/>
                </a:lnTo>
                <a:lnTo>
                  <a:pt x="288" y="133"/>
                </a:lnTo>
                <a:lnTo>
                  <a:pt x="328" y="144"/>
                </a:lnTo>
                <a:lnTo>
                  <a:pt x="351" y="150"/>
                </a:lnTo>
                <a:lnTo>
                  <a:pt x="363" y="156"/>
                </a:lnTo>
                <a:lnTo>
                  <a:pt x="374" y="162"/>
                </a:lnTo>
                <a:lnTo>
                  <a:pt x="374" y="167"/>
                </a:lnTo>
                <a:lnTo>
                  <a:pt x="374" y="167"/>
                </a:lnTo>
                <a:lnTo>
                  <a:pt x="374" y="167"/>
                </a:lnTo>
                <a:lnTo>
                  <a:pt x="369" y="173"/>
                </a:lnTo>
                <a:lnTo>
                  <a:pt x="363" y="173"/>
                </a:lnTo>
                <a:lnTo>
                  <a:pt x="351" y="173"/>
                </a:lnTo>
                <a:lnTo>
                  <a:pt x="340" y="179"/>
                </a:lnTo>
                <a:lnTo>
                  <a:pt x="328" y="179"/>
                </a:lnTo>
                <a:lnTo>
                  <a:pt x="317" y="179"/>
                </a:lnTo>
                <a:lnTo>
                  <a:pt x="300" y="179"/>
                </a:lnTo>
                <a:lnTo>
                  <a:pt x="288" y="179"/>
                </a:lnTo>
                <a:lnTo>
                  <a:pt x="271" y="185"/>
                </a:lnTo>
                <a:lnTo>
                  <a:pt x="265" y="185"/>
                </a:lnTo>
                <a:lnTo>
                  <a:pt x="253" y="185"/>
                </a:lnTo>
                <a:lnTo>
                  <a:pt x="248" y="185"/>
                </a:lnTo>
                <a:lnTo>
                  <a:pt x="242" y="185"/>
                </a:lnTo>
                <a:lnTo>
                  <a:pt x="236" y="185"/>
                </a:lnTo>
                <a:lnTo>
                  <a:pt x="230" y="185"/>
                </a:lnTo>
                <a:lnTo>
                  <a:pt x="225" y="179"/>
                </a:lnTo>
                <a:lnTo>
                  <a:pt x="213" y="179"/>
                </a:lnTo>
                <a:lnTo>
                  <a:pt x="207" y="167"/>
                </a:lnTo>
                <a:lnTo>
                  <a:pt x="202" y="167"/>
                </a:lnTo>
                <a:lnTo>
                  <a:pt x="190" y="162"/>
                </a:lnTo>
                <a:lnTo>
                  <a:pt x="184" y="150"/>
                </a:lnTo>
                <a:lnTo>
                  <a:pt x="167" y="139"/>
                </a:lnTo>
                <a:lnTo>
                  <a:pt x="155" y="127"/>
                </a:lnTo>
                <a:lnTo>
                  <a:pt x="138" y="116"/>
                </a:lnTo>
                <a:lnTo>
                  <a:pt x="115" y="98"/>
                </a:lnTo>
                <a:lnTo>
                  <a:pt x="92" y="81"/>
                </a:lnTo>
                <a:lnTo>
                  <a:pt x="92" y="8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3" name="Freeform 11"/>
          <p:cNvSpPr/>
          <p:nvPr/>
        </p:nvSpPr>
        <p:spPr bwMode="auto">
          <a:xfrm>
            <a:off x="2246908" y="2154919"/>
            <a:ext cx="119426" cy="280355"/>
          </a:xfrm>
          <a:custGeom>
            <a:avLst/>
            <a:gdLst>
              <a:gd name="T0" fmla="*/ 69 w 69"/>
              <a:gd name="T1" fmla="*/ 18 h 162"/>
              <a:gd name="T2" fmla="*/ 69 w 69"/>
              <a:gd name="T3" fmla="*/ 18 h 162"/>
              <a:gd name="T4" fmla="*/ 69 w 69"/>
              <a:gd name="T5" fmla="*/ 23 h 162"/>
              <a:gd name="T6" fmla="*/ 69 w 69"/>
              <a:gd name="T7" fmla="*/ 29 h 162"/>
              <a:gd name="T8" fmla="*/ 69 w 69"/>
              <a:gd name="T9" fmla="*/ 35 h 162"/>
              <a:gd name="T10" fmla="*/ 69 w 69"/>
              <a:gd name="T11" fmla="*/ 46 h 162"/>
              <a:gd name="T12" fmla="*/ 69 w 69"/>
              <a:gd name="T13" fmla="*/ 58 h 162"/>
              <a:gd name="T14" fmla="*/ 69 w 69"/>
              <a:gd name="T15" fmla="*/ 75 h 162"/>
              <a:gd name="T16" fmla="*/ 69 w 69"/>
              <a:gd name="T17" fmla="*/ 93 h 162"/>
              <a:gd name="T18" fmla="*/ 69 w 69"/>
              <a:gd name="T19" fmla="*/ 104 h 162"/>
              <a:gd name="T20" fmla="*/ 69 w 69"/>
              <a:gd name="T21" fmla="*/ 121 h 162"/>
              <a:gd name="T22" fmla="*/ 69 w 69"/>
              <a:gd name="T23" fmla="*/ 133 h 162"/>
              <a:gd name="T24" fmla="*/ 69 w 69"/>
              <a:gd name="T25" fmla="*/ 144 h 162"/>
              <a:gd name="T26" fmla="*/ 69 w 69"/>
              <a:gd name="T27" fmla="*/ 150 h 162"/>
              <a:gd name="T28" fmla="*/ 69 w 69"/>
              <a:gd name="T29" fmla="*/ 156 h 162"/>
              <a:gd name="T30" fmla="*/ 64 w 69"/>
              <a:gd name="T31" fmla="*/ 162 h 162"/>
              <a:gd name="T32" fmla="*/ 64 w 69"/>
              <a:gd name="T33" fmla="*/ 162 h 162"/>
              <a:gd name="T34" fmla="*/ 64 w 69"/>
              <a:gd name="T35" fmla="*/ 162 h 162"/>
              <a:gd name="T36" fmla="*/ 58 w 69"/>
              <a:gd name="T37" fmla="*/ 156 h 162"/>
              <a:gd name="T38" fmla="*/ 58 w 69"/>
              <a:gd name="T39" fmla="*/ 156 h 162"/>
              <a:gd name="T40" fmla="*/ 52 w 69"/>
              <a:gd name="T41" fmla="*/ 150 h 162"/>
              <a:gd name="T42" fmla="*/ 52 w 69"/>
              <a:gd name="T43" fmla="*/ 139 h 162"/>
              <a:gd name="T44" fmla="*/ 46 w 69"/>
              <a:gd name="T45" fmla="*/ 127 h 162"/>
              <a:gd name="T46" fmla="*/ 40 w 69"/>
              <a:gd name="T47" fmla="*/ 104 h 162"/>
              <a:gd name="T48" fmla="*/ 40 w 69"/>
              <a:gd name="T49" fmla="*/ 93 h 162"/>
              <a:gd name="T50" fmla="*/ 35 w 69"/>
              <a:gd name="T51" fmla="*/ 81 h 162"/>
              <a:gd name="T52" fmla="*/ 35 w 69"/>
              <a:gd name="T53" fmla="*/ 70 h 162"/>
              <a:gd name="T54" fmla="*/ 29 w 69"/>
              <a:gd name="T55" fmla="*/ 58 h 162"/>
              <a:gd name="T56" fmla="*/ 29 w 69"/>
              <a:gd name="T57" fmla="*/ 46 h 162"/>
              <a:gd name="T58" fmla="*/ 23 w 69"/>
              <a:gd name="T59" fmla="*/ 35 h 162"/>
              <a:gd name="T60" fmla="*/ 23 w 69"/>
              <a:gd name="T61" fmla="*/ 29 h 162"/>
              <a:gd name="T62" fmla="*/ 17 w 69"/>
              <a:gd name="T63" fmla="*/ 23 h 162"/>
              <a:gd name="T64" fmla="*/ 17 w 69"/>
              <a:gd name="T65" fmla="*/ 23 h 162"/>
              <a:gd name="T66" fmla="*/ 12 w 69"/>
              <a:gd name="T67" fmla="*/ 18 h 162"/>
              <a:gd name="T68" fmla="*/ 6 w 69"/>
              <a:gd name="T69" fmla="*/ 18 h 162"/>
              <a:gd name="T70" fmla="*/ 6 w 69"/>
              <a:gd name="T71" fmla="*/ 12 h 162"/>
              <a:gd name="T72" fmla="*/ 0 w 69"/>
              <a:gd name="T73" fmla="*/ 6 h 162"/>
              <a:gd name="T74" fmla="*/ 6 w 69"/>
              <a:gd name="T75" fmla="*/ 6 h 162"/>
              <a:gd name="T76" fmla="*/ 6 w 69"/>
              <a:gd name="T77" fmla="*/ 0 h 162"/>
              <a:gd name="T78" fmla="*/ 12 w 69"/>
              <a:gd name="T79" fmla="*/ 0 h 162"/>
              <a:gd name="T80" fmla="*/ 23 w 69"/>
              <a:gd name="T81" fmla="*/ 0 h 162"/>
              <a:gd name="T82" fmla="*/ 35 w 69"/>
              <a:gd name="T83" fmla="*/ 0 h 162"/>
              <a:gd name="T84" fmla="*/ 52 w 69"/>
              <a:gd name="T85" fmla="*/ 6 h 162"/>
              <a:gd name="T86" fmla="*/ 58 w 69"/>
              <a:gd name="T87" fmla="*/ 6 h 162"/>
              <a:gd name="T88" fmla="*/ 64 w 69"/>
              <a:gd name="T89" fmla="*/ 12 h 162"/>
              <a:gd name="T90" fmla="*/ 69 w 69"/>
              <a:gd name="T91" fmla="*/ 18 h 162"/>
              <a:gd name="T92" fmla="*/ 69 w 69"/>
              <a:gd name="T93" fmla="*/ 18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9" h="162">
                <a:moveTo>
                  <a:pt x="69" y="18"/>
                </a:moveTo>
                <a:lnTo>
                  <a:pt x="69" y="18"/>
                </a:lnTo>
                <a:lnTo>
                  <a:pt x="69" y="23"/>
                </a:lnTo>
                <a:lnTo>
                  <a:pt x="69" y="29"/>
                </a:lnTo>
                <a:lnTo>
                  <a:pt x="69" y="35"/>
                </a:lnTo>
                <a:lnTo>
                  <a:pt x="69" y="46"/>
                </a:lnTo>
                <a:lnTo>
                  <a:pt x="69" y="58"/>
                </a:lnTo>
                <a:lnTo>
                  <a:pt x="69" y="75"/>
                </a:lnTo>
                <a:lnTo>
                  <a:pt x="69" y="93"/>
                </a:lnTo>
                <a:lnTo>
                  <a:pt x="69" y="104"/>
                </a:lnTo>
                <a:lnTo>
                  <a:pt x="69" y="121"/>
                </a:lnTo>
                <a:lnTo>
                  <a:pt x="69" y="133"/>
                </a:lnTo>
                <a:lnTo>
                  <a:pt x="69" y="144"/>
                </a:lnTo>
                <a:lnTo>
                  <a:pt x="69" y="150"/>
                </a:lnTo>
                <a:lnTo>
                  <a:pt x="69" y="156"/>
                </a:lnTo>
                <a:lnTo>
                  <a:pt x="64" y="162"/>
                </a:lnTo>
                <a:lnTo>
                  <a:pt x="64" y="162"/>
                </a:lnTo>
                <a:lnTo>
                  <a:pt x="64" y="162"/>
                </a:lnTo>
                <a:lnTo>
                  <a:pt x="58" y="156"/>
                </a:lnTo>
                <a:lnTo>
                  <a:pt x="58" y="156"/>
                </a:lnTo>
                <a:lnTo>
                  <a:pt x="52" y="150"/>
                </a:lnTo>
                <a:lnTo>
                  <a:pt x="52" y="139"/>
                </a:lnTo>
                <a:lnTo>
                  <a:pt x="46" y="127"/>
                </a:lnTo>
                <a:lnTo>
                  <a:pt x="40" y="104"/>
                </a:lnTo>
                <a:lnTo>
                  <a:pt x="40" y="93"/>
                </a:lnTo>
                <a:lnTo>
                  <a:pt x="35" y="81"/>
                </a:lnTo>
                <a:lnTo>
                  <a:pt x="35" y="70"/>
                </a:lnTo>
                <a:lnTo>
                  <a:pt x="29" y="58"/>
                </a:lnTo>
                <a:lnTo>
                  <a:pt x="29" y="46"/>
                </a:lnTo>
                <a:lnTo>
                  <a:pt x="23" y="35"/>
                </a:lnTo>
                <a:lnTo>
                  <a:pt x="23" y="29"/>
                </a:lnTo>
                <a:lnTo>
                  <a:pt x="17" y="23"/>
                </a:lnTo>
                <a:lnTo>
                  <a:pt x="17" y="23"/>
                </a:lnTo>
                <a:lnTo>
                  <a:pt x="12" y="18"/>
                </a:lnTo>
                <a:lnTo>
                  <a:pt x="6" y="18"/>
                </a:lnTo>
                <a:lnTo>
                  <a:pt x="6" y="12"/>
                </a:lnTo>
                <a:lnTo>
                  <a:pt x="0" y="6"/>
                </a:lnTo>
                <a:lnTo>
                  <a:pt x="6" y="6"/>
                </a:lnTo>
                <a:lnTo>
                  <a:pt x="6" y="0"/>
                </a:lnTo>
                <a:lnTo>
                  <a:pt x="12" y="0"/>
                </a:lnTo>
                <a:lnTo>
                  <a:pt x="23" y="0"/>
                </a:lnTo>
                <a:lnTo>
                  <a:pt x="35" y="0"/>
                </a:lnTo>
                <a:lnTo>
                  <a:pt x="52" y="6"/>
                </a:lnTo>
                <a:lnTo>
                  <a:pt x="58" y="6"/>
                </a:lnTo>
                <a:lnTo>
                  <a:pt x="64" y="12"/>
                </a:lnTo>
                <a:lnTo>
                  <a:pt x="69" y="18"/>
                </a:lnTo>
                <a:lnTo>
                  <a:pt x="69" y="1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4" name="Freeform 12"/>
          <p:cNvSpPr/>
          <p:nvPr/>
        </p:nvSpPr>
        <p:spPr bwMode="auto">
          <a:xfrm>
            <a:off x="2586146" y="2085696"/>
            <a:ext cx="169620" cy="318428"/>
          </a:xfrm>
          <a:custGeom>
            <a:avLst/>
            <a:gdLst>
              <a:gd name="T0" fmla="*/ 29 w 98"/>
              <a:gd name="T1" fmla="*/ 17 h 184"/>
              <a:gd name="T2" fmla="*/ 29 w 98"/>
              <a:gd name="T3" fmla="*/ 12 h 184"/>
              <a:gd name="T4" fmla="*/ 29 w 98"/>
              <a:gd name="T5" fmla="*/ 6 h 184"/>
              <a:gd name="T6" fmla="*/ 35 w 98"/>
              <a:gd name="T7" fmla="*/ 0 h 184"/>
              <a:gd name="T8" fmla="*/ 40 w 98"/>
              <a:gd name="T9" fmla="*/ 0 h 184"/>
              <a:gd name="T10" fmla="*/ 52 w 98"/>
              <a:gd name="T11" fmla="*/ 6 h 184"/>
              <a:gd name="T12" fmla="*/ 64 w 98"/>
              <a:gd name="T13" fmla="*/ 6 h 184"/>
              <a:gd name="T14" fmla="*/ 75 w 98"/>
              <a:gd name="T15" fmla="*/ 12 h 184"/>
              <a:gd name="T16" fmla="*/ 87 w 98"/>
              <a:gd name="T17" fmla="*/ 17 h 184"/>
              <a:gd name="T18" fmla="*/ 92 w 98"/>
              <a:gd name="T19" fmla="*/ 23 h 184"/>
              <a:gd name="T20" fmla="*/ 98 w 98"/>
              <a:gd name="T21" fmla="*/ 29 h 184"/>
              <a:gd name="T22" fmla="*/ 98 w 98"/>
              <a:gd name="T23" fmla="*/ 35 h 184"/>
              <a:gd name="T24" fmla="*/ 98 w 98"/>
              <a:gd name="T25" fmla="*/ 40 h 184"/>
              <a:gd name="T26" fmla="*/ 92 w 98"/>
              <a:gd name="T27" fmla="*/ 46 h 184"/>
              <a:gd name="T28" fmla="*/ 87 w 98"/>
              <a:gd name="T29" fmla="*/ 52 h 184"/>
              <a:gd name="T30" fmla="*/ 81 w 98"/>
              <a:gd name="T31" fmla="*/ 63 h 184"/>
              <a:gd name="T32" fmla="*/ 69 w 98"/>
              <a:gd name="T33" fmla="*/ 81 h 184"/>
              <a:gd name="T34" fmla="*/ 58 w 98"/>
              <a:gd name="T35" fmla="*/ 104 h 184"/>
              <a:gd name="T36" fmla="*/ 40 w 98"/>
              <a:gd name="T37" fmla="*/ 127 h 184"/>
              <a:gd name="T38" fmla="*/ 35 w 98"/>
              <a:gd name="T39" fmla="*/ 138 h 184"/>
              <a:gd name="T40" fmla="*/ 29 w 98"/>
              <a:gd name="T41" fmla="*/ 156 h 184"/>
              <a:gd name="T42" fmla="*/ 23 w 98"/>
              <a:gd name="T43" fmla="*/ 161 h 184"/>
              <a:gd name="T44" fmla="*/ 17 w 98"/>
              <a:gd name="T45" fmla="*/ 173 h 184"/>
              <a:gd name="T46" fmla="*/ 12 w 98"/>
              <a:gd name="T47" fmla="*/ 179 h 184"/>
              <a:gd name="T48" fmla="*/ 6 w 98"/>
              <a:gd name="T49" fmla="*/ 184 h 184"/>
              <a:gd name="T50" fmla="*/ 6 w 98"/>
              <a:gd name="T51" fmla="*/ 184 h 184"/>
              <a:gd name="T52" fmla="*/ 0 w 98"/>
              <a:gd name="T53" fmla="*/ 184 h 184"/>
              <a:gd name="T54" fmla="*/ 0 w 98"/>
              <a:gd name="T55" fmla="*/ 184 h 184"/>
              <a:gd name="T56" fmla="*/ 0 w 98"/>
              <a:gd name="T57" fmla="*/ 184 h 184"/>
              <a:gd name="T58" fmla="*/ 0 w 98"/>
              <a:gd name="T59" fmla="*/ 179 h 184"/>
              <a:gd name="T60" fmla="*/ 0 w 98"/>
              <a:gd name="T61" fmla="*/ 173 h 184"/>
              <a:gd name="T62" fmla="*/ 0 w 98"/>
              <a:gd name="T63" fmla="*/ 161 h 184"/>
              <a:gd name="T64" fmla="*/ 6 w 98"/>
              <a:gd name="T65" fmla="*/ 156 h 184"/>
              <a:gd name="T66" fmla="*/ 6 w 98"/>
              <a:gd name="T67" fmla="*/ 144 h 184"/>
              <a:gd name="T68" fmla="*/ 12 w 98"/>
              <a:gd name="T69" fmla="*/ 133 h 184"/>
              <a:gd name="T70" fmla="*/ 23 w 98"/>
              <a:gd name="T71" fmla="*/ 104 h 184"/>
              <a:gd name="T72" fmla="*/ 29 w 98"/>
              <a:gd name="T73" fmla="*/ 81 h 184"/>
              <a:gd name="T74" fmla="*/ 35 w 98"/>
              <a:gd name="T75" fmla="*/ 63 h 184"/>
              <a:gd name="T76" fmla="*/ 35 w 98"/>
              <a:gd name="T77" fmla="*/ 52 h 184"/>
              <a:gd name="T78" fmla="*/ 40 w 98"/>
              <a:gd name="T79" fmla="*/ 40 h 184"/>
              <a:gd name="T80" fmla="*/ 35 w 98"/>
              <a:gd name="T81" fmla="*/ 29 h 184"/>
              <a:gd name="T82" fmla="*/ 35 w 98"/>
              <a:gd name="T83" fmla="*/ 23 h 184"/>
              <a:gd name="T84" fmla="*/ 29 w 98"/>
              <a:gd name="T85" fmla="*/ 17 h 184"/>
              <a:gd name="T86" fmla="*/ 29 w 98"/>
              <a:gd name="T87" fmla="*/ 17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8" h="184">
                <a:moveTo>
                  <a:pt x="29" y="17"/>
                </a:moveTo>
                <a:lnTo>
                  <a:pt x="29" y="12"/>
                </a:lnTo>
                <a:lnTo>
                  <a:pt x="29" y="6"/>
                </a:lnTo>
                <a:lnTo>
                  <a:pt x="35" y="0"/>
                </a:lnTo>
                <a:lnTo>
                  <a:pt x="40" y="0"/>
                </a:lnTo>
                <a:lnTo>
                  <a:pt x="52" y="6"/>
                </a:lnTo>
                <a:lnTo>
                  <a:pt x="64" y="6"/>
                </a:lnTo>
                <a:lnTo>
                  <a:pt x="75" y="12"/>
                </a:lnTo>
                <a:lnTo>
                  <a:pt x="87" y="17"/>
                </a:lnTo>
                <a:lnTo>
                  <a:pt x="92" y="23"/>
                </a:lnTo>
                <a:lnTo>
                  <a:pt x="98" y="29"/>
                </a:lnTo>
                <a:lnTo>
                  <a:pt x="98" y="35"/>
                </a:lnTo>
                <a:lnTo>
                  <a:pt x="98" y="40"/>
                </a:lnTo>
                <a:lnTo>
                  <a:pt x="92" y="46"/>
                </a:lnTo>
                <a:lnTo>
                  <a:pt x="87" y="52"/>
                </a:lnTo>
                <a:lnTo>
                  <a:pt x="81" y="63"/>
                </a:lnTo>
                <a:lnTo>
                  <a:pt x="69" y="81"/>
                </a:lnTo>
                <a:lnTo>
                  <a:pt x="58" y="104"/>
                </a:lnTo>
                <a:lnTo>
                  <a:pt x="40" y="127"/>
                </a:lnTo>
                <a:lnTo>
                  <a:pt x="35" y="138"/>
                </a:lnTo>
                <a:lnTo>
                  <a:pt x="29" y="156"/>
                </a:lnTo>
                <a:lnTo>
                  <a:pt x="23" y="161"/>
                </a:lnTo>
                <a:lnTo>
                  <a:pt x="17" y="173"/>
                </a:lnTo>
                <a:lnTo>
                  <a:pt x="12" y="179"/>
                </a:lnTo>
                <a:lnTo>
                  <a:pt x="6" y="184"/>
                </a:lnTo>
                <a:lnTo>
                  <a:pt x="6" y="184"/>
                </a:lnTo>
                <a:lnTo>
                  <a:pt x="0" y="184"/>
                </a:lnTo>
                <a:lnTo>
                  <a:pt x="0" y="184"/>
                </a:lnTo>
                <a:lnTo>
                  <a:pt x="0" y="184"/>
                </a:lnTo>
                <a:lnTo>
                  <a:pt x="0" y="179"/>
                </a:lnTo>
                <a:lnTo>
                  <a:pt x="0" y="173"/>
                </a:lnTo>
                <a:lnTo>
                  <a:pt x="0" y="161"/>
                </a:lnTo>
                <a:lnTo>
                  <a:pt x="6" y="156"/>
                </a:lnTo>
                <a:lnTo>
                  <a:pt x="6" y="144"/>
                </a:lnTo>
                <a:lnTo>
                  <a:pt x="12" y="133"/>
                </a:lnTo>
                <a:lnTo>
                  <a:pt x="23" y="104"/>
                </a:lnTo>
                <a:lnTo>
                  <a:pt x="29" y="81"/>
                </a:lnTo>
                <a:lnTo>
                  <a:pt x="35" y="63"/>
                </a:lnTo>
                <a:lnTo>
                  <a:pt x="35" y="52"/>
                </a:lnTo>
                <a:lnTo>
                  <a:pt x="40" y="40"/>
                </a:lnTo>
                <a:lnTo>
                  <a:pt x="35" y="29"/>
                </a:lnTo>
                <a:lnTo>
                  <a:pt x="35" y="23"/>
                </a:lnTo>
                <a:lnTo>
                  <a:pt x="29" y="17"/>
                </a:lnTo>
                <a:lnTo>
                  <a:pt x="29" y="1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5" name="Freeform 13"/>
          <p:cNvSpPr/>
          <p:nvPr/>
        </p:nvSpPr>
        <p:spPr bwMode="auto">
          <a:xfrm>
            <a:off x="2018442" y="2215491"/>
            <a:ext cx="986561" cy="159214"/>
          </a:xfrm>
          <a:custGeom>
            <a:avLst/>
            <a:gdLst>
              <a:gd name="T0" fmla="*/ 51 w 570"/>
              <a:gd name="T1" fmla="*/ 58 h 92"/>
              <a:gd name="T2" fmla="*/ 69 w 570"/>
              <a:gd name="T3" fmla="*/ 58 h 92"/>
              <a:gd name="T4" fmla="*/ 80 w 570"/>
              <a:gd name="T5" fmla="*/ 58 h 92"/>
              <a:gd name="T6" fmla="*/ 121 w 570"/>
              <a:gd name="T7" fmla="*/ 52 h 92"/>
              <a:gd name="T8" fmla="*/ 161 w 570"/>
              <a:gd name="T9" fmla="*/ 46 h 92"/>
              <a:gd name="T10" fmla="*/ 207 w 570"/>
              <a:gd name="T11" fmla="*/ 40 h 92"/>
              <a:gd name="T12" fmla="*/ 253 w 570"/>
              <a:gd name="T13" fmla="*/ 35 h 92"/>
              <a:gd name="T14" fmla="*/ 299 w 570"/>
              <a:gd name="T15" fmla="*/ 29 h 92"/>
              <a:gd name="T16" fmla="*/ 345 w 570"/>
              <a:gd name="T17" fmla="*/ 23 h 92"/>
              <a:gd name="T18" fmla="*/ 386 w 570"/>
              <a:gd name="T19" fmla="*/ 17 h 92"/>
              <a:gd name="T20" fmla="*/ 403 w 570"/>
              <a:gd name="T21" fmla="*/ 11 h 92"/>
              <a:gd name="T22" fmla="*/ 420 w 570"/>
              <a:gd name="T23" fmla="*/ 11 h 92"/>
              <a:gd name="T24" fmla="*/ 438 w 570"/>
              <a:gd name="T25" fmla="*/ 6 h 92"/>
              <a:gd name="T26" fmla="*/ 449 w 570"/>
              <a:gd name="T27" fmla="*/ 6 h 92"/>
              <a:gd name="T28" fmla="*/ 461 w 570"/>
              <a:gd name="T29" fmla="*/ 6 h 92"/>
              <a:gd name="T30" fmla="*/ 472 w 570"/>
              <a:gd name="T31" fmla="*/ 6 h 92"/>
              <a:gd name="T32" fmla="*/ 490 w 570"/>
              <a:gd name="T33" fmla="*/ 0 h 92"/>
              <a:gd name="T34" fmla="*/ 507 w 570"/>
              <a:gd name="T35" fmla="*/ 6 h 92"/>
              <a:gd name="T36" fmla="*/ 518 w 570"/>
              <a:gd name="T37" fmla="*/ 6 h 92"/>
              <a:gd name="T38" fmla="*/ 536 w 570"/>
              <a:gd name="T39" fmla="*/ 11 h 92"/>
              <a:gd name="T40" fmla="*/ 547 w 570"/>
              <a:gd name="T41" fmla="*/ 17 h 92"/>
              <a:gd name="T42" fmla="*/ 553 w 570"/>
              <a:gd name="T43" fmla="*/ 23 h 92"/>
              <a:gd name="T44" fmla="*/ 564 w 570"/>
              <a:gd name="T45" fmla="*/ 29 h 92"/>
              <a:gd name="T46" fmla="*/ 570 w 570"/>
              <a:gd name="T47" fmla="*/ 29 h 92"/>
              <a:gd name="T48" fmla="*/ 570 w 570"/>
              <a:gd name="T49" fmla="*/ 35 h 92"/>
              <a:gd name="T50" fmla="*/ 570 w 570"/>
              <a:gd name="T51" fmla="*/ 35 h 92"/>
              <a:gd name="T52" fmla="*/ 564 w 570"/>
              <a:gd name="T53" fmla="*/ 35 h 92"/>
              <a:gd name="T54" fmla="*/ 559 w 570"/>
              <a:gd name="T55" fmla="*/ 40 h 92"/>
              <a:gd name="T56" fmla="*/ 553 w 570"/>
              <a:gd name="T57" fmla="*/ 40 h 92"/>
              <a:gd name="T58" fmla="*/ 541 w 570"/>
              <a:gd name="T59" fmla="*/ 40 h 92"/>
              <a:gd name="T60" fmla="*/ 524 w 570"/>
              <a:gd name="T61" fmla="*/ 40 h 92"/>
              <a:gd name="T62" fmla="*/ 513 w 570"/>
              <a:gd name="T63" fmla="*/ 40 h 92"/>
              <a:gd name="T64" fmla="*/ 490 w 570"/>
              <a:gd name="T65" fmla="*/ 40 h 92"/>
              <a:gd name="T66" fmla="*/ 409 w 570"/>
              <a:gd name="T67" fmla="*/ 46 h 92"/>
              <a:gd name="T68" fmla="*/ 328 w 570"/>
              <a:gd name="T69" fmla="*/ 52 h 92"/>
              <a:gd name="T70" fmla="*/ 247 w 570"/>
              <a:gd name="T71" fmla="*/ 63 h 92"/>
              <a:gd name="T72" fmla="*/ 155 w 570"/>
              <a:gd name="T73" fmla="*/ 75 h 92"/>
              <a:gd name="T74" fmla="*/ 132 w 570"/>
              <a:gd name="T75" fmla="*/ 81 h 92"/>
              <a:gd name="T76" fmla="*/ 115 w 570"/>
              <a:gd name="T77" fmla="*/ 81 h 92"/>
              <a:gd name="T78" fmla="*/ 98 w 570"/>
              <a:gd name="T79" fmla="*/ 86 h 92"/>
              <a:gd name="T80" fmla="*/ 86 w 570"/>
              <a:gd name="T81" fmla="*/ 86 h 92"/>
              <a:gd name="T82" fmla="*/ 75 w 570"/>
              <a:gd name="T83" fmla="*/ 86 h 92"/>
              <a:gd name="T84" fmla="*/ 63 w 570"/>
              <a:gd name="T85" fmla="*/ 92 h 92"/>
              <a:gd name="T86" fmla="*/ 57 w 570"/>
              <a:gd name="T87" fmla="*/ 92 h 92"/>
              <a:gd name="T88" fmla="*/ 57 w 570"/>
              <a:gd name="T89" fmla="*/ 92 h 92"/>
              <a:gd name="T90" fmla="*/ 51 w 570"/>
              <a:gd name="T91" fmla="*/ 92 h 92"/>
              <a:gd name="T92" fmla="*/ 46 w 570"/>
              <a:gd name="T93" fmla="*/ 92 h 92"/>
              <a:gd name="T94" fmla="*/ 34 w 570"/>
              <a:gd name="T95" fmla="*/ 86 h 92"/>
              <a:gd name="T96" fmla="*/ 23 w 570"/>
              <a:gd name="T97" fmla="*/ 81 h 92"/>
              <a:gd name="T98" fmla="*/ 11 w 570"/>
              <a:gd name="T99" fmla="*/ 81 h 92"/>
              <a:gd name="T100" fmla="*/ 5 w 570"/>
              <a:gd name="T101" fmla="*/ 75 h 92"/>
              <a:gd name="T102" fmla="*/ 0 w 570"/>
              <a:gd name="T103" fmla="*/ 75 h 92"/>
              <a:gd name="T104" fmla="*/ 0 w 570"/>
              <a:gd name="T105" fmla="*/ 69 h 92"/>
              <a:gd name="T106" fmla="*/ 0 w 570"/>
              <a:gd name="T107" fmla="*/ 69 h 92"/>
              <a:gd name="T108" fmla="*/ 0 w 570"/>
              <a:gd name="T109" fmla="*/ 69 h 92"/>
              <a:gd name="T110" fmla="*/ 5 w 570"/>
              <a:gd name="T111" fmla="*/ 63 h 92"/>
              <a:gd name="T112" fmla="*/ 11 w 570"/>
              <a:gd name="T113" fmla="*/ 63 h 92"/>
              <a:gd name="T114" fmla="*/ 17 w 570"/>
              <a:gd name="T115" fmla="*/ 63 h 92"/>
              <a:gd name="T116" fmla="*/ 28 w 570"/>
              <a:gd name="T117" fmla="*/ 63 h 92"/>
              <a:gd name="T118" fmla="*/ 40 w 570"/>
              <a:gd name="T119" fmla="*/ 58 h 92"/>
              <a:gd name="T120" fmla="*/ 51 w 570"/>
              <a:gd name="T121" fmla="*/ 58 h 92"/>
              <a:gd name="T122" fmla="*/ 51 w 570"/>
              <a:gd name="T123" fmla="*/ 58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70" h="92">
                <a:moveTo>
                  <a:pt x="51" y="58"/>
                </a:moveTo>
                <a:lnTo>
                  <a:pt x="69" y="58"/>
                </a:lnTo>
                <a:lnTo>
                  <a:pt x="80" y="58"/>
                </a:lnTo>
                <a:lnTo>
                  <a:pt x="121" y="52"/>
                </a:lnTo>
                <a:lnTo>
                  <a:pt x="161" y="46"/>
                </a:lnTo>
                <a:lnTo>
                  <a:pt x="207" y="40"/>
                </a:lnTo>
                <a:lnTo>
                  <a:pt x="253" y="35"/>
                </a:lnTo>
                <a:lnTo>
                  <a:pt x="299" y="29"/>
                </a:lnTo>
                <a:lnTo>
                  <a:pt x="345" y="23"/>
                </a:lnTo>
                <a:lnTo>
                  <a:pt x="386" y="17"/>
                </a:lnTo>
                <a:lnTo>
                  <a:pt x="403" y="11"/>
                </a:lnTo>
                <a:lnTo>
                  <a:pt x="420" y="11"/>
                </a:lnTo>
                <a:lnTo>
                  <a:pt x="438" y="6"/>
                </a:lnTo>
                <a:lnTo>
                  <a:pt x="449" y="6"/>
                </a:lnTo>
                <a:lnTo>
                  <a:pt x="461" y="6"/>
                </a:lnTo>
                <a:lnTo>
                  <a:pt x="472" y="6"/>
                </a:lnTo>
                <a:lnTo>
                  <a:pt x="490" y="0"/>
                </a:lnTo>
                <a:lnTo>
                  <a:pt x="507" y="6"/>
                </a:lnTo>
                <a:lnTo>
                  <a:pt x="518" y="6"/>
                </a:lnTo>
                <a:lnTo>
                  <a:pt x="536" y="11"/>
                </a:lnTo>
                <a:lnTo>
                  <a:pt x="547" y="17"/>
                </a:lnTo>
                <a:lnTo>
                  <a:pt x="553" y="23"/>
                </a:lnTo>
                <a:lnTo>
                  <a:pt x="564" y="29"/>
                </a:lnTo>
                <a:lnTo>
                  <a:pt x="570" y="29"/>
                </a:lnTo>
                <a:lnTo>
                  <a:pt x="570" y="35"/>
                </a:lnTo>
                <a:lnTo>
                  <a:pt x="570" y="35"/>
                </a:lnTo>
                <a:lnTo>
                  <a:pt x="564" y="35"/>
                </a:lnTo>
                <a:lnTo>
                  <a:pt x="559" y="40"/>
                </a:lnTo>
                <a:lnTo>
                  <a:pt x="553" y="40"/>
                </a:lnTo>
                <a:lnTo>
                  <a:pt x="541" y="40"/>
                </a:lnTo>
                <a:lnTo>
                  <a:pt x="524" y="40"/>
                </a:lnTo>
                <a:lnTo>
                  <a:pt x="513" y="40"/>
                </a:lnTo>
                <a:lnTo>
                  <a:pt x="490" y="40"/>
                </a:lnTo>
                <a:lnTo>
                  <a:pt x="409" y="46"/>
                </a:lnTo>
                <a:lnTo>
                  <a:pt x="328" y="52"/>
                </a:lnTo>
                <a:lnTo>
                  <a:pt x="247" y="63"/>
                </a:lnTo>
                <a:lnTo>
                  <a:pt x="155" y="75"/>
                </a:lnTo>
                <a:lnTo>
                  <a:pt x="132" y="81"/>
                </a:lnTo>
                <a:lnTo>
                  <a:pt x="115" y="81"/>
                </a:lnTo>
                <a:lnTo>
                  <a:pt x="98" y="86"/>
                </a:lnTo>
                <a:lnTo>
                  <a:pt x="86" y="86"/>
                </a:lnTo>
                <a:lnTo>
                  <a:pt x="75" y="86"/>
                </a:lnTo>
                <a:lnTo>
                  <a:pt x="63" y="92"/>
                </a:lnTo>
                <a:lnTo>
                  <a:pt x="57" y="92"/>
                </a:lnTo>
                <a:lnTo>
                  <a:pt x="57" y="92"/>
                </a:lnTo>
                <a:lnTo>
                  <a:pt x="51" y="92"/>
                </a:lnTo>
                <a:lnTo>
                  <a:pt x="46" y="92"/>
                </a:lnTo>
                <a:lnTo>
                  <a:pt x="34" y="86"/>
                </a:lnTo>
                <a:lnTo>
                  <a:pt x="23" y="81"/>
                </a:lnTo>
                <a:lnTo>
                  <a:pt x="11" y="81"/>
                </a:lnTo>
                <a:lnTo>
                  <a:pt x="5" y="75"/>
                </a:lnTo>
                <a:lnTo>
                  <a:pt x="0" y="75"/>
                </a:lnTo>
                <a:lnTo>
                  <a:pt x="0" y="69"/>
                </a:lnTo>
                <a:lnTo>
                  <a:pt x="0" y="69"/>
                </a:lnTo>
                <a:lnTo>
                  <a:pt x="0" y="69"/>
                </a:lnTo>
                <a:lnTo>
                  <a:pt x="5" y="63"/>
                </a:lnTo>
                <a:lnTo>
                  <a:pt x="11" y="63"/>
                </a:lnTo>
                <a:lnTo>
                  <a:pt x="17" y="63"/>
                </a:lnTo>
                <a:lnTo>
                  <a:pt x="28" y="63"/>
                </a:lnTo>
                <a:lnTo>
                  <a:pt x="40" y="58"/>
                </a:lnTo>
                <a:lnTo>
                  <a:pt x="51" y="58"/>
                </a:lnTo>
                <a:lnTo>
                  <a:pt x="51" y="5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6" name="Freeform 14"/>
          <p:cNvSpPr/>
          <p:nvPr/>
        </p:nvSpPr>
        <p:spPr bwMode="auto">
          <a:xfrm>
            <a:off x="2235217" y="2964387"/>
            <a:ext cx="517512" cy="109028"/>
          </a:xfrm>
          <a:custGeom>
            <a:avLst/>
            <a:gdLst>
              <a:gd name="T0" fmla="*/ 155 w 299"/>
              <a:gd name="T1" fmla="*/ 11 h 63"/>
              <a:gd name="T2" fmla="*/ 173 w 299"/>
              <a:gd name="T3" fmla="*/ 11 h 63"/>
              <a:gd name="T4" fmla="*/ 196 w 299"/>
              <a:gd name="T5" fmla="*/ 6 h 63"/>
              <a:gd name="T6" fmla="*/ 207 w 299"/>
              <a:gd name="T7" fmla="*/ 6 h 63"/>
              <a:gd name="T8" fmla="*/ 224 w 299"/>
              <a:gd name="T9" fmla="*/ 6 h 63"/>
              <a:gd name="T10" fmla="*/ 236 w 299"/>
              <a:gd name="T11" fmla="*/ 0 h 63"/>
              <a:gd name="T12" fmla="*/ 242 w 299"/>
              <a:gd name="T13" fmla="*/ 0 h 63"/>
              <a:gd name="T14" fmla="*/ 253 w 299"/>
              <a:gd name="T15" fmla="*/ 0 h 63"/>
              <a:gd name="T16" fmla="*/ 259 w 299"/>
              <a:gd name="T17" fmla="*/ 0 h 63"/>
              <a:gd name="T18" fmla="*/ 271 w 299"/>
              <a:gd name="T19" fmla="*/ 6 h 63"/>
              <a:gd name="T20" fmla="*/ 282 w 299"/>
              <a:gd name="T21" fmla="*/ 11 h 63"/>
              <a:gd name="T22" fmla="*/ 288 w 299"/>
              <a:gd name="T23" fmla="*/ 17 h 63"/>
              <a:gd name="T24" fmla="*/ 294 w 299"/>
              <a:gd name="T25" fmla="*/ 23 h 63"/>
              <a:gd name="T26" fmla="*/ 299 w 299"/>
              <a:gd name="T27" fmla="*/ 29 h 63"/>
              <a:gd name="T28" fmla="*/ 299 w 299"/>
              <a:gd name="T29" fmla="*/ 35 h 63"/>
              <a:gd name="T30" fmla="*/ 299 w 299"/>
              <a:gd name="T31" fmla="*/ 35 h 63"/>
              <a:gd name="T32" fmla="*/ 294 w 299"/>
              <a:gd name="T33" fmla="*/ 35 h 63"/>
              <a:gd name="T34" fmla="*/ 288 w 299"/>
              <a:gd name="T35" fmla="*/ 40 h 63"/>
              <a:gd name="T36" fmla="*/ 276 w 299"/>
              <a:gd name="T37" fmla="*/ 40 h 63"/>
              <a:gd name="T38" fmla="*/ 265 w 299"/>
              <a:gd name="T39" fmla="*/ 40 h 63"/>
              <a:gd name="T40" fmla="*/ 259 w 299"/>
              <a:gd name="T41" fmla="*/ 40 h 63"/>
              <a:gd name="T42" fmla="*/ 247 w 299"/>
              <a:gd name="T43" fmla="*/ 40 h 63"/>
              <a:gd name="T44" fmla="*/ 236 w 299"/>
              <a:gd name="T45" fmla="*/ 40 h 63"/>
              <a:gd name="T46" fmla="*/ 224 w 299"/>
              <a:gd name="T47" fmla="*/ 40 h 63"/>
              <a:gd name="T48" fmla="*/ 207 w 299"/>
              <a:gd name="T49" fmla="*/ 40 h 63"/>
              <a:gd name="T50" fmla="*/ 190 w 299"/>
              <a:gd name="T51" fmla="*/ 46 h 63"/>
              <a:gd name="T52" fmla="*/ 173 w 299"/>
              <a:gd name="T53" fmla="*/ 46 h 63"/>
              <a:gd name="T54" fmla="*/ 149 w 299"/>
              <a:gd name="T55" fmla="*/ 52 h 63"/>
              <a:gd name="T56" fmla="*/ 126 w 299"/>
              <a:gd name="T57" fmla="*/ 52 h 63"/>
              <a:gd name="T58" fmla="*/ 103 w 299"/>
              <a:gd name="T59" fmla="*/ 58 h 63"/>
              <a:gd name="T60" fmla="*/ 92 w 299"/>
              <a:gd name="T61" fmla="*/ 58 h 63"/>
              <a:gd name="T62" fmla="*/ 75 w 299"/>
              <a:gd name="T63" fmla="*/ 58 h 63"/>
              <a:gd name="T64" fmla="*/ 63 w 299"/>
              <a:gd name="T65" fmla="*/ 63 h 63"/>
              <a:gd name="T66" fmla="*/ 57 w 299"/>
              <a:gd name="T67" fmla="*/ 63 h 63"/>
              <a:gd name="T68" fmla="*/ 51 w 299"/>
              <a:gd name="T69" fmla="*/ 63 h 63"/>
              <a:gd name="T70" fmla="*/ 46 w 299"/>
              <a:gd name="T71" fmla="*/ 63 h 63"/>
              <a:gd name="T72" fmla="*/ 46 w 299"/>
              <a:gd name="T73" fmla="*/ 63 h 63"/>
              <a:gd name="T74" fmla="*/ 40 w 299"/>
              <a:gd name="T75" fmla="*/ 63 h 63"/>
              <a:gd name="T76" fmla="*/ 34 w 299"/>
              <a:gd name="T77" fmla="*/ 58 h 63"/>
              <a:gd name="T78" fmla="*/ 23 w 299"/>
              <a:gd name="T79" fmla="*/ 52 h 63"/>
              <a:gd name="T80" fmla="*/ 11 w 299"/>
              <a:gd name="T81" fmla="*/ 52 h 63"/>
              <a:gd name="T82" fmla="*/ 5 w 299"/>
              <a:gd name="T83" fmla="*/ 46 h 63"/>
              <a:gd name="T84" fmla="*/ 5 w 299"/>
              <a:gd name="T85" fmla="*/ 40 h 63"/>
              <a:gd name="T86" fmla="*/ 0 w 299"/>
              <a:gd name="T87" fmla="*/ 40 h 63"/>
              <a:gd name="T88" fmla="*/ 5 w 299"/>
              <a:gd name="T89" fmla="*/ 35 h 63"/>
              <a:gd name="T90" fmla="*/ 11 w 299"/>
              <a:gd name="T91" fmla="*/ 35 h 63"/>
              <a:gd name="T92" fmla="*/ 23 w 299"/>
              <a:gd name="T93" fmla="*/ 35 h 63"/>
              <a:gd name="T94" fmla="*/ 34 w 299"/>
              <a:gd name="T95" fmla="*/ 35 h 63"/>
              <a:gd name="T96" fmla="*/ 46 w 299"/>
              <a:gd name="T97" fmla="*/ 29 h 63"/>
              <a:gd name="T98" fmla="*/ 57 w 299"/>
              <a:gd name="T99" fmla="*/ 29 h 63"/>
              <a:gd name="T100" fmla="*/ 69 w 299"/>
              <a:gd name="T101" fmla="*/ 29 h 63"/>
              <a:gd name="T102" fmla="*/ 80 w 299"/>
              <a:gd name="T103" fmla="*/ 23 h 63"/>
              <a:gd name="T104" fmla="*/ 98 w 299"/>
              <a:gd name="T105" fmla="*/ 23 h 63"/>
              <a:gd name="T106" fmla="*/ 115 w 299"/>
              <a:gd name="T107" fmla="*/ 23 h 63"/>
              <a:gd name="T108" fmla="*/ 132 w 299"/>
              <a:gd name="T109" fmla="*/ 17 h 63"/>
              <a:gd name="T110" fmla="*/ 155 w 299"/>
              <a:gd name="T111" fmla="*/ 11 h 63"/>
              <a:gd name="T112" fmla="*/ 155 w 299"/>
              <a:gd name="T113" fmla="*/ 11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99" h="63">
                <a:moveTo>
                  <a:pt x="155" y="11"/>
                </a:moveTo>
                <a:lnTo>
                  <a:pt x="173" y="11"/>
                </a:lnTo>
                <a:lnTo>
                  <a:pt x="196" y="6"/>
                </a:lnTo>
                <a:lnTo>
                  <a:pt x="207" y="6"/>
                </a:lnTo>
                <a:lnTo>
                  <a:pt x="224" y="6"/>
                </a:lnTo>
                <a:lnTo>
                  <a:pt x="236" y="0"/>
                </a:lnTo>
                <a:lnTo>
                  <a:pt x="242" y="0"/>
                </a:lnTo>
                <a:lnTo>
                  <a:pt x="253" y="0"/>
                </a:lnTo>
                <a:lnTo>
                  <a:pt x="259" y="0"/>
                </a:lnTo>
                <a:lnTo>
                  <a:pt x="271" y="6"/>
                </a:lnTo>
                <a:lnTo>
                  <a:pt x="282" y="11"/>
                </a:lnTo>
                <a:lnTo>
                  <a:pt x="288" y="17"/>
                </a:lnTo>
                <a:lnTo>
                  <a:pt x="294" y="23"/>
                </a:lnTo>
                <a:lnTo>
                  <a:pt x="299" y="29"/>
                </a:lnTo>
                <a:lnTo>
                  <a:pt x="299" y="35"/>
                </a:lnTo>
                <a:lnTo>
                  <a:pt x="299" y="35"/>
                </a:lnTo>
                <a:lnTo>
                  <a:pt x="294" y="35"/>
                </a:lnTo>
                <a:lnTo>
                  <a:pt x="288" y="40"/>
                </a:lnTo>
                <a:lnTo>
                  <a:pt x="276" y="40"/>
                </a:lnTo>
                <a:lnTo>
                  <a:pt x="265" y="40"/>
                </a:lnTo>
                <a:lnTo>
                  <a:pt x="259" y="40"/>
                </a:lnTo>
                <a:lnTo>
                  <a:pt x="247" y="40"/>
                </a:lnTo>
                <a:lnTo>
                  <a:pt x="236" y="40"/>
                </a:lnTo>
                <a:lnTo>
                  <a:pt x="224" y="40"/>
                </a:lnTo>
                <a:lnTo>
                  <a:pt x="207" y="40"/>
                </a:lnTo>
                <a:lnTo>
                  <a:pt x="190" y="46"/>
                </a:lnTo>
                <a:lnTo>
                  <a:pt x="173" y="46"/>
                </a:lnTo>
                <a:lnTo>
                  <a:pt x="149" y="52"/>
                </a:lnTo>
                <a:lnTo>
                  <a:pt x="126" y="52"/>
                </a:lnTo>
                <a:lnTo>
                  <a:pt x="103" y="58"/>
                </a:lnTo>
                <a:lnTo>
                  <a:pt x="92" y="58"/>
                </a:lnTo>
                <a:lnTo>
                  <a:pt x="75" y="58"/>
                </a:lnTo>
                <a:lnTo>
                  <a:pt x="63" y="63"/>
                </a:lnTo>
                <a:lnTo>
                  <a:pt x="57" y="63"/>
                </a:lnTo>
                <a:lnTo>
                  <a:pt x="51" y="63"/>
                </a:lnTo>
                <a:lnTo>
                  <a:pt x="46" y="63"/>
                </a:lnTo>
                <a:lnTo>
                  <a:pt x="46" y="63"/>
                </a:lnTo>
                <a:lnTo>
                  <a:pt x="40" y="63"/>
                </a:lnTo>
                <a:lnTo>
                  <a:pt x="34" y="58"/>
                </a:lnTo>
                <a:lnTo>
                  <a:pt x="23" y="52"/>
                </a:lnTo>
                <a:lnTo>
                  <a:pt x="11" y="52"/>
                </a:lnTo>
                <a:lnTo>
                  <a:pt x="5" y="46"/>
                </a:lnTo>
                <a:lnTo>
                  <a:pt x="5" y="40"/>
                </a:lnTo>
                <a:lnTo>
                  <a:pt x="0" y="40"/>
                </a:lnTo>
                <a:lnTo>
                  <a:pt x="5" y="35"/>
                </a:lnTo>
                <a:lnTo>
                  <a:pt x="11" y="35"/>
                </a:lnTo>
                <a:lnTo>
                  <a:pt x="23" y="35"/>
                </a:lnTo>
                <a:lnTo>
                  <a:pt x="34" y="35"/>
                </a:lnTo>
                <a:lnTo>
                  <a:pt x="46" y="29"/>
                </a:lnTo>
                <a:lnTo>
                  <a:pt x="57" y="29"/>
                </a:lnTo>
                <a:lnTo>
                  <a:pt x="69" y="29"/>
                </a:lnTo>
                <a:lnTo>
                  <a:pt x="80" y="23"/>
                </a:lnTo>
                <a:lnTo>
                  <a:pt x="98" y="23"/>
                </a:lnTo>
                <a:lnTo>
                  <a:pt x="115" y="23"/>
                </a:lnTo>
                <a:lnTo>
                  <a:pt x="132" y="17"/>
                </a:lnTo>
                <a:lnTo>
                  <a:pt x="155" y="11"/>
                </a:lnTo>
                <a:lnTo>
                  <a:pt x="155" y="11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7" name="Freeform 15"/>
          <p:cNvSpPr/>
          <p:nvPr/>
        </p:nvSpPr>
        <p:spPr bwMode="auto">
          <a:xfrm>
            <a:off x="2018442" y="3082512"/>
            <a:ext cx="129811" cy="249204"/>
          </a:xfrm>
          <a:custGeom>
            <a:avLst/>
            <a:gdLst>
              <a:gd name="T0" fmla="*/ 75 w 75"/>
              <a:gd name="T1" fmla="*/ 18 h 144"/>
              <a:gd name="T2" fmla="*/ 75 w 75"/>
              <a:gd name="T3" fmla="*/ 29 h 144"/>
              <a:gd name="T4" fmla="*/ 75 w 75"/>
              <a:gd name="T5" fmla="*/ 41 h 144"/>
              <a:gd name="T6" fmla="*/ 75 w 75"/>
              <a:gd name="T7" fmla="*/ 52 h 144"/>
              <a:gd name="T8" fmla="*/ 75 w 75"/>
              <a:gd name="T9" fmla="*/ 70 h 144"/>
              <a:gd name="T10" fmla="*/ 69 w 75"/>
              <a:gd name="T11" fmla="*/ 81 h 144"/>
              <a:gd name="T12" fmla="*/ 63 w 75"/>
              <a:gd name="T13" fmla="*/ 98 h 144"/>
              <a:gd name="T14" fmla="*/ 57 w 75"/>
              <a:gd name="T15" fmla="*/ 110 h 144"/>
              <a:gd name="T16" fmla="*/ 46 w 75"/>
              <a:gd name="T17" fmla="*/ 121 h 144"/>
              <a:gd name="T18" fmla="*/ 40 w 75"/>
              <a:gd name="T19" fmla="*/ 133 h 144"/>
              <a:gd name="T20" fmla="*/ 34 w 75"/>
              <a:gd name="T21" fmla="*/ 139 h 144"/>
              <a:gd name="T22" fmla="*/ 28 w 75"/>
              <a:gd name="T23" fmla="*/ 139 h 144"/>
              <a:gd name="T24" fmla="*/ 23 w 75"/>
              <a:gd name="T25" fmla="*/ 144 h 144"/>
              <a:gd name="T26" fmla="*/ 23 w 75"/>
              <a:gd name="T27" fmla="*/ 139 h 144"/>
              <a:gd name="T28" fmla="*/ 17 w 75"/>
              <a:gd name="T29" fmla="*/ 139 h 144"/>
              <a:gd name="T30" fmla="*/ 11 w 75"/>
              <a:gd name="T31" fmla="*/ 133 h 144"/>
              <a:gd name="T32" fmla="*/ 5 w 75"/>
              <a:gd name="T33" fmla="*/ 127 h 144"/>
              <a:gd name="T34" fmla="*/ 0 w 75"/>
              <a:gd name="T35" fmla="*/ 116 h 144"/>
              <a:gd name="T36" fmla="*/ 0 w 75"/>
              <a:gd name="T37" fmla="*/ 110 h 144"/>
              <a:gd name="T38" fmla="*/ 0 w 75"/>
              <a:gd name="T39" fmla="*/ 104 h 144"/>
              <a:gd name="T40" fmla="*/ 0 w 75"/>
              <a:gd name="T41" fmla="*/ 104 h 144"/>
              <a:gd name="T42" fmla="*/ 0 w 75"/>
              <a:gd name="T43" fmla="*/ 98 h 144"/>
              <a:gd name="T44" fmla="*/ 5 w 75"/>
              <a:gd name="T45" fmla="*/ 93 h 144"/>
              <a:gd name="T46" fmla="*/ 5 w 75"/>
              <a:gd name="T47" fmla="*/ 87 h 144"/>
              <a:gd name="T48" fmla="*/ 11 w 75"/>
              <a:gd name="T49" fmla="*/ 81 h 144"/>
              <a:gd name="T50" fmla="*/ 23 w 75"/>
              <a:gd name="T51" fmla="*/ 75 h 144"/>
              <a:gd name="T52" fmla="*/ 28 w 75"/>
              <a:gd name="T53" fmla="*/ 64 h 144"/>
              <a:gd name="T54" fmla="*/ 40 w 75"/>
              <a:gd name="T55" fmla="*/ 52 h 144"/>
              <a:gd name="T56" fmla="*/ 46 w 75"/>
              <a:gd name="T57" fmla="*/ 35 h 144"/>
              <a:gd name="T58" fmla="*/ 51 w 75"/>
              <a:gd name="T59" fmla="*/ 23 h 144"/>
              <a:gd name="T60" fmla="*/ 57 w 75"/>
              <a:gd name="T61" fmla="*/ 12 h 144"/>
              <a:gd name="T62" fmla="*/ 63 w 75"/>
              <a:gd name="T63" fmla="*/ 6 h 144"/>
              <a:gd name="T64" fmla="*/ 63 w 75"/>
              <a:gd name="T65" fmla="*/ 0 h 144"/>
              <a:gd name="T66" fmla="*/ 69 w 75"/>
              <a:gd name="T67" fmla="*/ 0 h 144"/>
              <a:gd name="T68" fmla="*/ 69 w 75"/>
              <a:gd name="T69" fmla="*/ 6 h 144"/>
              <a:gd name="T70" fmla="*/ 69 w 75"/>
              <a:gd name="T71" fmla="*/ 12 h 144"/>
              <a:gd name="T72" fmla="*/ 75 w 75"/>
              <a:gd name="T73" fmla="*/ 18 h 144"/>
              <a:gd name="T74" fmla="*/ 75 w 75"/>
              <a:gd name="T75" fmla="*/ 18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" h="144">
                <a:moveTo>
                  <a:pt x="75" y="18"/>
                </a:moveTo>
                <a:lnTo>
                  <a:pt x="75" y="29"/>
                </a:lnTo>
                <a:lnTo>
                  <a:pt x="75" y="41"/>
                </a:lnTo>
                <a:lnTo>
                  <a:pt x="75" y="52"/>
                </a:lnTo>
                <a:lnTo>
                  <a:pt x="75" y="70"/>
                </a:lnTo>
                <a:lnTo>
                  <a:pt x="69" y="81"/>
                </a:lnTo>
                <a:lnTo>
                  <a:pt x="63" y="98"/>
                </a:lnTo>
                <a:lnTo>
                  <a:pt x="57" y="110"/>
                </a:lnTo>
                <a:lnTo>
                  <a:pt x="46" y="121"/>
                </a:lnTo>
                <a:lnTo>
                  <a:pt x="40" y="133"/>
                </a:lnTo>
                <a:lnTo>
                  <a:pt x="34" y="139"/>
                </a:lnTo>
                <a:lnTo>
                  <a:pt x="28" y="139"/>
                </a:lnTo>
                <a:lnTo>
                  <a:pt x="23" y="144"/>
                </a:lnTo>
                <a:lnTo>
                  <a:pt x="23" y="139"/>
                </a:lnTo>
                <a:lnTo>
                  <a:pt x="17" y="139"/>
                </a:lnTo>
                <a:lnTo>
                  <a:pt x="11" y="133"/>
                </a:lnTo>
                <a:lnTo>
                  <a:pt x="5" y="127"/>
                </a:lnTo>
                <a:lnTo>
                  <a:pt x="0" y="116"/>
                </a:lnTo>
                <a:lnTo>
                  <a:pt x="0" y="110"/>
                </a:lnTo>
                <a:lnTo>
                  <a:pt x="0" y="104"/>
                </a:lnTo>
                <a:lnTo>
                  <a:pt x="0" y="104"/>
                </a:lnTo>
                <a:lnTo>
                  <a:pt x="0" y="98"/>
                </a:lnTo>
                <a:lnTo>
                  <a:pt x="5" y="93"/>
                </a:lnTo>
                <a:lnTo>
                  <a:pt x="5" y="87"/>
                </a:lnTo>
                <a:lnTo>
                  <a:pt x="11" y="81"/>
                </a:lnTo>
                <a:lnTo>
                  <a:pt x="23" y="75"/>
                </a:lnTo>
                <a:lnTo>
                  <a:pt x="28" y="64"/>
                </a:lnTo>
                <a:lnTo>
                  <a:pt x="40" y="52"/>
                </a:lnTo>
                <a:lnTo>
                  <a:pt x="46" y="35"/>
                </a:lnTo>
                <a:lnTo>
                  <a:pt x="51" y="23"/>
                </a:lnTo>
                <a:lnTo>
                  <a:pt x="57" y="12"/>
                </a:lnTo>
                <a:lnTo>
                  <a:pt x="63" y="6"/>
                </a:lnTo>
                <a:lnTo>
                  <a:pt x="63" y="0"/>
                </a:lnTo>
                <a:lnTo>
                  <a:pt x="69" y="0"/>
                </a:lnTo>
                <a:lnTo>
                  <a:pt x="69" y="6"/>
                </a:lnTo>
                <a:lnTo>
                  <a:pt x="69" y="12"/>
                </a:lnTo>
                <a:lnTo>
                  <a:pt x="75" y="18"/>
                </a:lnTo>
                <a:lnTo>
                  <a:pt x="75" y="1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8" name="Freeform 16"/>
          <p:cNvSpPr/>
          <p:nvPr/>
        </p:nvSpPr>
        <p:spPr bwMode="auto">
          <a:xfrm>
            <a:off x="2297100" y="3103279"/>
            <a:ext cx="119426" cy="140178"/>
          </a:xfrm>
          <a:custGeom>
            <a:avLst/>
            <a:gdLst>
              <a:gd name="T0" fmla="*/ 52 w 69"/>
              <a:gd name="T1" fmla="*/ 23 h 81"/>
              <a:gd name="T2" fmla="*/ 58 w 69"/>
              <a:gd name="T3" fmla="*/ 29 h 81"/>
              <a:gd name="T4" fmla="*/ 63 w 69"/>
              <a:gd name="T5" fmla="*/ 40 h 81"/>
              <a:gd name="T6" fmla="*/ 63 w 69"/>
              <a:gd name="T7" fmla="*/ 52 h 81"/>
              <a:gd name="T8" fmla="*/ 69 w 69"/>
              <a:gd name="T9" fmla="*/ 58 h 81"/>
              <a:gd name="T10" fmla="*/ 69 w 69"/>
              <a:gd name="T11" fmla="*/ 69 h 81"/>
              <a:gd name="T12" fmla="*/ 63 w 69"/>
              <a:gd name="T13" fmla="*/ 75 h 81"/>
              <a:gd name="T14" fmla="*/ 63 w 69"/>
              <a:gd name="T15" fmla="*/ 75 h 81"/>
              <a:gd name="T16" fmla="*/ 58 w 69"/>
              <a:gd name="T17" fmla="*/ 81 h 81"/>
              <a:gd name="T18" fmla="*/ 46 w 69"/>
              <a:gd name="T19" fmla="*/ 75 h 81"/>
              <a:gd name="T20" fmla="*/ 40 w 69"/>
              <a:gd name="T21" fmla="*/ 69 h 81"/>
              <a:gd name="T22" fmla="*/ 29 w 69"/>
              <a:gd name="T23" fmla="*/ 58 h 81"/>
              <a:gd name="T24" fmla="*/ 17 w 69"/>
              <a:gd name="T25" fmla="*/ 40 h 81"/>
              <a:gd name="T26" fmla="*/ 6 w 69"/>
              <a:gd name="T27" fmla="*/ 23 h 81"/>
              <a:gd name="T28" fmla="*/ 0 w 69"/>
              <a:gd name="T29" fmla="*/ 11 h 81"/>
              <a:gd name="T30" fmla="*/ 0 w 69"/>
              <a:gd name="T31" fmla="*/ 6 h 81"/>
              <a:gd name="T32" fmla="*/ 0 w 69"/>
              <a:gd name="T33" fmla="*/ 0 h 81"/>
              <a:gd name="T34" fmla="*/ 0 w 69"/>
              <a:gd name="T35" fmla="*/ 0 h 81"/>
              <a:gd name="T36" fmla="*/ 6 w 69"/>
              <a:gd name="T37" fmla="*/ 0 h 81"/>
              <a:gd name="T38" fmla="*/ 11 w 69"/>
              <a:gd name="T39" fmla="*/ 0 h 81"/>
              <a:gd name="T40" fmla="*/ 23 w 69"/>
              <a:gd name="T41" fmla="*/ 0 h 81"/>
              <a:gd name="T42" fmla="*/ 29 w 69"/>
              <a:gd name="T43" fmla="*/ 6 h 81"/>
              <a:gd name="T44" fmla="*/ 35 w 69"/>
              <a:gd name="T45" fmla="*/ 11 h 81"/>
              <a:gd name="T46" fmla="*/ 46 w 69"/>
              <a:gd name="T47" fmla="*/ 17 h 81"/>
              <a:gd name="T48" fmla="*/ 52 w 69"/>
              <a:gd name="T49" fmla="*/ 23 h 81"/>
              <a:gd name="T50" fmla="*/ 52 w 69"/>
              <a:gd name="T51" fmla="*/ 2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9" h="81">
                <a:moveTo>
                  <a:pt x="52" y="23"/>
                </a:moveTo>
                <a:lnTo>
                  <a:pt x="58" y="29"/>
                </a:lnTo>
                <a:lnTo>
                  <a:pt x="63" y="40"/>
                </a:lnTo>
                <a:lnTo>
                  <a:pt x="63" y="52"/>
                </a:lnTo>
                <a:lnTo>
                  <a:pt x="69" y="58"/>
                </a:lnTo>
                <a:lnTo>
                  <a:pt x="69" y="69"/>
                </a:lnTo>
                <a:lnTo>
                  <a:pt x="63" y="75"/>
                </a:lnTo>
                <a:lnTo>
                  <a:pt x="63" y="75"/>
                </a:lnTo>
                <a:lnTo>
                  <a:pt x="58" y="81"/>
                </a:lnTo>
                <a:lnTo>
                  <a:pt x="46" y="75"/>
                </a:lnTo>
                <a:lnTo>
                  <a:pt x="40" y="69"/>
                </a:lnTo>
                <a:lnTo>
                  <a:pt x="29" y="58"/>
                </a:lnTo>
                <a:lnTo>
                  <a:pt x="17" y="40"/>
                </a:lnTo>
                <a:lnTo>
                  <a:pt x="6" y="23"/>
                </a:lnTo>
                <a:lnTo>
                  <a:pt x="0" y="11"/>
                </a:ln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  <a:lnTo>
                  <a:pt x="6" y="0"/>
                </a:lnTo>
                <a:lnTo>
                  <a:pt x="11" y="0"/>
                </a:lnTo>
                <a:lnTo>
                  <a:pt x="23" y="0"/>
                </a:lnTo>
                <a:lnTo>
                  <a:pt x="29" y="6"/>
                </a:lnTo>
                <a:lnTo>
                  <a:pt x="35" y="11"/>
                </a:lnTo>
                <a:lnTo>
                  <a:pt x="46" y="17"/>
                </a:lnTo>
                <a:lnTo>
                  <a:pt x="52" y="23"/>
                </a:lnTo>
                <a:lnTo>
                  <a:pt x="52" y="23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59" name="Freeform 17"/>
          <p:cNvSpPr/>
          <p:nvPr/>
        </p:nvSpPr>
        <p:spPr bwMode="auto">
          <a:xfrm>
            <a:off x="2516914" y="3073860"/>
            <a:ext cx="138465" cy="148830"/>
          </a:xfrm>
          <a:custGeom>
            <a:avLst/>
            <a:gdLst>
              <a:gd name="T0" fmla="*/ 75 w 80"/>
              <a:gd name="T1" fmla="*/ 40 h 86"/>
              <a:gd name="T2" fmla="*/ 80 w 80"/>
              <a:gd name="T3" fmla="*/ 51 h 86"/>
              <a:gd name="T4" fmla="*/ 80 w 80"/>
              <a:gd name="T5" fmla="*/ 63 h 86"/>
              <a:gd name="T6" fmla="*/ 80 w 80"/>
              <a:gd name="T7" fmla="*/ 75 h 86"/>
              <a:gd name="T8" fmla="*/ 80 w 80"/>
              <a:gd name="T9" fmla="*/ 80 h 86"/>
              <a:gd name="T10" fmla="*/ 75 w 80"/>
              <a:gd name="T11" fmla="*/ 86 h 86"/>
              <a:gd name="T12" fmla="*/ 69 w 80"/>
              <a:gd name="T13" fmla="*/ 86 h 86"/>
              <a:gd name="T14" fmla="*/ 57 w 80"/>
              <a:gd name="T15" fmla="*/ 86 h 86"/>
              <a:gd name="T16" fmla="*/ 52 w 80"/>
              <a:gd name="T17" fmla="*/ 75 h 86"/>
              <a:gd name="T18" fmla="*/ 40 w 80"/>
              <a:gd name="T19" fmla="*/ 63 h 86"/>
              <a:gd name="T20" fmla="*/ 29 w 80"/>
              <a:gd name="T21" fmla="*/ 46 h 86"/>
              <a:gd name="T22" fmla="*/ 23 w 80"/>
              <a:gd name="T23" fmla="*/ 34 h 86"/>
              <a:gd name="T24" fmla="*/ 17 w 80"/>
              <a:gd name="T25" fmla="*/ 28 h 86"/>
              <a:gd name="T26" fmla="*/ 6 w 80"/>
              <a:gd name="T27" fmla="*/ 17 h 86"/>
              <a:gd name="T28" fmla="*/ 0 w 80"/>
              <a:gd name="T29" fmla="*/ 5 h 86"/>
              <a:gd name="T30" fmla="*/ 0 w 80"/>
              <a:gd name="T31" fmla="*/ 5 h 86"/>
              <a:gd name="T32" fmla="*/ 11 w 80"/>
              <a:gd name="T33" fmla="*/ 0 h 86"/>
              <a:gd name="T34" fmla="*/ 23 w 80"/>
              <a:gd name="T35" fmla="*/ 5 h 86"/>
              <a:gd name="T36" fmla="*/ 34 w 80"/>
              <a:gd name="T37" fmla="*/ 11 h 86"/>
              <a:gd name="T38" fmla="*/ 57 w 80"/>
              <a:gd name="T39" fmla="*/ 17 h 86"/>
              <a:gd name="T40" fmla="*/ 63 w 80"/>
              <a:gd name="T41" fmla="*/ 23 h 86"/>
              <a:gd name="T42" fmla="*/ 69 w 80"/>
              <a:gd name="T43" fmla="*/ 23 h 86"/>
              <a:gd name="T44" fmla="*/ 75 w 80"/>
              <a:gd name="T45" fmla="*/ 28 h 86"/>
              <a:gd name="T46" fmla="*/ 75 w 80"/>
              <a:gd name="T47" fmla="*/ 40 h 86"/>
              <a:gd name="T48" fmla="*/ 75 w 80"/>
              <a:gd name="T49" fmla="*/ 40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80" h="86">
                <a:moveTo>
                  <a:pt x="75" y="40"/>
                </a:moveTo>
                <a:lnTo>
                  <a:pt x="80" y="51"/>
                </a:lnTo>
                <a:lnTo>
                  <a:pt x="80" y="63"/>
                </a:lnTo>
                <a:lnTo>
                  <a:pt x="80" y="75"/>
                </a:lnTo>
                <a:lnTo>
                  <a:pt x="80" y="80"/>
                </a:lnTo>
                <a:lnTo>
                  <a:pt x="75" y="86"/>
                </a:lnTo>
                <a:lnTo>
                  <a:pt x="69" y="86"/>
                </a:lnTo>
                <a:lnTo>
                  <a:pt x="57" y="86"/>
                </a:lnTo>
                <a:lnTo>
                  <a:pt x="52" y="75"/>
                </a:lnTo>
                <a:lnTo>
                  <a:pt x="40" y="63"/>
                </a:lnTo>
                <a:lnTo>
                  <a:pt x="29" y="46"/>
                </a:lnTo>
                <a:lnTo>
                  <a:pt x="23" y="34"/>
                </a:lnTo>
                <a:lnTo>
                  <a:pt x="17" y="28"/>
                </a:lnTo>
                <a:lnTo>
                  <a:pt x="6" y="17"/>
                </a:lnTo>
                <a:lnTo>
                  <a:pt x="0" y="5"/>
                </a:lnTo>
                <a:lnTo>
                  <a:pt x="0" y="5"/>
                </a:lnTo>
                <a:lnTo>
                  <a:pt x="11" y="0"/>
                </a:lnTo>
                <a:lnTo>
                  <a:pt x="23" y="5"/>
                </a:lnTo>
                <a:lnTo>
                  <a:pt x="34" y="11"/>
                </a:lnTo>
                <a:lnTo>
                  <a:pt x="57" y="17"/>
                </a:lnTo>
                <a:lnTo>
                  <a:pt x="63" y="23"/>
                </a:lnTo>
                <a:lnTo>
                  <a:pt x="69" y="23"/>
                </a:lnTo>
                <a:lnTo>
                  <a:pt x="75" y="28"/>
                </a:lnTo>
                <a:lnTo>
                  <a:pt x="75" y="40"/>
                </a:lnTo>
                <a:lnTo>
                  <a:pt x="75" y="40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60" name="Freeform 18"/>
          <p:cNvSpPr/>
          <p:nvPr/>
        </p:nvSpPr>
        <p:spPr bwMode="auto">
          <a:xfrm>
            <a:off x="2776535" y="3092896"/>
            <a:ext cx="209428" cy="199018"/>
          </a:xfrm>
          <a:custGeom>
            <a:avLst/>
            <a:gdLst>
              <a:gd name="T0" fmla="*/ 63 w 121"/>
              <a:gd name="T1" fmla="*/ 17 h 115"/>
              <a:gd name="T2" fmla="*/ 80 w 121"/>
              <a:gd name="T3" fmla="*/ 29 h 115"/>
              <a:gd name="T4" fmla="*/ 92 w 121"/>
              <a:gd name="T5" fmla="*/ 35 h 115"/>
              <a:gd name="T6" fmla="*/ 103 w 121"/>
              <a:gd name="T7" fmla="*/ 40 h 115"/>
              <a:gd name="T8" fmla="*/ 109 w 121"/>
              <a:gd name="T9" fmla="*/ 52 h 115"/>
              <a:gd name="T10" fmla="*/ 115 w 121"/>
              <a:gd name="T11" fmla="*/ 58 h 115"/>
              <a:gd name="T12" fmla="*/ 121 w 121"/>
              <a:gd name="T13" fmla="*/ 69 h 115"/>
              <a:gd name="T14" fmla="*/ 121 w 121"/>
              <a:gd name="T15" fmla="*/ 75 h 115"/>
              <a:gd name="T16" fmla="*/ 121 w 121"/>
              <a:gd name="T17" fmla="*/ 81 h 115"/>
              <a:gd name="T18" fmla="*/ 121 w 121"/>
              <a:gd name="T19" fmla="*/ 92 h 115"/>
              <a:gd name="T20" fmla="*/ 121 w 121"/>
              <a:gd name="T21" fmla="*/ 104 h 115"/>
              <a:gd name="T22" fmla="*/ 115 w 121"/>
              <a:gd name="T23" fmla="*/ 110 h 115"/>
              <a:gd name="T24" fmla="*/ 115 w 121"/>
              <a:gd name="T25" fmla="*/ 115 h 115"/>
              <a:gd name="T26" fmla="*/ 109 w 121"/>
              <a:gd name="T27" fmla="*/ 115 h 115"/>
              <a:gd name="T28" fmla="*/ 109 w 121"/>
              <a:gd name="T29" fmla="*/ 115 h 115"/>
              <a:gd name="T30" fmla="*/ 103 w 121"/>
              <a:gd name="T31" fmla="*/ 115 h 115"/>
              <a:gd name="T32" fmla="*/ 98 w 121"/>
              <a:gd name="T33" fmla="*/ 115 h 115"/>
              <a:gd name="T34" fmla="*/ 92 w 121"/>
              <a:gd name="T35" fmla="*/ 110 h 115"/>
              <a:gd name="T36" fmla="*/ 86 w 121"/>
              <a:gd name="T37" fmla="*/ 104 h 115"/>
              <a:gd name="T38" fmla="*/ 80 w 121"/>
              <a:gd name="T39" fmla="*/ 98 h 115"/>
              <a:gd name="T40" fmla="*/ 69 w 121"/>
              <a:gd name="T41" fmla="*/ 92 h 115"/>
              <a:gd name="T42" fmla="*/ 57 w 121"/>
              <a:gd name="T43" fmla="*/ 81 h 115"/>
              <a:gd name="T44" fmla="*/ 46 w 121"/>
              <a:gd name="T45" fmla="*/ 69 h 115"/>
              <a:gd name="T46" fmla="*/ 34 w 121"/>
              <a:gd name="T47" fmla="*/ 58 h 115"/>
              <a:gd name="T48" fmla="*/ 28 w 121"/>
              <a:gd name="T49" fmla="*/ 46 h 115"/>
              <a:gd name="T50" fmla="*/ 17 w 121"/>
              <a:gd name="T51" fmla="*/ 35 h 115"/>
              <a:gd name="T52" fmla="*/ 11 w 121"/>
              <a:gd name="T53" fmla="*/ 29 h 115"/>
              <a:gd name="T54" fmla="*/ 5 w 121"/>
              <a:gd name="T55" fmla="*/ 23 h 115"/>
              <a:gd name="T56" fmla="*/ 0 w 121"/>
              <a:gd name="T57" fmla="*/ 17 h 115"/>
              <a:gd name="T58" fmla="*/ 0 w 121"/>
              <a:gd name="T59" fmla="*/ 12 h 115"/>
              <a:gd name="T60" fmla="*/ 0 w 121"/>
              <a:gd name="T61" fmla="*/ 12 h 115"/>
              <a:gd name="T62" fmla="*/ 0 w 121"/>
              <a:gd name="T63" fmla="*/ 6 h 115"/>
              <a:gd name="T64" fmla="*/ 5 w 121"/>
              <a:gd name="T65" fmla="*/ 6 h 115"/>
              <a:gd name="T66" fmla="*/ 5 w 121"/>
              <a:gd name="T67" fmla="*/ 6 h 115"/>
              <a:gd name="T68" fmla="*/ 11 w 121"/>
              <a:gd name="T69" fmla="*/ 0 h 115"/>
              <a:gd name="T70" fmla="*/ 23 w 121"/>
              <a:gd name="T71" fmla="*/ 0 h 115"/>
              <a:gd name="T72" fmla="*/ 34 w 121"/>
              <a:gd name="T73" fmla="*/ 6 h 115"/>
              <a:gd name="T74" fmla="*/ 46 w 121"/>
              <a:gd name="T75" fmla="*/ 12 h 115"/>
              <a:gd name="T76" fmla="*/ 63 w 121"/>
              <a:gd name="T77" fmla="*/ 17 h 115"/>
              <a:gd name="T78" fmla="*/ 63 w 121"/>
              <a:gd name="T79" fmla="*/ 17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1" h="115">
                <a:moveTo>
                  <a:pt x="63" y="17"/>
                </a:moveTo>
                <a:lnTo>
                  <a:pt x="80" y="29"/>
                </a:lnTo>
                <a:lnTo>
                  <a:pt x="92" y="35"/>
                </a:lnTo>
                <a:lnTo>
                  <a:pt x="103" y="40"/>
                </a:lnTo>
                <a:lnTo>
                  <a:pt x="109" y="52"/>
                </a:lnTo>
                <a:lnTo>
                  <a:pt x="115" y="58"/>
                </a:lnTo>
                <a:lnTo>
                  <a:pt x="121" y="69"/>
                </a:lnTo>
                <a:lnTo>
                  <a:pt x="121" y="75"/>
                </a:lnTo>
                <a:lnTo>
                  <a:pt x="121" y="81"/>
                </a:lnTo>
                <a:lnTo>
                  <a:pt x="121" y="92"/>
                </a:lnTo>
                <a:lnTo>
                  <a:pt x="121" y="104"/>
                </a:lnTo>
                <a:lnTo>
                  <a:pt x="115" y="110"/>
                </a:lnTo>
                <a:lnTo>
                  <a:pt x="115" y="115"/>
                </a:lnTo>
                <a:lnTo>
                  <a:pt x="109" y="115"/>
                </a:lnTo>
                <a:lnTo>
                  <a:pt x="109" y="115"/>
                </a:lnTo>
                <a:lnTo>
                  <a:pt x="103" y="115"/>
                </a:lnTo>
                <a:lnTo>
                  <a:pt x="98" y="115"/>
                </a:lnTo>
                <a:lnTo>
                  <a:pt x="92" y="110"/>
                </a:lnTo>
                <a:lnTo>
                  <a:pt x="86" y="104"/>
                </a:lnTo>
                <a:lnTo>
                  <a:pt x="80" y="98"/>
                </a:lnTo>
                <a:lnTo>
                  <a:pt x="69" y="92"/>
                </a:lnTo>
                <a:lnTo>
                  <a:pt x="57" y="81"/>
                </a:lnTo>
                <a:lnTo>
                  <a:pt x="46" y="69"/>
                </a:lnTo>
                <a:lnTo>
                  <a:pt x="34" y="58"/>
                </a:lnTo>
                <a:lnTo>
                  <a:pt x="28" y="46"/>
                </a:lnTo>
                <a:lnTo>
                  <a:pt x="17" y="35"/>
                </a:lnTo>
                <a:lnTo>
                  <a:pt x="11" y="29"/>
                </a:lnTo>
                <a:lnTo>
                  <a:pt x="5" y="23"/>
                </a:lnTo>
                <a:lnTo>
                  <a:pt x="0" y="17"/>
                </a:lnTo>
                <a:lnTo>
                  <a:pt x="0" y="12"/>
                </a:lnTo>
                <a:lnTo>
                  <a:pt x="0" y="12"/>
                </a:lnTo>
                <a:lnTo>
                  <a:pt x="0" y="6"/>
                </a:lnTo>
                <a:lnTo>
                  <a:pt x="5" y="6"/>
                </a:lnTo>
                <a:lnTo>
                  <a:pt x="5" y="6"/>
                </a:lnTo>
                <a:lnTo>
                  <a:pt x="11" y="0"/>
                </a:lnTo>
                <a:lnTo>
                  <a:pt x="23" y="0"/>
                </a:lnTo>
                <a:lnTo>
                  <a:pt x="34" y="6"/>
                </a:lnTo>
                <a:lnTo>
                  <a:pt x="46" y="12"/>
                </a:lnTo>
                <a:lnTo>
                  <a:pt x="63" y="17"/>
                </a:lnTo>
                <a:lnTo>
                  <a:pt x="63" y="17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/>
          </a:p>
        </p:txBody>
      </p:sp>
      <p:sp>
        <p:nvSpPr>
          <p:cNvPr id="61" name="任意多边形: 形状 143"/>
          <p:cNvSpPr/>
          <p:nvPr/>
        </p:nvSpPr>
        <p:spPr bwMode="auto">
          <a:xfrm>
            <a:off x="1968247" y="2638164"/>
            <a:ext cx="389433" cy="395894"/>
          </a:xfrm>
          <a:custGeom>
            <a:avLst/>
            <a:gdLst>
              <a:gd name="connsiteX0" fmla="*/ 415887 w 519176"/>
              <a:gd name="connsiteY0" fmla="*/ 0 h 527859"/>
              <a:gd name="connsiteX1" fmla="*/ 424571 w 519176"/>
              <a:gd name="connsiteY1" fmla="*/ 8684 h 527859"/>
              <a:gd name="connsiteX2" fmla="*/ 452260 w 519176"/>
              <a:gd name="connsiteY2" fmla="*/ 22528 h 527859"/>
              <a:gd name="connsiteX3" fmla="*/ 477642 w 519176"/>
              <a:gd name="connsiteY3" fmla="*/ 34066 h 527859"/>
              <a:gd name="connsiteX4" fmla="*/ 491487 w 519176"/>
              <a:gd name="connsiteY4" fmla="*/ 47910 h 527859"/>
              <a:gd name="connsiteX5" fmla="*/ 505332 w 519176"/>
              <a:gd name="connsiteY5" fmla="*/ 61755 h 527859"/>
              <a:gd name="connsiteX6" fmla="*/ 519176 w 519176"/>
              <a:gd name="connsiteY6" fmla="*/ 75600 h 527859"/>
              <a:gd name="connsiteX7" fmla="*/ 519176 w 519176"/>
              <a:gd name="connsiteY7" fmla="*/ 87137 h 527859"/>
              <a:gd name="connsiteX8" fmla="*/ 519176 w 519176"/>
              <a:gd name="connsiteY8" fmla="*/ 100982 h 527859"/>
              <a:gd name="connsiteX9" fmla="*/ 505332 w 519176"/>
              <a:gd name="connsiteY9" fmla="*/ 114826 h 527859"/>
              <a:gd name="connsiteX10" fmla="*/ 491487 w 519176"/>
              <a:gd name="connsiteY10" fmla="*/ 128671 h 527859"/>
              <a:gd name="connsiteX11" fmla="*/ 477642 w 519176"/>
              <a:gd name="connsiteY11" fmla="*/ 140208 h 527859"/>
              <a:gd name="connsiteX12" fmla="*/ 452260 w 519176"/>
              <a:gd name="connsiteY12" fmla="*/ 167898 h 527859"/>
              <a:gd name="connsiteX13" fmla="*/ 438416 w 519176"/>
              <a:gd name="connsiteY13" fmla="*/ 193279 h 527859"/>
              <a:gd name="connsiteX14" fmla="*/ 410726 w 519176"/>
              <a:gd name="connsiteY14" fmla="*/ 234813 h 527859"/>
              <a:gd name="connsiteX15" fmla="*/ 385344 w 519176"/>
              <a:gd name="connsiteY15" fmla="*/ 274040 h 527859"/>
              <a:gd name="connsiteX16" fmla="*/ 346118 w 519176"/>
              <a:gd name="connsiteY16" fmla="*/ 313267 h 527859"/>
              <a:gd name="connsiteX17" fmla="*/ 318428 w 519176"/>
              <a:gd name="connsiteY17" fmla="*/ 354801 h 527859"/>
              <a:gd name="connsiteX18" fmla="*/ 279202 w 519176"/>
              <a:gd name="connsiteY18" fmla="*/ 394027 h 527859"/>
              <a:gd name="connsiteX19" fmla="*/ 226130 w 519176"/>
              <a:gd name="connsiteY19" fmla="*/ 419409 h 527859"/>
              <a:gd name="connsiteX20" fmla="*/ 173059 w 519176"/>
              <a:gd name="connsiteY20" fmla="*/ 460943 h 527859"/>
              <a:gd name="connsiteX21" fmla="*/ 119988 w 519176"/>
              <a:gd name="connsiteY21" fmla="*/ 486325 h 527859"/>
              <a:gd name="connsiteX22" fmla="*/ 92298 w 519176"/>
              <a:gd name="connsiteY22" fmla="*/ 500170 h 527859"/>
              <a:gd name="connsiteX23" fmla="*/ 66916 w 519176"/>
              <a:gd name="connsiteY23" fmla="*/ 500170 h 527859"/>
              <a:gd name="connsiteX24" fmla="*/ 53072 w 519176"/>
              <a:gd name="connsiteY24" fmla="*/ 514014 h 527859"/>
              <a:gd name="connsiteX25" fmla="*/ 39227 w 519176"/>
              <a:gd name="connsiteY25" fmla="*/ 514014 h 527859"/>
              <a:gd name="connsiteX26" fmla="*/ 25382 w 519176"/>
              <a:gd name="connsiteY26" fmla="*/ 527859 h 527859"/>
              <a:gd name="connsiteX27" fmla="*/ 13845 w 519176"/>
              <a:gd name="connsiteY27" fmla="*/ 527859 h 527859"/>
              <a:gd name="connsiteX28" fmla="*/ 0 w 519176"/>
              <a:gd name="connsiteY28" fmla="*/ 527859 h 527859"/>
              <a:gd name="connsiteX29" fmla="*/ 13845 w 519176"/>
              <a:gd name="connsiteY29" fmla="*/ 514014 h 527859"/>
              <a:gd name="connsiteX30" fmla="*/ 25382 w 519176"/>
              <a:gd name="connsiteY30" fmla="*/ 500170 h 527859"/>
              <a:gd name="connsiteX31" fmla="*/ 53072 w 519176"/>
              <a:gd name="connsiteY31" fmla="*/ 474788 h 527859"/>
              <a:gd name="connsiteX32" fmla="*/ 92298 w 519176"/>
              <a:gd name="connsiteY32" fmla="*/ 447098 h 527859"/>
              <a:gd name="connsiteX33" fmla="*/ 131525 w 519176"/>
              <a:gd name="connsiteY33" fmla="*/ 407872 h 527859"/>
              <a:gd name="connsiteX34" fmla="*/ 173059 w 519176"/>
              <a:gd name="connsiteY34" fmla="*/ 380183 h 527859"/>
              <a:gd name="connsiteX35" fmla="*/ 212286 w 519176"/>
              <a:gd name="connsiteY35" fmla="*/ 340956 h 527859"/>
              <a:gd name="connsiteX36" fmla="*/ 251512 w 519176"/>
              <a:gd name="connsiteY36" fmla="*/ 301729 h 527859"/>
              <a:gd name="connsiteX37" fmla="*/ 279202 w 519176"/>
              <a:gd name="connsiteY37" fmla="*/ 274040 h 527859"/>
              <a:gd name="connsiteX38" fmla="*/ 304583 w 519176"/>
              <a:gd name="connsiteY38" fmla="*/ 234813 h 527859"/>
              <a:gd name="connsiteX39" fmla="*/ 332273 w 519176"/>
              <a:gd name="connsiteY39" fmla="*/ 207124 h 527859"/>
              <a:gd name="connsiteX40" fmla="*/ 346118 w 519176"/>
              <a:gd name="connsiteY40" fmla="*/ 167898 h 527859"/>
              <a:gd name="connsiteX41" fmla="*/ 357655 w 519176"/>
              <a:gd name="connsiteY41" fmla="*/ 140208 h 527859"/>
              <a:gd name="connsiteX42" fmla="*/ 371500 w 519176"/>
              <a:gd name="connsiteY42" fmla="*/ 114826 h 527859"/>
              <a:gd name="connsiteX43" fmla="*/ 385344 w 519176"/>
              <a:gd name="connsiteY43" fmla="*/ 100982 h 527859"/>
              <a:gd name="connsiteX44" fmla="*/ 385344 w 519176"/>
              <a:gd name="connsiteY44" fmla="*/ 87137 h 527859"/>
              <a:gd name="connsiteX45" fmla="*/ 371500 w 519176"/>
              <a:gd name="connsiteY45" fmla="*/ 87137 h 527859"/>
              <a:gd name="connsiteX46" fmla="*/ 360607 w 519176"/>
              <a:gd name="connsiteY46" fmla="*/ 87137 h 527859"/>
              <a:gd name="connsiteX47" fmla="*/ 372692 w 519176"/>
              <a:gd name="connsiteY47" fmla="*/ 79080 h 527859"/>
              <a:gd name="connsiteX48" fmla="*/ 396505 w 519176"/>
              <a:gd name="connsiteY48" fmla="*/ 36218 h 527859"/>
              <a:gd name="connsiteX49" fmla="*/ 410792 w 519176"/>
              <a:gd name="connsiteY49" fmla="*/ 7643 h 527859"/>
              <a:gd name="connsiteX50" fmla="*/ 415887 w 519176"/>
              <a:gd name="connsiteY50" fmla="*/ 0 h 527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19176" h="527859">
                <a:moveTo>
                  <a:pt x="415887" y="0"/>
                </a:moveTo>
                <a:lnTo>
                  <a:pt x="424571" y="8684"/>
                </a:lnTo>
                <a:lnTo>
                  <a:pt x="452260" y="22528"/>
                </a:lnTo>
                <a:lnTo>
                  <a:pt x="477642" y="34066"/>
                </a:lnTo>
                <a:lnTo>
                  <a:pt x="491487" y="47910"/>
                </a:lnTo>
                <a:lnTo>
                  <a:pt x="505332" y="61755"/>
                </a:lnTo>
                <a:lnTo>
                  <a:pt x="519176" y="75600"/>
                </a:lnTo>
                <a:lnTo>
                  <a:pt x="519176" y="87137"/>
                </a:lnTo>
                <a:lnTo>
                  <a:pt x="519176" y="100982"/>
                </a:lnTo>
                <a:lnTo>
                  <a:pt x="505332" y="114826"/>
                </a:lnTo>
                <a:lnTo>
                  <a:pt x="491487" y="128671"/>
                </a:lnTo>
                <a:lnTo>
                  <a:pt x="477642" y="140208"/>
                </a:lnTo>
                <a:lnTo>
                  <a:pt x="452260" y="167898"/>
                </a:lnTo>
                <a:lnTo>
                  <a:pt x="438416" y="193279"/>
                </a:lnTo>
                <a:lnTo>
                  <a:pt x="410726" y="234813"/>
                </a:lnTo>
                <a:lnTo>
                  <a:pt x="385344" y="274040"/>
                </a:lnTo>
                <a:lnTo>
                  <a:pt x="346118" y="313267"/>
                </a:lnTo>
                <a:lnTo>
                  <a:pt x="318428" y="354801"/>
                </a:lnTo>
                <a:lnTo>
                  <a:pt x="279202" y="394027"/>
                </a:lnTo>
                <a:lnTo>
                  <a:pt x="226130" y="419409"/>
                </a:lnTo>
                <a:lnTo>
                  <a:pt x="173059" y="460943"/>
                </a:lnTo>
                <a:lnTo>
                  <a:pt x="119988" y="486325"/>
                </a:lnTo>
                <a:lnTo>
                  <a:pt x="92298" y="500170"/>
                </a:lnTo>
                <a:lnTo>
                  <a:pt x="66916" y="500170"/>
                </a:lnTo>
                <a:lnTo>
                  <a:pt x="53072" y="514014"/>
                </a:lnTo>
                <a:lnTo>
                  <a:pt x="39227" y="514014"/>
                </a:lnTo>
                <a:lnTo>
                  <a:pt x="25382" y="527859"/>
                </a:lnTo>
                <a:lnTo>
                  <a:pt x="13845" y="527859"/>
                </a:lnTo>
                <a:lnTo>
                  <a:pt x="0" y="527859"/>
                </a:lnTo>
                <a:lnTo>
                  <a:pt x="13845" y="514014"/>
                </a:lnTo>
                <a:lnTo>
                  <a:pt x="25382" y="500170"/>
                </a:lnTo>
                <a:lnTo>
                  <a:pt x="53072" y="474788"/>
                </a:lnTo>
                <a:lnTo>
                  <a:pt x="92298" y="447098"/>
                </a:lnTo>
                <a:lnTo>
                  <a:pt x="131525" y="407872"/>
                </a:lnTo>
                <a:lnTo>
                  <a:pt x="173059" y="380183"/>
                </a:lnTo>
                <a:lnTo>
                  <a:pt x="212286" y="340956"/>
                </a:lnTo>
                <a:lnTo>
                  <a:pt x="251512" y="301729"/>
                </a:lnTo>
                <a:lnTo>
                  <a:pt x="279202" y="274040"/>
                </a:lnTo>
                <a:lnTo>
                  <a:pt x="304583" y="234813"/>
                </a:lnTo>
                <a:lnTo>
                  <a:pt x="332273" y="207124"/>
                </a:lnTo>
                <a:lnTo>
                  <a:pt x="346118" y="167898"/>
                </a:lnTo>
                <a:lnTo>
                  <a:pt x="357655" y="140208"/>
                </a:lnTo>
                <a:lnTo>
                  <a:pt x="371500" y="114826"/>
                </a:lnTo>
                <a:lnTo>
                  <a:pt x="385344" y="100982"/>
                </a:lnTo>
                <a:lnTo>
                  <a:pt x="385344" y="87137"/>
                </a:lnTo>
                <a:lnTo>
                  <a:pt x="371500" y="87137"/>
                </a:lnTo>
                <a:lnTo>
                  <a:pt x="360607" y="87137"/>
                </a:lnTo>
                <a:lnTo>
                  <a:pt x="372692" y="79080"/>
                </a:lnTo>
                <a:cubicBezTo>
                  <a:pt x="395213" y="64066"/>
                  <a:pt x="387820" y="53587"/>
                  <a:pt x="396505" y="36218"/>
                </a:cubicBezTo>
                <a:cubicBezTo>
                  <a:pt x="414966" y="-703"/>
                  <a:pt x="398825" y="43546"/>
                  <a:pt x="410792" y="7643"/>
                </a:cubicBezTo>
                <a:lnTo>
                  <a:pt x="415887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2" name="任意多边形: 形状 141"/>
          <p:cNvSpPr/>
          <p:nvPr/>
        </p:nvSpPr>
        <p:spPr bwMode="auto">
          <a:xfrm>
            <a:off x="2037481" y="2634292"/>
            <a:ext cx="242723" cy="100374"/>
          </a:xfrm>
          <a:custGeom>
            <a:avLst/>
            <a:gdLst>
              <a:gd name="connsiteX0" fmla="*/ 306891 w 323589"/>
              <a:gd name="connsiteY0" fmla="*/ 0 h 133832"/>
              <a:gd name="connsiteX1" fmla="*/ 318428 w 323589"/>
              <a:gd name="connsiteY1" fmla="*/ 0 h 133832"/>
              <a:gd name="connsiteX2" fmla="*/ 323589 w 323589"/>
              <a:gd name="connsiteY2" fmla="*/ 5161 h 133832"/>
              <a:gd name="connsiteX3" fmla="*/ 318494 w 323589"/>
              <a:gd name="connsiteY3" fmla="*/ 12804 h 133832"/>
              <a:gd name="connsiteX4" fmla="*/ 304207 w 323589"/>
              <a:gd name="connsiteY4" fmla="*/ 41379 h 133832"/>
              <a:gd name="connsiteX5" fmla="*/ 280394 w 323589"/>
              <a:gd name="connsiteY5" fmla="*/ 84241 h 133832"/>
              <a:gd name="connsiteX6" fmla="*/ 268309 w 323589"/>
              <a:gd name="connsiteY6" fmla="*/ 92298 h 133832"/>
              <a:gd name="connsiteX7" fmla="*/ 253820 w 323589"/>
              <a:gd name="connsiteY7" fmla="*/ 92298 h 133832"/>
              <a:gd name="connsiteX8" fmla="*/ 239975 w 323589"/>
              <a:gd name="connsiteY8" fmla="*/ 106143 h 133832"/>
              <a:gd name="connsiteX9" fmla="*/ 200748 w 323589"/>
              <a:gd name="connsiteY9" fmla="*/ 106143 h 133832"/>
              <a:gd name="connsiteX10" fmla="*/ 159214 w 323589"/>
              <a:gd name="connsiteY10" fmla="*/ 119987 h 133832"/>
              <a:gd name="connsiteX11" fmla="*/ 133832 w 323589"/>
              <a:gd name="connsiteY11" fmla="*/ 133832 h 133832"/>
              <a:gd name="connsiteX12" fmla="*/ 119988 w 323589"/>
              <a:gd name="connsiteY12" fmla="*/ 133832 h 133832"/>
              <a:gd name="connsiteX13" fmla="*/ 106143 w 323589"/>
              <a:gd name="connsiteY13" fmla="*/ 133832 h 133832"/>
              <a:gd name="connsiteX14" fmla="*/ 92298 w 323589"/>
              <a:gd name="connsiteY14" fmla="*/ 133832 h 133832"/>
              <a:gd name="connsiteX15" fmla="*/ 66916 w 323589"/>
              <a:gd name="connsiteY15" fmla="*/ 119987 h 133832"/>
              <a:gd name="connsiteX16" fmla="*/ 39227 w 323589"/>
              <a:gd name="connsiteY16" fmla="*/ 106143 h 133832"/>
              <a:gd name="connsiteX17" fmla="*/ 0 w 323589"/>
              <a:gd name="connsiteY17" fmla="*/ 92298 h 133832"/>
              <a:gd name="connsiteX18" fmla="*/ 92298 w 323589"/>
              <a:gd name="connsiteY18" fmla="*/ 80761 h 133832"/>
              <a:gd name="connsiteX19" fmla="*/ 173059 w 323589"/>
              <a:gd name="connsiteY19" fmla="*/ 53071 h 133832"/>
              <a:gd name="connsiteX20" fmla="*/ 212285 w 323589"/>
              <a:gd name="connsiteY20" fmla="*/ 39227 h 133832"/>
              <a:gd name="connsiteX21" fmla="*/ 239975 w 323589"/>
              <a:gd name="connsiteY21" fmla="*/ 39227 h 133832"/>
              <a:gd name="connsiteX22" fmla="*/ 253820 w 323589"/>
              <a:gd name="connsiteY22" fmla="*/ 27689 h 133832"/>
              <a:gd name="connsiteX23" fmla="*/ 265357 w 323589"/>
              <a:gd name="connsiteY23" fmla="*/ 27689 h 133832"/>
              <a:gd name="connsiteX24" fmla="*/ 293046 w 323589"/>
              <a:gd name="connsiteY24" fmla="*/ 13845 h 133832"/>
              <a:gd name="connsiteX25" fmla="*/ 306891 w 323589"/>
              <a:gd name="connsiteY25" fmla="*/ 0 h 13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23589" h="133832">
                <a:moveTo>
                  <a:pt x="306891" y="0"/>
                </a:moveTo>
                <a:lnTo>
                  <a:pt x="318428" y="0"/>
                </a:lnTo>
                <a:lnTo>
                  <a:pt x="323589" y="5161"/>
                </a:lnTo>
                <a:lnTo>
                  <a:pt x="318494" y="12804"/>
                </a:lnTo>
                <a:cubicBezTo>
                  <a:pt x="306527" y="48707"/>
                  <a:pt x="322668" y="4458"/>
                  <a:pt x="304207" y="41379"/>
                </a:cubicBezTo>
                <a:cubicBezTo>
                  <a:pt x="295522" y="58748"/>
                  <a:pt x="302915" y="69227"/>
                  <a:pt x="280394" y="84241"/>
                </a:cubicBezTo>
                <a:lnTo>
                  <a:pt x="268309" y="92298"/>
                </a:lnTo>
                <a:lnTo>
                  <a:pt x="253820" y="92298"/>
                </a:lnTo>
                <a:lnTo>
                  <a:pt x="239975" y="106143"/>
                </a:lnTo>
                <a:lnTo>
                  <a:pt x="200748" y="106143"/>
                </a:lnTo>
                <a:lnTo>
                  <a:pt x="159214" y="119987"/>
                </a:lnTo>
                <a:lnTo>
                  <a:pt x="133832" y="133832"/>
                </a:lnTo>
                <a:lnTo>
                  <a:pt x="119988" y="133832"/>
                </a:lnTo>
                <a:lnTo>
                  <a:pt x="106143" y="133832"/>
                </a:lnTo>
                <a:lnTo>
                  <a:pt x="92298" y="133832"/>
                </a:lnTo>
                <a:lnTo>
                  <a:pt x="66916" y="119987"/>
                </a:lnTo>
                <a:lnTo>
                  <a:pt x="39227" y="106143"/>
                </a:lnTo>
                <a:lnTo>
                  <a:pt x="0" y="92298"/>
                </a:lnTo>
                <a:lnTo>
                  <a:pt x="92298" y="80761"/>
                </a:lnTo>
                <a:lnTo>
                  <a:pt x="173059" y="53071"/>
                </a:lnTo>
                <a:lnTo>
                  <a:pt x="212285" y="39227"/>
                </a:lnTo>
                <a:lnTo>
                  <a:pt x="239975" y="39227"/>
                </a:lnTo>
                <a:lnTo>
                  <a:pt x="253820" y="27689"/>
                </a:lnTo>
                <a:lnTo>
                  <a:pt x="265357" y="27689"/>
                </a:lnTo>
                <a:lnTo>
                  <a:pt x="293046" y="13845"/>
                </a:lnTo>
                <a:lnTo>
                  <a:pt x="306891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3" name="任意多边形: 形状 140"/>
          <p:cNvSpPr/>
          <p:nvPr/>
        </p:nvSpPr>
        <p:spPr bwMode="auto">
          <a:xfrm>
            <a:off x="2488739" y="2413450"/>
            <a:ext cx="240583" cy="209402"/>
          </a:xfrm>
          <a:custGeom>
            <a:avLst/>
            <a:gdLst>
              <a:gd name="connsiteX0" fmla="*/ 186903 w 320735"/>
              <a:gd name="connsiteY0" fmla="*/ 0 h 279202"/>
              <a:gd name="connsiteX1" fmla="*/ 200748 w 320735"/>
              <a:gd name="connsiteY1" fmla="*/ 0 h 279202"/>
              <a:gd name="connsiteX2" fmla="*/ 214593 w 320735"/>
              <a:gd name="connsiteY2" fmla="*/ 0 h 279202"/>
              <a:gd name="connsiteX3" fmla="*/ 253819 w 320735"/>
              <a:gd name="connsiteY3" fmla="*/ 13845 h 279202"/>
              <a:gd name="connsiteX4" fmla="*/ 293046 w 320735"/>
              <a:gd name="connsiteY4" fmla="*/ 39227 h 279202"/>
              <a:gd name="connsiteX5" fmla="*/ 306891 w 320735"/>
              <a:gd name="connsiteY5" fmla="*/ 66916 h 279202"/>
              <a:gd name="connsiteX6" fmla="*/ 320735 w 320735"/>
              <a:gd name="connsiteY6" fmla="*/ 80761 h 279202"/>
              <a:gd name="connsiteX7" fmla="*/ 320735 w 320735"/>
              <a:gd name="connsiteY7" fmla="*/ 94606 h 279202"/>
              <a:gd name="connsiteX8" fmla="*/ 306891 w 320735"/>
              <a:gd name="connsiteY8" fmla="*/ 106143 h 279202"/>
              <a:gd name="connsiteX9" fmla="*/ 281509 w 320735"/>
              <a:gd name="connsiteY9" fmla="*/ 119988 h 279202"/>
              <a:gd name="connsiteX10" fmla="*/ 267664 w 320735"/>
              <a:gd name="connsiteY10" fmla="*/ 119988 h 279202"/>
              <a:gd name="connsiteX11" fmla="*/ 253819 w 320735"/>
              <a:gd name="connsiteY11" fmla="*/ 133832 h 279202"/>
              <a:gd name="connsiteX12" fmla="*/ 226130 w 320735"/>
              <a:gd name="connsiteY12" fmla="*/ 147677 h 279202"/>
              <a:gd name="connsiteX13" fmla="*/ 200748 w 320735"/>
              <a:gd name="connsiteY13" fmla="*/ 159214 h 279202"/>
              <a:gd name="connsiteX14" fmla="*/ 161522 w 320735"/>
              <a:gd name="connsiteY14" fmla="*/ 186904 h 279202"/>
              <a:gd name="connsiteX15" fmla="*/ 119987 w 320735"/>
              <a:gd name="connsiteY15" fmla="*/ 212286 h 279202"/>
              <a:gd name="connsiteX16" fmla="*/ 66916 w 320735"/>
              <a:gd name="connsiteY16" fmla="*/ 253820 h 279202"/>
              <a:gd name="connsiteX17" fmla="*/ 13845 w 320735"/>
              <a:gd name="connsiteY17" fmla="*/ 279202 h 279202"/>
              <a:gd name="connsiteX18" fmla="*/ 0 w 320735"/>
              <a:gd name="connsiteY18" fmla="*/ 265357 h 279202"/>
              <a:gd name="connsiteX19" fmla="*/ 27690 w 320735"/>
              <a:gd name="connsiteY19" fmla="*/ 226131 h 279202"/>
              <a:gd name="connsiteX20" fmla="*/ 66916 w 320735"/>
              <a:gd name="connsiteY20" fmla="*/ 200749 h 279202"/>
              <a:gd name="connsiteX21" fmla="*/ 94606 w 320735"/>
              <a:gd name="connsiteY21" fmla="*/ 159214 h 279202"/>
              <a:gd name="connsiteX22" fmla="*/ 119987 w 320735"/>
              <a:gd name="connsiteY22" fmla="*/ 133832 h 279202"/>
              <a:gd name="connsiteX23" fmla="*/ 133832 w 320735"/>
              <a:gd name="connsiteY23" fmla="*/ 119988 h 279202"/>
              <a:gd name="connsiteX24" fmla="*/ 147677 w 320735"/>
              <a:gd name="connsiteY24" fmla="*/ 106143 h 279202"/>
              <a:gd name="connsiteX25" fmla="*/ 147677 w 320735"/>
              <a:gd name="connsiteY25" fmla="*/ 94606 h 279202"/>
              <a:gd name="connsiteX26" fmla="*/ 147677 w 320735"/>
              <a:gd name="connsiteY26" fmla="*/ 80761 h 279202"/>
              <a:gd name="connsiteX27" fmla="*/ 133832 w 320735"/>
              <a:gd name="connsiteY27" fmla="*/ 80761 h 279202"/>
              <a:gd name="connsiteX28" fmla="*/ 119987 w 320735"/>
              <a:gd name="connsiteY28" fmla="*/ 94606 h 279202"/>
              <a:gd name="connsiteX29" fmla="*/ 111155 w 320735"/>
              <a:gd name="connsiteY29" fmla="*/ 94606 h 279202"/>
              <a:gd name="connsiteX30" fmla="*/ 119825 w 320735"/>
              <a:gd name="connsiteY30" fmla="*/ 81921 h 279202"/>
              <a:gd name="connsiteX31" fmla="*/ 124959 w 320735"/>
              <a:gd name="connsiteY31" fmla="*/ 66738 h 279202"/>
              <a:gd name="connsiteX32" fmla="*/ 134484 w 320735"/>
              <a:gd name="connsiteY32" fmla="*/ 52450 h 279202"/>
              <a:gd name="connsiteX33" fmla="*/ 144009 w 320735"/>
              <a:gd name="connsiteY33" fmla="*/ 38163 h 279202"/>
              <a:gd name="connsiteX34" fmla="*/ 153534 w 320735"/>
              <a:gd name="connsiteY34" fmla="*/ 23875 h 279202"/>
              <a:gd name="connsiteX35" fmla="*/ 157619 w 320735"/>
              <a:gd name="connsiteY35" fmla="*/ 17748 h 279202"/>
              <a:gd name="connsiteX36" fmla="*/ 161522 w 320735"/>
              <a:gd name="connsiteY36" fmla="*/ 13845 h 279202"/>
              <a:gd name="connsiteX37" fmla="*/ 173059 w 320735"/>
              <a:gd name="connsiteY37" fmla="*/ 13845 h 279202"/>
              <a:gd name="connsiteX38" fmla="*/ 186903 w 320735"/>
              <a:gd name="connsiteY38" fmla="*/ 0 h 27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20735" h="279202">
                <a:moveTo>
                  <a:pt x="186903" y="0"/>
                </a:moveTo>
                <a:lnTo>
                  <a:pt x="200748" y="0"/>
                </a:lnTo>
                <a:lnTo>
                  <a:pt x="214593" y="0"/>
                </a:lnTo>
                <a:lnTo>
                  <a:pt x="253819" y="13845"/>
                </a:lnTo>
                <a:lnTo>
                  <a:pt x="293046" y="39227"/>
                </a:lnTo>
                <a:lnTo>
                  <a:pt x="306891" y="66916"/>
                </a:lnTo>
                <a:lnTo>
                  <a:pt x="320735" y="80761"/>
                </a:lnTo>
                <a:lnTo>
                  <a:pt x="320735" y="94606"/>
                </a:lnTo>
                <a:lnTo>
                  <a:pt x="306891" y="106143"/>
                </a:lnTo>
                <a:lnTo>
                  <a:pt x="281509" y="119988"/>
                </a:lnTo>
                <a:lnTo>
                  <a:pt x="267664" y="119988"/>
                </a:lnTo>
                <a:lnTo>
                  <a:pt x="253819" y="133832"/>
                </a:lnTo>
                <a:lnTo>
                  <a:pt x="226130" y="147677"/>
                </a:lnTo>
                <a:lnTo>
                  <a:pt x="200748" y="159214"/>
                </a:lnTo>
                <a:lnTo>
                  <a:pt x="161522" y="186904"/>
                </a:lnTo>
                <a:lnTo>
                  <a:pt x="119987" y="212286"/>
                </a:lnTo>
                <a:lnTo>
                  <a:pt x="66916" y="253820"/>
                </a:lnTo>
                <a:lnTo>
                  <a:pt x="13845" y="279202"/>
                </a:lnTo>
                <a:lnTo>
                  <a:pt x="0" y="265357"/>
                </a:lnTo>
                <a:lnTo>
                  <a:pt x="27690" y="226131"/>
                </a:lnTo>
                <a:lnTo>
                  <a:pt x="66916" y="200749"/>
                </a:lnTo>
                <a:lnTo>
                  <a:pt x="94606" y="159214"/>
                </a:lnTo>
                <a:lnTo>
                  <a:pt x="119987" y="133832"/>
                </a:lnTo>
                <a:lnTo>
                  <a:pt x="133832" y="119988"/>
                </a:lnTo>
                <a:lnTo>
                  <a:pt x="147677" y="106143"/>
                </a:lnTo>
                <a:lnTo>
                  <a:pt x="147677" y="94606"/>
                </a:lnTo>
                <a:lnTo>
                  <a:pt x="147677" y="80761"/>
                </a:lnTo>
                <a:lnTo>
                  <a:pt x="133832" y="80761"/>
                </a:lnTo>
                <a:lnTo>
                  <a:pt x="119987" y="94606"/>
                </a:lnTo>
                <a:lnTo>
                  <a:pt x="111155" y="94606"/>
                </a:lnTo>
                <a:lnTo>
                  <a:pt x="119825" y="81921"/>
                </a:lnTo>
                <a:cubicBezTo>
                  <a:pt x="121759" y="77384"/>
                  <a:pt x="123023" y="72548"/>
                  <a:pt x="124959" y="66738"/>
                </a:cubicBezTo>
                <a:lnTo>
                  <a:pt x="134484" y="52450"/>
                </a:lnTo>
                <a:lnTo>
                  <a:pt x="144009" y="38163"/>
                </a:lnTo>
                <a:lnTo>
                  <a:pt x="153534" y="23875"/>
                </a:lnTo>
                <a:lnTo>
                  <a:pt x="157619" y="17748"/>
                </a:lnTo>
                <a:lnTo>
                  <a:pt x="161522" y="13845"/>
                </a:lnTo>
                <a:lnTo>
                  <a:pt x="173059" y="13845"/>
                </a:lnTo>
                <a:lnTo>
                  <a:pt x="186903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4" name="任意多边形: 形状 138"/>
          <p:cNvSpPr/>
          <p:nvPr/>
        </p:nvSpPr>
        <p:spPr bwMode="auto">
          <a:xfrm>
            <a:off x="2572737" y="2343661"/>
            <a:ext cx="921" cy="1516"/>
          </a:xfrm>
          <a:custGeom>
            <a:avLst/>
            <a:gdLst>
              <a:gd name="connsiteX0" fmla="*/ 1228 w 1228"/>
              <a:gd name="connsiteY0" fmla="*/ 0 h 2021"/>
              <a:gd name="connsiteX1" fmla="*/ 0 w 1228"/>
              <a:gd name="connsiteY1" fmla="*/ 2021 h 2021"/>
              <a:gd name="connsiteX2" fmla="*/ 92 w 1228"/>
              <a:gd name="connsiteY2" fmla="*/ 1769 h 2021"/>
              <a:gd name="connsiteX3" fmla="*/ 1228 w 1228"/>
              <a:gd name="connsiteY3" fmla="*/ 0 h 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8" h="2021">
                <a:moveTo>
                  <a:pt x="1228" y="0"/>
                </a:moveTo>
                <a:lnTo>
                  <a:pt x="0" y="2021"/>
                </a:lnTo>
                <a:lnTo>
                  <a:pt x="92" y="1769"/>
                </a:lnTo>
                <a:cubicBezTo>
                  <a:pt x="679" y="792"/>
                  <a:pt x="1181" y="30"/>
                  <a:pt x="1228" y="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5" name="任意多边形: 形状 137"/>
          <p:cNvSpPr/>
          <p:nvPr/>
        </p:nvSpPr>
        <p:spPr bwMode="auto">
          <a:xfrm>
            <a:off x="2236294" y="2426354"/>
            <a:ext cx="367466" cy="106100"/>
          </a:xfrm>
          <a:custGeom>
            <a:avLst/>
            <a:gdLst>
              <a:gd name="connsiteX0" fmla="*/ 489891 w 489891"/>
              <a:gd name="connsiteY0" fmla="*/ 0 h 141466"/>
              <a:gd name="connsiteX1" fmla="*/ 485806 w 489891"/>
              <a:gd name="connsiteY1" fmla="*/ 6127 h 141466"/>
              <a:gd name="connsiteX2" fmla="*/ 476281 w 489891"/>
              <a:gd name="connsiteY2" fmla="*/ 20415 h 141466"/>
              <a:gd name="connsiteX3" fmla="*/ 466756 w 489891"/>
              <a:gd name="connsiteY3" fmla="*/ 34702 h 141466"/>
              <a:gd name="connsiteX4" fmla="*/ 457231 w 489891"/>
              <a:gd name="connsiteY4" fmla="*/ 48990 h 141466"/>
              <a:gd name="connsiteX5" fmla="*/ 452097 w 489891"/>
              <a:gd name="connsiteY5" fmla="*/ 64173 h 141466"/>
              <a:gd name="connsiteX6" fmla="*/ 443427 w 489891"/>
              <a:gd name="connsiteY6" fmla="*/ 76858 h 141466"/>
              <a:gd name="connsiteX7" fmla="*/ 426878 w 489891"/>
              <a:gd name="connsiteY7" fmla="*/ 76858 h 141466"/>
              <a:gd name="connsiteX8" fmla="*/ 399188 w 489891"/>
              <a:gd name="connsiteY8" fmla="*/ 76858 h 141466"/>
              <a:gd name="connsiteX9" fmla="*/ 373806 w 489891"/>
              <a:gd name="connsiteY9" fmla="*/ 88395 h 141466"/>
              <a:gd name="connsiteX10" fmla="*/ 332272 w 489891"/>
              <a:gd name="connsiteY10" fmla="*/ 88395 h 141466"/>
              <a:gd name="connsiteX11" fmla="*/ 293046 w 489891"/>
              <a:gd name="connsiteY11" fmla="*/ 102240 h 141466"/>
              <a:gd name="connsiteX12" fmla="*/ 253819 w 489891"/>
              <a:gd name="connsiteY12" fmla="*/ 102240 h 141466"/>
              <a:gd name="connsiteX13" fmla="*/ 214593 w 489891"/>
              <a:gd name="connsiteY13" fmla="*/ 116084 h 141466"/>
              <a:gd name="connsiteX14" fmla="*/ 186903 w 489891"/>
              <a:gd name="connsiteY14" fmla="*/ 129929 h 141466"/>
              <a:gd name="connsiteX15" fmla="*/ 161521 w 489891"/>
              <a:gd name="connsiteY15" fmla="*/ 129929 h 141466"/>
              <a:gd name="connsiteX16" fmla="*/ 133832 w 489891"/>
              <a:gd name="connsiteY16" fmla="*/ 129929 h 141466"/>
              <a:gd name="connsiteX17" fmla="*/ 119987 w 489891"/>
              <a:gd name="connsiteY17" fmla="*/ 141466 h 141466"/>
              <a:gd name="connsiteX18" fmla="*/ 106143 w 489891"/>
              <a:gd name="connsiteY18" fmla="*/ 141466 h 141466"/>
              <a:gd name="connsiteX19" fmla="*/ 94606 w 489891"/>
              <a:gd name="connsiteY19" fmla="*/ 141466 h 141466"/>
              <a:gd name="connsiteX20" fmla="*/ 80761 w 489891"/>
              <a:gd name="connsiteY20" fmla="*/ 141466 h 141466"/>
              <a:gd name="connsiteX21" fmla="*/ 53071 w 489891"/>
              <a:gd name="connsiteY21" fmla="*/ 129929 h 141466"/>
              <a:gd name="connsiteX22" fmla="*/ 27690 w 489891"/>
              <a:gd name="connsiteY22" fmla="*/ 102240 h 141466"/>
              <a:gd name="connsiteX23" fmla="*/ 0 w 489891"/>
              <a:gd name="connsiteY23" fmla="*/ 76858 h 141466"/>
              <a:gd name="connsiteX24" fmla="*/ 106143 w 489891"/>
              <a:gd name="connsiteY24" fmla="*/ 63013 h 141466"/>
              <a:gd name="connsiteX25" fmla="*/ 161521 w 489891"/>
              <a:gd name="connsiteY25" fmla="*/ 63013 h 141466"/>
              <a:gd name="connsiteX26" fmla="*/ 214593 w 489891"/>
              <a:gd name="connsiteY26" fmla="*/ 49168 h 141466"/>
              <a:gd name="connsiteX27" fmla="*/ 253819 w 489891"/>
              <a:gd name="connsiteY27" fmla="*/ 49168 h 141466"/>
              <a:gd name="connsiteX28" fmla="*/ 293046 w 489891"/>
              <a:gd name="connsiteY28" fmla="*/ 49168 h 141466"/>
              <a:gd name="connsiteX29" fmla="*/ 320735 w 489891"/>
              <a:gd name="connsiteY29" fmla="*/ 35323 h 141466"/>
              <a:gd name="connsiteX30" fmla="*/ 359962 w 489891"/>
              <a:gd name="connsiteY30" fmla="*/ 35323 h 141466"/>
              <a:gd name="connsiteX31" fmla="*/ 413033 w 489891"/>
              <a:gd name="connsiteY31" fmla="*/ 21479 h 141466"/>
              <a:gd name="connsiteX32" fmla="*/ 452259 w 489891"/>
              <a:gd name="connsiteY32" fmla="*/ 9941 h 141466"/>
              <a:gd name="connsiteX33" fmla="*/ 466104 w 489891"/>
              <a:gd name="connsiteY33" fmla="*/ 9941 h 141466"/>
              <a:gd name="connsiteX34" fmla="*/ 479949 w 489891"/>
              <a:gd name="connsiteY34" fmla="*/ 9941 h 141466"/>
              <a:gd name="connsiteX35" fmla="*/ 489891 w 489891"/>
              <a:gd name="connsiteY35" fmla="*/ 0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89891" h="141466">
                <a:moveTo>
                  <a:pt x="489891" y="0"/>
                </a:moveTo>
                <a:lnTo>
                  <a:pt x="485806" y="6127"/>
                </a:lnTo>
                <a:lnTo>
                  <a:pt x="476281" y="20415"/>
                </a:lnTo>
                <a:lnTo>
                  <a:pt x="466756" y="34702"/>
                </a:lnTo>
                <a:lnTo>
                  <a:pt x="457231" y="48990"/>
                </a:lnTo>
                <a:cubicBezTo>
                  <a:pt x="455295" y="54800"/>
                  <a:pt x="454031" y="59636"/>
                  <a:pt x="452097" y="64173"/>
                </a:cubicBezTo>
                <a:lnTo>
                  <a:pt x="443427" y="76858"/>
                </a:lnTo>
                <a:lnTo>
                  <a:pt x="426878" y="76858"/>
                </a:lnTo>
                <a:lnTo>
                  <a:pt x="399188" y="76858"/>
                </a:lnTo>
                <a:lnTo>
                  <a:pt x="373806" y="88395"/>
                </a:lnTo>
                <a:lnTo>
                  <a:pt x="332272" y="88395"/>
                </a:lnTo>
                <a:lnTo>
                  <a:pt x="293046" y="102240"/>
                </a:lnTo>
                <a:lnTo>
                  <a:pt x="253819" y="102240"/>
                </a:lnTo>
                <a:lnTo>
                  <a:pt x="214593" y="116084"/>
                </a:lnTo>
                <a:lnTo>
                  <a:pt x="186903" y="129929"/>
                </a:lnTo>
                <a:lnTo>
                  <a:pt x="161521" y="129929"/>
                </a:lnTo>
                <a:lnTo>
                  <a:pt x="133832" y="129929"/>
                </a:lnTo>
                <a:lnTo>
                  <a:pt x="119987" y="141466"/>
                </a:lnTo>
                <a:lnTo>
                  <a:pt x="106143" y="141466"/>
                </a:lnTo>
                <a:lnTo>
                  <a:pt x="94606" y="141466"/>
                </a:lnTo>
                <a:lnTo>
                  <a:pt x="80761" y="141466"/>
                </a:lnTo>
                <a:lnTo>
                  <a:pt x="53071" y="129929"/>
                </a:lnTo>
                <a:lnTo>
                  <a:pt x="27690" y="102240"/>
                </a:lnTo>
                <a:lnTo>
                  <a:pt x="0" y="76858"/>
                </a:lnTo>
                <a:lnTo>
                  <a:pt x="106143" y="63013"/>
                </a:lnTo>
                <a:lnTo>
                  <a:pt x="161521" y="63013"/>
                </a:lnTo>
                <a:lnTo>
                  <a:pt x="214593" y="49168"/>
                </a:lnTo>
                <a:lnTo>
                  <a:pt x="253819" y="49168"/>
                </a:lnTo>
                <a:lnTo>
                  <a:pt x="293046" y="49168"/>
                </a:lnTo>
                <a:lnTo>
                  <a:pt x="320735" y="35323"/>
                </a:lnTo>
                <a:lnTo>
                  <a:pt x="359962" y="35323"/>
                </a:lnTo>
                <a:lnTo>
                  <a:pt x="413033" y="21479"/>
                </a:lnTo>
                <a:lnTo>
                  <a:pt x="452259" y="9941"/>
                </a:lnTo>
                <a:lnTo>
                  <a:pt x="466104" y="9941"/>
                </a:lnTo>
                <a:lnTo>
                  <a:pt x="479949" y="9941"/>
                </a:lnTo>
                <a:lnTo>
                  <a:pt x="489891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 dirty="0"/>
          </a:p>
        </p:txBody>
      </p:sp>
      <p:sp>
        <p:nvSpPr>
          <p:cNvPr id="66" name="任意多边形: 形状 149"/>
          <p:cNvSpPr/>
          <p:nvPr/>
        </p:nvSpPr>
        <p:spPr bwMode="auto">
          <a:xfrm>
            <a:off x="2399030" y="2854076"/>
            <a:ext cx="73460" cy="66072"/>
          </a:xfrm>
          <a:custGeom>
            <a:avLst/>
            <a:gdLst>
              <a:gd name="connsiteX0" fmla="*/ 0 w 97934"/>
              <a:gd name="connsiteY0" fmla="*/ 0 h 88096"/>
              <a:gd name="connsiteX1" fmla="*/ 11537 w 97934"/>
              <a:gd name="connsiteY1" fmla="*/ 0 h 88096"/>
              <a:gd name="connsiteX2" fmla="*/ 25382 w 97934"/>
              <a:gd name="connsiteY2" fmla="*/ 0 h 88096"/>
              <a:gd name="connsiteX3" fmla="*/ 53071 w 97934"/>
              <a:gd name="connsiteY3" fmla="*/ 0 h 88096"/>
              <a:gd name="connsiteX4" fmla="*/ 78453 w 97934"/>
              <a:gd name="connsiteY4" fmla="*/ 13844 h 88096"/>
              <a:gd name="connsiteX5" fmla="*/ 92298 w 97934"/>
              <a:gd name="connsiteY5" fmla="*/ 13844 h 88096"/>
              <a:gd name="connsiteX6" fmla="*/ 97594 w 97934"/>
              <a:gd name="connsiteY6" fmla="*/ 13844 h 88096"/>
              <a:gd name="connsiteX7" fmla="*/ 97934 w 97934"/>
              <a:gd name="connsiteY7" fmla="*/ 20221 h 88096"/>
              <a:gd name="connsiteX8" fmla="*/ 91584 w 97934"/>
              <a:gd name="connsiteY8" fmla="*/ 45621 h 88096"/>
              <a:gd name="connsiteX9" fmla="*/ 85234 w 97934"/>
              <a:gd name="connsiteY9" fmla="*/ 64671 h 88096"/>
              <a:gd name="connsiteX10" fmla="*/ 78884 w 97934"/>
              <a:gd name="connsiteY10" fmla="*/ 74196 h 88096"/>
              <a:gd name="connsiteX11" fmla="*/ 74251 w 97934"/>
              <a:gd name="connsiteY11" fmla="*/ 88096 h 88096"/>
              <a:gd name="connsiteX12" fmla="*/ 64608 w 97934"/>
              <a:gd name="connsiteY12" fmla="*/ 78453 h 88096"/>
              <a:gd name="connsiteX13" fmla="*/ 53071 w 97934"/>
              <a:gd name="connsiteY13" fmla="*/ 66916 h 88096"/>
              <a:gd name="connsiteX14" fmla="*/ 25382 w 97934"/>
              <a:gd name="connsiteY14" fmla="*/ 53071 h 88096"/>
              <a:gd name="connsiteX15" fmla="*/ 11537 w 97934"/>
              <a:gd name="connsiteY15" fmla="*/ 25381 h 88096"/>
              <a:gd name="connsiteX16" fmla="*/ 0 w 97934"/>
              <a:gd name="connsiteY16" fmla="*/ 25381 h 88096"/>
              <a:gd name="connsiteX17" fmla="*/ 0 w 97934"/>
              <a:gd name="connsiteY17" fmla="*/ 13844 h 88096"/>
              <a:gd name="connsiteX18" fmla="*/ 0 w 97934"/>
              <a:gd name="connsiteY18" fmla="*/ 0 h 8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7934" h="88096">
                <a:moveTo>
                  <a:pt x="0" y="0"/>
                </a:moveTo>
                <a:lnTo>
                  <a:pt x="11537" y="0"/>
                </a:lnTo>
                <a:lnTo>
                  <a:pt x="25382" y="0"/>
                </a:lnTo>
                <a:lnTo>
                  <a:pt x="53071" y="0"/>
                </a:lnTo>
                <a:lnTo>
                  <a:pt x="78453" y="13844"/>
                </a:lnTo>
                <a:lnTo>
                  <a:pt x="92298" y="13844"/>
                </a:lnTo>
                <a:lnTo>
                  <a:pt x="97594" y="13844"/>
                </a:lnTo>
                <a:lnTo>
                  <a:pt x="97934" y="20221"/>
                </a:lnTo>
                <a:cubicBezTo>
                  <a:pt x="94103" y="39378"/>
                  <a:pt x="96466" y="30976"/>
                  <a:pt x="91584" y="45621"/>
                </a:cubicBezTo>
                <a:cubicBezTo>
                  <a:pt x="89467" y="51971"/>
                  <a:pt x="87952" y="58554"/>
                  <a:pt x="85234" y="64671"/>
                </a:cubicBezTo>
                <a:cubicBezTo>
                  <a:pt x="83684" y="68158"/>
                  <a:pt x="81001" y="71021"/>
                  <a:pt x="78884" y="74196"/>
                </a:cubicBezTo>
                <a:lnTo>
                  <a:pt x="74251" y="88096"/>
                </a:lnTo>
                <a:lnTo>
                  <a:pt x="64608" y="78453"/>
                </a:lnTo>
                <a:lnTo>
                  <a:pt x="53071" y="66916"/>
                </a:lnTo>
                <a:lnTo>
                  <a:pt x="25382" y="53071"/>
                </a:lnTo>
                <a:lnTo>
                  <a:pt x="11537" y="25381"/>
                </a:lnTo>
                <a:lnTo>
                  <a:pt x="0" y="25381"/>
                </a:lnTo>
                <a:lnTo>
                  <a:pt x="0" y="13844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7" name="任意多边形: 形状 148"/>
          <p:cNvSpPr/>
          <p:nvPr/>
        </p:nvSpPr>
        <p:spPr bwMode="auto">
          <a:xfrm>
            <a:off x="2418070" y="2594488"/>
            <a:ext cx="129810" cy="358232"/>
          </a:xfrm>
          <a:custGeom>
            <a:avLst/>
            <a:gdLst>
              <a:gd name="connsiteX0" fmla="*/ 0 w 173058"/>
              <a:gd name="connsiteY0" fmla="*/ 0 h 477642"/>
              <a:gd name="connsiteX1" fmla="*/ 13845 w 173058"/>
              <a:gd name="connsiteY1" fmla="*/ 0 h 477642"/>
              <a:gd name="connsiteX2" fmla="*/ 27689 w 173058"/>
              <a:gd name="connsiteY2" fmla="*/ 0 h 477642"/>
              <a:gd name="connsiteX3" fmla="*/ 39226 w 173058"/>
              <a:gd name="connsiteY3" fmla="*/ 0 h 477642"/>
              <a:gd name="connsiteX4" fmla="*/ 53071 w 173058"/>
              <a:gd name="connsiteY4" fmla="*/ 0 h 477642"/>
              <a:gd name="connsiteX5" fmla="*/ 80760 w 173058"/>
              <a:gd name="connsiteY5" fmla="*/ 13845 h 477642"/>
              <a:gd name="connsiteX6" fmla="*/ 92298 w 173058"/>
              <a:gd name="connsiteY6" fmla="*/ 25382 h 477642"/>
              <a:gd name="connsiteX7" fmla="*/ 133832 w 173058"/>
              <a:gd name="connsiteY7" fmla="*/ 53071 h 477642"/>
              <a:gd name="connsiteX8" fmla="*/ 147676 w 173058"/>
              <a:gd name="connsiteY8" fmla="*/ 80761 h 477642"/>
              <a:gd name="connsiteX9" fmla="*/ 159213 w 173058"/>
              <a:gd name="connsiteY9" fmla="*/ 106143 h 477642"/>
              <a:gd name="connsiteX10" fmla="*/ 159213 w 173058"/>
              <a:gd name="connsiteY10" fmla="*/ 159214 h 477642"/>
              <a:gd name="connsiteX11" fmla="*/ 173058 w 173058"/>
              <a:gd name="connsiteY11" fmla="*/ 226130 h 477642"/>
              <a:gd name="connsiteX12" fmla="*/ 173058 w 173058"/>
              <a:gd name="connsiteY12" fmla="*/ 293046 h 477642"/>
              <a:gd name="connsiteX13" fmla="*/ 173058 w 173058"/>
              <a:gd name="connsiteY13" fmla="*/ 346118 h 477642"/>
              <a:gd name="connsiteX14" fmla="*/ 159213 w 173058"/>
              <a:gd name="connsiteY14" fmla="*/ 385344 h 477642"/>
              <a:gd name="connsiteX15" fmla="*/ 159213 w 173058"/>
              <a:gd name="connsiteY15" fmla="*/ 413034 h 477642"/>
              <a:gd name="connsiteX16" fmla="*/ 147676 w 173058"/>
              <a:gd name="connsiteY16" fmla="*/ 424571 h 477642"/>
              <a:gd name="connsiteX17" fmla="*/ 133832 w 173058"/>
              <a:gd name="connsiteY17" fmla="*/ 452260 h 477642"/>
              <a:gd name="connsiteX18" fmla="*/ 119987 w 173058"/>
              <a:gd name="connsiteY18" fmla="*/ 466105 h 477642"/>
              <a:gd name="connsiteX19" fmla="*/ 106142 w 173058"/>
              <a:gd name="connsiteY19" fmla="*/ 477642 h 477642"/>
              <a:gd name="connsiteX20" fmla="*/ 92298 w 173058"/>
              <a:gd name="connsiteY20" fmla="*/ 477642 h 477642"/>
              <a:gd name="connsiteX21" fmla="*/ 80760 w 173058"/>
              <a:gd name="connsiteY21" fmla="*/ 477642 h 477642"/>
              <a:gd name="connsiteX22" fmla="*/ 66916 w 173058"/>
              <a:gd name="connsiteY22" fmla="*/ 477642 h 477642"/>
              <a:gd name="connsiteX23" fmla="*/ 53071 w 173058"/>
              <a:gd name="connsiteY23" fmla="*/ 466105 h 477642"/>
              <a:gd name="connsiteX24" fmla="*/ 53071 w 173058"/>
              <a:gd name="connsiteY24" fmla="*/ 452260 h 477642"/>
              <a:gd name="connsiteX25" fmla="*/ 53071 w 173058"/>
              <a:gd name="connsiteY25" fmla="*/ 438416 h 477642"/>
              <a:gd name="connsiteX26" fmla="*/ 48869 w 173058"/>
              <a:gd name="connsiteY26" fmla="*/ 434214 h 477642"/>
              <a:gd name="connsiteX27" fmla="*/ 53502 w 173058"/>
              <a:gd name="connsiteY27" fmla="*/ 420314 h 477642"/>
              <a:gd name="connsiteX28" fmla="*/ 59852 w 173058"/>
              <a:gd name="connsiteY28" fmla="*/ 410789 h 477642"/>
              <a:gd name="connsiteX29" fmla="*/ 66202 w 173058"/>
              <a:gd name="connsiteY29" fmla="*/ 391739 h 477642"/>
              <a:gd name="connsiteX30" fmla="*/ 72552 w 173058"/>
              <a:gd name="connsiteY30" fmla="*/ 366339 h 477642"/>
              <a:gd name="connsiteX31" fmla="*/ 72212 w 173058"/>
              <a:gd name="connsiteY31" fmla="*/ 359962 h 477642"/>
              <a:gd name="connsiteX32" fmla="*/ 80760 w 173058"/>
              <a:gd name="connsiteY32" fmla="*/ 359962 h 477642"/>
              <a:gd name="connsiteX33" fmla="*/ 80760 w 173058"/>
              <a:gd name="connsiteY33" fmla="*/ 346118 h 477642"/>
              <a:gd name="connsiteX34" fmla="*/ 80760 w 173058"/>
              <a:gd name="connsiteY34" fmla="*/ 332273 h 477642"/>
              <a:gd name="connsiteX35" fmla="*/ 92298 w 173058"/>
              <a:gd name="connsiteY35" fmla="*/ 306891 h 477642"/>
              <a:gd name="connsiteX36" fmla="*/ 92298 w 173058"/>
              <a:gd name="connsiteY36" fmla="*/ 265357 h 477642"/>
              <a:gd name="connsiteX37" fmla="*/ 92298 w 173058"/>
              <a:gd name="connsiteY37" fmla="*/ 198441 h 477642"/>
              <a:gd name="connsiteX38" fmla="*/ 80760 w 173058"/>
              <a:gd name="connsiteY38" fmla="*/ 133832 h 477642"/>
              <a:gd name="connsiteX39" fmla="*/ 80760 w 173058"/>
              <a:gd name="connsiteY39" fmla="*/ 106143 h 477642"/>
              <a:gd name="connsiteX40" fmla="*/ 66916 w 173058"/>
              <a:gd name="connsiteY40" fmla="*/ 80761 h 477642"/>
              <a:gd name="connsiteX41" fmla="*/ 53071 w 173058"/>
              <a:gd name="connsiteY41" fmla="*/ 66916 h 477642"/>
              <a:gd name="connsiteX42" fmla="*/ 27689 w 173058"/>
              <a:gd name="connsiteY42" fmla="*/ 39227 h 477642"/>
              <a:gd name="connsiteX43" fmla="*/ 13845 w 173058"/>
              <a:gd name="connsiteY43" fmla="*/ 39227 h 477642"/>
              <a:gd name="connsiteX44" fmla="*/ 0 w 173058"/>
              <a:gd name="connsiteY44" fmla="*/ 25382 h 477642"/>
              <a:gd name="connsiteX45" fmla="*/ 0 w 173058"/>
              <a:gd name="connsiteY45" fmla="*/ 13845 h 477642"/>
              <a:gd name="connsiteX46" fmla="*/ 0 w 173058"/>
              <a:gd name="connsiteY46" fmla="*/ 0 h 477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73058" h="477642">
                <a:moveTo>
                  <a:pt x="0" y="0"/>
                </a:moveTo>
                <a:lnTo>
                  <a:pt x="13845" y="0"/>
                </a:lnTo>
                <a:lnTo>
                  <a:pt x="27689" y="0"/>
                </a:lnTo>
                <a:lnTo>
                  <a:pt x="39226" y="0"/>
                </a:lnTo>
                <a:lnTo>
                  <a:pt x="53071" y="0"/>
                </a:lnTo>
                <a:lnTo>
                  <a:pt x="80760" y="13845"/>
                </a:lnTo>
                <a:lnTo>
                  <a:pt x="92298" y="25382"/>
                </a:lnTo>
                <a:lnTo>
                  <a:pt x="133832" y="53071"/>
                </a:lnTo>
                <a:lnTo>
                  <a:pt x="147676" y="80761"/>
                </a:lnTo>
                <a:lnTo>
                  <a:pt x="159213" y="106143"/>
                </a:lnTo>
                <a:lnTo>
                  <a:pt x="159213" y="159214"/>
                </a:lnTo>
                <a:lnTo>
                  <a:pt x="173058" y="226130"/>
                </a:lnTo>
                <a:lnTo>
                  <a:pt x="173058" y="293046"/>
                </a:lnTo>
                <a:lnTo>
                  <a:pt x="173058" y="346118"/>
                </a:lnTo>
                <a:lnTo>
                  <a:pt x="159213" y="385344"/>
                </a:lnTo>
                <a:lnTo>
                  <a:pt x="159213" y="413034"/>
                </a:lnTo>
                <a:lnTo>
                  <a:pt x="147676" y="424571"/>
                </a:lnTo>
                <a:lnTo>
                  <a:pt x="133832" y="452260"/>
                </a:lnTo>
                <a:lnTo>
                  <a:pt x="119987" y="466105"/>
                </a:lnTo>
                <a:lnTo>
                  <a:pt x="106142" y="477642"/>
                </a:lnTo>
                <a:lnTo>
                  <a:pt x="92298" y="477642"/>
                </a:lnTo>
                <a:lnTo>
                  <a:pt x="80760" y="477642"/>
                </a:lnTo>
                <a:lnTo>
                  <a:pt x="66916" y="477642"/>
                </a:lnTo>
                <a:lnTo>
                  <a:pt x="53071" y="466105"/>
                </a:lnTo>
                <a:lnTo>
                  <a:pt x="53071" y="452260"/>
                </a:lnTo>
                <a:lnTo>
                  <a:pt x="53071" y="438416"/>
                </a:lnTo>
                <a:lnTo>
                  <a:pt x="48869" y="434214"/>
                </a:lnTo>
                <a:lnTo>
                  <a:pt x="53502" y="420314"/>
                </a:lnTo>
                <a:cubicBezTo>
                  <a:pt x="55619" y="417139"/>
                  <a:pt x="58302" y="414276"/>
                  <a:pt x="59852" y="410789"/>
                </a:cubicBezTo>
                <a:cubicBezTo>
                  <a:pt x="62570" y="404672"/>
                  <a:pt x="64085" y="398089"/>
                  <a:pt x="66202" y="391739"/>
                </a:cubicBezTo>
                <a:cubicBezTo>
                  <a:pt x="71084" y="377094"/>
                  <a:pt x="68721" y="385496"/>
                  <a:pt x="72552" y="366339"/>
                </a:cubicBezTo>
                <a:lnTo>
                  <a:pt x="72212" y="359962"/>
                </a:lnTo>
                <a:lnTo>
                  <a:pt x="80760" y="359962"/>
                </a:lnTo>
                <a:lnTo>
                  <a:pt x="80760" y="346118"/>
                </a:lnTo>
                <a:lnTo>
                  <a:pt x="80760" y="332273"/>
                </a:lnTo>
                <a:lnTo>
                  <a:pt x="92298" y="306891"/>
                </a:lnTo>
                <a:lnTo>
                  <a:pt x="92298" y="265357"/>
                </a:lnTo>
                <a:lnTo>
                  <a:pt x="92298" y="198441"/>
                </a:lnTo>
                <a:lnTo>
                  <a:pt x="80760" y="133832"/>
                </a:lnTo>
                <a:lnTo>
                  <a:pt x="80760" y="106143"/>
                </a:lnTo>
                <a:lnTo>
                  <a:pt x="66916" y="80761"/>
                </a:lnTo>
                <a:lnTo>
                  <a:pt x="53071" y="66916"/>
                </a:lnTo>
                <a:lnTo>
                  <a:pt x="27689" y="39227"/>
                </a:lnTo>
                <a:lnTo>
                  <a:pt x="13845" y="39227"/>
                </a:lnTo>
                <a:lnTo>
                  <a:pt x="0" y="25382"/>
                </a:lnTo>
                <a:lnTo>
                  <a:pt x="0" y="13845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prstDash val="solid"/>
            <a:round/>
          </a:ln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/>
          </a:p>
        </p:txBody>
      </p:sp>
      <p:sp>
        <p:nvSpPr>
          <p:cNvPr id="68" name="任意多边形: 形状 33831"/>
          <p:cNvSpPr/>
          <p:nvPr/>
        </p:nvSpPr>
        <p:spPr>
          <a:xfrm>
            <a:off x="2429622" y="287162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69" name="TextBox 24"/>
          <p:cNvSpPr txBox="1"/>
          <p:nvPr/>
        </p:nvSpPr>
        <p:spPr>
          <a:xfrm>
            <a:off x="1691680" y="1059582"/>
            <a:ext cx="1782429" cy="6991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100" dirty="0" err="1">
                <a:latin typeface="汉语拼音" panose="02010600030101010101" pitchFamily="34" charset="0"/>
                <a:ea typeface="华文细黑" panose="02010600040101010101" charset="-122"/>
                <a:cs typeface="汉语拼音" panose="02010600030101010101" pitchFamily="34" charset="0"/>
              </a:rPr>
              <a:t>zhēng</a:t>
            </a:r>
            <a:endParaRPr lang="zh-CN" altLang="en-US" sz="4100" dirty="0">
              <a:latin typeface="汉语拼音" panose="02010600030101010101" pitchFamily="34" charset="0"/>
              <a:ea typeface="华文细黑" panose="02010600040101010101" charset="-122"/>
              <a:cs typeface="汉语拼音" panose="02010600030101010101" pitchFamily="34" charset="0"/>
            </a:endParaRPr>
          </a:p>
        </p:txBody>
      </p:sp>
      <p:sp>
        <p:nvSpPr>
          <p:cNvPr id="70" name="线形标注 2 69"/>
          <p:cNvSpPr/>
          <p:nvPr/>
        </p:nvSpPr>
        <p:spPr>
          <a:xfrm>
            <a:off x="3960227" y="1221600"/>
            <a:ext cx="2228328" cy="40504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97194"/>
              <a:gd name="adj6" fmla="val -56897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r>
              <a:rPr lang="zh-CN" altLang="en-US" sz="2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第四笔是“乛”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906213" y="1929665"/>
            <a:ext cx="3456385" cy="605936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巧记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：丞相洒水戴草帽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2200" y="2517744"/>
            <a:ext cx="1633928" cy="605936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字源演变：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40" y="2895786"/>
            <a:ext cx="2379178" cy="9501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5" grpId="0" animBg="1"/>
      <p:bldP spid="66" grpId="0" animBg="1"/>
      <p:bldP spid="67" grpId="0" animBg="1"/>
      <p:bldP spid="70" grpId="0" bldLvl="0" animBg="1"/>
      <p:bldP spid="73" grpId="0"/>
      <p:bldP spid="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7" b="557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矩形 38"/>
          <p:cNvSpPr/>
          <p:nvPr/>
        </p:nvSpPr>
        <p:spPr>
          <a:xfrm>
            <a:off x="134619" y="421782"/>
            <a:ext cx="26866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燕子来了</a:t>
            </a:r>
          </a:p>
        </p:txBody>
      </p:sp>
      <p:grpSp>
        <p:nvGrpSpPr>
          <p:cNvPr id="17435" name="组合 74"/>
          <p:cNvGrpSpPr/>
          <p:nvPr/>
        </p:nvGrpSpPr>
        <p:grpSpPr>
          <a:xfrm>
            <a:off x="3581644" y="51470"/>
            <a:ext cx="2536199" cy="685630"/>
            <a:chOff x="3276634" y="438206"/>
            <a:chExt cx="2536791" cy="685782"/>
          </a:xfrm>
        </p:grpSpPr>
        <p:sp>
          <p:nvSpPr>
            <p:cNvPr id="74" name="矩形 73"/>
            <p:cNvSpPr/>
            <p:nvPr/>
          </p:nvSpPr>
          <p:spPr>
            <a:xfrm>
              <a:off x="3276634" y="438206"/>
              <a:ext cx="2514566" cy="68578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7437" name="组合 49"/>
            <p:cNvGrpSpPr/>
            <p:nvPr/>
          </p:nvGrpSpPr>
          <p:grpSpPr>
            <a:xfrm>
              <a:off x="3387725" y="573088"/>
              <a:ext cx="455613" cy="457200"/>
              <a:chOff x="631825" y="5181600"/>
              <a:chExt cx="1554163" cy="1552575"/>
            </a:xfrm>
          </p:grpSpPr>
          <p:sp>
            <p:nvSpPr>
              <p:cNvPr id="17438" name="Oval 10"/>
              <p:cNvSpPr/>
              <p:nvPr/>
            </p:nvSpPr>
            <p:spPr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39" name="Freeform 11"/>
              <p:cNvSpPr/>
              <p:nvPr/>
            </p:nvSpPr>
            <p:spPr>
              <a:xfrm>
                <a:off x="1468438" y="5353050"/>
                <a:ext cx="34925" cy="87313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0" name="Freeform 12"/>
              <p:cNvSpPr/>
              <p:nvPr/>
            </p:nvSpPr>
            <p:spPr>
              <a:xfrm>
                <a:off x="1471613" y="5410200"/>
                <a:ext cx="204788" cy="358775"/>
              </a:xfrm>
              <a:custGeom>
                <a:avLst/>
                <a:gdLst/>
                <a:ahLst/>
                <a:cxnLst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0" t="0" r="0" b="0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1" name="Freeform 13"/>
              <p:cNvSpPr/>
              <p:nvPr/>
            </p:nvSpPr>
            <p:spPr>
              <a:xfrm>
                <a:off x="1274763" y="5410200"/>
                <a:ext cx="200025" cy="3556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2" name="Freeform 14"/>
              <p:cNvSpPr/>
              <p:nvPr/>
            </p:nvSpPr>
            <p:spPr>
              <a:xfrm>
                <a:off x="1374775" y="5313363"/>
                <a:ext cx="125413" cy="53975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3" name="Freeform 15"/>
              <p:cNvSpPr/>
              <p:nvPr/>
            </p:nvSpPr>
            <p:spPr>
              <a:xfrm>
                <a:off x="1374775" y="5318125"/>
                <a:ext cx="125413" cy="1031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0"/>
                  </a:cxn>
                </a:cxnLst>
                <a:rect l="0" t="0" r="0" b="0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4" name="Rectangle 16"/>
              <p:cNvSpPr/>
              <p:nvPr/>
            </p:nvSpPr>
            <p:spPr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5" name="Rectangle 17"/>
              <p:cNvSpPr/>
              <p:nvPr/>
            </p:nvSpPr>
            <p:spPr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6" name="Rectangle 18"/>
              <p:cNvSpPr/>
              <p:nvPr/>
            </p:nvSpPr>
            <p:spPr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7" name="Rectangle 19"/>
              <p:cNvSpPr/>
              <p:nvPr/>
            </p:nvSpPr>
            <p:spPr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8" name="Rectangle 20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9" name="Rectangle 21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0" name="Rectangle 22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1" name="Rectangle 23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2" name="Rectangle 24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3" name="Rectangle 25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4" name="Rectangle 26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5" name="Rectangle 27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6" name="Rectangle 28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7" name="Rectangle 29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8" name="Rectangle 30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9" name="Rectangle 31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0" name="Rectangle 32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1" name="Rectangle 33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2" name="Rectangle 34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3" name="Rectangle 35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4" name="Rectangle 36"/>
              <p:cNvSpPr/>
              <p:nvPr/>
            </p:nvSpPr>
            <p:spPr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5" name="Rectangle 37"/>
              <p:cNvSpPr/>
              <p:nvPr/>
            </p:nvSpPr>
            <p:spPr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6" name="Rectangle 38"/>
              <p:cNvSpPr/>
              <p:nvPr/>
            </p:nvSpPr>
            <p:spPr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7" name="Rectangle 39"/>
              <p:cNvSpPr/>
              <p:nvPr/>
            </p:nvSpPr>
            <p:spPr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8" name="Freeform 40"/>
              <p:cNvSpPr/>
              <p:nvPr/>
            </p:nvSpPr>
            <p:spPr>
              <a:xfrm>
                <a:off x="1012825" y="5902325"/>
                <a:ext cx="530225" cy="2159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69" name="Freeform 41"/>
              <p:cNvSpPr/>
              <p:nvPr/>
            </p:nvSpPr>
            <p:spPr>
              <a:xfrm>
                <a:off x="1425575" y="6034088"/>
                <a:ext cx="42863" cy="1222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0" t="0" r="0" b="0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70" name="TextBox 11"/>
            <p:cNvSpPr txBox="1"/>
            <p:nvPr/>
          </p:nvSpPr>
          <p:spPr>
            <a:xfrm>
              <a:off x="3876675" y="525500"/>
              <a:ext cx="1936750" cy="57480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62" tIns="34280" rIns="68562" bIns="34280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识字游戏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829300" y="1059582"/>
            <a:ext cx="2018665" cy="1429385"/>
            <a:chOff x="1781" y="4109"/>
            <a:chExt cx="3179" cy="2251"/>
          </a:xfrm>
        </p:grpSpPr>
        <p:sp>
          <p:nvSpPr>
            <p:cNvPr id="19" name="文本框 64"/>
            <p:cNvSpPr txBox="1"/>
            <p:nvPr/>
          </p:nvSpPr>
          <p:spPr>
            <a:xfrm>
              <a:off x="3366" y="4375"/>
              <a:ext cx="1594" cy="19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遮挽</a:t>
              </a:r>
              <a:endPara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endPara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0" name="图片 19" descr="C:\Users\24273\Desktop\匆匆\图片2.png图片2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 rot="21420000" flipH="1">
              <a:off x="1781" y="4109"/>
              <a:ext cx="1596" cy="1282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3876122" y="2146935"/>
            <a:ext cx="2068195" cy="849630"/>
            <a:chOff x="1892" y="4288"/>
            <a:chExt cx="3257" cy="1338"/>
          </a:xfrm>
        </p:grpSpPr>
        <p:sp>
          <p:nvSpPr>
            <p:cNvPr id="22" name="文本框 64"/>
            <p:cNvSpPr txBox="1"/>
            <p:nvPr/>
          </p:nvSpPr>
          <p:spPr>
            <a:xfrm>
              <a:off x="3366" y="4375"/>
              <a:ext cx="178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蒸融</a:t>
              </a:r>
            </a:p>
          </p:txBody>
        </p:sp>
        <p:pic>
          <p:nvPicPr>
            <p:cNvPr id="23" name="图片 22" descr="C:\Users\24273\Desktop\匆匆\图片1.png图片1"/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67500" t="14518" r="-2113" b="-23559"/>
            <a:stretch>
              <a:fillRect/>
            </a:stretch>
          </p:blipFill>
          <p:spPr>
            <a:xfrm rot="21420000" flipH="1">
              <a:off x="1892" y="4288"/>
              <a:ext cx="2201" cy="1338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6244276" y="2196232"/>
            <a:ext cx="2626995" cy="640080"/>
            <a:chOff x="2097" y="4414"/>
            <a:chExt cx="4137" cy="1008"/>
          </a:xfrm>
        </p:grpSpPr>
        <p:sp>
          <p:nvSpPr>
            <p:cNvPr id="25" name="文本框 64"/>
            <p:cNvSpPr txBox="1"/>
            <p:nvPr/>
          </p:nvSpPr>
          <p:spPr>
            <a:xfrm>
              <a:off x="3645" y="4515"/>
              <a:ext cx="25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伶伶俐俐</a:t>
              </a:r>
            </a:p>
          </p:txBody>
        </p:sp>
        <p:pic>
          <p:nvPicPr>
            <p:cNvPr id="26" name="图片 25" descr="C:\Users\24273\Desktop\匆匆\图片2.png图片2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12123" b="12123"/>
            <a:stretch>
              <a:fillRect/>
            </a:stretch>
          </p:blipFill>
          <p:spPr>
            <a:xfrm rot="21420000" flipH="1">
              <a:off x="2097" y="4414"/>
              <a:ext cx="1658" cy="1008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1234446" y="2204878"/>
            <a:ext cx="2312035" cy="717550"/>
            <a:chOff x="1767" y="4321"/>
            <a:chExt cx="3641" cy="1130"/>
          </a:xfrm>
        </p:grpSpPr>
        <p:sp>
          <p:nvSpPr>
            <p:cNvPr id="31" name="文本框 64"/>
            <p:cNvSpPr txBox="1"/>
            <p:nvPr/>
          </p:nvSpPr>
          <p:spPr>
            <a:xfrm>
              <a:off x="3366" y="4375"/>
              <a:ext cx="204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头涔涔</a:t>
              </a:r>
            </a:p>
          </p:txBody>
        </p:sp>
        <p:pic>
          <p:nvPicPr>
            <p:cNvPr id="32" name="图片 31" descr="C:\Users\24273\Desktop\匆匆\图片1.png图片1"/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39385" t="-91" r="1902" b="-1082"/>
            <a:stretch>
              <a:fillRect/>
            </a:stretch>
          </p:blipFill>
          <p:spPr>
            <a:xfrm rot="21420000" flipH="1">
              <a:off x="1767" y="4321"/>
              <a:ext cx="2260" cy="1130"/>
            </a:xfrm>
            <a:prstGeom prst="rect">
              <a:avLst/>
            </a:prstGeom>
          </p:spPr>
        </p:pic>
      </p:grpSp>
      <p:grpSp>
        <p:nvGrpSpPr>
          <p:cNvPr id="33" name="组合 32"/>
          <p:cNvGrpSpPr/>
          <p:nvPr/>
        </p:nvGrpSpPr>
        <p:grpSpPr>
          <a:xfrm>
            <a:off x="5700717" y="987574"/>
            <a:ext cx="2372360" cy="910590"/>
            <a:chOff x="1253" y="4173"/>
            <a:chExt cx="3736" cy="1434"/>
          </a:xfrm>
        </p:grpSpPr>
        <p:sp>
          <p:nvSpPr>
            <p:cNvPr id="34" name="文本框 64"/>
            <p:cNvSpPr txBox="1"/>
            <p:nvPr/>
          </p:nvSpPr>
          <p:spPr>
            <a:xfrm>
              <a:off x="3366" y="4375"/>
              <a:ext cx="162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徘徊</a:t>
              </a:r>
            </a:p>
          </p:txBody>
        </p:sp>
        <p:pic>
          <p:nvPicPr>
            <p:cNvPr id="35" name="图片 34" descr="C:\Users\24273\Desktop\匆匆\图片1.png图片1"/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51867" t="2978" r="-53148" b="582"/>
            <a:stretch>
              <a:fillRect/>
            </a:stretch>
          </p:blipFill>
          <p:spPr>
            <a:xfrm rot="21420000" flipH="1">
              <a:off x="1253" y="4173"/>
              <a:ext cx="2868" cy="1434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2898146" y="2930858"/>
            <a:ext cx="2617470" cy="728345"/>
            <a:chOff x="1948" y="4405"/>
            <a:chExt cx="4122" cy="1147"/>
          </a:xfrm>
        </p:grpSpPr>
        <p:sp>
          <p:nvSpPr>
            <p:cNvPr id="37" name="文本框 64"/>
            <p:cNvSpPr txBox="1"/>
            <p:nvPr/>
          </p:nvSpPr>
          <p:spPr>
            <a:xfrm>
              <a:off x="3685" y="4620"/>
              <a:ext cx="238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泪潸潸</a:t>
              </a:r>
            </a:p>
          </p:txBody>
        </p:sp>
        <p:pic>
          <p:nvPicPr>
            <p:cNvPr id="38" name="图片 37" descr="C:\Users\24273\Desktop\匆匆\图片1.png图片1"/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33122" t="3272" r="-17337" b="3963"/>
            <a:stretch>
              <a:fillRect/>
            </a:stretch>
          </p:blipFill>
          <p:spPr>
            <a:xfrm rot="21420000" flipH="1">
              <a:off x="1948" y="4405"/>
              <a:ext cx="2294" cy="1147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1331640" y="1176804"/>
            <a:ext cx="1986280" cy="922020"/>
            <a:chOff x="1697" y="4187"/>
            <a:chExt cx="3128" cy="1452"/>
          </a:xfrm>
        </p:grpSpPr>
        <p:sp>
          <p:nvSpPr>
            <p:cNvPr id="41" name="文本框 64"/>
            <p:cNvSpPr txBox="1"/>
            <p:nvPr/>
          </p:nvSpPr>
          <p:spPr>
            <a:xfrm>
              <a:off x="3260" y="4375"/>
              <a:ext cx="156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匆匆</a:t>
              </a:r>
            </a:p>
          </p:txBody>
        </p:sp>
        <p:pic>
          <p:nvPicPr>
            <p:cNvPr id="42" name="图片 41" descr="C:\Users\24273\Desktop\匆匆\图片1.png图片1"/>
            <p:cNvPicPr>
              <a:picLocks noChangeAspect="1"/>
            </p:cNvPicPr>
            <p:nvPr userDrawn="1"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 rot="21420000" flipH="1">
              <a:off x="1697" y="4187"/>
              <a:ext cx="1602" cy="145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95196" y="498396"/>
            <a:ext cx="1944216" cy="500137"/>
            <a:chOff x="882216" y="641906"/>
            <a:chExt cx="1944216" cy="500137"/>
          </a:xfrm>
        </p:grpSpPr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594995" y="1131570"/>
            <a:ext cx="8024495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徘徊：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文中指在一个地方来回走动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也比喻犹豫不决，也比喻事物在某个范围内来回浮动、起伏。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568" y="2139702"/>
            <a:ext cx="4704080" cy="52197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他独自在小路上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徘徊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683568" y="2931790"/>
            <a:ext cx="48926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遮挽：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拦阻;挽留。</a:t>
            </a:r>
          </a:p>
        </p:txBody>
      </p:sp>
      <p:sp>
        <p:nvSpPr>
          <p:cNvPr id="3" name="TextBox 12"/>
          <p:cNvSpPr txBox="1"/>
          <p:nvPr/>
        </p:nvSpPr>
        <p:spPr>
          <a:xfrm>
            <a:off x="683568" y="3632195"/>
            <a:ext cx="5392420" cy="52197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时光匆匆，让人忍不住伸手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遮挽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395536" y="699542"/>
            <a:ext cx="3528392" cy="222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游丝：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蜘蛛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所吐的丝，飘荡于空中。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本课指作者觉得没在这世界上留下那么一点点有意义的痕迹。</a:t>
            </a:r>
          </a:p>
        </p:txBody>
      </p:sp>
      <p:sp>
        <p:nvSpPr>
          <p:cNvPr id="27" name="矩形 26"/>
          <p:cNvSpPr/>
          <p:nvPr/>
        </p:nvSpPr>
        <p:spPr>
          <a:xfrm>
            <a:off x="431540" y="3075806"/>
            <a:ext cx="3456384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水面上有一条线，仿佛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游丝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一样，在水面上摇动。</a:t>
            </a:r>
          </a:p>
        </p:txBody>
      </p:sp>
      <p:pic>
        <p:nvPicPr>
          <p:cNvPr id="10" name="Picture 4" descr="http://imgsrc.baidu.com/image/c0%3Dpixel_huitu%2C0%2C0%2C294%2C40/sign=a5acd710e0c4b7452099bf56a6847b7b/e824b899a9014c08c1ff799c017b02087af4f4c7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r="534" b="6180"/>
          <a:stretch>
            <a:fillRect/>
          </a:stretch>
        </p:blipFill>
        <p:spPr bwMode="auto">
          <a:xfrm>
            <a:off x="4499992" y="1203598"/>
            <a:ext cx="4232180" cy="26642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8517" t="6517" r="7717" b="9700"/>
          <a:stretch>
            <a:fillRect/>
          </a:stretch>
        </p:blipFill>
        <p:spPr>
          <a:xfrm>
            <a:off x="4932040" y="2445016"/>
            <a:ext cx="2181225" cy="218186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32988" y="843558"/>
            <a:ext cx="53473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头涔涔：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形容汗水从头上不断向下流的样子。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本课指时间如梭，作者却无力抓住而汗流不止。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5861" y="2843448"/>
            <a:ext cx="43061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泪潸潸：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流泪不止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本课指时间如梭，作者却无力抓住而泪流不止。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25392" t="29199" r="21683" b="14755"/>
          <a:stretch>
            <a:fillRect/>
          </a:stretch>
        </p:blipFill>
        <p:spPr>
          <a:xfrm>
            <a:off x="6516216" y="447030"/>
            <a:ext cx="2056765" cy="21780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497027" y="2480141"/>
            <a:ext cx="6963405" cy="136191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聪明的，你告诉我，我们的日子为什么一去不复返呢？</a:t>
            </a:r>
          </a:p>
        </p:txBody>
      </p:sp>
      <p:sp>
        <p:nvSpPr>
          <p:cNvPr id="22" name="文本框 6"/>
          <p:cNvSpPr txBox="1"/>
          <p:nvPr/>
        </p:nvSpPr>
        <p:spPr>
          <a:xfrm>
            <a:off x="1475656" y="1275606"/>
            <a:ext cx="7020037" cy="11726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latin typeface="黑体" pitchFamily="49" charset="-122"/>
                <a:ea typeface="黑体" pitchFamily="49" charset="-122"/>
              </a:rPr>
              <a:t>    自由读课文，想想作者在文中向我们提出了一个什么问题？用笔画出来。</a:t>
            </a:r>
          </a:p>
        </p:txBody>
      </p:sp>
      <p:sp>
        <p:nvSpPr>
          <p:cNvPr id="10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63638"/>
            <a:ext cx="1104039" cy="1582166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5436096" y="3075806"/>
            <a:ext cx="3024336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619672" y="3723878"/>
            <a:ext cx="216024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68062" y="699542"/>
            <a:ext cx="785241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说一说：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课文主要写了什么内容？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35372" y="1837040"/>
            <a:ext cx="73628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先写日子___________的特点；再写自己的________个日子来去匆匆和稍纵即逝，作者思绪万千，由景及人，叹息不已。最后，作者发出内心的感叹。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219137" y="1837040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一去不复返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579567" y="2249155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八千多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39552" y="555526"/>
            <a:ext cx="8065403" cy="12511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  看到题目“匆匆”，你想到描写时间流逝的成语有哪些？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TextBox 24"/>
          <p:cNvSpPr txBox="1"/>
          <p:nvPr/>
        </p:nvSpPr>
        <p:spPr>
          <a:xfrm>
            <a:off x="1332147" y="1779662"/>
            <a:ext cx="6624736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白驹过隙   日月如梭   光阴似箭</a:t>
            </a:r>
            <a:endParaRPr lang="en-US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岁月如梭   沧海桑田   似水流年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3326239"/>
            <a:ext cx="8065403" cy="12511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  作者是如何描写时间流逝的呢？我们下节课再学习。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448310" y="861060"/>
            <a:ext cx="8045450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  <a:endParaRPr lang="zh-CN" altLang="en-US" sz="3200" b="1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10" name="文本框 14"/>
          <p:cNvSpPr txBox="1"/>
          <p:nvPr/>
        </p:nvSpPr>
        <p:spPr>
          <a:xfrm>
            <a:off x="714605" y="425599"/>
            <a:ext cx="1931035" cy="5619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217295" y="1337945"/>
            <a:ext cx="6955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一、给红色的字选择正确的读音，画</a:t>
            </a:r>
            <a:r>
              <a:rPr lang="en-US" altLang="zh-CN" sz="2400" b="1" dirty="0"/>
              <a:t>“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r>
              <a:rPr lang="en-US" altLang="zh-CN" sz="2400" b="1" dirty="0"/>
              <a:t>”</a:t>
            </a:r>
            <a:r>
              <a:rPr lang="zh-CN" altLang="en-US" sz="2400" b="1" dirty="0"/>
              <a:t>。</a:t>
            </a:r>
          </a:p>
          <a:p>
            <a:endParaRPr lang="zh-CN" altLang="en-US" sz="2400" b="1" dirty="0"/>
          </a:p>
          <a:p>
            <a:r>
              <a:rPr lang="zh-CN" altLang="en-US" sz="2400" b="1" dirty="0">
                <a:solidFill>
                  <a:schemeClr val="tx1"/>
                </a:solidFill>
              </a:rPr>
              <a:t>遮</a:t>
            </a:r>
            <a:r>
              <a:rPr lang="zh-CN" altLang="en-US" sz="2400" b="1" dirty="0">
                <a:solidFill>
                  <a:srgbClr val="FF0000"/>
                </a:solidFill>
              </a:rPr>
              <a:t>挽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wǎn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　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mi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ǎ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n</a:t>
            </a:r>
            <a:r>
              <a:rPr lang="zh-CN" altLang="en-US" sz="2400" b="1" dirty="0"/>
              <a:t>)　　徘</a:t>
            </a:r>
            <a:r>
              <a:rPr lang="zh-CN" altLang="en-US" sz="2400" b="1" dirty="0">
                <a:solidFill>
                  <a:srgbClr val="FF0000"/>
                </a:solidFill>
              </a:rPr>
              <a:t>徊</a:t>
            </a:r>
            <a:r>
              <a:rPr lang="zh-CN" altLang="en-US" sz="2400" b="1" dirty="0"/>
              <a:t>(</a:t>
            </a:r>
            <a:r>
              <a:rPr lang="en-US" altLang="zh-CN" sz="2400" dirty="0" err="1">
                <a:latin typeface="黑体" panose="02010609060101010101" pitchFamily="49" charset="-122"/>
                <a:ea typeface="黑体" panose="02010609060101010101" pitchFamily="49" charset="-122"/>
              </a:rPr>
              <a:t>huí</a:t>
            </a:r>
            <a:r>
              <a:rPr lang="zh-CN" altLang="en-US" sz="2400" b="1" dirty="0"/>
              <a:t>　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huái</a:t>
            </a:r>
            <a:r>
              <a:rPr lang="zh-CN" altLang="en-US" sz="2400" b="1" dirty="0"/>
              <a:t>)　　</a:t>
            </a:r>
          </a:p>
          <a:p>
            <a:endParaRPr lang="zh-CN" altLang="en-US" sz="2400" b="1" dirty="0"/>
          </a:p>
          <a:p>
            <a:r>
              <a:rPr kumimoji="1" lang="zh-CN" altLang="en-US" sz="2400" b="1" dirty="0">
                <a:latin typeface="+mn-ea"/>
                <a:sym typeface="+mn-ea"/>
              </a:rPr>
              <a:t>头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sym typeface="+mn-ea"/>
              </a:rPr>
              <a:t>涔涔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sén</a:t>
            </a:r>
            <a:r>
              <a:rPr lang="zh-CN" altLang="en-US" sz="2400" b="1" dirty="0"/>
              <a:t>　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cén</a:t>
            </a:r>
            <a:r>
              <a:rPr lang="zh-CN" altLang="en-US" sz="2400" b="1" dirty="0"/>
              <a:t>)               </a:t>
            </a:r>
            <a:r>
              <a:rPr lang="zh-CN" altLang="en-US" sz="2400" b="1" dirty="0">
                <a:latin typeface="+mn-ea"/>
                <a:sym typeface="+mn-ea"/>
              </a:rPr>
              <a:t>泪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sym typeface="+mn-ea"/>
              </a:rPr>
              <a:t>潸潸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shān</a:t>
            </a:r>
            <a:r>
              <a:rPr lang="zh-CN" altLang="en-US" sz="2400" b="1" dirty="0"/>
              <a:t>　</a:t>
            </a:r>
            <a:r>
              <a:rPr lang="zh-CN" altLang="en-US" sz="2400" dirty="0"/>
              <a:t>shēn</a:t>
            </a:r>
            <a:r>
              <a:rPr lang="zh-CN" altLang="en-US" sz="2400" b="1" dirty="0"/>
              <a:t>)  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19630" y="2322195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669915" y="223901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131820" y="303276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864860" y="303276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8305"/>
            <a:ext cx="366860" cy="456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79712" y="1457365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青青园中葵，朝露待日晞。</a:t>
            </a:r>
            <a:b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阳春布德泽，万物生光辉。</a:t>
            </a:r>
            <a:b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常恐秋节至，焜黄华叶衰。</a:t>
            </a:r>
            <a:b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百川东到海，何时复西归？</a:t>
            </a:r>
            <a:b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少壮不努力，老大徒伤悲！</a:t>
            </a:r>
          </a:p>
        </p:txBody>
      </p:sp>
      <p:sp>
        <p:nvSpPr>
          <p:cNvPr id="3" name="矩形 2"/>
          <p:cNvSpPr/>
          <p:nvPr/>
        </p:nvSpPr>
        <p:spPr>
          <a:xfrm>
            <a:off x="3347864" y="683807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长歌行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9502"/>
            <a:ext cx="1368152" cy="919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699542"/>
            <a:ext cx="776956" cy="788360"/>
          </a:xfrm>
          <a:prstGeom prst="rect">
            <a:avLst/>
          </a:prstGeom>
        </p:spPr>
      </p:pic>
      <p:pic>
        <p:nvPicPr>
          <p:cNvPr id="6" name="Picture 158" descr="200712419435657_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383750" y="6316166"/>
            <a:ext cx="484254" cy="48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长歌行">
            <a:hlinkClick r:id="" action="ppaction://media"/>
            <a:extLst>
              <a:ext uri="{FF2B5EF4-FFF2-40B4-BE49-F238E27FC236}">
                <a16:creationId xmlns:a16="http://schemas.microsoft.com/office/drawing/2014/main" id="{F4EEB93E-2EAE-48B3-AE6C-E4C65F00B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76256" y="4688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0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955 0.20686 C 0.125 0.14789 0.11927 0.06546 0.13646 0.00494 C 0.15452 -0.05526 0.179 -0.09787 0.21546 -0.16085 C 0.25226 -0.22414 0.31146 -0.27169 0.35504 -0.37295 C 0.39809 -0.47267 0.41684 -0.6539 0.47483 -0.76628 C 0.53299 -0.87835 0.65556 -0.98549 0.70365 -1.04353 " pathEditMode="relative" rAng="-45927960" ptsTypes="aaaaaa">
                                      <p:cBhvr>
                                        <p:cTn id="30" dur="8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91" y="-660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703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1"/>
          <p:cNvSpPr>
            <a:spLocks noChangeArrowheads="1"/>
          </p:cNvSpPr>
          <p:nvPr/>
        </p:nvSpPr>
        <p:spPr bwMode="auto">
          <a:xfrm>
            <a:off x="386715" y="624523"/>
            <a:ext cx="8343265" cy="2867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二、填一填。</a:t>
            </a:r>
          </a:p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过去的日子如轻烟，被微风吹散了，如薄雾，被初阳</a:t>
            </a:r>
            <a:r>
              <a:rPr 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了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  <a:r>
              <a:rPr sz="2800" b="1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我留着些什么痕迹呢？我何曾留着像</a:t>
            </a:r>
            <a:r>
              <a:rPr 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样的痕迹呢？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928495" y="2377440"/>
            <a:ext cx="1203325" cy="483870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蒸融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28495" y="2938780"/>
            <a:ext cx="1203325" cy="483870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游丝</a:t>
            </a:r>
            <a:endParaRPr lang="en-US" alt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1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6467185" y="3507854"/>
            <a:ext cx="1398053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386" y="3625118"/>
            <a:ext cx="351070" cy="3801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851344" y="3559094"/>
            <a:ext cx="335134" cy="472337"/>
          </a:xfrm>
          <a:prstGeom prst="rect">
            <a:avLst/>
          </a:prstGeom>
        </p:spPr>
      </p:pic>
      <p:sp>
        <p:nvSpPr>
          <p:cNvPr id="3" name="矩形 20"/>
          <p:cNvSpPr/>
          <p:nvPr/>
        </p:nvSpPr>
        <p:spPr>
          <a:xfrm>
            <a:off x="760472" y="657860"/>
            <a:ext cx="7483936" cy="302323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三、理解文章。</a:t>
            </a:r>
            <a:endParaRPr lang="zh-CN" altLang="en-US" sz="1200" b="1" dirty="0">
              <a:latin typeface="Songti SC" panose="02010600040101010101" pitchFamily="2" charset="-122"/>
              <a:ea typeface="Songti SC" panose="02010600040101010101" pitchFamily="2" charset="-122"/>
            </a:endParaRPr>
          </a:p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</a:p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文章写了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日子___________的特点；再写自己的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八千多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个日子___________和___________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146926" y="1592580"/>
            <a:ext cx="2224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一去不复返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42346" y="2109234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来去匆匆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48761" y="2550795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稍纵即逝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333190" y="536227"/>
            <a:ext cx="123148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b="1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1" name="矩形 10"/>
          <p:cNvSpPr/>
          <p:nvPr/>
        </p:nvSpPr>
        <p:spPr>
          <a:xfrm>
            <a:off x="356235" y="1275606"/>
            <a:ext cx="8431530" cy="243297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我们已经知道了课文中写到的时光匆匆的特点，时间的流逝本是司空见惯的现象，作者为什么能写得如此感人呢？让我们一起走进课文。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403648" y="1411399"/>
            <a:ext cx="6768752" cy="13017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    自读课文，文中有两处使用了一连串的问句，你能把它们找出来吗？</a:t>
            </a:r>
            <a:r>
              <a:rPr lang="en-US" altLang="zh-CN" sz="3200" dirty="0">
                <a:latin typeface="+mj-ea"/>
                <a:ea typeface="+mj-ea"/>
              </a:rPr>
              <a:t>    </a:t>
            </a:r>
            <a:endParaRPr sz="3200" dirty="0">
              <a:latin typeface="+mj-ea"/>
              <a:ea typeface="+mj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347614"/>
            <a:ext cx="1259840" cy="1805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769681" y="2713102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课后第二题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79512" y="426869"/>
            <a:ext cx="2383525" cy="560705"/>
            <a:chOff x="133658" y="336325"/>
            <a:chExt cx="3178032" cy="747606"/>
          </a:xfrm>
        </p:grpSpPr>
        <p:sp>
          <p:nvSpPr>
            <p:cNvPr id="9" name="文本框 14"/>
            <p:cNvSpPr txBox="1"/>
            <p:nvPr/>
          </p:nvSpPr>
          <p:spPr>
            <a:xfrm>
              <a:off x="723431" y="336325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58" y="336325"/>
              <a:ext cx="544496" cy="6780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39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683568" y="1174908"/>
            <a:ext cx="7992888" cy="23329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但是，聪明的，你告诉我，我们的日子为什么一去不复返呢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——是有人偷了他们罢：那是谁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又藏在何处呢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是他们自己逃走了罢：现在又到了哪里呢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800" b="1" dirty="0">
                <a:latin typeface="+mj-ea"/>
                <a:ea typeface="+mj-ea"/>
              </a:rPr>
              <a:t> </a:t>
            </a:r>
            <a:endParaRPr sz="2800" b="1" dirty="0"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91908" y="421937"/>
            <a:ext cx="4176207" cy="60895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一连串的问题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Wingdings" pitchFamily="2" charset="2"/>
              </a:rPr>
              <a:t>（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</a:p>
        </p:txBody>
      </p:sp>
      <p:sp>
        <p:nvSpPr>
          <p:cNvPr id="4" name="线形标注 1 3"/>
          <p:cNvSpPr/>
          <p:nvPr/>
        </p:nvSpPr>
        <p:spPr>
          <a:xfrm>
            <a:off x="4601917" y="3074916"/>
            <a:ext cx="1624330" cy="653921"/>
          </a:xfrm>
          <a:prstGeom prst="borderCallout1">
            <a:avLst>
              <a:gd name="adj1" fmla="val 47447"/>
              <a:gd name="adj2" fmla="val -2775"/>
              <a:gd name="adj3" fmla="val -146078"/>
              <a:gd name="adj4" fmla="val -27229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破折号连接</a:t>
            </a:r>
            <a:r>
              <a:rPr lang="zh-CN" altLang="en-US" sz="20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设问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与</a:t>
            </a:r>
            <a:r>
              <a:rPr lang="zh-CN" altLang="en-US" sz="20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回</a:t>
            </a:r>
            <a:r>
              <a:rPr lang="zh-CN" altLang="en-US" sz="20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答</a:t>
            </a:r>
          </a:p>
        </p:txBody>
      </p:sp>
      <p:sp>
        <p:nvSpPr>
          <p:cNvPr id="5" name="线形标注 1 4"/>
          <p:cNvSpPr/>
          <p:nvPr/>
        </p:nvSpPr>
        <p:spPr>
          <a:xfrm>
            <a:off x="6671488" y="3146923"/>
            <a:ext cx="1624330" cy="509905"/>
          </a:xfrm>
          <a:prstGeom prst="borderCallout1">
            <a:avLst>
              <a:gd name="adj1" fmla="val 50311"/>
              <a:gd name="adj2" fmla="val -3244"/>
              <a:gd name="adj3" fmla="val 40720"/>
              <a:gd name="adj4" fmla="val -24464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解释说明</a:t>
            </a:r>
          </a:p>
        </p:txBody>
      </p:sp>
    </p:spTree>
    <p:extLst>
      <p:ext uri="{BB962C8B-B14F-4D97-AF65-F5344CB8AC3E}">
        <p14:creationId xmlns:p14="http://schemas.microsoft.com/office/powerpoint/2010/main" val="219845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658932" y="483518"/>
            <a:ext cx="7992888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         这段话用了一连串的问句，想一想，这样表达有什么好处？表达了作者怎样的感情？</a:t>
            </a:r>
          </a:p>
        </p:txBody>
      </p:sp>
      <p:sp>
        <p:nvSpPr>
          <p:cNvPr id="4" name="矩形 3"/>
          <p:cNvSpPr/>
          <p:nvPr/>
        </p:nvSpPr>
        <p:spPr>
          <a:xfrm>
            <a:off x="1146303" y="2297435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设问</a:t>
            </a:r>
          </a:p>
        </p:txBody>
      </p:sp>
      <p:cxnSp>
        <p:nvCxnSpPr>
          <p:cNvPr id="17" name="直接箭头连接符 16"/>
          <p:cNvCxnSpPr>
            <a:stCxn id="4" idx="2"/>
            <a:endCxn id="18" idx="0"/>
          </p:cNvCxnSpPr>
          <p:nvPr/>
        </p:nvCxnSpPr>
        <p:spPr>
          <a:xfrm>
            <a:off x="1954023" y="2906400"/>
            <a:ext cx="0" cy="2851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1146303" y="3191515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引发思考</a:t>
            </a:r>
          </a:p>
        </p:txBody>
      </p:sp>
      <p:sp>
        <p:nvSpPr>
          <p:cNvPr id="9" name="矩形 8"/>
          <p:cNvSpPr/>
          <p:nvPr/>
        </p:nvSpPr>
        <p:spPr>
          <a:xfrm>
            <a:off x="3672968" y="2211710"/>
            <a:ext cx="1553845" cy="78105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时光逝去，无法挽留</a:t>
            </a:r>
          </a:p>
        </p:txBody>
      </p:sp>
      <p:sp>
        <p:nvSpPr>
          <p:cNvPr id="10" name="矩形 9"/>
          <p:cNvSpPr/>
          <p:nvPr/>
        </p:nvSpPr>
        <p:spPr>
          <a:xfrm>
            <a:off x="6561583" y="2298070"/>
            <a:ext cx="139573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无奈</a:t>
            </a:r>
          </a:p>
        </p:txBody>
      </p:sp>
      <p:cxnSp>
        <p:nvCxnSpPr>
          <p:cNvPr id="11" name="直接箭头连接符 10"/>
          <p:cNvCxnSpPr>
            <a:stCxn id="9" idx="3"/>
            <a:endCxn id="10" idx="1"/>
          </p:cNvCxnSpPr>
          <p:nvPr/>
        </p:nvCxnSpPr>
        <p:spPr>
          <a:xfrm>
            <a:off x="5226813" y="2602235"/>
            <a:ext cx="1334770" cy="6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3672968" y="3156590"/>
            <a:ext cx="1553845" cy="64389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已逝的日子</a:t>
            </a: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5212208" y="3478535"/>
            <a:ext cx="1349375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6561583" y="3191515"/>
            <a:ext cx="139573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留恋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4"/>
          <a:stretch/>
        </p:blipFill>
        <p:spPr>
          <a:xfrm>
            <a:off x="1340660" y="568768"/>
            <a:ext cx="7047763" cy="54868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46"/>
          <a:stretch/>
        </p:blipFill>
        <p:spPr>
          <a:xfrm>
            <a:off x="658932" y="1158966"/>
            <a:ext cx="7081420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8" grpId="0" animBg="1"/>
      <p:bldP spid="9" grpId="0" bldLvl="0" animBg="1"/>
      <p:bldP spid="10" grpId="0" animBg="1"/>
      <p:bldP spid="14" grpId="0" bldLvl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407854" y="1427758"/>
            <a:ext cx="8328352" cy="2968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charset="0"/>
                <a:ea typeface="楷体" panose="02010609060101010101" pitchFamily="49" charset="-122"/>
                <a:cs typeface="楷体" panose="02010609060101010101" pitchFamily="49" charset="-122"/>
              </a:rPr>
              <a:t>①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在逃去如飞的日子里，在千门万户的世界里的我能做些什么呢？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②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只有徘徊罢了，只有匆匆罢了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在八千多日的匆匆里，除徘徊外，又剩些什么呢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过去的日子如轻烟，被微风吹散了，如薄雾，被初阳蒸融了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我留着些什么痕迹呢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</p:txBody>
      </p:sp>
      <p:sp>
        <p:nvSpPr>
          <p:cNvPr id="4" name="矩形 3"/>
          <p:cNvSpPr/>
          <p:nvPr/>
        </p:nvSpPr>
        <p:spPr>
          <a:xfrm>
            <a:off x="2771800" y="411510"/>
            <a:ext cx="3960440" cy="69966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一连串的问题（第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自然段）</a:t>
            </a:r>
          </a:p>
        </p:txBody>
      </p:sp>
    </p:spTree>
    <p:extLst>
      <p:ext uri="{BB962C8B-B14F-4D97-AF65-F5344CB8AC3E}">
        <p14:creationId xmlns:p14="http://schemas.microsoft.com/office/powerpoint/2010/main" val="2228427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827584" y="1039023"/>
            <a:ext cx="7416165" cy="15327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④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我何曾留着像游丝样的痕迹呢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⑤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</a:t>
            </a:r>
            <a:r>
              <a:rPr lang="en-US" altLang="zh-CN" sz="2400" b="1" u="sng" dirty="0" err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赤裸裸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来到这世界，转眼间也将</a:t>
            </a:r>
            <a:r>
              <a:rPr lang="en-US" altLang="zh-CN" sz="2400" b="1" u="sng" dirty="0" err="1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赤裸裸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的回去罢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⑥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但不能平的，</a:t>
            </a:r>
            <a:r>
              <a:rPr lang="en-US" altLang="zh-CN" sz="2400" b="1" u="sng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为什么偏要白白走这一遭啊</a:t>
            </a:r>
            <a:r>
              <a:rPr lang="en-US" altLang="zh-CN" sz="2400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</a:p>
        </p:txBody>
      </p:sp>
      <p:sp>
        <p:nvSpPr>
          <p:cNvPr id="4" name="矩形 3"/>
          <p:cNvSpPr/>
          <p:nvPr/>
        </p:nvSpPr>
        <p:spPr>
          <a:xfrm>
            <a:off x="755576" y="3219822"/>
            <a:ext cx="7684154" cy="1466059"/>
          </a:xfrm>
          <a:prstGeom prst="rect">
            <a:avLst/>
          </a:prstGeom>
          <a:solidFill>
            <a:schemeClr val="bg1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一连串的问句，层层推进，使文章到达高潮，强烈地表现了作者的慨叹、无奈、不甘虚度时光，也是在呼吁人们珍惜时间。将时光的流逝写得十分有感染力。</a:t>
            </a:r>
          </a:p>
        </p:txBody>
      </p:sp>
      <p:sp>
        <p:nvSpPr>
          <p:cNvPr id="2" name="矩形 1"/>
          <p:cNvSpPr/>
          <p:nvPr/>
        </p:nvSpPr>
        <p:spPr>
          <a:xfrm>
            <a:off x="3598089" y="2644140"/>
            <a:ext cx="2330450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不要白走一遭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4762679" y="2439035"/>
            <a:ext cx="635" cy="2660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Freeform 24"/>
          <p:cNvSpPr/>
          <p:nvPr/>
        </p:nvSpPr>
        <p:spPr bwMode="gray">
          <a:xfrm rot="17283045">
            <a:off x="6046014" y="1116330"/>
            <a:ext cx="419735" cy="73279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 b="1"/>
          </a:p>
        </p:txBody>
      </p:sp>
      <p:sp>
        <p:nvSpPr>
          <p:cNvPr id="21" name="矩形 20"/>
          <p:cNvSpPr/>
          <p:nvPr/>
        </p:nvSpPr>
        <p:spPr>
          <a:xfrm>
            <a:off x="4181174" y="-6315"/>
            <a:ext cx="3392170" cy="11760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形容光着身子。</a:t>
            </a:r>
          </a:p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本课指什么也没有带来，什么也没有带走。</a:t>
            </a:r>
          </a:p>
        </p:txBody>
      </p:sp>
      <p:sp>
        <p:nvSpPr>
          <p:cNvPr id="3" name="Freeform 24"/>
          <p:cNvSpPr/>
          <p:nvPr/>
        </p:nvSpPr>
        <p:spPr bwMode="gray">
          <a:xfrm rot="21303045">
            <a:off x="2089964" y="417195"/>
            <a:ext cx="2176145" cy="115951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 b="1"/>
          </a:p>
        </p:txBody>
      </p:sp>
      <p:sp>
        <p:nvSpPr>
          <p:cNvPr id="9" name="矩形 8"/>
          <p:cNvSpPr/>
          <p:nvPr/>
        </p:nvSpPr>
        <p:spPr>
          <a:xfrm>
            <a:off x="3449635" y="4643761"/>
            <a:ext cx="235032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课后第二题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19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22" grpId="1" animBg="1"/>
      <p:bldP spid="22" grpId="2" animBg="1"/>
      <p:bldP spid="21" grpId="1" animBg="1"/>
      <p:bldP spid="21" grpId="2" animBg="1"/>
      <p:bldP spid="3" grpId="1" animBg="1"/>
      <p:bldP spid="3" grpId="2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39552" y="69954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        过去的日子如轻烟，被微风吹散了，如薄雾，被初阳蒸融了。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48309" y="2203797"/>
            <a:ext cx="83407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运用比喻手法。把日子的逝去比作轻烟被吹散，薄雾被蒸融，化抽象为形象，表现了“我”在逝去的岁月里没有留下什么痕迹。</a:t>
            </a:r>
          </a:p>
        </p:txBody>
      </p:sp>
    </p:spTree>
    <p:extLst>
      <p:ext uri="{BB962C8B-B14F-4D97-AF65-F5344CB8AC3E}">
        <p14:creationId xmlns:p14="http://schemas.microsoft.com/office/powerpoint/2010/main" val="99186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97535" y="3073003"/>
            <a:ext cx="7012305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过去的日子如</a:t>
            </a:r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454025" y="504190"/>
            <a:ext cx="8303895" cy="17727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latin typeface="黑体" panose="02010600030101010101" pitchFamily="2" charset="-122"/>
                <a:ea typeface="黑体" panose="02010600030101010101" pitchFamily="2" charset="-122"/>
              </a:rPr>
              <a:t>    读一读，写一写。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过去的日子如轻烟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,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被微风吹散了，如薄雾，被初阳蒸融了。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97535" y="2424931"/>
            <a:ext cx="7502857" cy="650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过去的日子如</a:t>
            </a:r>
            <a:r>
              <a:rPr lang="en-US" altLang="zh-CN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747630" y="2486263"/>
            <a:ext cx="23487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沙滩上的脚印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110480" y="3128650"/>
            <a:ext cx="206311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一去不复返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247616" y="2462768"/>
            <a:ext cx="234872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被海浪抹平了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228960" y="3147814"/>
            <a:ext cx="90601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流水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35" y="504190"/>
            <a:ext cx="559476" cy="5454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836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img8.zol.com.cn/bbs/upload/21978/21977344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组合 7"/>
          <p:cNvGrpSpPr/>
          <p:nvPr/>
        </p:nvGrpSpPr>
        <p:grpSpPr>
          <a:xfrm>
            <a:off x="7092280" y="3867894"/>
            <a:ext cx="1629410" cy="400050"/>
            <a:chOff x="11438" y="6658"/>
            <a:chExt cx="2566" cy="63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6679"/>
              <a:ext cx="2566" cy="5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文本框 15">
              <a:hlinkClick r:id="" action="ppaction://hlinkshowjump?jump=nextslide"/>
            </p:cNvPr>
            <p:cNvSpPr txBox="1"/>
            <p:nvPr/>
          </p:nvSpPr>
          <p:spPr>
            <a:xfrm>
              <a:off x="11457" y="6658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092280" y="4342239"/>
            <a:ext cx="1629410" cy="400050"/>
            <a:chOff x="11438" y="7275"/>
            <a:chExt cx="2566" cy="63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7292"/>
              <a:ext cx="2566" cy="5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文本框 14">
              <a:hlinkClick r:id="rId5" action="ppaction://hlinksldjump"/>
            </p:cNvPr>
            <p:cNvSpPr txBox="1"/>
            <p:nvPr/>
          </p:nvSpPr>
          <p:spPr>
            <a:xfrm>
              <a:off x="11457" y="7275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36512" y="143071"/>
            <a:ext cx="3240360" cy="276999"/>
            <a:chOff x="-36512" y="143071"/>
            <a:chExt cx="3240360" cy="276999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324036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43071"/>
              <a:ext cx="1598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b="1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   语文  六年级  下册</a:t>
              </a:r>
            </a:p>
          </p:txBody>
        </p:sp>
      </p:grpSp>
      <p:sp>
        <p:nvSpPr>
          <p:cNvPr id="19" name="TextBox 48"/>
          <p:cNvSpPr txBox="1"/>
          <p:nvPr/>
        </p:nvSpPr>
        <p:spPr>
          <a:xfrm>
            <a:off x="2411761" y="1239177"/>
            <a:ext cx="4036868" cy="13003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txBody>
          <a:bodyPr wrap="squar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8 </a:t>
            </a:r>
            <a:r>
              <a:rPr lang="zh-CN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匆 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403648" y="1172146"/>
            <a:ext cx="6768752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    课文开头，作者用了我们司空见惯的现象引出话题，读一读，作者写了哪三种事物？</a:t>
            </a:r>
            <a:endParaRPr sz="3200" dirty="0">
              <a:latin typeface="+mj-ea"/>
              <a:ea typeface="+mj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275606"/>
            <a:ext cx="1259840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86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467544" y="545359"/>
            <a:ext cx="8136904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dirty="0">
                <a:latin typeface="+mj-ea"/>
                <a:ea typeface="+mj-ea"/>
              </a:rPr>
              <a:t> 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燕子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去了，有再来的时候；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杨柳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枯了，有再青的时候；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桃花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谢了，有再开的时候。</a:t>
            </a:r>
            <a:r>
              <a:rPr lang="en-US" altLang="zh-CN" sz="3200" b="1" dirty="0">
                <a:latin typeface="+mj-ea"/>
                <a:ea typeface="+mj-ea"/>
              </a:rPr>
              <a:t> </a:t>
            </a:r>
            <a:endParaRPr sz="3200" b="1" dirty="0">
              <a:latin typeface="+mj-ea"/>
              <a:ea typeface="+mj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72461" y="2067693"/>
            <a:ext cx="1461932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排比</a:t>
            </a:r>
          </a:p>
        </p:txBody>
      </p:sp>
      <p:sp>
        <p:nvSpPr>
          <p:cNvPr id="7" name="矩形 6"/>
          <p:cNvSpPr/>
          <p:nvPr/>
        </p:nvSpPr>
        <p:spPr>
          <a:xfrm>
            <a:off x="2987824" y="2185717"/>
            <a:ext cx="2182012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季节更替</a:t>
            </a:r>
          </a:p>
        </p:txBody>
      </p:sp>
      <p:sp>
        <p:nvSpPr>
          <p:cNvPr id="8" name="矩形 7"/>
          <p:cNvSpPr/>
          <p:nvPr/>
        </p:nvSpPr>
        <p:spPr>
          <a:xfrm>
            <a:off x="2629684" y="3061382"/>
            <a:ext cx="3149888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时间飞逝的痕迹</a:t>
            </a:r>
          </a:p>
        </p:txBody>
      </p:sp>
      <p:cxnSp>
        <p:nvCxnSpPr>
          <p:cNvPr id="9" name="直接箭头连接符 8"/>
          <p:cNvCxnSpPr>
            <a:stCxn id="7" idx="2"/>
            <a:endCxn id="8" idx="0"/>
          </p:cNvCxnSpPr>
          <p:nvPr/>
        </p:nvCxnSpPr>
        <p:spPr>
          <a:xfrm>
            <a:off x="4078830" y="2794682"/>
            <a:ext cx="125798" cy="2667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53" b="6250"/>
          <a:stretch/>
        </p:blipFill>
        <p:spPr bwMode="auto">
          <a:xfrm>
            <a:off x="0" y="-1"/>
            <a:ext cx="9144000" cy="516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79512" y="411510"/>
            <a:ext cx="7704856" cy="81253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latin typeface="+mj-ea"/>
                <a:ea typeface="+mj-ea"/>
              </a:rPr>
              <a:t>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600" dirty="0">
                <a:latin typeface="+mj-ea"/>
                <a:ea typeface="+mj-ea"/>
              </a:rPr>
              <a:t>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了，有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的时候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sz="3600" b="1" dirty="0">
              <a:latin typeface="+mj-ea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4444" y="494609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燕子去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16016" y="494608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再来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09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文本框 6"/>
          <p:cNvSpPr txBox="1"/>
          <p:nvPr/>
        </p:nvSpPr>
        <p:spPr>
          <a:xfrm>
            <a:off x="179512" y="411510"/>
            <a:ext cx="7704856" cy="81253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latin typeface="+mj-ea"/>
                <a:ea typeface="+mj-ea"/>
              </a:rPr>
              <a:t>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600" dirty="0">
                <a:latin typeface="+mj-ea"/>
                <a:ea typeface="+mj-ea"/>
              </a:rPr>
              <a:t>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了，有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的时候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sz="3600" b="1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83178" y="505242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杨柳枯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84934" y="494609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再青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4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" b="20588"/>
          <a:stretch/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79512" y="411510"/>
            <a:ext cx="7704856" cy="81253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latin typeface="+mj-ea"/>
                <a:ea typeface="+mj-ea"/>
              </a:rPr>
              <a:t>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3600" dirty="0">
                <a:latin typeface="+mj-ea"/>
                <a:ea typeface="+mj-ea"/>
              </a:rPr>
              <a:t>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了，有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）</a:t>
            </a:r>
            <a:r>
              <a:rPr lang="en-US" altLang="zh-CN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的时候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3600" b="1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83178" y="505242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桃花谢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84934" y="494609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再开</a:t>
            </a:r>
            <a:endParaRPr lang="zh-CN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t0133408d699cb9b84f[1]"/>
          <p:cNvPicPr>
            <a:picLocks noChangeAspect="1"/>
          </p:cNvPicPr>
          <p:nvPr/>
        </p:nvPicPr>
        <p:blipFill>
          <a:blip r:embed="rId2"/>
          <a:srcRect b="4500"/>
          <a:stretch>
            <a:fillRect/>
          </a:stretch>
        </p:blipFill>
        <p:spPr>
          <a:xfrm>
            <a:off x="6555420" y="11799"/>
            <a:ext cx="2597150" cy="2480945"/>
          </a:xfrm>
          <a:prstGeom prst="rect">
            <a:avLst/>
          </a:prstGeom>
        </p:spPr>
      </p:pic>
      <p:sp>
        <p:nvSpPr>
          <p:cNvPr id="5" name="文本框 6"/>
          <p:cNvSpPr txBox="1"/>
          <p:nvPr/>
        </p:nvSpPr>
        <p:spPr>
          <a:xfrm>
            <a:off x="395536" y="438917"/>
            <a:ext cx="6172353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+mj-ea"/>
                <a:ea typeface="+mj-ea"/>
              </a:rPr>
              <a:t>    </a:t>
            </a:r>
            <a:r>
              <a:rPr lang="zh-CN" altLang="en-US" sz="2800" b="1" dirty="0">
                <a:latin typeface="+mj-ea"/>
                <a:ea typeface="+mj-ea"/>
              </a:rPr>
              <a:t>文中写了燕子、杨柳、桃花</a:t>
            </a:r>
            <a:r>
              <a:rPr lang="zh-CN" altLang="en-US" sz="2800" b="1" dirty="0">
                <a:latin typeface="+mn-ea"/>
                <a:cs typeface="+mn-ea"/>
              </a:rPr>
              <a:t>，请你仿照上述句子</a:t>
            </a:r>
            <a:r>
              <a:rPr lang="en-US" altLang="zh-CN" sz="2800" b="1" dirty="0">
                <a:latin typeface="+mn-ea"/>
                <a:cs typeface="+mn-ea"/>
              </a:rPr>
              <a:t>,</a:t>
            </a:r>
            <a:r>
              <a:rPr lang="zh-CN" altLang="en-US" sz="2800" b="1" dirty="0">
                <a:latin typeface="+mn-ea"/>
                <a:cs typeface="+mn-ea"/>
              </a:rPr>
              <a:t>用上排比的手法，写一写还有哪些事物。</a:t>
            </a:r>
            <a:endParaRPr lang="en-US" altLang="zh-CN" sz="2800" b="1" dirty="0">
              <a:latin typeface="+mn-ea"/>
              <a:cs typeface="+mn-ea"/>
            </a:endParaRPr>
          </a:p>
        </p:txBody>
      </p:sp>
      <p:sp>
        <p:nvSpPr>
          <p:cNvPr id="2" name="文本框 6"/>
          <p:cNvSpPr txBox="1"/>
          <p:nvPr/>
        </p:nvSpPr>
        <p:spPr>
          <a:xfrm>
            <a:off x="611560" y="2420090"/>
            <a:ext cx="7603602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latin typeface="+mj-ea"/>
                <a:ea typeface="+mj-ea"/>
              </a:rPr>
              <a:t>   </a:t>
            </a:r>
            <a:r>
              <a:rPr lang="en-US" altLang="zh-CN" sz="2800" u="sng" dirty="0">
                <a:latin typeface="+mj-ea"/>
                <a:ea typeface="+mj-ea"/>
              </a:rPr>
              <a:t>   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了，有再</a:t>
            </a:r>
            <a:r>
              <a:rPr lang="en-US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的时候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了，有再</a:t>
            </a:r>
            <a:r>
              <a:rPr 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的时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候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lang="en-US" altLang="zh-CN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了，有再</a:t>
            </a:r>
            <a:r>
              <a:rPr lang="en-US" sz="28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的时候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8906"/>
            <a:ext cx="559476" cy="5454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259632" y="246793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叶子黄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95936" y="249274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绿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08932" y="2456488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475656" y="302641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圆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35260" y="302641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太阳落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72200" y="302641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590458" y="1608728"/>
            <a:ext cx="6768752" cy="13726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  <a:sym typeface="+mn-ea"/>
              </a:rPr>
              <a:t>    一起</a:t>
            </a:r>
            <a:r>
              <a:rPr lang="zh-CN" sz="3200" b="1" dirty="0">
                <a:latin typeface="+mj-ea"/>
                <a:ea typeface="+mj-ea"/>
                <a:sym typeface="+mn-ea"/>
              </a:rPr>
              <a:t>朗读</a:t>
            </a:r>
            <a:r>
              <a:rPr lang="zh-CN" altLang="en-US" sz="3200" b="1" dirty="0">
                <a:latin typeface="+mj-ea"/>
                <a:ea typeface="+mj-ea"/>
                <a:sym typeface="+mn-ea"/>
              </a:rPr>
              <a:t>第一</a:t>
            </a:r>
            <a:r>
              <a:rPr sz="3200" b="1" dirty="0" err="1">
                <a:latin typeface="+mj-ea"/>
                <a:ea typeface="+mj-ea"/>
                <a:sym typeface="+mn-ea"/>
              </a:rPr>
              <a:t>自然段</a:t>
            </a:r>
            <a:r>
              <a:rPr sz="3200" b="1" dirty="0">
                <a:latin typeface="+mj-ea"/>
                <a:ea typeface="+mj-ea"/>
                <a:sym typeface="+mn-ea"/>
              </a:rPr>
              <a:t>，</a:t>
            </a:r>
            <a:r>
              <a:rPr lang="zh-CN" sz="3200" b="1" dirty="0">
                <a:latin typeface="+mj-ea"/>
                <a:ea typeface="+mj-ea"/>
                <a:sym typeface="+mn-ea"/>
              </a:rPr>
              <a:t>注意表现出作者</a:t>
            </a:r>
            <a:r>
              <a:rPr lang="zh-CN" sz="3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无奈</a:t>
            </a:r>
            <a:r>
              <a:rPr lang="zh-CN" sz="3200" b="1" dirty="0">
                <a:latin typeface="+mj-ea"/>
                <a:ea typeface="+mj-ea"/>
                <a:sym typeface="+mn-ea"/>
              </a:rPr>
              <a:t>和</a:t>
            </a:r>
            <a:r>
              <a:rPr lang="zh-CN" sz="3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留恋</a:t>
            </a:r>
            <a:r>
              <a:rPr lang="zh-CN" sz="3200" b="1" dirty="0">
                <a:latin typeface="+mj-ea"/>
                <a:ea typeface="+mj-ea"/>
                <a:sym typeface="+mn-ea"/>
              </a:rPr>
              <a:t>的情感。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6128"/>
            <a:ext cx="1266930" cy="103788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241502" y="2352345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课后第一题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547664" y="1500505"/>
            <a:ext cx="6768752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    请各自默读第二自然段，思考：这段话写出了时间怎样的特点？</a:t>
            </a:r>
            <a:r>
              <a:rPr lang="en-US" altLang="zh-CN" sz="3200" dirty="0">
                <a:latin typeface="+mj-ea"/>
                <a:ea typeface="+mj-ea"/>
              </a:rPr>
              <a:t>      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00505"/>
            <a:ext cx="1259840" cy="180594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36380" cy="5158105"/>
          </a:xfrm>
          <a:prstGeom prst="rect">
            <a:avLst/>
          </a:prstGeom>
        </p:spPr>
      </p:pic>
      <p:sp>
        <p:nvSpPr>
          <p:cNvPr id="5" name="文本框 6"/>
          <p:cNvSpPr txBox="1"/>
          <p:nvPr/>
        </p:nvSpPr>
        <p:spPr>
          <a:xfrm>
            <a:off x="1187624" y="267494"/>
            <a:ext cx="6768752" cy="1529715"/>
          </a:xfrm>
          <a:prstGeom prst="rect">
            <a:avLst/>
          </a:prstGeom>
          <a:effectLst>
            <a:glow rad="63500">
              <a:schemeClr val="bg1">
                <a:lumMod val="95000"/>
                <a:alpha val="30000"/>
              </a:schemeClr>
            </a:glow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在默默里算着，八千多日子已经从我手中溜去；像针尖上一滴水滴在大海里，我的日子滴在时间的流里，没有声音，也没有影子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sz="2800" b="1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62976" y="2488451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比喻</a:t>
            </a:r>
          </a:p>
        </p:txBody>
      </p:sp>
      <p:sp>
        <p:nvSpPr>
          <p:cNvPr id="10" name="矩形 9"/>
          <p:cNvSpPr/>
          <p:nvPr/>
        </p:nvSpPr>
        <p:spPr>
          <a:xfrm>
            <a:off x="6010541" y="2022996"/>
            <a:ext cx="22009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针尖上一滴水</a:t>
            </a:r>
          </a:p>
        </p:txBody>
      </p:sp>
      <p:sp>
        <p:nvSpPr>
          <p:cNvPr id="12" name="矩形 11"/>
          <p:cNvSpPr/>
          <p:nvPr/>
        </p:nvSpPr>
        <p:spPr>
          <a:xfrm>
            <a:off x="3764597" y="3545711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差异巨大</a:t>
            </a:r>
          </a:p>
        </p:txBody>
      </p:sp>
      <p:sp>
        <p:nvSpPr>
          <p:cNvPr id="14" name="矩形 13"/>
          <p:cNvSpPr/>
          <p:nvPr/>
        </p:nvSpPr>
        <p:spPr>
          <a:xfrm>
            <a:off x="3409581" y="2022996"/>
            <a:ext cx="22009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八千多日子</a:t>
            </a:r>
          </a:p>
        </p:txBody>
      </p:sp>
      <p:sp>
        <p:nvSpPr>
          <p:cNvPr id="15" name="矩形 14"/>
          <p:cNvSpPr/>
          <p:nvPr/>
        </p:nvSpPr>
        <p:spPr>
          <a:xfrm>
            <a:off x="3409581" y="2797696"/>
            <a:ext cx="22009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时间的流</a:t>
            </a:r>
          </a:p>
        </p:txBody>
      </p:sp>
      <p:sp>
        <p:nvSpPr>
          <p:cNvPr id="16" name="矩形 15"/>
          <p:cNvSpPr/>
          <p:nvPr/>
        </p:nvSpPr>
        <p:spPr>
          <a:xfrm>
            <a:off x="6010541" y="2797696"/>
            <a:ext cx="22009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大海</a:t>
            </a:r>
          </a:p>
        </p:txBody>
      </p:sp>
      <p:cxnSp>
        <p:nvCxnSpPr>
          <p:cNvPr id="17" name="直接箭头连接符 16"/>
          <p:cNvCxnSpPr>
            <a:endCxn id="10" idx="1"/>
          </p:cNvCxnSpPr>
          <p:nvPr/>
        </p:nvCxnSpPr>
        <p:spPr>
          <a:xfrm flipV="1">
            <a:off x="5549531" y="2327796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5549531" y="3097416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5508556" y="3565204"/>
            <a:ext cx="2634513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八千多日子的渺小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997396" y="627534"/>
            <a:ext cx="6768752" cy="7326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dirty="0">
                <a:latin typeface="+mj-ea"/>
                <a:ea typeface="+mj-ea"/>
              </a:rPr>
              <a:t> 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我不禁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头涔涔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而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泪潸潸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了。</a:t>
            </a:r>
            <a:endParaRPr sz="3600" b="1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04870" y="1795145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外在表现</a:t>
            </a:r>
          </a:p>
        </p:txBody>
      </p:sp>
      <p:cxnSp>
        <p:nvCxnSpPr>
          <p:cNvPr id="17" name="直接箭头连接符 16"/>
          <p:cNvCxnSpPr>
            <a:endCxn id="4" idx="0"/>
          </p:cNvCxnSpPr>
          <p:nvPr/>
        </p:nvCxnSpPr>
        <p:spPr>
          <a:xfrm>
            <a:off x="3491865" y="1360170"/>
            <a:ext cx="720725" cy="4349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endCxn id="4" idx="0"/>
          </p:cNvCxnSpPr>
          <p:nvPr/>
        </p:nvCxnSpPr>
        <p:spPr>
          <a:xfrm flipH="1">
            <a:off x="4212590" y="1360170"/>
            <a:ext cx="719455" cy="4349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4211955" y="2404110"/>
            <a:ext cx="635" cy="8007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3308985" y="3275330"/>
            <a:ext cx="180657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焦急 无奈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428" y="1167998"/>
            <a:ext cx="7205980" cy="2916555"/>
            <a:chOff x="1211" y="1328"/>
            <a:chExt cx="11348" cy="4593"/>
          </a:xfrm>
        </p:grpSpPr>
        <p:grpSp>
          <p:nvGrpSpPr>
            <p:cNvPr id="4" name="组合 3"/>
            <p:cNvGrpSpPr/>
            <p:nvPr/>
          </p:nvGrpSpPr>
          <p:grpSpPr>
            <a:xfrm>
              <a:off x="1211" y="1328"/>
              <a:ext cx="11348" cy="4593"/>
              <a:chOff x="1025388" y="1124744"/>
              <a:chExt cx="9606322" cy="3888432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025388" y="1124744"/>
                <a:ext cx="9606322" cy="388843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" name="直接连接符 2"/>
              <p:cNvCxnSpPr/>
              <p:nvPr/>
            </p:nvCxnSpPr>
            <p:spPr>
              <a:xfrm>
                <a:off x="1054646" y="1124744"/>
                <a:ext cx="0" cy="3888000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414" y="1531"/>
              <a:ext cx="6890" cy="4035"/>
            </a:xfrm>
            <a:prstGeom prst="rect">
              <a:avLst/>
            </a:prstGeom>
            <a:noFill/>
            <a:ln w="19050">
              <a:noFill/>
              <a:prstDash val="sysDash"/>
              <a:miter lim="800000"/>
            </a:ln>
          </p:spPr>
          <p:txBody>
            <a:bodyPr wrap="square" lIns="68580" tIns="34290" rIns="68580" bIns="34290" anchor="ctr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1" lang="zh-CN" altLang="en-US" sz="2700" b="1" u="sng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朱自清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（</a:t>
              </a:r>
              <a:r>
                <a:rPr kumimoji="1" lang="en-US" altLang="zh-CN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1898—1948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年），原名自华，字佩弦。</a:t>
              </a:r>
              <a:r>
                <a:rPr kumimoji="1"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中国现代散文家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、</a:t>
              </a:r>
              <a:r>
                <a:rPr kumimoji="1"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诗人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。作品有散文集</a:t>
              </a:r>
              <a:r>
                <a:rPr kumimoji="1" lang="en-US" altLang="zh-CN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kumimoji="1"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背影</a:t>
              </a:r>
              <a:r>
                <a:rPr kumimoji="1" lang="en-US" altLang="zh-CN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、诗文集</a:t>
              </a:r>
              <a:r>
                <a:rPr kumimoji="1" lang="en-US" altLang="zh-CN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kumimoji="1" lang="zh-CN" altLang="en-US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踪迹</a:t>
              </a:r>
              <a:r>
                <a:rPr kumimoji="1" lang="en-US" altLang="zh-CN" sz="27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r>
                <a:rPr kumimoji="1" lang="zh-CN" altLang="en-US" sz="27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等。</a:t>
              </a:r>
              <a:endParaRPr kumimoji="1"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76802" name="Picture 2" descr="http://www.51wendang.com/pic/2e51197587a86d04d8d6782d/4-810-jpg_6-1080-0-0-1080.jpg"/>
            <p:cNvPicPr>
              <a:picLocks noChangeAspect="1" noChangeArrowheads="1"/>
            </p:cNvPicPr>
            <p:nvPr/>
          </p:nvPicPr>
          <p:blipFill>
            <a:blip r:embed="rId3" cstate="print">
              <a:lum contrast="30000"/>
            </a:blip>
            <a:srcRect l="10417" t="7407" r="48611" b="11110"/>
            <a:stretch>
              <a:fillRect/>
            </a:stretch>
          </p:blipFill>
          <p:spPr bwMode="auto">
            <a:xfrm flipH="1">
              <a:off x="1774" y="1499"/>
              <a:ext cx="3299" cy="4288"/>
            </a:xfrm>
            <a:prstGeom prst="rect">
              <a:avLst/>
            </a:prstGeom>
            <a:noFill/>
          </p:spPr>
        </p:pic>
      </p:grpSp>
      <p:grpSp>
        <p:nvGrpSpPr>
          <p:cNvPr id="12" name="组合 11"/>
          <p:cNvGrpSpPr/>
          <p:nvPr/>
        </p:nvGrpSpPr>
        <p:grpSpPr>
          <a:xfrm>
            <a:off x="152429" y="443448"/>
            <a:ext cx="1629583" cy="400110"/>
            <a:chOff x="160049" y="525491"/>
            <a:chExt cx="1629583" cy="40011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611560" y="1275607"/>
            <a:ext cx="7992888" cy="11495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700" b="1" dirty="0">
                <a:latin typeface="+mn-ea"/>
                <a:sym typeface="+mn-ea"/>
              </a:rPr>
              <a:t>时间就是这样无声无息地溜走的，请同学们计算一下一天中从我们手中溜走了多少时间呢？</a:t>
            </a:r>
          </a:p>
        </p:txBody>
      </p:sp>
      <p:sp>
        <p:nvSpPr>
          <p:cNvPr id="11" name="文本框 9"/>
          <p:cNvSpPr txBox="1"/>
          <p:nvPr/>
        </p:nvSpPr>
        <p:spPr>
          <a:xfrm>
            <a:off x="1277205" y="735547"/>
            <a:ext cx="324120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+mj-ea"/>
                <a:ea typeface="+mj-ea"/>
              </a:rPr>
              <a:t>想一想，算一算。</a:t>
            </a:r>
          </a:p>
        </p:txBody>
      </p:sp>
      <p:pic>
        <p:nvPicPr>
          <p:cNvPr id="12" name="图片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4003">
            <a:off x="414818" y="596471"/>
            <a:ext cx="970671" cy="74112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1524000" y="2355726"/>
            <a:ext cx="3264024" cy="2248024"/>
            <a:chOff x="1524000" y="2355726"/>
            <a:chExt cx="3264024" cy="2248024"/>
          </a:xfrm>
        </p:grpSpPr>
        <p:graphicFrame>
          <p:nvGraphicFramePr>
            <p:cNvPr id="2" name="图表 1"/>
            <p:cNvGraphicFramePr/>
            <p:nvPr/>
          </p:nvGraphicFramePr>
          <p:xfrm>
            <a:off x="1524000" y="2355726"/>
            <a:ext cx="3264024" cy="22480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3491880" y="3075806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睡觉</a:t>
              </a:r>
              <a:endParaRPr lang="en-US" altLang="zh-CN" dirty="0"/>
            </a:p>
            <a:p>
              <a:r>
                <a:rPr lang="en-US" altLang="zh-CN" dirty="0"/>
                <a:t>39%</a:t>
              </a:r>
              <a:endParaRPr lang="zh-CN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627784" y="2787774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上课</a:t>
              </a:r>
              <a:endParaRPr lang="en-US" altLang="zh-CN" dirty="0"/>
            </a:p>
            <a:p>
              <a:r>
                <a:rPr lang="en-US" altLang="zh-CN" dirty="0"/>
                <a:t>25%</a:t>
              </a:r>
              <a:endParaRPr lang="zh-CN" alt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987824" y="3776722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自学</a:t>
              </a:r>
              <a:endParaRPr lang="en-US" altLang="zh-CN" dirty="0"/>
            </a:p>
            <a:p>
              <a:r>
                <a:rPr lang="en-US" altLang="zh-CN" dirty="0"/>
                <a:t>25%</a:t>
              </a:r>
              <a:endParaRPr lang="zh-CN" alt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90197" y="3518887"/>
              <a:ext cx="6976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schemeClr val="bg1"/>
                  </a:solidFill>
                </a:rPr>
                <a:t>吃饭</a:t>
              </a:r>
              <a:r>
                <a:rPr lang="en-US" altLang="zh-CN" sz="1200" dirty="0">
                  <a:solidFill>
                    <a:schemeClr val="bg1"/>
                  </a:solidFill>
                </a:rPr>
                <a:t>8%</a:t>
              </a:r>
              <a:endParaRPr lang="zh-CN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9288639">
              <a:off x="2494114" y="3694962"/>
              <a:ext cx="6976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/>
                <a:t>玩耍</a:t>
              </a:r>
              <a:r>
                <a:rPr lang="en-US" altLang="zh-CN" sz="1200" dirty="0"/>
                <a:t>6%</a:t>
              </a:r>
              <a:endParaRPr lang="zh-CN" altLang="en-US" sz="1200" dirty="0"/>
            </a:p>
          </p:txBody>
        </p:sp>
      </p:grpSp>
      <p:sp>
        <p:nvSpPr>
          <p:cNvPr id="14" name="文本框 11"/>
          <p:cNvSpPr txBox="1"/>
          <p:nvPr/>
        </p:nvSpPr>
        <p:spPr>
          <a:xfrm>
            <a:off x="4932040" y="3075806"/>
            <a:ext cx="2262479" cy="577081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时间流逝图</a:t>
            </a:r>
          </a:p>
        </p:txBody>
      </p:sp>
    </p:spTree>
    <p:extLst>
      <p:ext uri="{BB962C8B-B14F-4D97-AF65-F5344CB8AC3E}">
        <p14:creationId xmlns:p14="http://schemas.microsoft.com/office/powerpoint/2010/main" val="9195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555776" y="1365364"/>
            <a:ext cx="4680520" cy="1152128"/>
            <a:chOff x="3809190" y="1857364"/>
            <a:chExt cx="6786610" cy="1349375"/>
          </a:xfrm>
        </p:grpSpPr>
        <p:sp>
          <p:nvSpPr>
            <p:cNvPr id="3" name="圆角矩形标注 2"/>
            <p:cNvSpPr/>
            <p:nvPr/>
          </p:nvSpPr>
          <p:spPr>
            <a:xfrm>
              <a:off x="3809190" y="1857364"/>
              <a:ext cx="6786610" cy="1349375"/>
            </a:xfrm>
            <a:prstGeom prst="wedgeRoundRectCallout">
              <a:avLst>
                <a:gd name="adj1" fmla="val -67240"/>
                <a:gd name="adj2" fmla="val 5080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" name="文本框 9"/>
            <p:cNvSpPr txBox="1"/>
            <p:nvPr/>
          </p:nvSpPr>
          <p:spPr>
            <a:xfrm>
              <a:off x="3952066" y="1999623"/>
              <a:ext cx="6500857" cy="111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时间像沙子，不知不觉从我们的手中溜走了。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123727" y="2859782"/>
            <a:ext cx="4968553" cy="1136648"/>
            <a:chOff x="3380562" y="4000504"/>
            <a:chExt cx="5147991" cy="1136648"/>
          </a:xfrm>
        </p:grpSpPr>
        <p:sp>
          <p:nvSpPr>
            <p:cNvPr id="6" name="圆角矩形标注 5"/>
            <p:cNvSpPr/>
            <p:nvPr/>
          </p:nvSpPr>
          <p:spPr>
            <a:xfrm>
              <a:off x="3380562" y="4000504"/>
              <a:ext cx="5147991" cy="1136648"/>
            </a:xfrm>
            <a:prstGeom prst="wedgeRoundRectCallout">
              <a:avLst>
                <a:gd name="adj1" fmla="val 54258"/>
                <a:gd name="adj2" fmla="val 9544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7" name="文本框 9"/>
            <p:cNvSpPr txBox="1"/>
            <p:nvPr/>
          </p:nvSpPr>
          <p:spPr>
            <a:xfrm>
              <a:off x="3529780" y="4017604"/>
              <a:ext cx="4567095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时间像突然刮来的一阵风，刮过之后，不留一点痕迹。</a:t>
              </a:r>
            </a:p>
          </p:txBody>
        </p:sp>
      </p:grpSp>
      <p:pic>
        <p:nvPicPr>
          <p:cNvPr id="8" name="Picture 2" descr="https://timgsa.baidu.com/timg?image&amp;quality=80&amp;size=b9999_10000&amp;sec=1532996475513&amp;di=b7ef69ed3b72f69c36657cdbe5701671&amp;imgtype=0&amp;src=http%3A%2F%2Fpic93.nipic.com%2Ffile%2F20160331%2F22595286_151633698518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713" t="5837" b="17946"/>
          <a:stretch>
            <a:fillRect/>
          </a:stretch>
        </p:blipFill>
        <p:spPr bwMode="auto">
          <a:xfrm flipH="1">
            <a:off x="323528" y="1206176"/>
            <a:ext cx="1473067" cy="2445694"/>
          </a:xfrm>
          <a:prstGeom prst="rect">
            <a:avLst/>
          </a:prstGeom>
          <a:noFill/>
        </p:spPr>
      </p:pic>
      <p:pic>
        <p:nvPicPr>
          <p:cNvPr id="9" name="Picture 2" descr="https://timgsa.baidu.com/timg?image&amp;quality=80&amp;size=b9999_10000&amp;sec=1532996475513&amp;di=b7ef69ed3b72f69c36657cdbe5701671&amp;imgtype=0&amp;src=http%3A%2F%2Fpic93.nipic.com%2Ffile%2F20160331%2F22595286_151633698518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837" r="47998" b="17946"/>
          <a:stretch>
            <a:fillRect/>
          </a:stretch>
        </p:blipFill>
        <p:spPr bwMode="auto">
          <a:xfrm>
            <a:off x="7524328" y="2542656"/>
            <a:ext cx="1241002" cy="2071678"/>
          </a:xfrm>
          <a:prstGeom prst="rect">
            <a:avLst/>
          </a:prstGeom>
          <a:noFill/>
        </p:spPr>
      </p:pic>
      <p:sp>
        <p:nvSpPr>
          <p:cNvPr id="10" name="文本框 9"/>
          <p:cNvSpPr txBox="1"/>
          <p:nvPr/>
        </p:nvSpPr>
        <p:spPr>
          <a:xfrm>
            <a:off x="647139" y="411510"/>
            <a:ext cx="8317349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</a:rPr>
              <a:t>结合自己的经历，说说你觉得时间还像什么。</a:t>
            </a:r>
          </a:p>
        </p:txBody>
      </p:sp>
    </p:spTree>
    <p:extLst>
      <p:ext uri="{BB962C8B-B14F-4D97-AF65-F5344CB8AC3E}">
        <p14:creationId xmlns:p14="http://schemas.microsoft.com/office/powerpoint/2010/main" val="77812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547664" y="1541267"/>
            <a:ext cx="6768752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    自由朗读第三自然段，思考作者是怎样具体描述日子来去匆匆的</a:t>
            </a:r>
            <a:r>
              <a:rPr lang="en-US" altLang="zh-CN" sz="3200" b="1" dirty="0">
                <a:latin typeface="+mj-ea"/>
                <a:ea typeface="+mj-ea"/>
              </a:rPr>
              <a:t>?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00505"/>
            <a:ext cx="1259840" cy="180594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0"/>
          <a:stretch/>
        </p:blipFill>
        <p:spPr bwMode="auto">
          <a:xfrm>
            <a:off x="0" y="0"/>
            <a:ext cx="9144000" cy="516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971600" y="339502"/>
            <a:ext cx="712879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早上我起来的时候，小屋里射进两三方斜斜的太阳。</a:t>
            </a:r>
            <a:r>
              <a:rPr lang="en-US" altLang="zh-CN"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太阳他有脚啊，轻轻悄悄地挪移了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8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我也茫茫然跟着旋转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</a:t>
            </a:r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endParaRPr lang="zh-CN" altLang="en-US" sz="1600" dirty="0"/>
          </a:p>
        </p:txBody>
      </p:sp>
      <p:sp>
        <p:nvSpPr>
          <p:cNvPr id="3" name="矩形 2"/>
          <p:cNvSpPr/>
          <p:nvPr/>
        </p:nvSpPr>
        <p:spPr>
          <a:xfrm>
            <a:off x="2286000" y="2283718"/>
            <a:ext cx="4878288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+mn-ea"/>
                <a:cs typeface="楷体" panose="02010609060101010101" pitchFamily="49" charset="-122"/>
              </a:rPr>
              <a:t>运用拟人手法，赋予太阳以人的情态，用“脚”“挪移”把时间的流动表现的具体可感。</a:t>
            </a:r>
            <a:endParaRPr lang="zh-CN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4117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0" y="-19221"/>
            <a:ext cx="9148840" cy="517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827584" y="195486"/>
            <a:ext cx="6192688" cy="7325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洗手的时候，日子从水盆里过去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302721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56" y="-16801"/>
            <a:ext cx="9178756" cy="520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115616" y="915566"/>
            <a:ext cx="6192688" cy="7325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吃饭的时候，日子从饭碗里过去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218668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5220072" y="1131590"/>
            <a:ext cx="2736304" cy="20128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默默时，便从凝然的双眼前过去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</p:txBody>
      </p:sp>
      <p:pic>
        <p:nvPicPr>
          <p:cNvPr id="5" name="图片 4" descr="t0187906f8fcb0f6c35[1]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199"/>
          <a:stretch/>
        </p:blipFill>
        <p:spPr>
          <a:xfrm>
            <a:off x="107504" y="-92547"/>
            <a:ext cx="4998754" cy="473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0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5364088" y="536894"/>
            <a:ext cx="2808312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我觉察他去得匆匆了，伸出手遮挽时，他又从遮挽的手边过去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219268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5" y="987574"/>
            <a:ext cx="5472630" cy="322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5523426" y="699542"/>
            <a:ext cx="3096344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天黑时，我躺在床上，他便伶伶俐俐地从我身上跨过，从我脚边飞走了；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590745" y="2153564"/>
            <a:ext cx="1656184" cy="3613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5" name="Freeform 24"/>
          <p:cNvSpPr/>
          <p:nvPr/>
        </p:nvSpPr>
        <p:spPr bwMode="gray">
          <a:xfrm rot="17523046">
            <a:off x="5211130" y="1257248"/>
            <a:ext cx="514350" cy="972185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/>
          <a:lstStyle/>
          <a:p>
            <a:endParaRPr lang="zh-CN" altLang="en-US" b="1"/>
          </a:p>
        </p:txBody>
      </p:sp>
      <p:sp>
        <p:nvSpPr>
          <p:cNvPr id="6" name="矩形 5"/>
          <p:cNvSpPr/>
          <p:nvPr/>
        </p:nvSpPr>
        <p:spPr>
          <a:xfrm>
            <a:off x="2915816" y="543416"/>
            <a:ext cx="2923144" cy="8070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机灵、灵活。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本课指时间流逝非常快。</a:t>
            </a:r>
          </a:p>
        </p:txBody>
      </p:sp>
    </p:spTree>
    <p:extLst>
      <p:ext uri="{BB962C8B-B14F-4D97-AF65-F5344CB8AC3E}">
        <p14:creationId xmlns:p14="http://schemas.microsoft.com/office/powerpoint/2010/main" val="308719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5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403648" y="2787774"/>
            <a:ext cx="5377943" cy="13726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等我睁开眼和太阳再见，这算又溜走了一日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341896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7"/>
          <p:cNvGrpSpPr/>
          <p:nvPr/>
        </p:nvGrpSpPr>
        <p:grpSpPr>
          <a:xfrm>
            <a:off x="6156176" y="2439586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5" name="组合 7"/>
          <p:cNvGrpSpPr/>
          <p:nvPr/>
        </p:nvGrpSpPr>
        <p:grpSpPr>
          <a:xfrm>
            <a:off x="4723259" y="2431510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9" name="组合 7"/>
          <p:cNvGrpSpPr/>
          <p:nvPr/>
        </p:nvGrpSpPr>
        <p:grpSpPr>
          <a:xfrm>
            <a:off x="3349010" y="2439765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2031529" y="2451195"/>
            <a:ext cx="1029990" cy="1086515"/>
            <a:chOff x="2437" y="2032"/>
            <a:chExt cx="1245" cy="1265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7" name="组合 7"/>
          <p:cNvGrpSpPr/>
          <p:nvPr/>
        </p:nvGrpSpPr>
        <p:grpSpPr>
          <a:xfrm>
            <a:off x="611560" y="2455987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4" name="组合 7"/>
          <p:cNvGrpSpPr/>
          <p:nvPr/>
        </p:nvGrpSpPr>
        <p:grpSpPr>
          <a:xfrm>
            <a:off x="7503206" y="2431510"/>
            <a:ext cx="1029163" cy="1085656"/>
            <a:chOff x="2437" y="2032"/>
            <a:chExt cx="1244" cy="1264"/>
          </a:xfrm>
        </p:grpSpPr>
        <p:sp>
          <p:nvSpPr>
            <p:cNvPr id="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4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611560" y="2449111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</a:p>
        </p:txBody>
      </p:sp>
      <p:sp>
        <p:nvSpPr>
          <p:cNvPr id="12294" name="文本框 64"/>
          <p:cNvSpPr txBox="1"/>
          <p:nvPr/>
        </p:nvSpPr>
        <p:spPr>
          <a:xfrm>
            <a:off x="2028354" y="2473241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挪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3348628" y="2442126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徘</a:t>
            </a:r>
          </a:p>
        </p:txBody>
      </p:sp>
      <p:sp>
        <p:nvSpPr>
          <p:cNvPr id="12298" name="文本框 64"/>
          <p:cNvSpPr txBox="1"/>
          <p:nvPr/>
        </p:nvSpPr>
        <p:spPr>
          <a:xfrm>
            <a:off x="4765804" y="2442126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徊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00" name="文本框 64"/>
          <p:cNvSpPr txBox="1"/>
          <p:nvPr/>
        </p:nvSpPr>
        <p:spPr>
          <a:xfrm>
            <a:off x="6203166" y="2449746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蒸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67544" y="1130749"/>
            <a:ext cx="1545870" cy="504897"/>
            <a:chOff x="467544" y="523551"/>
            <a:chExt cx="1545870" cy="504897"/>
          </a:xfrm>
        </p:grpSpPr>
        <p:sp>
          <p:nvSpPr>
            <p:cNvPr id="67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69" name="矩形 68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gradFill flip="none" rotWithShape="1">
              <a:gsLst>
                <a:gs pos="14000">
                  <a:schemeClr val="bg1"/>
                </a:gs>
                <a:gs pos="76000">
                  <a:schemeClr val="bg1"/>
                </a:gs>
                <a:gs pos="5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656342" y="1778635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cánɡ</a:t>
            </a:r>
          </a:p>
        </p:txBody>
      </p:sp>
      <p:sp>
        <p:nvSpPr>
          <p:cNvPr id="15" name="矩形 14"/>
          <p:cNvSpPr/>
          <p:nvPr/>
        </p:nvSpPr>
        <p:spPr>
          <a:xfrm>
            <a:off x="2198122" y="177863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nuó</a:t>
            </a:r>
          </a:p>
        </p:txBody>
      </p:sp>
      <p:sp>
        <p:nvSpPr>
          <p:cNvPr id="16" name="矩形 15"/>
          <p:cNvSpPr/>
          <p:nvPr/>
        </p:nvSpPr>
        <p:spPr>
          <a:xfrm>
            <a:off x="3557022" y="177863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pái</a:t>
            </a:r>
          </a:p>
        </p:txBody>
      </p:sp>
      <p:sp>
        <p:nvSpPr>
          <p:cNvPr id="17" name="矩形 16"/>
          <p:cNvSpPr/>
          <p:nvPr/>
        </p:nvSpPr>
        <p:spPr>
          <a:xfrm>
            <a:off x="4894332" y="177863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huái</a:t>
            </a:r>
          </a:p>
        </p:txBody>
      </p:sp>
      <p:sp>
        <p:nvSpPr>
          <p:cNvPr id="18" name="矩形 17"/>
          <p:cNvSpPr/>
          <p:nvPr/>
        </p:nvSpPr>
        <p:spPr>
          <a:xfrm>
            <a:off x="6156176" y="177863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zhēnɡ</a:t>
            </a:r>
          </a:p>
        </p:txBody>
      </p:sp>
      <p:sp>
        <p:nvSpPr>
          <p:cNvPr id="38" name="文本框 14">
            <a:hlinkClick r:id="rId5" action="ppaction://hlinkfile"/>
          </p:cNvPr>
          <p:cNvSpPr txBox="1"/>
          <p:nvPr/>
        </p:nvSpPr>
        <p:spPr>
          <a:xfrm>
            <a:off x="653667" y="422324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603851"/>
            <a:ext cx="351070" cy="38016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550061"/>
            <a:ext cx="335134" cy="472337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43" name="文本框 64"/>
          <p:cNvSpPr txBox="1"/>
          <p:nvPr/>
        </p:nvSpPr>
        <p:spPr>
          <a:xfrm>
            <a:off x="7550196" y="244167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裸</a:t>
            </a:r>
          </a:p>
        </p:txBody>
      </p:sp>
      <p:sp>
        <p:nvSpPr>
          <p:cNvPr id="48" name="矩形 47"/>
          <p:cNvSpPr/>
          <p:nvPr/>
        </p:nvSpPr>
        <p:spPr>
          <a:xfrm>
            <a:off x="7549963" y="1770559"/>
            <a:ext cx="83846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luǒ</a:t>
            </a:r>
            <a:endParaRPr 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48" grpId="0"/>
      <p:bldP spid="48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5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6"/>
          <p:cNvSpPr txBox="1"/>
          <p:nvPr/>
        </p:nvSpPr>
        <p:spPr>
          <a:xfrm>
            <a:off x="1187624" y="3075806"/>
            <a:ext cx="6264696" cy="13726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我掩面叹息，但是新来的日子的影儿又开始在叹息里闪过了。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3478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3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10346" y="1453967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洗手</a:t>
            </a:r>
          </a:p>
        </p:txBody>
      </p:sp>
      <p:sp>
        <p:nvSpPr>
          <p:cNvPr id="3" name="矩形 2"/>
          <p:cNvSpPr/>
          <p:nvPr/>
        </p:nvSpPr>
        <p:spPr>
          <a:xfrm>
            <a:off x="4770586" y="1449204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吃饭</a:t>
            </a:r>
          </a:p>
        </p:txBody>
      </p:sp>
      <p:sp>
        <p:nvSpPr>
          <p:cNvPr id="4" name="矩形 3"/>
          <p:cNvSpPr/>
          <p:nvPr/>
        </p:nvSpPr>
        <p:spPr>
          <a:xfrm>
            <a:off x="6864930" y="1444441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默默</a:t>
            </a: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4221976" y="1753687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6382216" y="1748924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539552" y="2836904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3707904" y="339502"/>
            <a:ext cx="1896437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生活细节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28498" y="2499742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伸手遮挽</a:t>
            </a:r>
          </a:p>
        </p:txBody>
      </p:sp>
      <p:sp>
        <p:nvSpPr>
          <p:cNvPr id="10" name="矩形 9"/>
          <p:cNvSpPr/>
          <p:nvPr/>
        </p:nvSpPr>
        <p:spPr>
          <a:xfrm>
            <a:off x="481684" y="1458729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早上起来</a:t>
            </a: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2093314" y="1758449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2745208" y="2820274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3234153" y="2483112"/>
            <a:ext cx="2094917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天黑躺在床上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5301498" y="2777741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5790443" y="2440579"/>
            <a:ext cx="2923004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睁开眼和太阳再见</a:t>
            </a: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611560" y="3740107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1100506" y="3402945"/>
            <a:ext cx="16675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掩面叹息</a:t>
            </a:r>
          </a:p>
        </p:txBody>
      </p:sp>
    </p:spTree>
    <p:extLst>
      <p:ext uri="{BB962C8B-B14F-4D97-AF65-F5344CB8AC3E}">
        <p14:creationId xmlns:p14="http://schemas.microsoft.com/office/powerpoint/2010/main" val="16000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0" grpId="0" animBg="1"/>
      <p:bldP spid="13" grpId="0" animBg="1"/>
      <p:bldP spid="15" grpId="0" animBg="1"/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00619" y="1239602"/>
            <a:ext cx="7632848" cy="1944216"/>
          </a:xfrm>
          <a:prstGeom prst="rect">
            <a:avLst/>
          </a:prstGeom>
          <a:noFill/>
          <a:effectLst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第三自然段运用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的手法，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赋予时间灵性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，生动形象。运用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排比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的手法，通过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生活中的细节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，告诉我们日子来去匆匆，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将常见的时光流逝写得生动感人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1619672" y="483518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课后第三题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46"/>
          <a:stretch/>
        </p:blipFill>
        <p:spPr>
          <a:xfrm>
            <a:off x="1031289" y="3499226"/>
            <a:ext cx="6421031" cy="54868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49720" y="3183818"/>
            <a:ext cx="6118624" cy="972108"/>
          </a:xfrm>
          <a:prstGeom prst="rect">
            <a:avLst/>
          </a:prstGeom>
          <a:noFill/>
          <a:effectLst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拟人、排比、生活细节表达情感</a:t>
            </a:r>
          </a:p>
        </p:txBody>
      </p:sp>
    </p:spTree>
    <p:extLst>
      <p:ext uri="{BB962C8B-B14F-4D97-AF65-F5344CB8AC3E}">
        <p14:creationId xmlns:p14="http://schemas.microsoft.com/office/powerpoint/2010/main" val="312236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627534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作者发现日子在洗手、吃饭、默默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时悄悄地过去了，你还能想到其他方面吗？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67544" y="2557903"/>
            <a:ext cx="1215350" cy="649380"/>
            <a:chOff x="4193311" y="4287558"/>
            <a:chExt cx="1215350" cy="649380"/>
          </a:xfrm>
        </p:grpSpPr>
        <p:sp>
          <p:nvSpPr>
            <p:cNvPr id="8" name="云形 7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97998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聊天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051720" y="2482654"/>
            <a:ext cx="1215350" cy="649380"/>
            <a:chOff x="4193311" y="4287558"/>
            <a:chExt cx="1215350" cy="649380"/>
          </a:xfrm>
        </p:grpSpPr>
        <p:sp>
          <p:nvSpPr>
            <p:cNvPr id="11" name="云形 10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5824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玩耍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780332" y="2211710"/>
            <a:ext cx="1215350" cy="649380"/>
            <a:chOff x="4193311" y="4287558"/>
            <a:chExt cx="1215350" cy="649380"/>
          </a:xfrm>
        </p:grpSpPr>
        <p:sp>
          <p:nvSpPr>
            <p:cNvPr id="14" name="云形 13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224890" y="4371950"/>
              <a:ext cx="1112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看电视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529470" y="2482654"/>
            <a:ext cx="1215350" cy="649380"/>
            <a:chOff x="4193311" y="4287558"/>
            <a:chExt cx="1215350" cy="649380"/>
          </a:xfrm>
        </p:grpSpPr>
        <p:sp>
          <p:nvSpPr>
            <p:cNvPr id="17" name="云形 16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65319" y="4350684"/>
              <a:ext cx="1112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晒太阳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236296" y="2567046"/>
            <a:ext cx="1215350" cy="649380"/>
            <a:chOff x="4193311" y="4287558"/>
            <a:chExt cx="1215350" cy="649380"/>
          </a:xfrm>
        </p:grpSpPr>
        <p:sp>
          <p:nvSpPr>
            <p:cNvPr id="20" name="云形 19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5824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……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467543" y="1480017"/>
            <a:ext cx="8094925" cy="15327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你对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时间的流逝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有什么感触？仿照第</a:t>
            </a:r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自然段把你的感触写出来。</a:t>
            </a:r>
            <a:endParaRPr lang="en-US" altLang="zh-CN" sz="20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51520" y="509503"/>
            <a:ext cx="4407500" cy="1054135"/>
            <a:chOff x="755576" y="411510"/>
            <a:chExt cx="4407500" cy="1054135"/>
          </a:xfrm>
        </p:grpSpPr>
        <p:sp>
          <p:nvSpPr>
            <p:cNvPr id="6" name="文本框 9"/>
            <p:cNvSpPr txBox="1"/>
            <p:nvPr/>
          </p:nvSpPr>
          <p:spPr>
            <a:xfrm>
              <a:off x="1331639" y="411510"/>
              <a:ext cx="3831437" cy="105413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小练笔</a:t>
              </a: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（</a:t>
              </a:r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课后第三题</a:t>
              </a:r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）</a:t>
              </a:r>
              <a:endPara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endPara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187842" y="1995686"/>
            <a:ext cx="6768752" cy="2889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示例：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聊天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的时候，日子从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话语中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过去；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玩耍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的时候，日子从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欢笑中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过去；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晒太阳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时，便从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匆匆移动的光影中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过去。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8664" y="1152013"/>
            <a:ext cx="1215350" cy="649380"/>
            <a:chOff x="4193311" y="4287558"/>
            <a:chExt cx="1215350" cy="649380"/>
          </a:xfrm>
        </p:grpSpPr>
        <p:sp>
          <p:nvSpPr>
            <p:cNvPr id="22" name="云形 21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TextBox 8"/>
            <p:cNvSpPr txBox="1"/>
            <p:nvPr/>
          </p:nvSpPr>
          <p:spPr>
            <a:xfrm>
              <a:off x="4397998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聊天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122840" y="1076764"/>
            <a:ext cx="1215350" cy="649380"/>
            <a:chOff x="4193311" y="4287558"/>
            <a:chExt cx="1215350" cy="649380"/>
          </a:xfrm>
        </p:grpSpPr>
        <p:sp>
          <p:nvSpPr>
            <p:cNvPr id="25" name="云形 24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11"/>
            <p:cNvSpPr txBox="1"/>
            <p:nvPr/>
          </p:nvSpPr>
          <p:spPr>
            <a:xfrm>
              <a:off x="4325824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玩耍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3851452" y="805820"/>
            <a:ext cx="1215350" cy="649380"/>
            <a:chOff x="4193311" y="4287558"/>
            <a:chExt cx="1215350" cy="649380"/>
          </a:xfrm>
        </p:grpSpPr>
        <p:sp>
          <p:nvSpPr>
            <p:cNvPr id="28" name="云形 27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TextBox 14"/>
            <p:cNvSpPr txBox="1"/>
            <p:nvPr/>
          </p:nvSpPr>
          <p:spPr>
            <a:xfrm>
              <a:off x="4224890" y="4371950"/>
              <a:ext cx="1112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看电视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600590" y="1076764"/>
            <a:ext cx="1215350" cy="649380"/>
            <a:chOff x="4193311" y="4287558"/>
            <a:chExt cx="1215350" cy="649380"/>
          </a:xfrm>
        </p:grpSpPr>
        <p:sp>
          <p:nvSpPr>
            <p:cNvPr id="31" name="云形 30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TextBox 17"/>
            <p:cNvSpPr txBox="1"/>
            <p:nvPr/>
          </p:nvSpPr>
          <p:spPr>
            <a:xfrm>
              <a:off x="4265319" y="4350684"/>
              <a:ext cx="11128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晒太阳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307416" y="1161156"/>
            <a:ext cx="1215350" cy="649380"/>
            <a:chOff x="4193311" y="4287558"/>
            <a:chExt cx="1215350" cy="649380"/>
          </a:xfrm>
        </p:grpSpPr>
        <p:sp>
          <p:nvSpPr>
            <p:cNvPr id="34" name="云形 33"/>
            <p:cNvSpPr/>
            <p:nvPr/>
          </p:nvSpPr>
          <p:spPr>
            <a:xfrm>
              <a:off x="4193311" y="4287558"/>
              <a:ext cx="1215350" cy="649380"/>
            </a:xfrm>
            <a:prstGeom prst="cloud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TextBox 20"/>
            <p:cNvSpPr txBox="1"/>
            <p:nvPr/>
          </p:nvSpPr>
          <p:spPr>
            <a:xfrm>
              <a:off x="4325824" y="4371950"/>
              <a:ext cx="80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……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649095" y="1500505"/>
            <a:ext cx="6768752" cy="12818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j-ea"/>
                <a:ea typeface="+mj-ea"/>
              </a:rPr>
              <a:t>    对照第一自然段，读读第五自然段，思考本文在结构上的特点。</a:t>
            </a:r>
            <a:r>
              <a:rPr lang="en-US" altLang="zh-CN" sz="3200" b="1" dirty="0">
                <a:latin typeface="+mj-ea"/>
                <a:ea typeface="+mj-ea"/>
              </a:rPr>
              <a:t>     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500505"/>
            <a:ext cx="1259840" cy="180594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705158" y="490225"/>
            <a:ext cx="7734187" cy="233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聪明的，你告诉我，我们的日子为什么一去不复返呢？</a:t>
            </a: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但是，聪明的，你告诉我，我们的日子为什么一去不复返呢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？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26185" y="3324865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照应开头</a:t>
            </a:r>
          </a:p>
        </p:txBody>
      </p:sp>
      <p:sp>
        <p:nvSpPr>
          <p:cNvPr id="2" name="矩形 1"/>
          <p:cNvSpPr/>
          <p:nvPr/>
        </p:nvSpPr>
        <p:spPr>
          <a:xfrm>
            <a:off x="4616450" y="2820675"/>
            <a:ext cx="212534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心中已有答案</a:t>
            </a:r>
          </a:p>
        </p:txBody>
      </p:sp>
      <p:sp>
        <p:nvSpPr>
          <p:cNvPr id="8" name="矩形 7"/>
          <p:cNvSpPr/>
          <p:nvPr/>
        </p:nvSpPr>
        <p:spPr>
          <a:xfrm>
            <a:off x="4616450" y="3834135"/>
            <a:ext cx="212534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警示珍惜时光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bldLvl="0" animBg="1"/>
      <p:bldP spid="8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66725" y="770890"/>
            <a:ext cx="804418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2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文章表达了作者怎样的思想感情？作者想告诫我们什么？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13403" y="2328863"/>
            <a:ext cx="6978015" cy="9302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对时光匆匆的无奈和惋惜，告诫我们珍惜时光，不要白走一遭。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7"/>
          <p:cNvSpPr txBox="1"/>
          <p:nvPr/>
        </p:nvSpPr>
        <p:spPr>
          <a:xfrm>
            <a:off x="3131840" y="1417588"/>
            <a:ext cx="54108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    面对逃去如飞的日子，我们可以做些什么？请说一说你的想法，和大家交流</a:t>
            </a:r>
            <a:r>
              <a:rPr lang="zh-CN" altLang="en-US" sz="3600" b="1" dirty="0">
                <a:solidFill>
                  <a:schemeClr val="tx1"/>
                </a:solidFill>
                <a:sym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26057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68493" y="2089286"/>
            <a:ext cx="614114" cy="810101"/>
            <a:chOff x="912943" y="1201103"/>
            <a:chExt cx="614114" cy="810101"/>
          </a:xfrm>
        </p:grpSpPr>
        <p:sp>
          <p:nvSpPr>
            <p:cNvPr id="10" name="椭圆 9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Rectangle 2"/>
            <p:cNvSpPr>
              <a:spLocks noChangeArrowheads="1"/>
            </p:cNvSpPr>
            <p:nvPr/>
          </p:nvSpPr>
          <p:spPr bwMode="auto">
            <a:xfrm>
              <a:off x="912943" y="127111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藏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1812333" y="1547696"/>
            <a:ext cx="2986405" cy="5607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又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藏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在何处呢？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752862" y="526257"/>
            <a:ext cx="410581" cy="377666"/>
            <a:chOff x="631825" y="5181600"/>
            <a:chExt cx="1554163" cy="155257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62967" y="431959"/>
            <a:ext cx="1564685" cy="55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68830" y="1060450"/>
            <a:ext cx="1411605" cy="4991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cánɡ</a:t>
            </a:r>
            <a:endParaRPr lang="en-US" altLang="en-US" sz="2800" b="1" dirty="0"/>
          </a:p>
        </p:txBody>
      </p:sp>
      <p:sp>
        <p:nvSpPr>
          <p:cNvPr id="23" name="矩形 22"/>
          <p:cNvSpPr/>
          <p:nvPr/>
        </p:nvSpPr>
        <p:spPr>
          <a:xfrm>
            <a:off x="1847802" y="2696458"/>
            <a:ext cx="5343488" cy="5607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大自然有着无穷无尽的宝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藏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32" name="矩形 31"/>
          <p:cNvSpPr/>
          <p:nvPr/>
        </p:nvSpPr>
        <p:spPr>
          <a:xfrm>
            <a:off x="6190731" y="2211710"/>
            <a:ext cx="1815809" cy="4838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7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zànɡ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t0124e8ff0712968b0d[1]"/>
          <p:cNvPicPr>
            <a:picLocks noChangeAspect="1"/>
          </p:cNvPicPr>
          <p:nvPr/>
        </p:nvPicPr>
        <p:blipFill rotWithShape="1">
          <a:blip r:embed="rId2"/>
          <a:srcRect b="50037"/>
          <a:stretch/>
        </p:blipFill>
        <p:spPr>
          <a:xfrm>
            <a:off x="971600" y="2283718"/>
            <a:ext cx="3226435" cy="161212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65341" y="699542"/>
            <a:ext cx="77787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    在逝去如飞的日子里，我能多尝试没做过的有意义的事情，我能多阅读，我还能多帮助别人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……</a:t>
            </a:r>
          </a:p>
        </p:txBody>
      </p:sp>
      <p:pic>
        <p:nvPicPr>
          <p:cNvPr id="6" name="图片 5" descr="t0124e8ff0712968b0d[1]"/>
          <p:cNvPicPr>
            <a:picLocks noChangeAspect="1"/>
          </p:cNvPicPr>
          <p:nvPr/>
        </p:nvPicPr>
        <p:blipFill rotWithShape="1">
          <a:blip r:embed="rId2"/>
          <a:srcRect t="49633" b="5872"/>
          <a:stretch/>
        </p:blipFill>
        <p:spPr>
          <a:xfrm>
            <a:off x="4607785" y="2423073"/>
            <a:ext cx="3226435" cy="1435713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  <p:sp>
        <p:nvSpPr>
          <p:cNvPr id="19" name="圆角矩形 18"/>
          <p:cNvSpPr/>
          <p:nvPr/>
        </p:nvSpPr>
        <p:spPr>
          <a:xfrm>
            <a:off x="1026795" y="1171575"/>
            <a:ext cx="7362825" cy="339725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334327" y="2368475"/>
            <a:ext cx="553998" cy="752129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</a:rPr>
              <a:t>匆匆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87611" y="1557488"/>
            <a:ext cx="358902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提出</a:t>
            </a:r>
            <a:r>
              <a:rPr lang="en-US" alt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为什么一去不返</a:t>
            </a:r>
            <a:r>
              <a:rPr lang="en-US" alt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endParaRPr lang="zh-CN" altLang="en-US" sz="27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87365" y="2134074"/>
            <a:ext cx="289560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像针尖上的一滴水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56975" y="2161283"/>
            <a:ext cx="553998" cy="1435008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</a:rPr>
              <a:t>时光匆匆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2051685" y="1491630"/>
            <a:ext cx="234950" cy="271399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" name="TextBox 27"/>
          <p:cNvSpPr txBox="1"/>
          <p:nvPr/>
        </p:nvSpPr>
        <p:spPr>
          <a:xfrm>
            <a:off x="2541645" y="3721574"/>
            <a:ext cx="4619625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再次提出</a:t>
            </a:r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sz="27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为什么一去不返</a:t>
            </a:r>
            <a:r>
              <a:rPr lang="en-US" altLang="zh-CN" sz="27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zh-CN" sz="27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左大括号 5"/>
          <p:cNvSpPr/>
          <p:nvPr/>
        </p:nvSpPr>
        <p:spPr>
          <a:xfrm rot="10800000">
            <a:off x="7325360" y="1491630"/>
            <a:ext cx="249555" cy="278003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7" name="TextBox 30"/>
          <p:cNvSpPr txBox="1"/>
          <p:nvPr/>
        </p:nvSpPr>
        <p:spPr>
          <a:xfrm>
            <a:off x="7676175" y="2128263"/>
            <a:ext cx="553998" cy="1435008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</a:rPr>
              <a:t>珍惜时光</a:t>
            </a:r>
          </a:p>
        </p:txBody>
      </p:sp>
      <p:sp>
        <p:nvSpPr>
          <p:cNvPr id="5" name="TextBox 27"/>
          <p:cNvSpPr txBox="1"/>
          <p:nvPr/>
        </p:nvSpPr>
        <p:spPr>
          <a:xfrm>
            <a:off x="2587365" y="2685889"/>
            <a:ext cx="3620222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跨过 飞去 溜走 闪过 </a:t>
            </a:r>
          </a:p>
        </p:txBody>
      </p:sp>
      <p:sp>
        <p:nvSpPr>
          <p:cNvPr id="8" name="TextBox 27"/>
          <p:cNvSpPr txBox="1"/>
          <p:nvPr/>
        </p:nvSpPr>
        <p:spPr>
          <a:xfrm>
            <a:off x="2587365" y="3237704"/>
            <a:ext cx="2575064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如轻烟 </a:t>
            </a:r>
            <a:r>
              <a:rPr lang="en-US" alt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如薄雾</a:t>
            </a:r>
          </a:p>
        </p:txBody>
      </p:sp>
      <p:sp>
        <p:nvSpPr>
          <p:cNvPr id="9" name="右大括号 8"/>
          <p:cNvSpPr/>
          <p:nvPr/>
        </p:nvSpPr>
        <p:spPr>
          <a:xfrm>
            <a:off x="6012180" y="2212355"/>
            <a:ext cx="215900" cy="144018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62425" y="1403729"/>
            <a:ext cx="6633911" cy="228524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这篇课文围绕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“_______”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二字，细腻地刻画了时间流逝的踪迹，表达了作者对时光流逝的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_______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和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__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____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_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之情，揭示了“既然来到这个世界就不能白走一遭”的主题思想。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57312" y="411510"/>
            <a:ext cx="2481672" cy="561692"/>
            <a:chOff x="179512" y="411510"/>
            <a:chExt cx="2481672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4180116" y="1435731"/>
            <a:ext cx="757259" cy="438582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匆匆</a:t>
            </a:r>
          </a:p>
        </p:txBody>
      </p:sp>
      <p:sp>
        <p:nvSpPr>
          <p:cNvPr id="3" name="矩形 2"/>
          <p:cNvSpPr/>
          <p:nvPr/>
        </p:nvSpPr>
        <p:spPr>
          <a:xfrm>
            <a:off x="1043608" y="2546350"/>
            <a:ext cx="1071880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无奈</a:t>
            </a:r>
          </a:p>
        </p:txBody>
      </p:sp>
      <p:sp>
        <p:nvSpPr>
          <p:cNvPr id="4" name="矩形 3"/>
          <p:cNvSpPr/>
          <p:nvPr/>
        </p:nvSpPr>
        <p:spPr>
          <a:xfrm>
            <a:off x="2555776" y="2551219"/>
            <a:ext cx="1071880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惋惜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478"/>
          <a:stretch>
            <a:fillRect/>
          </a:stretch>
        </p:blipFill>
        <p:spPr bwMode="auto">
          <a:xfrm>
            <a:off x="0" y="0"/>
            <a:ext cx="9144000" cy="517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251520" y="339502"/>
            <a:ext cx="2376264" cy="561692"/>
            <a:chOff x="179512" y="411510"/>
            <a:chExt cx="2376264" cy="56169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843808" y="339502"/>
            <a:ext cx="4392488" cy="45012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明日歌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作者：(明)钱福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明日复明日，明日何其多。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我生待明日，万事成蹉跎。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世人若被明日累，春去秋来老将至。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朝看水东流，暮看日西坠。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百年明日能几何？请君听我明日歌。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明日复明日，明日何其多！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日日待明日，万世成蹉跎。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世人皆被明日累，明日无穷老将至。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晨昏滚滚水东流，今古悠悠日西坠。</a:t>
            </a:r>
          </a:p>
          <a:p>
            <a:pPr algn="ctr">
              <a:lnSpc>
                <a:spcPct val="12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百年明日能几何？请君听我明日歌。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259632" y="771550"/>
            <a:ext cx="6942534" cy="1076325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时间就像海绵里的水，只要愿意挤，总还是有的。</a:t>
            </a: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（鲁迅）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18917" y="989940"/>
            <a:ext cx="758553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一、仿照例子写词语。</a:t>
            </a:r>
          </a:p>
          <a:p>
            <a:pPr algn="l" fontAlgn="auto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赤裸裸</a:t>
            </a:r>
          </a:p>
          <a:p>
            <a:pPr algn="l" fontAlgn="auto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    ) (        ) (        )</a:t>
            </a:r>
          </a:p>
          <a:p>
            <a:pPr algn="l" fontAlgn="auto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匆匆忙忙</a:t>
            </a:r>
          </a:p>
          <a:p>
            <a:pPr algn="l" fontAlgn="auto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    ) (        ) (        )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18332" y="2206531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头涔涔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37193" y="3212321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伶伶俐俐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45277" y="2206531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泪潸潸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949057" y="2206531"/>
            <a:ext cx="14077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明晃晃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64138" y="3212321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纷纷扬扬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708228" y="3212321"/>
            <a:ext cx="18161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平平安安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79512" y="406331"/>
            <a:ext cx="2376264" cy="561692"/>
            <a:chOff x="179512" y="411510"/>
            <a:chExt cx="2376264" cy="561692"/>
          </a:xfrm>
        </p:grpSpPr>
        <p:sp>
          <p:nvSpPr>
            <p:cNvPr id="10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1"/>
          <p:cNvSpPr>
            <a:spLocks noChangeArrowheads="1"/>
          </p:cNvSpPr>
          <p:nvPr/>
        </p:nvSpPr>
        <p:spPr bwMode="auto">
          <a:xfrm>
            <a:off x="405199" y="891496"/>
            <a:ext cx="8343265" cy="2745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二、</a:t>
            </a:r>
            <a:r>
              <a:rPr sz="3200" b="1" dirty="0" err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指出下列句子的修辞手法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sz="32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indent="2000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.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过去的日子如轻烟，被微风吹散了。(      )</a:t>
            </a:r>
          </a:p>
          <a:p>
            <a:pPr indent="2000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.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太阳他有脚啊，轻轻悄悄地挪移了。(      )</a:t>
            </a:r>
          </a:p>
          <a:p>
            <a:pPr indent="2000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3</a:t>
            </a:r>
            <a:r>
              <a:rPr 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.</a:t>
            </a:r>
            <a:r>
              <a:rPr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我何曾留着像游丝样的痕迹呢?(      )</a:t>
            </a:r>
          </a:p>
        </p:txBody>
      </p:sp>
      <p:sp>
        <p:nvSpPr>
          <p:cNvPr id="32" name="矩形 31"/>
          <p:cNvSpPr/>
          <p:nvPr/>
        </p:nvSpPr>
        <p:spPr>
          <a:xfrm>
            <a:off x="7088455" y="1678940"/>
            <a:ext cx="1083945" cy="483870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比喻</a:t>
            </a:r>
          </a:p>
        </p:txBody>
      </p:sp>
      <p:sp>
        <p:nvSpPr>
          <p:cNvPr id="2" name="矩形 1"/>
          <p:cNvSpPr/>
          <p:nvPr/>
        </p:nvSpPr>
        <p:spPr>
          <a:xfrm>
            <a:off x="7088454" y="2355726"/>
            <a:ext cx="1083945" cy="483870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拟人</a:t>
            </a:r>
          </a:p>
        </p:txBody>
      </p:sp>
      <p:sp>
        <p:nvSpPr>
          <p:cNvPr id="3" name="矩形 2"/>
          <p:cNvSpPr/>
          <p:nvPr/>
        </p:nvSpPr>
        <p:spPr>
          <a:xfrm>
            <a:off x="6152351" y="3003798"/>
            <a:ext cx="1083945" cy="483870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70255" y="483518"/>
            <a:ext cx="778872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         三、你曾有过对于时光匆匆的感慨吗？在什么情况下会产生这种感慨呢？对此你认为应该做些什么呢？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70254" y="2139702"/>
            <a:ext cx="83407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有过。当我看到儿时的玩具、用具时，当我翻看以前的照片时，当我没有及时完成应该做的事情时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往日不可追，只有好好把握眼前的时光，用心做好需要完成的事情，珍惜宝贵的时间。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45" y="1932940"/>
            <a:ext cx="3514725" cy="2660015"/>
          </a:xfrm>
          <a:prstGeom prst="rect">
            <a:avLst/>
          </a:prstGeom>
        </p:spPr>
      </p:pic>
      <p:cxnSp>
        <p:nvCxnSpPr>
          <p:cNvPr id="84" name="直线连接符 75"/>
          <p:cNvCxnSpPr/>
          <p:nvPr/>
        </p:nvCxnSpPr>
        <p:spPr>
          <a:xfrm>
            <a:off x="5484266" y="2870549"/>
            <a:ext cx="219266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图片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50" y="1986280"/>
            <a:ext cx="3115310" cy="2606675"/>
          </a:xfrm>
          <a:prstGeom prst="rect">
            <a:avLst/>
          </a:prstGeom>
        </p:spPr>
      </p:pic>
      <p:sp>
        <p:nvSpPr>
          <p:cNvPr id="87" name="文本框 64"/>
          <p:cNvSpPr txBox="1"/>
          <p:nvPr/>
        </p:nvSpPr>
        <p:spPr>
          <a:xfrm>
            <a:off x="1460213" y="2536200"/>
            <a:ext cx="1800200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上下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结构</a:t>
            </a:r>
          </a:p>
        </p:txBody>
      </p:sp>
      <p:sp>
        <p:nvSpPr>
          <p:cNvPr id="88" name="文本框 64"/>
          <p:cNvSpPr txBox="1"/>
          <p:nvPr/>
        </p:nvSpPr>
        <p:spPr>
          <a:xfrm>
            <a:off x="5237599" y="916517"/>
            <a:ext cx="608489" cy="6223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徘</a:t>
            </a:r>
          </a:p>
        </p:txBody>
      </p:sp>
      <p:sp>
        <p:nvSpPr>
          <p:cNvPr id="89" name="文本框 64"/>
          <p:cNvSpPr txBox="1"/>
          <p:nvPr/>
        </p:nvSpPr>
        <p:spPr>
          <a:xfrm>
            <a:off x="2276148" y="916434"/>
            <a:ext cx="608488" cy="6223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藏</a:t>
            </a:r>
          </a:p>
        </p:txBody>
      </p:sp>
      <p:sp>
        <p:nvSpPr>
          <p:cNvPr id="91" name="文本框 64"/>
          <p:cNvSpPr txBox="1"/>
          <p:nvPr/>
        </p:nvSpPr>
        <p:spPr>
          <a:xfrm>
            <a:off x="3173569" y="916571"/>
            <a:ext cx="608488" cy="6223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蒸</a:t>
            </a:r>
          </a:p>
        </p:txBody>
      </p:sp>
      <p:sp>
        <p:nvSpPr>
          <p:cNvPr id="96" name="文本框 64"/>
          <p:cNvSpPr txBox="1"/>
          <p:nvPr/>
        </p:nvSpPr>
        <p:spPr>
          <a:xfrm>
            <a:off x="5716498" y="2433330"/>
            <a:ext cx="1728192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左右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结构</a:t>
            </a:r>
          </a:p>
        </p:txBody>
      </p:sp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340380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419872" y="412269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cxnSp>
        <p:nvCxnSpPr>
          <p:cNvPr id="135" name="直线连接符 5"/>
          <p:cNvCxnSpPr/>
          <p:nvPr/>
        </p:nvCxnSpPr>
        <p:spPr>
          <a:xfrm>
            <a:off x="1211764" y="2914364"/>
            <a:ext cx="219266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64"/>
          <p:cNvSpPr txBox="1"/>
          <p:nvPr/>
        </p:nvSpPr>
        <p:spPr>
          <a:xfrm>
            <a:off x="4122211" y="916517"/>
            <a:ext cx="608489" cy="6223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挪</a:t>
            </a:r>
          </a:p>
        </p:txBody>
      </p:sp>
      <p:sp>
        <p:nvSpPr>
          <p:cNvPr id="6" name="文本框 64"/>
          <p:cNvSpPr txBox="1"/>
          <p:nvPr/>
        </p:nvSpPr>
        <p:spPr>
          <a:xfrm>
            <a:off x="6184056" y="916517"/>
            <a:ext cx="608489" cy="6223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徊</a:t>
            </a:r>
          </a:p>
        </p:txBody>
      </p:sp>
      <p:sp>
        <p:nvSpPr>
          <p:cNvPr id="47" name="文本框 64"/>
          <p:cNvSpPr txBox="1"/>
          <p:nvPr/>
        </p:nvSpPr>
        <p:spPr>
          <a:xfrm>
            <a:off x="7275879" y="869330"/>
            <a:ext cx="608489" cy="62324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20764 0.471481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37778 0.457407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26181 0.443457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06597 0.443457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13333 0.443457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2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79371E-6 L -0.1085 0.54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34" y="274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1" grpId="0"/>
      <p:bldP spid="3" grpId="0"/>
      <p:bldP spid="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555645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grpSp>
        <p:nvGrpSpPr>
          <p:cNvPr id="102" name="组合 101"/>
          <p:cNvGrpSpPr/>
          <p:nvPr/>
        </p:nvGrpSpPr>
        <p:grpSpPr>
          <a:xfrm>
            <a:off x="3419872" y="627534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83568" y="1445805"/>
            <a:ext cx="1725930" cy="7143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加一加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32772" y="1503828"/>
            <a:ext cx="2027555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艹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+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臧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=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藏</a:t>
            </a:r>
          </a:p>
        </p:txBody>
      </p:sp>
      <p:sp>
        <p:nvSpPr>
          <p:cNvPr id="5" name="TextBox 41"/>
          <p:cNvSpPr txBox="1"/>
          <p:nvPr/>
        </p:nvSpPr>
        <p:spPr>
          <a:xfrm>
            <a:off x="1905442" y="2486808"/>
            <a:ext cx="4509770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扌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+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那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=</a:t>
            </a: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挪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05026" y="1503828"/>
            <a:ext cx="1725930" cy="6145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比一比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3883343" y="2272392"/>
            <a:ext cx="3996964" cy="1523494"/>
            <a:chOff x="5519142" y="2572886"/>
            <a:chExt cx="5328592" cy="2031325"/>
          </a:xfrm>
        </p:grpSpPr>
        <p:sp>
          <p:nvSpPr>
            <p:cNvPr id="43" name="TextBox 42"/>
            <p:cNvSpPr txBox="1"/>
            <p:nvPr/>
          </p:nvSpPr>
          <p:spPr>
            <a:xfrm>
              <a:off x="5519142" y="2572886"/>
              <a:ext cx="5328592" cy="203132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  </a:t>
              </a:r>
              <a:r>
                <a:rPr lang="zh-CN" altLang="en-US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扌            挪（挪动）</a:t>
              </a:r>
              <a:r>
                <a:rPr lang="en-US" altLang="zh-CN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      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     </a:t>
              </a:r>
              <a:r>
                <a:rPr lang="zh-CN" altLang="en-US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口     那     哪（哪里）</a:t>
              </a:r>
              <a:endPara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1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      女            娜（婀娜）</a:t>
              </a:r>
              <a:endParaRPr lang="en-US" altLang="zh-CN" sz="21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6959302" y="2924944"/>
              <a:ext cx="936104" cy="1368152"/>
              <a:chOff x="7175326" y="3573016"/>
              <a:chExt cx="936104" cy="136815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7175326" y="3573016"/>
                <a:ext cx="936104" cy="64807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flipV="1">
                <a:off x="7319342" y="4221088"/>
                <a:ext cx="792088" cy="72008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7247334" y="4221088"/>
                <a:ext cx="864096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组合 44"/>
            <p:cNvGrpSpPr/>
            <p:nvPr/>
          </p:nvGrpSpPr>
          <p:grpSpPr>
            <a:xfrm>
              <a:off x="8255446" y="2996952"/>
              <a:ext cx="864096" cy="1296144"/>
              <a:chOff x="9598125" y="1466018"/>
              <a:chExt cx="864096" cy="1296144"/>
            </a:xfrm>
          </p:grpSpPr>
          <p:cxnSp>
            <p:nvCxnSpPr>
              <p:cNvPr id="46" name="直接连接符 45"/>
              <p:cNvCxnSpPr/>
              <p:nvPr/>
            </p:nvCxnSpPr>
            <p:spPr>
              <a:xfrm flipV="1">
                <a:off x="9598125" y="1466018"/>
                <a:ext cx="864096" cy="57606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/>
            </p:nvCxnSpPr>
            <p:spPr>
              <a:xfrm>
                <a:off x="9598125" y="2042082"/>
                <a:ext cx="864096" cy="72008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9598125" y="2042082"/>
                <a:ext cx="864096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5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037205" y="2199358"/>
            <a:ext cx="1763051" cy="7143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换一换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6" name="TextBox 39"/>
          <p:cNvSpPr txBox="1"/>
          <p:nvPr/>
        </p:nvSpPr>
        <p:spPr>
          <a:xfrm>
            <a:off x="849591" y="1196565"/>
            <a:ext cx="2954655" cy="7143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结合词语识记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7" name="TextBox 41"/>
          <p:cNvSpPr txBox="1"/>
          <p:nvPr/>
        </p:nvSpPr>
        <p:spPr>
          <a:xfrm>
            <a:off x="3383280" y="1120140"/>
            <a:ext cx="1837903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收</a:t>
            </a: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藏</a:t>
            </a:r>
            <a:endParaRPr lang="zh-CN" altLang="en-US" sz="36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TextBox 41"/>
          <p:cNvSpPr txBox="1"/>
          <p:nvPr/>
        </p:nvSpPr>
        <p:spPr>
          <a:xfrm>
            <a:off x="4514850" y="1103630"/>
            <a:ext cx="1837903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蒸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融</a:t>
            </a:r>
          </a:p>
        </p:txBody>
      </p:sp>
      <p:sp>
        <p:nvSpPr>
          <p:cNvPr id="9" name="TextBox 41"/>
          <p:cNvSpPr txBox="1"/>
          <p:nvPr/>
        </p:nvSpPr>
        <p:spPr>
          <a:xfrm>
            <a:off x="5686425" y="1120140"/>
            <a:ext cx="1837903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徘徊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99385" y="2417445"/>
            <a:ext cx="4008755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200" b="1" dirty="0"/>
              <a:t>“</a:t>
            </a:r>
            <a:r>
              <a:rPr lang="zh-CN" altLang="en-US" sz="3200" b="1" dirty="0">
                <a:solidFill>
                  <a:srgbClr val="0000FF"/>
                </a:solidFill>
              </a:rPr>
              <a:t>排</a:t>
            </a:r>
            <a:r>
              <a:rPr lang="zh-CN" altLang="en-US" sz="3200" b="1" dirty="0"/>
              <a:t>”把“</a:t>
            </a:r>
            <a:r>
              <a:rPr lang="zh-CN" altLang="en-US" sz="3200" b="1" dirty="0">
                <a:solidFill>
                  <a:srgbClr val="0000FF"/>
                </a:solidFill>
              </a:rPr>
              <a:t> 扌</a:t>
            </a:r>
            <a:r>
              <a:rPr lang="zh-CN" altLang="en-US" sz="3200" b="1" dirty="0"/>
              <a:t>”换成“</a:t>
            </a:r>
            <a:r>
              <a:rPr lang="zh-CN" altLang="en-US" sz="3200" b="1" dirty="0">
                <a:solidFill>
                  <a:srgbClr val="FF0000"/>
                </a:solidFill>
              </a:rPr>
              <a:t>彳 </a:t>
            </a:r>
            <a:r>
              <a:rPr lang="zh-CN" altLang="en-US" sz="3200" b="1" dirty="0"/>
              <a:t>”就是“</a:t>
            </a:r>
            <a:r>
              <a:rPr lang="zh-CN" altLang="en-US" sz="3200" b="1" dirty="0">
                <a:solidFill>
                  <a:srgbClr val="FF0000"/>
                </a:solidFill>
              </a:rPr>
              <a:t>徘</a:t>
            </a:r>
            <a:r>
              <a:rPr lang="zh-CN" altLang="en-US" sz="3200" b="1" dirty="0"/>
              <a:t>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" grpId="0"/>
      <p:bldP spid="7" grpId="0"/>
      <p:bldP spid="8" grpId="0"/>
      <p:bldP spid="9" grpId="0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2188</Words>
  <PresentationFormat>全屏显示(16:9)</PresentationFormat>
  <Paragraphs>310</Paragraphs>
  <Slides>67</Slides>
  <Notes>16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80" baseType="lpstr">
      <vt:lpstr>Kaiti SC</vt:lpstr>
      <vt:lpstr>楷体</vt:lpstr>
      <vt:lpstr>Heiti SC Light</vt:lpstr>
      <vt:lpstr>幼圆</vt:lpstr>
      <vt:lpstr>黑体</vt:lpstr>
      <vt:lpstr>Times New Roman</vt:lpstr>
      <vt:lpstr>Calibri</vt:lpstr>
      <vt:lpstr>Songti SC</vt:lpstr>
      <vt:lpstr>华文楷体</vt:lpstr>
      <vt:lpstr>宋体</vt:lpstr>
      <vt:lpstr>Arial</vt:lpstr>
      <vt:lpstr>汉语拼音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2020-02-01T10:59:08Z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</Properties>
</file>