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249" r:id="rId2"/>
    <p:sldId id="523" r:id="rId3"/>
    <p:sldId id="1394" r:id="rId4"/>
    <p:sldId id="1396" r:id="rId5"/>
    <p:sldId id="1399" r:id="rId6"/>
    <p:sldId id="1477" r:id="rId7"/>
    <p:sldId id="1404" r:id="rId8"/>
    <p:sldId id="1402" r:id="rId9"/>
    <p:sldId id="1601" r:id="rId10"/>
    <p:sldId id="1835" r:id="rId11"/>
    <p:sldId id="1220" r:id="rId12"/>
    <p:sldId id="1080" r:id="rId13"/>
    <p:sldId id="1821" r:id="rId14"/>
    <p:sldId id="1822" r:id="rId15"/>
    <p:sldId id="1823" r:id="rId16"/>
    <p:sldId id="1824" r:id="rId17"/>
    <p:sldId id="1737" r:id="rId18"/>
    <p:sldId id="1633" r:id="rId19"/>
    <p:sldId id="1221" r:id="rId20"/>
    <p:sldId id="941" r:id="rId21"/>
    <p:sldId id="928" r:id="rId22"/>
    <p:sldId id="1634" r:id="rId23"/>
    <p:sldId id="1673" r:id="rId24"/>
    <p:sldId id="1675" r:id="rId25"/>
    <p:sldId id="1825" r:id="rId26"/>
    <p:sldId id="1826" r:id="rId27"/>
    <p:sldId id="1726" r:id="rId28"/>
    <p:sldId id="1727" r:id="rId29"/>
    <p:sldId id="1729" r:id="rId30"/>
    <p:sldId id="1728" r:id="rId31"/>
    <p:sldId id="1829" r:id="rId32"/>
    <p:sldId id="1818" r:id="rId33"/>
    <p:sldId id="1811" r:id="rId34"/>
    <p:sldId id="1830" r:id="rId35"/>
    <p:sldId id="1734" r:id="rId36"/>
    <p:sldId id="1812" r:id="rId37"/>
    <p:sldId id="1827" r:id="rId38"/>
    <p:sldId id="1828" r:id="rId39"/>
    <p:sldId id="1831" r:id="rId40"/>
    <p:sldId id="1813" r:id="rId41"/>
    <p:sldId id="1814" r:id="rId42"/>
    <p:sldId id="1817" r:id="rId43"/>
    <p:sldId id="1819" r:id="rId44"/>
    <p:sldId id="1833" r:id="rId45"/>
    <p:sldId id="1834" r:id="rId46"/>
    <p:sldId id="1816" r:id="rId47"/>
    <p:sldId id="1455" r:id="rId48"/>
    <p:sldId id="1815" r:id="rId49"/>
    <p:sldId id="1594" r:id="rId50"/>
    <p:sldId id="1736" r:id="rId51"/>
    <p:sldId id="1738" r:id="rId52"/>
    <p:sldId id="1024" r:id="rId53"/>
    <p:sldId id="1836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黑体" panose="02010609060101010101" pitchFamily="49" charset="-122"/>
      <p:regular r:id="rId61"/>
    </p:embeddedFont>
    <p:embeddedFont>
      <p:font typeface="华文楷体" panose="02010600040101010101" pitchFamily="2" charset="-122"/>
      <p:regular r:id="rId62"/>
    </p:embeddedFont>
    <p:embeddedFont>
      <p:font typeface="楷体" panose="02010609060101010101" pitchFamily="49" charset="-122"/>
      <p:regular r:id="rId63"/>
    </p:embeddedFont>
    <p:embeddedFont>
      <p:font typeface="幼圆" panose="02010509060101010101" pitchFamily="49" charset="-122"/>
      <p:regular r:id="rId6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>
          <p15:clr>
            <a:srgbClr val="A4A3A4"/>
          </p15:clr>
        </p15:guide>
        <p15:guide id="2" pos="1519" userDrawn="1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76">
          <p15:clr>
            <a:srgbClr val="A4A3A4"/>
          </p15:clr>
        </p15:guide>
        <p15:guide id="2" pos="221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FFFF"/>
    <a:srgbClr val="FF0000"/>
    <a:srgbClr val="00B050"/>
    <a:srgbClr val="A38302"/>
    <a:srgbClr val="FEFCDE"/>
    <a:srgbClr val="FF00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6366" autoAdjust="0"/>
  </p:normalViewPr>
  <p:slideViewPr>
    <p:cSldViewPr>
      <p:cViewPr varScale="1">
        <p:scale>
          <a:sx n="146" d="100"/>
          <a:sy n="146" d="100"/>
        </p:scale>
        <p:origin x="612" y="108"/>
      </p:cViewPr>
      <p:guideLst>
        <p:guide orient="horz" pos="3271"/>
        <p:guide pos="1519"/>
        <p:guide orient="horz" pos="323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376"/>
        <p:guide pos="22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44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76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98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1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73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36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39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47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4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3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00B9FA">
                  <a:lumMod val="60000"/>
                  <a:lumOff val="40000"/>
                </a:srgbClr>
              </a:gs>
              <a:gs pos="97000">
                <a:sysClr val="window" lastClr="FFFFFF">
                  <a:alpha val="0"/>
                </a:sysClr>
              </a:gs>
              <a:gs pos="70000">
                <a:srgbClr val="00B9FA">
                  <a:lumMod val="40000"/>
                  <a:lumOff val="60000"/>
                  <a:alpha val="76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6" name="文本框 10"/>
          <p:cNvSpPr txBox="1"/>
          <p:nvPr userDrawn="1"/>
        </p:nvSpPr>
        <p:spPr>
          <a:xfrm>
            <a:off x="193237" y="92978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sz="1200" b="0" dirty="0">
                <a:latin typeface="+mn-ea"/>
                <a:ea typeface="+mn-ea"/>
              </a:rPr>
              <a:t>9   </a:t>
            </a:r>
            <a:r>
              <a:rPr kumimoji="1" lang="zh-CN" altLang="en-US" sz="1200" b="0" dirty="0">
                <a:latin typeface="+mn-ea"/>
                <a:ea typeface="+mn-ea"/>
              </a:rPr>
              <a:t>那个星期天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9971;&#24425;&#20845;&#19979;&#23383;&#35789;&#21548;&#20889;9&#37027;&#20010;&#26143;&#26399;&#22825;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0845;&#19979;&#29983;&#23383;&#35270;&#39057;9&#37027;&#20010;&#26143;&#26399;&#22825;.mp4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&#35838;&#25991;&#26391;&#35835;-9&#37027;&#20010;&#26143;&#26399;&#22825;.mp4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01720" y="587375"/>
            <a:ext cx="5258435" cy="3969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同学们</a:t>
            </a:r>
            <a:r>
              <a:rPr lang="en-US" alt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你们曾经盼望过什么吗</a:t>
            </a:r>
            <a:r>
              <a:rPr lang="en-US" alt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当你盼望着某件事时</a:t>
            </a:r>
            <a:r>
              <a:rPr lang="en-US" alt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你的心情是怎样的呢</a:t>
            </a:r>
            <a:r>
              <a:rPr lang="en-US" alt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下面我们就来看一看</a:t>
            </a:r>
            <a:r>
              <a:rPr lang="en-US" alt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在今天要学的课文当中</a:t>
            </a:r>
            <a:r>
              <a:rPr lang="en-US" altLang="zh-CN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主人公的盼望是什么。</a:t>
            </a:r>
            <a:endParaRPr lang="en-US" altLang="zh-CN" sz="3600" b="1">
              <a:solidFill>
                <a:srgbClr val="0000FF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rcRect l="30943" r="52260" b="58008"/>
          <a:stretch>
            <a:fillRect/>
          </a:stretch>
        </p:blipFill>
        <p:spPr>
          <a:xfrm>
            <a:off x="587375" y="1106805"/>
            <a:ext cx="2506980" cy="2929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4994" y="771550"/>
            <a:ext cx="4265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翻箱倒柜：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形容彻底地翻检、搜查。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本文是说母亲家务忙碌。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444" y="2532142"/>
            <a:ext cx="4704080" cy="954107"/>
          </a:xfrm>
          <a:prstGeom prst="rect">
            <a:avLst/>
          </a:prstGeom>
          <a:solidFill>
            <a:schemeClr val="bg2">
              <a:alpha val="1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他的钱包不知放哪去了，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翻箱倒柜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找了半天，也没找到。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83" y="807368"/>
            <a:ext cx="3491086" cy="275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1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0493" y="1216571"/>
            <a:ext cx="817187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自读课文，用一句话概述课文主要写了一件什么事。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5576" y="2267753"/>
            <a:ext cx="736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文章写了一个小男孩在某个星期天里等候母亲带他出去玩的经历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11" name="文本框 14"/>
          <p:cNvSpPr txBox="1"/>
          <p:nvPr/>
        </p:nvSpPr>
        <p:spPr>
          <a:xfrm>
            <a:off x="536936" y="436158"/>
            <a:ext cx="214737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整体感知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846634" y="2571171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的心情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8840" y="627534"/>
            <a:ext cx="786320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）这篇文章是以什么顺序来写的？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2594437"/>
            <a:ext cx="826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）跟随着时间变化而变化的是</a:t>
            </a:r>
            <a:r>
              <a:rPr lang="zh-CN" altLang="en-US" sz="2800" u="sng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1475656" y="1821513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时间顺序，从早到晚</a:t>
            </a:r>
          </a:p>
        </p:txBody>
      </p:sp>
      <p:sp>
        <p:nvSpPr>
          <p:cNvPr id="9" name="矩形 8"/>
          <p:cNvSpPr/>
          <p:nvPr/>
        </p:nvSpPr>
        <p:spPr>
          <a:xfrm>
            <a:off x="611560" y="3560698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）根据时间顺序，梳理文章脉络。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6012160" y="594137"/>
            <a:ext cx="2664296" cy="31683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987824" y="630585"/>
            <a:ext cx="2736304" cy="31683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79512" y="555526"/>
            <a:ext cx="2664296" cy="31683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467544" y="1086089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自然段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467197" y="1761709"/>
            <a:ext cx="2376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概述我在那个星期天经历了一场盼望。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75856" y="1059582"/>
            <a:ext cx="2170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2-6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自然段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3275509" y="1635646"/>
            <a:ext cx="237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细致描写我从满怀期望到最终彻底失望的过程。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6156350" y="1059582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自然段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6156003" y="1735202"/>
            <a:ext cx="2376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我的情绪郁结到顶点以致情感爆发的样子。</a:t>
            </a:r>
          </a:p>
        </p:txBody>
      </p:sp>
    </p:spTree>
    <p:extLst>
      <p:ext uri="{BB962C8B-B14F-4D97-AF65-F5344CB8AC3E}">
        <p14:creationId xmlns:p14="http://schemas.microsoft.com/office/powerpoint/2010/main" val="24434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9672" y="2427734"/>
            <a:ext cx="61024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4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我还记得我的第一次盼望。那是一个星期天，从早晨到下午，一直到天色昏暗下去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9592" y="1212471"/>
            <a:ext cx="817187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课文主要写了“我”心情的变化，读读第一自然段，说说这一自然段有什么作用？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7145" y="483258"/>
            <a:ext cx="2232660" cy="560705"/>
            <a:chOff x="236194" y="411510"/>
            <a:chExt cx="2976879" cy="747606"/>
          </a:xfrm>
        </p:grpSpPr>
        <p:sp>
          <p:nvSpPr>
            <p:cNvPr id="5" name="文本框 14"/>
            <p:cNvSpPr txBox="1"/>
            <p:nvPr/>
          </p:nvSpPr>
          <p:spPr>
            <a:xfrm>
              <a:off x="624814" y="411510"/>
              <a:ext cx="2588259" cy="74760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互动课堂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94" y="510146"/>
              <a:ext cx="441960" cy="55033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5" y="1689525"/>
            <a:ext cx="1259840" cy="1805940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1835696" y="3704431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交代了故事发生的时间，引出下文。</a:t>
            </a:r>
          </a:p>
        </p:txBody>
      </p:sp>
    </p:spTree>
    <p:extLst>
      <p:ext uri="{BB962C8B-B14F-4D97-AF65-F5344CB8AC3E}">
        <p14:creationId xmlns:p14="http://schemas.microsoft.com/office/powerpoint/2010/main" val="18472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555526"/>
            <a:ext cx="741682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4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那是一个星期天，从早晨到下午，一直到天色昏暗下去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827584" y="1601393"/>
            <a:ext cx="763284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如果把这句话改为“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那个星期天我从早等到晚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”，好不好？为什么？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7584" y="2997696"/>
            <a:ext cx="748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不好，“从早晨到下午，一直到天色昏暗下去”，这里罗列了时间点，显得时间过得特别漫长，突出了等待过程的煎熬和“我”的期盼。</a:t>
            </a:r>
          </a:p>
        </p:txBody>
      </p:sp>
    </p:spTree>
    <p:extLst>
      <p:ext uri="{BB962C8B-B14F-4D97-AF65-F5344CB8AC3E}">
        <p14:creationId xmlns:p14="http://schemas.microsoft.com/office/powerpoint/2010/main" val="3378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1331640" y="1779662"/>
            <a:ext cx="730777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  “我”的心情经历了怎样的变化呢？我们下节课再学习。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0" y="1415301"/>
            <a:ext cx="125984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448310" y="861060"/>
            <a:ext cx="8045450" cy="65913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    </a:t>
            </a:r>
            <a:endParaRPr lang="zh-CN" altLang="en-US" sz="3200" b="1" dirty="0"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546372" y="336550"/>
            <a:ext cx="1931035" cy="5619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课堂演练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17295" y="1337945"/>
            <a:ext cx="69551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一、给红色的字选择正确的读音，画</a:t>
            </a:r>
            <a:r>
              <a:rPr lang="en-US" altLang="zh-CN" sz="2400" b="1" dirty="0"/>
              <a:t>“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r>
              <a:rPr lang="en-US" altLang="zh-CN" sz="2400" b="1" dirty="0"/>
              <a:t>”</a:t>
            </a:r>
            <a:r>
              <a:rPr lang="zh-CN" altLang="en-US" sz="2400" b="1" dirty="0"/>
              <a:t>。</a:t>
            </a:r>
          </a:p>
          <a:p>
            <a:endParaRPr lang="zh-CN" altLang="en-US" sz="2400" b="1" dirty="0"/>
          </a:p>
          <a:p>
            <a:r>
              <a:rPr lang="zh-CN" altLang="en-US" sz="2400" b="1" dirty="0"/>
              <a:t>明</a:t>
            </a:r>
            <a:r>
              <a:rPr lang="zh-CN" altLang="en-US" sz="2400" b="1" dirty="0">
                <a:solidFill>
                  <a:srgbClr val="FF0000"/>
                </a:solidFill>
              </a:rPr>
              <a:t>媚</a:t>
            </a:r>
            <a:r>
              <a:rPr lang="zh-CN" altLang="en-US" sz="2400" b="1" dirty="0"/>
              <a:t>(</a:t>
            </a:r>
            <a:r>
              <a:rPr lang="en-US"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mèi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</a:t>
            </a:r>
            <a:r>
              <a:rPr lang="en-US" sz="2400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méi</a:t>
            </a:r>
            <a:r>
              <a:rPr lang="zh-CN" altLang="en-US" sz="2400" b="1" dirty="0"/>
              <a:t>)　　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sym typeface="+mn-ea"/>
              </a:rPr>
              <a:t>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穴</a:t>
            </a:r>
            <a:r>
              <a:rPr lang="zh-CN" altLang="en-US" sz="2400" b="1" dirty="0"/>
              <a:t>(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xuè</a:t>
            </a:r>
            <a:r>
              <a:rPr lang="zh-CN" altLang="en-US" sz="2400" b="1" dirty="0"/>
              <a:t>　</a:t>
            </a:r>
            <a:r>
              <a:rPr lang="en-US"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xué</a:t>
            </a:r>
            <a:r>
              <a:rPr lang="zh-CN" altLang="en-US" sz="2400" b="1" dirty="0"/>
              <a:t>)　　</a:t>
            </a:r>
          </a:p>
          <a:p>
            <a:endParaRPr lang="zh-CN" altLang="en-US" sz="2400" b="1" dirty="0"/>
          </a:p>
          <a:p>
            <a:r>
              <a:rPr kumimoji="1" lang="zh-CN" altLang="en-US" sz="2400" b="1" dirty="0">
                <a:latin typeface="+mn-ea"/>
                <a:sym typeface="+mn-ea"/>
              </a:rPr>
              <a:t>急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遽</a:t>
            </a:r>
            <a:r>
              <a:rPr lang="zh-CN" altLang="en-US" sz="2400" b="1" dirty="0"/>
              <a:t>(</a:t>
            </a:r>
            <a:r>
              <a:rPr lang="en-US"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jū</a:t>
            </a:r>
            <a:r>
              <a:rPr lang="zh-CN" altLang="en-US" sz="2400" b="1" dirty="0"/>
              <a:t>　</a:t>
            </a:r>
            <a:r>
              <a:rPr lang="en-US"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jù</a:t>
            </a:r>
            <a:r>
              <a:rPr lang="zh-CN" altLang="en-US" sz="2400" b="1" dirty="0"/>
              <a:t>)      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缥</a:t>
            </a:r>
            <a:r>
              <a:rPr lang="zh-CN" altLang="en-US" sz="2400" b="1" dirty="0">
                <a:latin typeface="+mn-ea"/>
                <a:sym typeface="+mn-ea"/>
              </a:rPr>
              <a:t>缈</a:t>
            </a:r>
            <a:r>
              <a:rPr lang="zh-CN" altLang="en-US" sz="2400" b="1" dirty="0"/>
              <a:t>(</a:t>
            </a:r>
            <a:r>
              <a:rPr lang="en-US" sz="24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piǎo</a:t>
            </a:r>
            <a:r>
              <a:rPr lang="zh-CN" altLang="en-US" sz="2400" b="1" dirty="0"/>
              <a:t>　</a:t>
            </a:r>
            <a:r>
              <a:rPr lang="zh-CN" altLang="en-US" sz="2400" dirty="0"/>
              <a:t>piāo</a:t>
            </a:r>
            <a:r>
              <a:rPr lang="zh-CN" altLang="en-US" sz="2400" b="1" dirty="0"/>
              <a:t>)  </a:t>
            </a:r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119630" y="2322195"/>
            <a:ext cx="53403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565140" y="2239010"/>
            <a:ext cx="53403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53665" y="3032760"/>
            <a:ext cx="53403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864860" y="3032760"/>
            <a:ext cx="534035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ysClr val="windowText" lastClr="000000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2431"/>
            <a:ext cx="366860" cy="45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621223" y="987574"/>
            <a:ext cx="8343265" cy="23098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二、填写反义词。</a:t>
            </a:r>
          </a:p>
          <a:p>
            <a:pPr indent="20002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20002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漫长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     ）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孤独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     ）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  <a:p>
            <a:pPr indent="20002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惆怅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     ）  急遽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——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（     ）</a:t>
            </a:r>
            <a:endParaRPr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92494" y="2142505"/>
            <a:ext cx="1203325" cy="484748"/>
          </a:xfrm>
          <a:prstGeom prst="rect">
            <a:avLst/>
          </a:prstGeom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短暂</a:t>
            </a:r>
            <a:endParaRPr 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76870" y="2153300"/>
            <a:ext cx="1203325" cy="484748"/>
          </a:xfrm>
          <a:prstGeom prst="rect">
            <a:avLst/>
          </a:prstGeom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热闹</a:t>
            </a:r>
            <a:endParaRPr 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2493" y="2717175"/>
            <a:ext cx="1203325" cy="484748"/>
          </a:xfrm>
          <a:prstGeom prst="rect">
            <a:avLst/>
          </a:prstGeom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舒畅</a:t>
            </a:r>
            <a:endParaRPr 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6870" y="2717175"/>
            <a:ext cx="1203325" cy="484748"/>
          </a:xfrm>
          <a:prstGeom prst="rect">
            <a:avLst/>
          </a:prstGeom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缓慢</a:t>
            </a:r>
            <a:endParaRPr lang="zh-CN" sz="27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338015" y="3936211"/>
            <a:ext cx="1398053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Kaiti SC" panose="02010600040101010101" pitchFamily="2" charset="-122"/>
                <a:ea typeface="Kaiti SC" panose="02010600040101010101" pitchFamily="2" charset="-122"/>
              </a:rPr>
              <a:t>字词听写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86" y="3985646"/>
            <a:ext cx="351070" cy="3801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851344" y="3919622"/>
            <a:ext cx="335134" cy="472337"/>
          </a:xfrm>
          <a:prstGeom prst="rect">
            <a:avLst/>
          </a:prstGeom>
        </p:spPr>
      </p:pic>
      <p:sp>
        <p:nvSpPr>
          <p:cNvPr id="3" name="矩形 20"/>
          <p:cNvSpPr/>
          <p:nvPr/>
        </p:nvSpPr>
        <p:spPr>
          <a:xfrm>
            <a:off x="431165" y="1085155"/>
            <a:ext cx="8282305" cy="253146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Songti SC" panose="02010600040101010101" pitchFamily="2" charset="-122"/>
                <a:ea typeface="Songti SC" panose="02010600040101010101" pitchFamily="2" charset="-122"/>
              </a:rPr>
              <a:t>三、根据课文内容填空。</a:t>
            </a:r>
          </a:p>
          <a:p>
            <a:pPr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那个星期天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的作者是（       ），课文按照（     ）顺序，从（   ）到（   ）写了作者在某个星期天里等候母亲带他出去玩的经历。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72978" y="1563638"/>
            <a:ext cx="156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史铁生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2555776" y="2058498"/>
            <a:ext cx="1568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6022096" y="2058498"/>
            <a:ext cx="63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早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7874020" y="2055615"/>
            <a:ext cx="63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13933" t="705" r="10781"/>
          <a:stretch>
            <a:fillRect/>
          </a:stretch>
        </p:blipFill>
        <p:spPr>
          <a:xfrm>
            <a:off x="-36195" y="5080"/>
            <a:ext cx="9184640" cy="5133340"/>
          </a:xfrm>
          <a:prstGeom prst="rect">
            <a:avLst/>
          </a:prstGeom>
        </p:spPr>
      </p:pic>
      <p:sp>
        <p:nvSpPr>
          <p:cNvPr id="14" name="TextBox 48"/>
          <p:cNvSpPr txBox="1"/>
          <p:nvPr/>
        </p:nvSpPr>
        <p:spPr>
          <a:xfrm>
            <a:off x="1979712" y="910590"/>
            <a:ext cx="4896544" cy="1300356"/>
          </a:xfrm>
          <a:prstGeom prst="rect">
            <a:avLst/>
          </a:prstGeom>
          <a:solidFill>
            <a:schemeClr val="bg2"/>
          </a:solidFill>
          <a:ln w="19050">
            <a:noFill/>
          </a:ln>
          <a:effectLst>
            <a:softEdge rad="13970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9  </a:t>
            </a:r>
            <a:r>
              <a:rPr lang="zh-CN" alt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那个星期天</a:t>
            </a:r>
            <a:r>
              <a:rPr lang="zh-CN" altLang="zh-CN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425055" y="4197985"/>
            <a:ext cx="1629410" cy="400050"/>
            <a:chOff x="11438" y="6658"/>
            <a:chExt cx="2566" cy="63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8" y="6679"/>
              <a:ext cx="2566" cy="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文本框 15">
              <a:hlinkClick r:id="" action="ppaction://hlinkshowjump?jump=nextslide"/>
            </p:cNvPr>
            <p:cNvSpPr txBox="1"/>
            <p:nvPr/>
          </p:nvSpPr>
          <p:spPr>
            <a:xfrm>
              <a:off x="11457" y="6658"/>
              <a:ext cx="193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</a:rPr>
                <a:t>第一课时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425055" y="4672330"/>
            <a:ext cx="1629410" cy="400050"/>
            <a:chOff x="11438" y="7275"/>
            <a:chExt cx="2566" cy="63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8" y="7292"/>
              <a:ext cx="2566" cy="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文本框 14">
              <a:hlinkClick r:id="rId5" action="ppaction://hlinksldjump"/>
            </p:cNvPr>
            <p:cNvSpPr txBox="1"/>
            <p:nvPr/>
          </p:nvSpPr>
          <p:spPr>
            <a:xfrm>
              <a:off x="11457" y="7275"/>
              <a:ext cx="1939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</a:rPr>
                <a:t>第二课时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36512" y="143071"/>
            <a:ext cx="2771800" cy="276999"/>
            <a:chOff x="-36512" y="143071"/>
            <a:chExt cx="2771800" cy="276999"/>
          </a:xfrm>
        </p:grpSpPr>
        <p:sp>
          <p:nvSpPr>
            <p:cNvPr id="9" name="矩形 8"/>
            <p:cNvSpPr/>
            <p:nvPr/>
          </p:nvSpPr>
          <p:spPr>
            <a:xfrm flipH="1">
              <a:off x="-36512" y="159510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"/>
            <p:cNvSpPr txBox="1"/>
            <p:nvPr/>
          </p:nvSpPr>
          <p:spPr>
            <a:xfrm>
              <a:off x="161281" y="143071"/>
              <a:ext cx="14943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>
                  <a:latin typeface="Heiti SC Light" panose="02000000000000000000" pitchFamily="2" charset="-128"/>
                  <a:ea typeface="Heiti SC Light" panose="02000000000000000000" pitchFamily="2" charset="-128"/>
                </a:rPr>
                <a:t> </a:t>
              </a:r>
              <a:r>
                <a:rPr kumimoji="1" lang="zh-CN" altLang="en-US" sz="1200" b="1" dirty="0">
                  <a:latin typeface="Heiti SC Light" panose="02000000000000000000" pitchFamily="2" charset="-128"/>
                  <a:ea typeface="Heiti SC Light" panose="02000000000000000000" pitchFamily="2" charset="-128"/>
                </a:rPr>
                <a:t>语文  六年级  下册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7" y="546963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11"/>
          <p:cNvSpPr txBox="1"/>
          <p:nvPr/>
        </p:nvSpPr>
        <p:spPr>
          <a:xfrm>
            <a:off x="333190" y="536227"/>
            <a:ext cx="12314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</a:rPr>
              <a:t>第二课时</a:t>
            </a:r>
          </a:p>
        </p:txBody>
      </p:sp>
      <p:sp>
        <p:nvSpPr>
          <p:cNvPr id="11" name="矩形 10"/>
          <p:cNvSpPr/>
          <p:nvPr/>
        </p:nvSpPr>
        <p:spPr>
          <a:xfrm>
            <a:off x="356235" y="1498600"/>
            <a:ext cx="8431530" cy="1840230"/>
          </a:xfrm>
          <a:prstGeom prst="rect">
            <a:avLst/>
          </a:prstGeom>
          <a:solidFill>
            <a:schemeClr val="bg1">
              <a:alpha val="94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主人公盼望着出门玩耍，但他的愿望并没有实现，心情也不断变化，那么作者是怎样变化心情的呢？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1429309" y="1347614"/>
            <a:ext cx="7381265" cy="26530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默读课文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2-6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自然段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，用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[ ]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画出表现母亲行为的句子，用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 ）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画出表现出“我”的心情的关键语句，思考：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的心情经历了什么样的变化。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7" y="1771161"/>
            <a:ext cx="1259840" cy="180594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7145" y="483258"/>
            <a:ext cx="2232660" cy="560705"/>
            <a:chOff x="236194" y="411510"/>
            <a:chExt cx="2976879" cy="747606"/>
          </a:xfrm>
        </p:grpSpPr>
        <p:sp>
          <p:nvSpPr>
            <p:cNvPr id="7" name="文本框 14"/>
            <p:cNvSpPr txBox="1"/>
            <p:nvPr/>
          </p:nvSpPr>
          <p:spPr>
            <a:xfrm>
              <a:off x="624814" y="411510"/>
              <a:ext cx="2588259" cy="74760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互动课堂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94" y="510146"/>
              <a:ext cx="441960" cy="550333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707904" y="4203095"/>
            <a:ext cx="1991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课后第一题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683568" y="699542"/>
            <a:ext cx="7932054" cy="29731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    那个星期天母亲答应带我出去，去哪儿已经记不清了，可能是动物园，也可能是别的什么地方。总之她很久之前就答应了，就在那个星期天带我出去玩，这不会错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一个人平生第一次盼一个日子，都不会错。而且就在那天早晨母亲也还是这样答应的：去，当然去。我想到底是让我盼来了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400" b="1" dirty="0">
                <a:latin typeface="+mj-ea"/>
                <a:ea typeface="+mj-ea"/>
              </a:rPr>
              <a:t> </a:t>
            </a:r>
            <a:endParaRPr sz="2400" b="1" dirty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96237" y="170765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这不会错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5976" y="218610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都不会错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77669" y="265729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我想到底是让我盼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093" y="3132013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来了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6084168" y="3593678"/>
            <a:ext cx="1624330" cy="778272"/>
          </a:xfrm>
          <a:prstGeom prst="borderCallout1">
            <a:avLst>
              <a:gd name="adj1" fmla="val 47447"/>
              <a:gd name="adj2" fmla="val -2775"/>
              <a:gd name="adj3" fmla="val -68327"/>
              <a:gd name="adj4" fmla="val -5356"/>
            </a:avLst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满怀期待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" y="676027"/>
            <a:ext cx="1259840" cy="18059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5656" y="2476312"/>
            <a:ext cx="3013075" cy="140779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母亲之前一直答应我去，但是却没有兑现，我一直期盼，以至于忘记了目的地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4962307" y="2427734"/>
            <a:ext cx="3240360" cy="15049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76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我的期望越大，失望也越大，在那天期盼落空，所以这样的伤痛令我印象深刻，以至于忘记了具体信息。</a:t>
            </a:r>
          </a:p>
        </p:txBody>
      </p:sp>
      <p:sp>
        <p:nvSpPr>
          <p:cNvPr id="2" name="文本框 6"/>
          <p:cNvSpPr txBox="1"/>
          <p:nvPr/>
        </p:nvSpPr>
        <p:spPr>
          <a:xfrm>
            <a:off x="1259632" y="843558"/>
            <a:ext cx="7207775" cy="1133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为什么如此令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期待的一天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却记不清去哪儿了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539552" y="774681"/>
            <a:ext cx="7679706" cy="34532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+mj-ea"/>
                <a:ea typeface="+mj-ea"/>
              </a:rPr>
              <a:t>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起床，刷牙，吃饭，那是个春天的早晨，阳光明媚。走吗？等一会儿，等一会儿再走。我跑出去，站在街门口，等一会儿就等一会儿，我藏在大门后，藏了很久，我知道不会是那么简单的一会儿，我得不出声地多藏一会儿。母亲出来了，可我忘了吓唬她，她手里怎么提着菜篮？您说了去！等等，买完菜，买完菜就去。买完菜马上就去吗？嗯。</a:t>
            </a:r>
            <a:r>
              <a:rPr lang="en-US" altLang="zh-CN" sz="2400" b="1" dirty="0">
                <a:latin typeface="+mj-ea"/>
                <a:ea typeface="+mj-ea"/>
              </a:rPr>
              <a:t> </a:t>
            </a:r>
            <a:endParaRPr sz="2400" b="1" dirty="0"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29852" y="823466"/>
            <a:ext cx="328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春天的早晨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阳光明媚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96136" y="162585"/>
            <a:ext cx="1614805" cy="6089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描写天气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5621" y="1307177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跑出去，站在街门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176884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28567" y="177943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藏在大门后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20573" y="1347614"/>
            <a:ext cx="915923" cy="7779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动作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/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4829852" y="3838798"/>
            <a:ext cx="1624330" cy="778272"/>
          </a:xfrm>
          <a:prstGeom prst="borderCallout1">
            <a:avLst>
              <a:gd name="adj1" fmla="val -8851"/>
              <a:gd name="adj2" fmla="val 49414"/>
              <a:gd name="adj3" fmla="val -216415"/>
              <a:gd name="adj4" fmla="val 9890"/>
            </a:avLst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心情愉快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35" y="3177582"/>
            <a:ext cx="687028" cy="143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  <p:bldP spid="4" grpId="0"/>
      <p:bldP spid="10" grpId="0"/>
      <p:bldP spid="12" grpId="0" animBg="1"/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7784" y="33950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这段时光不好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挨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dirty="0"/>
          </a:p>
        </p:txBody>
      </p:sp>
      <p:sp>
        <p:nvSpPr>
          <p:cNvPr id="3" name="文本框 6"/>
          <p:cNvSpPr txBox="1"/>
          <p:nvPr/>
        </p:nvSpPr>
        <p:spPr>
          <a:xfrm>
            <a:off x="983628" y="975023"/>
            <a:ext cx="6768752" cy="573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+mj-ea"/>
                <a:ea typeface="+mj-ea"/>
              </a:rPr>
              <a:t>作者怎么来体现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“时光</a:t>
            </a:r>
            <a:r>
              <a:rPr lang="en-US" altLang="zh-CN" sz="2800" b="1" dirty="0" err="1">
                <a:solidFill>
                  <a:srgbClr val="FF0000"/>
                </a:solidFill>
                <a:latin typeface="+mj-ea"/>
                <a:ea typeface="+mj-ea"/>
              </a:rPr>
              <a:t>不好挨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”</a:t>
            </a: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?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2"/>
          <a:srcRect l="13933" t="705" r="10781"/>
          <a:stretch>
            <a:fillRect/>
          </a:stretch>
        </p:blipFill>
        <p:spPr>
          <a:xfrm>
            <a:off x="802987" y="1851670"/>
            <a:ext cx="3888432" cy="26517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528" y="2977473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跳房子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633729" y="1548065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看云彩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00196" y="329183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拨弄蚁穴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347864" y="156363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翻看画报</a:t>
            </a:r>
            <a:endParaRPr lang="zh-CN" altLang="en-US" dirty="0"/>
          </a:p>
        </p:txBody>
      </p:sp>
      <p:sp>
        <p:nvSpPr>
          <p:cNvPr id="10" name="文本框 6"/>
          <p:cNvSpPr txBox="1"/>
          <p:nvPr/>
        </p:nvSpPr>
        <p:spPr>
          <a:xfrm>
            <a:off x="5148064" y="1851670"/>
            <a:ext cx="3174627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①通过“我”的动作，写“我”焦急又兴奋的心理。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716016" y="3147814"/>
            <a:ext cx="6118624" cy="972108"/>
            <a:chOff x="5267483" y="1365616"/>
            <a:chExt cx="6118624" cy="97210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1" r="-2645"/>
            <a:stretch/>
          </p:blipFill>
          <p:spPr>
            <a:xfrm>
              <a:off x="5342541" y="1609016"/>
              <a:ext cx="4138321" cy="54868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267483" y="1365616"/>
              <a:ext cx="6118624" cy="972108"/>
            </a:xfrm>
            <a:prstGeom prst="rect">
              <a:avLst/>
            </a:prstGeom>
            <a:noFill/>
            <a:effectLst>
              <a:softEdge rad="635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一连串动作描写表达情感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2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7584" y="726078"/>
            <a:ext cx="7590171" cy="1532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我蹲在草丛里看她们，想象她们的家，想象她们此刻在干什么，想象她们的兄弟姐妹和她们的父母，想象她们的声音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1619672" y="2499742"/>
            <a:ext cx="6192688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②通过“我”坐在草丛里看电影画报时的想象来表现“我”等待时的无聊与孤独。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10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827584" y="726078"/>
            <a:ext cx="7590171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去年的荒草丛里又有了绿色，院子很大，空空落落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228184" y="1302721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27584" y="1851670"/>
            <a:ext cx="16561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6"/>
          <p:cNvSpPr txBox="1"/>
          <p:nvPr/>
        </p:nvSpPr>
        <p:spPr>
          <a:xfrm>
            <a:off x="797099" y="2067694"/>
            <a:ext cx="7374123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③“我”独自等待时的寂寞。“空落落”的不仅仅是空无一人的院子，还有“我”孤寂的内心。等待的过程非常漫长而又孤独，但“我”依然没有放弃，一直耐心执着地等待着。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5926685" y="4011910"/>
            <a:ext cx="1624330" cy="778272"/>
          </a:xfrm>
          <a:prstGeom prst="borderCallout1">
            <a:avLst>
              <a:gd name="adj1" fmla="val -8851"/>
              <a:gd name="adj2" fmla="val 49414"/>
              <a:gd name="adj3" fmla="val -30387"/>
              <a:gd name="adj4" fmla="val 20445"/>
            </a:avLst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耐心等待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756667" y="123478"/>
            <a:ext cx="7416165" cy="329320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母亲买菜回来却又翻箱倒柜忙开了。走吧，您不是说买菜回来就走吗？好啦好啦，没看我正忙呢吗？真奇怪，该是我有理的事呀？不是吗，我不是一直在等着，母亲不是答应过了吗？整个上午我就跟在母亲腿底下：去吗？去吧，走吧，怎么还不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啊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？走吧……我就这样念念叨叨地追在母亲的腿底下，看她做完一件事又去做一件事。我还没有她的腿高，那两条不停顿的腿至今都在我眼前晃动，她们不停下来，她们好几次绊在我身上，我好几次差点绞在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们中间把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们碰倒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8" name="线形标注 1 7"/>
          <p:cNvSpPr/>
          <p:nvPr/>
        </p:nvSpPr>
        <p:spPr>
          <a:xfrm>
            <a:off x="5695568" y="3206080"/>
            <a:ext cx="1624330" cy="778272"/>
          </a:xfrm>
          <a:prstGeom prst="borderCallout1">
            <a:avLst>
              <a:gd name="adj1" fmla="val 25417"/>
              <a:gd name="adj2" fmla="val 743"/>
              <a:gd name="adj3" fmla="val 83432"/>
              <a:gd name="adj4" fmla="val -71619"/>
            </a:avLst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心情急切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09979" y="973832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整个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371630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上午我就跟在母亲腿底下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0525" y="1773868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追在母亲的腿底下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51895" y="2567533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我好几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4729" y="2958118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次差点绞在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</a:t>
            </a:r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们中间把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</a:t>
            </a:r>
            <a:r>
              <a:rPr lang="en-US" altLang="zh-CN" sz="2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们碰倒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2938234" y="3438813"/>
            <a:ext cx="1624330" cy="864096"/>
          </a:xfrm>
          <a:prstGeom prst="borderCallout1">
            <a:avLst>
              <a:gd name="adj1" fmla="val 47447"/>
              <a:gd name="adj2" fmla="val -2775"/>
              <a:gd name="adj3" fmla="val -16586"/>
              <a:gd name="adj4" fmla="val -24120"/>
            </a:avLst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“我”紧跟着母亲，想要等母亲停下来</a:t>
            </a:r>
            <a:endParaRPr lang="zh-CN" altLang="en-US" sz="1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501767" y="2499742"/>
            <a:ext cx="1734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线形标注 1 15"/>
          <p:cNvSpPr/>
          <p:nvPr/>
        </p:nvSpPr>
        <p:spPr>
          <a:xfrm>
            <a:off x="8259827" y="1973923"/>
            <a:ext cx="812165" cy="1621293"/>
          </a:xfrm>
          <a:prstGeom prst="borderCallout1">
            <a:avLst>
              <a:gd name="adj1" fmla="val 36872"/>
              <a:gd name="adj2" fmla="val -1602"/>
              <a:gd name="adj3" fmla="val 30635"/>
              <a:gd name="adj4" fmla="val -140852"/>
            </a:avLst>
          </a:prstGeom>
          <a:solidFill>
            <a:srgbClr val="00B050"/>
          </a:solidFill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侧面表现出母亲的忙碌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2184" y="4302909"/>
            <a:ext cx="6840760" cy="608965"/>
          </a:xfrm>
          <a:prstGeom prst="rect">
            <a:avLst/>
          </a:prstGeom>
          <a:solidFill>
            <a:srgbClr val="FFFFFF"/>
          </a:solidFill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以孩子的视角来写，富有童趣，更加真实。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/>
      <p:bldP spid="4" grpId="0"/>
      <p:bldP spid="9" grpId="0"/>
      <p:bldP spid="10" grpId="0"/>
      <p:bldP spid="11" grpId="0"/>
      <p:bldP spid="14" grpId="0" bldLvl="0" animBg="1"/>
      <p:bldP spid="16" grpId="0" bldLvl="0" animBg="1"/>
      <p:bldP spid="1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587057"/>
            <a:ext cx="4486026" cy="608965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整个上午“我”的心情变化</a:t>
            </a:r>
          </a:p>
        </p:txBody>
      </p:sp>
      <p:sp>
        <p:nvSpPr>
          <p:cNvPr id="14" name="矩形 13"/>
          <p:cNvSpPr/>
          <p:nvPr/>
        </p:nvSpPr>
        <p:spPr>
          <a:xfrm>
            <a:off x="1140499" y="1796415"/>
            <a:ext cx="1246505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期盼</a:t>
            </a:r>
          </a:p>
        </p:txBody>
      </p:sp>
      <p:sp>
        <p:nvSpPr>
          <p:cNvPr id="9" name="矩形 8"/>
          <p:cNvSpPr/>
          <p:nvPr/>
        </p:nvSpPr>
        <p:spPr>
          <a:xfrm>
            <a:off x="6609754" y="1786890"/>
            <a:ext cx="101727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急切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313979" y="2096135"/>
            <a:ext cx="46101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998634" y="2105660"/>
            <a:ext cx="46101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148744" y="2086610"/>
            <a:ext cx="46101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774989" y="1796415"/>
            <a:ext cx="122301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愉快</a:t>
            </a:r>
          </a:p>
        </p:txBody>
      </p:sp>
      <p:sp>
        <p:nvSpPr>
          <p:cNvPr id="16" name="矩形 15"/>
          <p:cNvSpPr/>
          <p:nvPr/>
        </p:nvSpPr>
        <p:spPr>
          <a:xfrm>
            <a:off x="4510444" y="1796415"/>
            <a:ext cx="163830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耐心等待</a:t>
            </a:r>
          </a:p>
        </p:txBody>
      </p:sp>
      <p:sp>
        <p:nvSpPr>
          <p:cNvPr id="2" name="矩形 1"/>
          <p:cNvSpPr/>
          <p:nvPr/>
        </p:nvSpPr>
        <p:spPr>
          <a:xfrm>
            <a:off x="1269521" y="2931790"/>
            <a:ext cx="6380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        “我”盼着母亲兑现在礼拜天带“我”出去玩的承诺，由开始</a:t>
            </a:r>
            <a:r>
              <a:rPr lang="zh-CN" altLang="en-US" sz="2400" b="1" dirty="0">
                <a:solidFill>
                  <a:srgbClr val="FF0000"/>
                </a:solidFill>
              </a:rPr>
              <a:t>盼望中的兴奋期待</a:t>
            </a:r>
            <a:r>
              <a:rPr lang="zh-CN" altLang="en-US" sz="2400" b="1" dirty="0"/>
              <a:t>，到后来由于母亲的一拖再拖而产生了</a:t>
            </a:r>
            <a:r>
              <a:rPr lang="zh-CN" altLang="en-US" sz="2400" b="1" dirty="0">
                <a:solidFill>
                  <a:srgbClr val="FF0000"/>
                </a:solidFill>
              </a:rPr>
              <a:t>焦急</a:t>
            </a:r>
            <a:r>
              <a:rPr lang="zh-CN" altLang="en-US" sz="2400" b="1" dirty="0"/>
              <a:t>心理。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233513" y="4203095"/>
            <a:ext cx="1991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课后第一题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5" grpId="0" animBg="1"/>
      <p:bldP spid="1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9582"/>
            <a:ext cx="8676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4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史铁生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1951年生于北京。1967年毕业于清华附属中学，1969去延安地区插队落户。1972年因双腿瘫痪回到北京，在街道工厂工作，后因急性肾损伤，回家疗养。1979年后，相继有《我遥远的清平湾》《命若琴弦》</a:t>
            </a:r>
            <a:r>
              <a:rPr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《我与地坛》《务虚笔记》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等小说与散文发表，并先后获多种全国文学大奖。1998年病情转为尿毒症，终至透析。此后有随笔集《病隙碎笔》，散文集《记忆与印象》，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长篇小说《我的丁一之旅》出版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本文选自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务虚笔记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2429" y="390236"/>
            <a:ext cx="1629583" cy="400110"/>
            <a:chOff x="160049" y="525491"/>
            <a:chExt cx="1629583" cy="40011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49" y="536227"/>
              <a:ext cx="1629583" cy="378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文本框 11"/>
            <p:cNvSpPr txBox="1"/>
            <p:nvPr/>
          </p:nvSpPr>
          <p:spPr>
            <a:xfrm>
              <a:off x="172162" y="525491"/>
              <a:ext cx="1231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</a:rPr>
                <a:t>第一课时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1115616" y="831205"/>
            <a:ext cx="7444233" cy="29731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午吧，母亲说，下午，睡醒午觉再去。去，母亲说，下午，准去。但这次怨我，怨我自己，我把午觉睡过了头。醒来我看见母亲在洗衣服。要是那时就走还不晚。我看看天，还不晚。还去吗？去。走吧？洗完衣服。这一次不能原谅。我不知道那堆衣服要洗多久，可母亲应该知道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5390" l="9929" r="89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283718"/>
            <a:ext cx="26860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826096" y="483518"/>
            <a:ext cx="7632848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我蹲在她身边，看着她洗。我一声不吭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，盼着。我想我再不离开半步，再不把觉睡过头，我想衣服一洗完我马上拉起她就走，决不许她再耽搁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我看着盆里的衣服和盆外的衣服，我看着太阳，看着光线，我一声不吭。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86409" y="4211335"/>
            <a:ext cx="1991251" cy="435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课后第二题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  <p:pic>
        <p:nvPicPr>
          <p:cNvPr id="4" name="图片 3" descr="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23879"/>
            <a:ext cx="3477895" cy="18053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01423" y="3374876"/>
            <a:ext cx="4657521" cy="7810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想看看母亲还有多少衣服，看看天是不是晚了，心里渐渐失落、失望，但仍心存期盼。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9329" y="2459389"/>
            <a:ext cx="540273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    从“我”的动作，你能猜出“我”当时的心理吗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?</a:t>
            </a:r>
            <a:endParaRPr lang="en-US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97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25" y="801167"/>
            <a:ext cx="7056784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我感觉到周围的光线渐渐暗下去，渐渐地凉下去沉郁下去，越来越远越来越缥缈。</a:t>
            </a:r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4263380" y="943298"/>
            <a:ext cx="2448272" cy="51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67778" y="339502"/>
            <a:ext cx="235032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</a:rPr>
              <a:t>交代了天色渐晚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350079" y="1593255"/>
            <a:ext cx="1061681" cy="51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11760" y="1593255"/>
            <a:ext cx="1440160" cy="51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82871" y="2241327"/>
            <a:ext cx="2286000" cy="10156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</a:rPr>
              <a:t>写出了随着希望一点点破灭，“我”的内心越来越惆怅。</a:t>
            </a:r>
            <a:endParaRPr lang="zh-CN" altLang="en-US" sz="2000" b="1" dirty="0"/>
          </a:p>
        </p:txBody>
      </p:sp>
      <p:sp>
        <p:nvSpPr>
          <p:cNvPr id="10" name="矩形 9"/>
          <p:cNvSpPr/>
          <p:nvPr/>
        </p:nvSpPr>
        <p:spPr>
          <a:xfrm>
            <a:off x="4236343" y="1593255"/>
            <a:ext cx="1440160" cy="51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76502" y="1593255"/>
            <a:ext cx="1775817" cy="511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92016" y="2241327"/>
            <a:ext cx="2554015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</a:rPr>
              <a:t>表现了“我”完全沉浸在伤心失望之中。</a:t>
            </a:r>
            <a:endParaRPr lang="zh-CN" altLang="en-US" sz="2000" b="1" dirty="0"/>
          </a:p>
        </p:txBody>
      </p:sp>
      <p:sp>
        <p:nvSpPr>
          <p:cNvPr id="13" name="线形标注 1 12"/>
          <p:cNvSpPr/>
          <p:nvPr/>
        </p:nvSpPr>
        <p:spPr>
          <a:xfrm>
            <a:off x="1144851" y="3450277"/>
            <a:ext cx="6894329" cy="814591"/>
          </a:xfrm>
          <a:prstGeom prst="borderCallout1">
            <a:avLst>
              <a:gd name="adj1" fmla="val 27569"/>
              <a:gd name="adj2" fmla="val 264"/>
              <a:gd name="adj3" fmla="val 27064"/>
              <a:gd name="adj4" fmla="val -25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glow rad="76200">
              <a:schemeClr val="accent1"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sz="20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环境描写，写出光线变暗，暗示时间的推移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sz="20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的期盼落空。同时也照应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sz="20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的心情，希望渐渐破灭的失落</a:t>
            </a:r>
            <a:r>
              <a:rPr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1378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/>
          <p:nvPr/>
        </p:nvSpPr>
        <p:spPr>
          <a:xfrm>
            <a:off x="1475656" y="1203598"/>
            <a:ext cx="3935095" cy="573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en-US" altLang="zh-CN" sz="2800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明白了什么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?</a:t>
            </a:r>
          </a:p>
        </p:txBody>
      </p:sp>
      <p:sp>
        <p:nvSpPr>
          <p:cNvPr id="9" name="矩形 8"/>
          <p:cNvSpPr/>
          <p:nvPr/>
        </p:nvSpPr>
        <p:spPr>
          <a:xfrm>
            <a:off x="5057140" y="2294756"/>
            <a:ext cx="3259276" cy="78105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今天是没有希望再出去了。</a:t>
            </a:r>
          </a:p>
        </p:txBody>
      </p:sp>
      <p:pic>
        <p:nvPicPr>
          <p:cNvPr id="12" name="图片 11" descr="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245" y="1914401"/>
            <a:ext cx="3477895" cy="18053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7624" y="3867894"/>
            <a:ext cx="6614870" cy="781050"/>
          </a:xfrm>
          <a:prstGeom prst="rect">
            <a:avLst/>
          </a:prstGeom>
          <a:solidFill>
            <a:srgbClr val="00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“我”的心情由之前的等待转变为期盼落空的失望。</a:t>
            </a:r>
          </a:p>
        </p:txBody>
      </p:sp>
      <p:sp>
        <p:nvSpPr>
          <p:cNvPr id="10" name="矩形 9"/>
          <p:cNvSpPr/>
          <p:nvPr/>
        </p:nvSpPr>
        <p:spPr>
          <a:xfrm>
            <a:off x="1612781" y="411510"/>
            <a:ext cx="5852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我一声不吭，忽然有点儿明白了。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429309" y="1131590"/>
            <a:ext cx="7381265" cy="26530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    默读课文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自然段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，用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[ ]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画出表现母亲行为的句子，用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 ）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画出表现出“我”的心情的关键语句，体会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心情的变化。</a:t>
            </a:r>
            <a:r>
              <a:rPr lang="en-US" alt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7" y="1555137"/>
            <a:ext cx="125984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611560" y="555526"/>
            <a:ext cx="7848872" cy="2012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我现在还能感觉到那光线漫长而急遽的变化，孤独而惆怅的黄昏的到来，并且听得见母亲咔嚓咔嚓搓衣服的声音，那声音永无休止就像时光的脚步。那个星期天。就在那天。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3219" y="2067694"/>
            <a:ext cx="1614805" cy="50327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夸张、比喻</a:t>
            </a:r>
          </a:p>
        </p:txBody>
      </p:sp>
      <p:sp>
        <p:nvSpPr>
          <p:cNvPr id="2" name="矩形 1"/>
          <p:cNvSpPr/>
          <p:nvPr/>
        </p:nvSpPr>
        <p:spPr>
          <a:xfrm>
            <a:off x="739469" y="2571750"/>
            <a:ext cx="6482304" cy="69952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>
                <a:latin typeface="+mn-ea"/>
              </a:rPr>
              <a:t>体现出等待中的孤独、时间的漫长及等待无果后的悲伤。</a:t>
            </a:r>
          </a:p>
        </p:txBody>
      </p:sp>
      <p:sp>
        <p:nvSpPr>
          <p:cNvPr id="8" name="矩形 7"/>
          <p:cNvSpPr/>
          <p:nvPr/>
        </p:nvSpPr>
        <p:spPr>
          <a:xfrm>
            <a:off x="683568" y="3867879"/>
            <a:ext cx="7776864" cy="79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虽然等待时间很漫长，但是我却并不希望黑夜降临，希望白天能更长一点。体现出“我”执着盼望的心情。 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683568" y="3295430"/>
            <a:ext cx="5256583" cy="5724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为什么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说</a:t>
            </a:r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光线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的变化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漫长而急遽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”?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331640" y="1995686"/>
            <a:ext cx="4486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610100" y="61696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漫长而急遽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20272" y="2703661"/>
            <a:ext cx="1991251" cy="435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（课后第二题）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bldLvl="0" animBg="1"/>
      <p:bldP spid="9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827584" y="771550"/>
            <a:ext cx="7344816" cy="98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20713"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母亲发现男孩儿蹲在那儿一动不动，发现他在哭，在不出声地流泪。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2234564"/>
            <a:ext cx="6264696" cy="1633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2400" b="1" dirty="0">
                <a:latin typeface="+mn-ea"/>
              </a:rPr>
              <a:t>    “我”的情绪郁结到顶点以致最后哭了出来，表现出“我”无比的悲伤、绝望的心情。那种极度地悲伤，无以言表。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587057"/>
            <a:ext cx="4486026" cy="608965"/>
          </a:xfrm>
          <a:prstGeom prst="rect">
            <a:avLst/>
          </a:prstGeo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这一天“我”的心情变化</a:t>
            </a:r>
          </a:p>
        </p:txBody>
      </p:sp>
      <p:sp>
        <p:nvSpPr>
          <p:cNvPr id="14" name="矩形 13"/>
          <p:cNvSpPr/>
          <p:nvPr/>
        </p:nvSpPr>
        <p:spPr>
          <a:xfrm>
            <a:off x="1140499" y="1796415"/>
            <a:ext cx="1246505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期盼</a:t>
            </a:r>
          </a:p>
        </p:txBody>
      </p:sp>
      <p:sp>
        <p:nvSpPr>
          <p:cNvPr id="9" name="矩形 8"/>
          <p:cNvSpPr/>
          <p:nvPr/>
        </p:nvSpPr>
        <p:spPr>
          <a:xfrm>
            <a:off x="6609754" y="1786890"/>
            <a:ext cx="101727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急切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313979" y="2096135"/>
            <a:ext cx="46101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998634" y="2105660"/>
            <a:ext cx="46101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148744" y="2086610"/>
            <a:ext cx="46101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774989" y="1796415"/>
            <a:ext cx="122301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愉快</a:t>
            </a:r>
          </a:p>
        </p:txBody>
      </p:sp>
      <p:sp>
        <p:nvSpPr>
          <p:cNvPr id="16" name="矩形 15"/>
          <p:cNvSpPr/>
          <p:nvPr/>
        </p:nvSpPr>
        <p:spPr>
          <a:xfrm>
            <a:off x="4510444" y="1796415"/>
            <a:ext cx="163830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耐心等待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7110173" y="2405380"/>
            <a:ext cx="0" cy="42252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601538" y="2827902"/>
            <a:ext cx="101727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失望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6077429" y="3142545"/>
            <a:ext cx="457332" cy="1016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056365" y="2848223"/>
            <a:ext cx="101727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委屈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4584952" y="3154104"/>
            <a:ext cx="457332" cy="1016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563888" y="2859782"/>
            <a:ext cx="1017270" cy="608965"/>
          </a:xfrm>
          <a:prstGeom prst="rect">
            <a:avLst/>
          </a:prstGeom>
          <a:effectLst>
            <a:outerShdw blurRad="88900" dist="20000" dir="5400000" rotWithShape="0">
              <a:srgbClr val="000000">
                <a:alpha val="38000"/>
              </a:srgbClr>
            </a:outerShdw>
            <a:softEdge rad="1016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绝望</a:t>
            </a:r>
          </a:p>
        </p:txBody>
      </p:sp>
      <p:sp>
        <p:nvSpPr>
          <p:cNvPr id="23" name="矩形 22"/>
          <p:cNvSpPr/>
          <p:nvPr/>
        </p:nvSpPr>
        <p:spPr>
          <a:xfrm>
            <a:off x="3059148" y="4203094"/>
            <a:ext cx="1991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课后第一题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928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683568" y="1297305"/>
            <a:ext cx="73628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文章写了一个小男孩在某个星期天里等候母亲带他出去玩的经历。一开始他既______又________,后来因为母亲一拖再拖而________,到最后因母亲没有兑现承诺而______、______乃至_______。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6586528" y="170878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兴奋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1713221" y="302069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绝望</a:t>
            </a:r>
          </a:p>
        </p:txBody>
      </p:sp>
      <p:sp>
        <p:nvSpPr>
          <p:cNvPr id="5" name="文本框 5"/>
          <p:cNvSpPr txBox="1"/>
          <p:nvPr/>
        </p:nvSpPr>
        <p:spPr>
          <a:xfrm>
            <a:off x="683568" y="215900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满怀期待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6229023" y="215900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焦急万分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5554018" y="257619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失望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6944033" y="257619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委屈</a:t>
            </a:r>
          </a:p>
        </p:txBody>
      </p:sp>
      <p:sp>
        <p:nvSpPr>
          <p:cNvPr id="9" name="矩形 8"/>
          <p:cNvSpPr/>
          <p:nvPr/>
        </p:nvSpPr>
        <p:spPr>
          <a:xfrm>
            <a:off x="3203848" y="4203094"/>
            <a:ext cx="1991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课后第一题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413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1649095" y="1413882"/>
            <a:ext cx="6768752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  <a:sym typeface="+mn-ea"/>
              </a:rPr>
              <a:t>     在这个星期天里，母亲没有兑现对“我”的承诺，那么她还是不是一位好母亲呢?</a:t>
            </a:r>
            <a:endParaRPr lang="en-US" altLang="zh-CN" sz="32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" y="1413882"/>
            <a:ext cx="1259840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"/>
          <p:cNvGrpSpPr/>
          <p:nvPr/>
        </p:nvGrpSpPr>
        <p:grpSpPr>
          <a:xfrm>
            <a:off x="1776927" y="1936739"/>
            <a:ext cx="1029163" cy="1085656"/>
            <a:chOff x="2437" y="2032"/>
            <a:chExt cx="1244" cy="1264"/>
          </a:xfrm>
        </p:grpSpPr>
        <p:sp>
          <p:nvSpPr>
            <p:cNvPr id="7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5" name="组合 7"/>
          <p:cNvGrpSpPr/>
          <p:nvPr/>
        </p:nvGrpSpPr>
        <p:grpSpPr>
          <a:xfrm>
            <a:off x="5264247" y="1954902"/>
            <a:ext cx="1029163" cy="1085656"/>
            <a:chOff x="2437" y="2032"/>
            <a:chExt cx="1244" cy="1264"/>
          </a:xfrm>
        </p:grpSpPr>
        <p:sp>
          <p:nvSpPr>
            <p:cNvPr id="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9" name="组合 7"/>
          <p:cNvGrpSpPr/>
          <p:nvPr/>
        </p:nvGrpSpPr>
        <p:grpSpPr>
          <a:xfrm>
            <a:off x="4101959" y="1946647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3" name="组合 7"/>
          <p:cNvGrpSpPr/>
          <p:nvPr/>
        </p:nvGrpSpPr>
        <p:grpSpPr>
          <a:xfrm>
            <a:off x="2983357" y="1954902"/>
            <a:ext cx="1029990" cy="1086515"/>
            <a:chOff x="2437" y="2032"/>
            <a:chExt cx="1245" cy="1265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组合 7"/>
          <p:cNvGrpSpPr/>
          <p:nvPr/>
        </p:nvGrpSpPr>
        <p:grpSpPr>
          <a:xfrm>
            <a:off x="577556" y="1936739"/>
            <a:ext cx="1029163" cy="1085656"/>
            <a:chOff x="2437" y="2032"/>
            <a:chExt cx="1244" cy="1264"/>
          </a:xfrm>
        </p:grpSpPr>
        <p:sp>
          <p:nvSpPr>
            <p:cNvPr id="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" name="组合 7"/>
          <p:cNvGrpSpPr/>
          <p:nvPr/>
        </p:nvGrpSpPr>
        <p:grpSpPr>
          <a:xfrm>
            <a:off x="1121876" y="3557849"/>
            <a:ext cx="1029163" cy="1085656"/>
            <a:chOff x="2437" y="2032"/>
            <a:chExt cx="1244" cy="1264"/>
          </a:xfrm>
        </p:grpSpPr>
        <p:sp>
          <p:nvSpPr>
            <p:cNvPr id="1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2" name="组合 7"/>
          <p:cNvGrpSpPr/>
          <p:nvPr/>
        </p:nvGrpSpPr>
        <p:grpSpPr>
          <a:xfrm>
            <a:off x="2275652" y="3549705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0" name="组合 7"/>
          <p:cNvGrpSpPr/>
          <p:nvPr/>
        </p:nvGrpSpPr>
        <p:grpSpPr>
          <a:xfrm>
            <a:off x="6999221" y="3567994"/>
            <a:ext cx="1029163" cy="1085656"/>
            <a:chOff x="2437" y="2032"/>
            <a:chExt cx="1244" cy="1264"/>
          </a:xfrm>
        </p:grpSpPr>
        <p:sp>
          <p:nvSpPr>
            <p:cNvPr id="8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4" name="组合 7"/>
          <p:cNvGrpSpPr/>
          <p:nvPr/>
        </p:nvGrpSpPr>
        <p:grpSpPr>
          <a:xfrm>
            <a:off x="5810471" y="3559739"/>
            <a:ext cx="1029163" cy="1085656"/>
            <a:chOff x="2437" y="2032"/>
            <a:chExt cx="1244" cy="1264"/>
          </a:xfrm>
        </p:grpSpPr>
        <p:sp>
          <p:nvSpPr>
            <p:cNvPr id="8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8" name="组合 7"/>
          <p:cNvGrpSpPr/>
          <p:nvPr/>
        </p:nvGrpSpPr>
        <p:grpSpPr>
          <a:xfrm>
            <a:off x="4656683" y="3567994"/>
            <a:ext cx="1029990" cy="1086515"/>
            <a:chOff x="2437" y="2032"/>
            <a:chExt cx="1245" cy="1265"/>
          </a:xfrm>
        </p:grpSpPr>
        <p:sp>
          <p:nvSpPr>
            <p:cNvPr id="89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0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1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12" name="组合 7"/>
          <p:cNvGrpSpPr/>
          <p:nvPr/>
        </p:nvGrpSpPr>
        <p:grpSpPr>
          <a:xfrm>
            <a:off x="3472934" y="3567706"/>
            <a:ext cx="1029163" cy="1085656"/>
            <a:chOff x="2437" y="2032"/>
            <a:chExt cx="1244" cy="1264"/>
          </a:xfrm>
        </p:grpSpPr>
        <p:sp>
          <p:nvSpPr>
            <p:cNvPr id="11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1" name="组合 7"/>
          <p:cNvGrpSpPr/>
          <p:nvPr/>
        </p:nvGrpSpPr>
        <p:grpSpPr>
          <a:xfrm>
            <a:off x="6416608" y="1938213"/>
            <a:ext cx="1029163" cy="1085656"/>
            <a:chOff x="2437" y="2032"/>
            <a:chExt cx="1244" cy="1264"/>
          </a:xfrm>
        </p:grpSpPr>
        <p:sp>
          <p:nvSpPr>
            <p:cNvPr id="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2292" name="文本框 64"/>
          <p:cNvSpPr txBox="1"/>
          <p:nvPr/>
        </p:nvSpPr>
        <p:spPr>
          <a:xfrm>
            <a:off x="573111" y="1953358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媚</a:t>
            </a:r>
          </a:p>
        </p:txBody>
      </p:sp>
      <p:sp>
        <p:nvSpPr>
          <p:cNvPr id="12294" name="文本框 64"/>
          <p:cNvSpPr txBox="1"/>
          <p:nvPr/>
        </p:nvSpPr>
        <p:spPr>
          <a:xfrm>
            <a:off x="2983357" y="1971868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蚁</a:t>
            </a:r>
            <a:endParaRPr lang="zh-CN" altLang="en-US" sz="6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6" name="文本框 64"/>
          <p:cNvSpPr txBox="1"/>
          <p:nvPr/>
        </p:nvSpPr>
        <p:spPr>
          <a:xfrm>
            <a:off x="4101577" y="1947738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叨</a:t>
            </a:r>
          </a:p>
        </p:txBody>
      </p:sp>
      <p:sp>
        <p:nvSpPr>
          <p:cNvPr id="12298" name="文本框 64"/>
          <p:cNvSpPr txBox="1"/>
          <p:nvPr/>
        </p:nvSpPr>
        <p:spPr>
          <a:xfrm>
            <a:off x="5307427" y="1946468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绊</a:t>
            </a:r>
          </a:p>
        </p:txBody>
      </p:sp>
      <p:sp>
        <p:nvSpPr>
          <p:cNvPr id="12300" name="文本框 64"/>
          <p:cNvSpPr txBox="1"/>
          <p:nvPr/>
        </p:nvSpPr>
        <p:spPr>
          <a:xfrm>
            <a:off x="6463598" y="1940753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绞</a:t>
            </a:r>
          </a:p>
        </p:txBody>
      </p:sp>
      <p:grpSp>
        <p:nvGrpSpPr>
          <p:cNvPr id="107" name="组合 7"/>
          <p:cNvGrpSpPr/>
          <p:nvPr/>
        </p:nvGrpSpPr>
        <p:grpSpPr>
          <a:xfrm>
            <a:off x="7541377" y="1929214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2" name="组合 1"/>
          <p:cNvGrpSpPr/>
          <p:nvPr/>
        </p:nvGrpSpPr>
        <p:grpSpPr>
          <a:xfrm>
            <a:off x="467544" y="915566"/>
            <a:ext cx="1545870" cy="504897"/>
            <a:chOff x="467544" y="523551"/>
            <a:chExt cx="1545870" cy="504897"/>
          </a:xfrm>
        </p:grpSpPr>
        <p:sp>
          <p:nvSpPr>
            <p:cNvPr id="67" name="TextBox 11">
              <a:hlinkClick r:id="rId3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467544" y="523551"/>
              <a:ext cx="1121491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我会写</a:t>
              </a:r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57708">
              <a:off x="1678280" y="556111"/>
              <a:ext cx="335134" cy="472337"/>
            </a:xfrm>
            <a:prstGeom prst="rect">
              <a:avLst/>
            </a:prstGeom>
          </p:spPr>
        </p:pic>
        <p:sp>
          <p:nvSpPr>
            <p:cNvPr id="69" name="矩形 68"/>
            <p:cNvSpPr/>
            <p:nvPr/>
          </p:nvSpPr>
          <p:spPr>
            <a:xfrm>
              <a:off x="1504535" y="591566"/>
              <a:ext cx="36000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487913" y="617000"/>
              <a:ext cx="36000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802678" y="1387625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mèi</a:t>
            </a:r>
            <a:endParaRPr lang="en-US" sz="3000" dirty="0" err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46298" y="1386935"/>
            <a:ext cx="576699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yǐ</a:t>
            </a:r>
          </a:p>
        </p:txBody>
      </p:sp>
      <p:sp>
        <p:nvSpPr>
          <p:cNvPr id="16" name="矩形 15"/>
          <p:cNvSpPr/>
          <p:nvPr/>
        </p:nvSpPr>
        <p:spPr>
          <a:xfrm>
            <a:off x="4255045" y="1387625"/>
            <a:ext cx="791059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dāo</a:t>
            </a:r>
          </a:p>
        </p:txBody>
      </p:sp>
      <p:sp>
        <p:nvSpPr>
          <p:cNvPr id="17" name="矩形 16"/>
          <p:cNvSpPr/>
          <p:nvPr/>
        </p:nvSpPr>
        <p:spPr>
          <a:xfrm>
            <a:off x="5372998" y="1387625"/>
            <a:ext cx="81775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bàn</a:t>
            </a:r>
          </a:p>
        </p:txBody>
      </p:sp>
      <p:sp>
        <p:nvSpPr>
          <p:cNvPr id="18" name="矩形 17"/>
          <p:cNvSpPr/>
          <p:nvPr/>
        </p:nvSpPr>
        <p:spPr>
          <a:xfrm>
            <a:off x="6498545" y="1387625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jiǎo</a:t>
            </a:r>
            <a:endParaRPr 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8110" y="1387625"/>
            <a:ext cx="818391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dān</a:t>
            </a:r>
            <a:endParaRPr lang="en-US" sz="3000" dirty="0" err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64"/>
          <p:cNvSpPr txBox="1"/>
          <p:nvPr/>
        </p:nvSpPr>
        <p:spPr>
          <a:xfrm>
            <a:off x="7545822" y="1913448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耽</a:t>
            </a:r>
          </a:p>
        </p:txBody>
      </p:sp>
      <p:sp>
        <p:nvSpPr>
          <p:cNvPr id="20" name="矩形 19"/>
          <p:cNvSpPr/>
          <p:nvPr/>
        </p:nvSpPr>
        <p:spPr>
          <a:xfrm>
            <a:off x="1296337" y="3011307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róu</a:t>
            </a:r>
          </a:p>
        </p:txBody>
      </p:sp>
      <p:sp>
        <p:nvSpPr>
          <p:cNvPr id="21" name="文本框 64"/>
          <p:cNvSpPr txBox="1"/>
          <p:nvPr/>
        </p:nvSpPr>
        <p:spPr>
          <a:xfrm>
            <a:off x="1121876" y="3546357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揉</a:t>
            </a:r>
          </a:p>
        </p:txBody>
      </p:sp>
      <p:sp>
        <p:nvSpPr>
          <p:cNvPr id="26" name="矩形 25"/>
          <p:cNvSpPr/>
          <p:nvPr/>
        </p:nvSpPr>
        <p:spPr>
          <a:xfrm>
            <a:off x="2313449" y="3003798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zhàn</a:t>
            </a:r>
          </a:p>
        </p:txBody>
      </p:sp>
      <p:sp>
        <p:nvSpPr>
          <p:cNvPr id="27" name="文本框 64"/>
          <p:cNvSpPr txBox="1"/>
          <p:nvPr/>
        </p:nvSpPr>
        <p:spPr>
          <a:xfrm>
            <a:off x="2318197" y="3533939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绽</a:t>
            </a:r>
          </a:p>
        </p:txBody>
      </p:sp>
      <p:sp>
        <p:nvSpPr>
          <p:cNvPr id="71" name="文本框 64"/>
          <p:cNvSpPr txBox="1"/>
          <p:nvPr/>
        </p:nvSpPr>
        <p:spPr>
          <a:xfrm>
            <a:off x="3472934" y="358496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搓</a:t>
            </a:r>
          </a:p>
        </p:txBody>
      </p:sp>
      <p:sp>
        <p:nvSpPr>
          <p:cNvPr id="72" name="文本框 64"/>
          <p:cNvSpPr txBox="1"/>
          <p:nvPr/>
        </p:nvSpPr>
        <p:spPr>
          <a:xfrm>
            <a:off x="4656683" y="3584960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kumimoji="1"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惶</a:t>
            </a:r>
          </a:p>
        </p:txBody>
      </p:sp>
      <p:sp>
        <p:nvSpPr>
          <p:cNvPr id="73" name="文本框 64"/>
          <p:cNvSpPr txBox="1"/>
          <p:nvPr/>
        </p:nvSpPr>
        <p:spPr>
          <a:xfrm>
            <a:off x="5810089" y="3560830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吻</a:t>
            </a:r>
          </a:p>
        </p:txBody>
      </p:sp>
      <p:sp>
        <p:nvSpPr>
          <p:cNvPr id="74" name="文本框 64"/>
          <p:cNvSpPr txBox="1"/>
          <p:nvPr/>
        </p:nvSpPr>
        <p:spPr>
          <a:xfrm>
            <a:off x="7042401" y="3559560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偎</a:t>
            </a:r>
          </a:p>
        </p:txBody>
      </p:sp>
      <p:sp>
        <p:nvSpPr>
          <p:cNvPr id="75" name="文本框 64"/>
          <p:cNvSpPr txBox="1"/>
          <p:nvPr/>
        </p:nvSpPr>
        <p:spPr>
          <a:xfrm>
            <a:off x="1823917" y="1939279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砖</a:t>
            </a:r>
          </a:p>
        </p:txBody>
      </p:sp>
      <p:sp>
        <p:nvSpPr>
          <p:cNvPr id="116" name="矩形 115"/>
          <p:cNvSpPr/>
          <p:nvPr/>
        </p:nvSpPr>
        <p:spPr>
          <a:xfrm>
            <a:off x="3678718" y="3044732"/>
            <a:ext cx="10344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cuō</a:t>
            </a:r>
          </a:p>
        </p:txBody>
      </p:sp>
      <p:sp>
        <p:nvSpPr>
          <p:cNvPr id="117" name="矩形 116"/>
          <p:cNvSpPr/>
          <p:nvPr/>
        </p:nvSpPr>
        <p:spPr>
          <a:xfrm>
            <a:off x="4656093" y="3054257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huánɡ</a:t>
            </a:r>
          </a:p>
        </p:txBody>
      </p:sp>
      <p:sp>
        <p:nvSpPr>
          <p:cNvPr id="118" name="矩形 117"/>
          <p:cNvSpPr/>
          <p:nvPr/>
        </p:nvSpPr>
        <p:spPr>
          <a:xfrm>
            <a:off x="5946293" y="3030689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wěn</a:t>
            </a:r>
          </a:p>
        </p:txBody>
      </p:sp>
      <p:sp>
        <p:nvSpPr>
          <p:cNvPr id="119" name="矩形 118"/>
          <p:cNvSpPr/>
          <p:nvPr/>
        </p:nvSpPr>
        <p:spPr>
          <a:xfrm>
            <a:off x="7074609" y="3046564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wēi</a:t>
            </a:r>
          </a:p>
        </p:txBody>
      </p:sp>
      <p:sp>
        <p:nvSpPr>
          <p:cNvPr id="120" name="矩形 119"/>
          <p:cNvSpPr/>
          <p:nvPr/>
        </p:nvSpPr>
        <p:spPr>
          <a:xfrm>
            <a:off x="1763688" y="1387625"/>
            <a:ext cx="1313815" cy="5302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latin typeface="黑体" panose="02010609060101010101" pitchFamily="49" charset="-122"/>
                <a:ea typeface="黑体" panose="02010609060101010101" pitchFamily="49" charset="-122"/>
              </a:rPr>
              <a:t>zhuān</a:t>
            </a:r>
            <a:endParaRPr lang="en-US" sz="3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1" name="文本框 14">
            <a:hlinkClick r:id="rId5" action="ppaction://hlinkfile"/>
          </p:cNvPr>
          <p:cNvSpPr txBox="1"/>
          <p:nvPr/>
        </p:nvSpPr>
        <p:spPr>
          <a:xfrm>
            <a:off x="653667" y="339502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朗读课文 扫清障碍</a:t>
            </a:r>
          </a:p>
        </p:txBody>
      </p:sp>
      <p:pic>
        <p:nvPicPr>
          <p:cNvPr id="122" name="图片 1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521029"/>
            <a:ext cx="351070" cy="380165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467239"/>
            <a:ext cx="335134" cy="472337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06258"/>
            <a:ext cx="366860" cy="456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5" grpId="0"/>
      <p:bldP spid="5" grpId="1"/>
      <p:bldP spid="20" grpId="0"/>
      <p:bldP spid="20" grpId="1"/>
      <p:bldP spid="26" grpId="0"/>
      <p:bldP spid="26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899591" y="555526"/>
            <a:ext cx="7800103" cy="1532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我感到母亲惊惶地甩了甩手上的水，把我拉过去拉进她的怀里。我听见母亲在说，一边亲吻着我一边不停地说：“噢对不起，噢，对不起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2427734"/>
            <a:ext cx="7057345" cy="151216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+mn-ea"/>
              </a:rPr>
              <a:t>    从这些动作和语言中，表现出母亲对自己没有兑现承诺而感到自责、不安，试图来安慰我。看出她对我的怜爱。可以感受到母亲是爱自己的孩子的，但是迫于生计只能不停地劳作。</a:t>
            </a:r>
          </a:p>
        </p:txBody>
      </p:sp>
      <p:sp>
        <p:nvSpPr>
          <p:cNvPr id="2" name="矩形 1"/>
          <p:cNvSpPr/>
          <p:nvPr/>
        </p:nvSpPr>
        <p:spPr>
          <a:xfrm>
            <a:off x="3050307" y="607442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惊惶地甩了甩手上的水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5158" y="607442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把我拉过去拉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9592" y="1091056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进她的怀里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85729" y="1090042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一边亲吻着我一边不停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8255" y="156363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地说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23928" y="3785144"/>
            <a:ext cx="6118624" cy="972108"/>
            <a:chOff x="5267483" y="1365616"/>
            <a:chExt cx="6118624" cy="97210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1" r="-2645"/>
            <a:stretch/>
          </p:blipFill>
          <p:spPr>
            <a:xfrm>
              <a:off x="5342541" y="1609016"/>
              <a:ext cx="4138321" cy="54868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267483" y="1365616"/>
              <a:ext cx="6118624" cy="972108"/>
            </a:xfrm>
            <a:prstGeom prst="rect">
              <a:avLst/>
            </a:prstGeom>
            <a:noFill/>
            <a:effectLst>
              <a:softEdge rad="635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rPr>
                <a:t>动作、语言描写表达情感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1590214" y="768189"/>
            <a:ext cx="6870218" cy="1532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  <a:cs typeface="楷体" panose="02010609060101010101" pitchFamily="49" charset="-122"/>
                <a:sym typeface="+mn-ea"/>
              </a:rPr>
              <a:t>    有些同学会产生疑问，既然“我”那么想出去，为什么不直截了当地拉着母亲出门呢?一定要等母亲停下来呢?从中你发现了什么?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" y="768189"/>
            <a:ext cx="1259840" cy="18059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93900" y="2458084"/>
            <a:ext cx="5961380" cy="112177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“我”是个乖巧、懂事的孩子，体谅母亲的辛劳。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48351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结合全文，说说“我”为什么对“第一次盼望”记忆犹新？</a:t>
            </a:r>
          </a:p>
        </p:txBody>
      </p:sp>
      <p:sp>
        <p:nvSpPr>
          <p:cNvPr id="3" name="矩形 2"/>
          <p:cNvSpPr/>
          <p:nvPr/>
        </p:nvSpPr>
        <p:spPr>
          <a:xfrm>
            <a:off x="1437928" y="384097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④母亲忙碌辛劳的身影，也在“我”的记忆中挥之不去。</a:t>
            </a:r>
          </a:p>
        </p:txBody>
      </p:sp>
      <p:sp>
        <p:nvSpPr>
          <p:cNvPr id="4" name="矩形 3"/>
          <p:cNvSpPr/>
          <p:nvPr/>
        </p:nvSpPr>
        <p:spPr>
          <a:xfrm>
            <a:off x="1392636" y="156363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①第一次盼望对于孩子来说很重要。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468" y="2124106"/>
            <a:ext cx="682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②盼望中兴奋期待、焦急无奈、失望委屈等心理感受，令“我”印象深刻。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37928" y="3009980"/>
            <a:ext cx="665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③母亲没有兑现承诺给幼小心灵带来的痛苦，令“我”难以忘怀。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752" y="62753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讨论：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文章以孩子的视角，刻画了母亲的形象。你如何评价这位母亲？</a:t>
            </a:r>
          </a:p>
        </p:txBody>
      </p:sp>
      <p:sp>
        <p:nvSpPr>
          <p:cNvPr id="3" name="矩形 2"/>
          <p:cNvSpPr/>
          <p:nvPr/>
        </p:nvSpPr>
        <p:spPr>
          <a:xfrm>
            <a:off x="1003250" y="1995686"/>
            <a:ext cx="7025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示例一：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这位母亲既有对孩子的疏忽，又有对孩子发自内心的关爱。母亲用话语敷衍孩子，最终没有遵守承诺，是她对孩子感受的疏忽。但从她始终没有拒绝孩子和看到孩子伤心难过时惊惶失措并且道歉，又体现了她对孩子的关爱。</a:t>
            </a:r>
          </a:p>
        </p:txBody>
      </p:sp>
    </p:spTree>
    <p:extLst>
      <p:ext uri="{BB962C8B-B14F-4D97-AF65-F5344CB8AC3E}">
        <p14:creationId xmlns:p14="http://schemas.microsoft.com/office/powerpoint/2010/main" val="7415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752" y="62753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讨论：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文章以孩子的视角，刻画了母亲的形象。你如何评价这位母亲？</a:t>
            </a:r>
          </a:p>
        </p:txBody>
      </p:sp>
      <p:sp>
        <p:nvSpPr>
          <p:cNvPr id="3" name="矩形 2"/>
          <p:cNvSpPr/>
          <p:nvPr/>
        </p:nvSpPr>
        <p:spPr>
          <a:xfrm>
            <a:off x="999431" y="177966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示例二：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这是一位真实感人的母亲，她像大多数母亲一样，为生活而操劳，难免疏忽了孩子的感受，她答应了带孩子去玩，但又被生活琐事牵绊，不能兑现对孩子的承诺。但即使忙得不可开交，她也没有用呵斥和直接拒绝的方式去伤害孩子，而且对孩子满怀歉意。她的无奈令人心酸，她对孩子的爱又令人感动。</a:t>
            </a:r>
          </a:p>
        </p:txBody>
      </p:sp>
    </p:spTree>
    <p:extLst>
      <p:ext uri="{BB962C8B-B14F-4D97-AF65-F5344CB8AC3E}">
        <p14:creationId xmlns:p14="http://schemas.microsoft.com/office/powerpoint/2010/main" val="187783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31640" y="1564005"/>
            <a:ext cx="72520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宋体" panose="02010600030101010101" pitchFamily="2" charset="-122"/>
              </a:rPr>
              <a:t>   《匆匆》和《那个星期天》都表达了作者的真实感情，它们在表达情感的方式上有什么相同点和不同点？</a:t>
            </a:r>
          </a:p>
        </p:txBody>
      </p:sp>
      <p:sp>
        <p:nvSpPr>
          <p:cNvPr id="5" name="矩形 4"/>
          <p:cNvSpPr/>
          <p:nvPr/>
        </p:nvSpPr>
        <p:spPr>
          <a:xfrm>
            <a:off x="3707904" y="4203095"/>
            <a:ext cx="1991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课后第三题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3923928" y="85498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小组交流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2285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96558"/>
              </p:ext>
            </p:extLst>
          </p:nvPr>
        </p:nvGraphicFramePr>
        <p:xfrm>
          <a:off x="1547664" y="1419622"/>
          <a:ext cx="6096000" cy="2169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黑体" pitchFamily="49" charset="-122"/>
                          <a:ea typeface="黑体" pitchFamily="49" charset="-122"/>
                        </a:rPr>
                        <a:t>相同点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黑体" pitchFamily="49" charset="-122"/>
                          <a:ea typeface="黑体" pitchFamily="49" charset="-122"/>
                        </a:rPr>
                        <a:t>不同点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2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《</a:t>
                      </a:r>
                      <a:r>
                        <a:rPr lang="zh-CN" altLang="en-US" sz="1600" b="1" dirty="0"/>
                        <a:t>匆匆</a:t>
                      </a:r>
                      <a:r>
                        <a:rPr lang="en-US" altLang="zh-CN" sz="1600" b="1" dirty="0"/>
                        <a:t>》</a:t>
                      </a:r>
                      <a:endParaRPr lang="zh-CN" altLang="en-US" sz="16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《</a:t>
                      </a:r>
                      <a:r>
                        <a:rPr lang="zh-CN" altLang="en-US" sz="1600" b="1" dirty="0"/>
                        <a:t>那个星期天</a:t>
                      </a:r>
                      <a:r>
                        <a:rPr lang="en-US" altLang="zh-CN" sz="1600" b="1" dirty="0"/>
                        <a:t>》</a:t>
                      </a:r>
                      <a:endParaRPr lang="zh-CN" altLang="en-US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987824" y="1876638"/>
            <a:ext cx="17281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都表达了对时光易逝的无奈、惋惜、惆怅的情感，都有对环境的描写</a:t>
            </a:r>
            <a:endParaRPr lang="zh-CN" altLang="en-US" sz="1100" dirty="0"/>
          </a:p>
        </p:txBody>
      </p:sp>
      <p:sp>
        <p:nvSpPr>
          <p:cNvPr id="5" name="矩形 4"/>
          <p:cNvSpPr/>
          <p:nvPr/>
        </p:nvSpPr>
        <p:spPr>
          <a:xfrm>
            <a:off x="4749130" y="187663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用了一连串有趣的问句，多处运用拟人等修辞手法</a:t>
            </a:r>
            <a:endParaRPr lang="zh-CN" altLang="en-US" sz="1100" dirty="0"/>
          </a:p>
        </p:txBody>
      </p:sp>
      <p:sp>
        <p:nvSpPr>
          <p:cNvPr id="7" name="矩形 6"/>
          <p:cNvSpPr/>
          <p:nvPr/>
        </p:nvSpPr>
        <p:spPr>
          <a:xfrm>
            <a:off x="4749130" y="2888972"/>
            <a:ext cx="288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一系列细致的动作描写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8603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2083" y="411510"/>
            <a:ext cx="2651725" cy="561692"/>
            <a:chOff x="192083" y="411510"/>
            <a:chExt cx="2651725" cy="561692"/>
          </a:xfrm>
        </p:grpSpPr>
        <p:sp>
          <p:nvSpPr>
            <p:cNvPr id="16" name="文本框 14"/>
            <p:cNvSpPr txBox="1"/>
            <p:nvPr/>
          </p:nvSpPr>
          <p:spPr>
            <a:xfrm>
              <a:off x="624428" y="411510"/>
              <a:ext cx="2219380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结构梳理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3" y="479078"/>
              <a:ext cx="366860" cy="456338"/>
            </a:xfrm>
            <a:prstGeom prst="rect">
              <a:avLst/>
            </a:prstGeom>
          </p:spPr>
        </p:pic>
      </p:grpSp>
      <p:sp>
        <p:nvSpPr>
          <p:cNvPr id="19" name="圆角矩形 18"/>
          <p:cNvSpPr/>
          <p:nvPr/>
        </p:nvSpPr>
        <p:spPr>
          <a:xfrm>
            <a:off x="1026795" y="1171575"/>
            <a:ext cx="7362825" cy="339725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683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/>
              <a:t>焦急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4172" y="1937295"/>
            <a:ext cx="553998" cy="1776448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</a:rPr>
              <a:t>那个星期天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88551" y="1288868"/>
            <a:ext cx="358902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sz="27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时间变化</a:t>
            </a:r>
            <a:r>
              <a:rPr sz="27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zh-CN" altLang="en-US" sz="27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8305" y="1892759"/>
            <a:ext cx="151638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7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阳光明媚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04787" y="2209165"/>
            <a:ext cx="553998" cy="1447165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</a:rPr>
              <a:t>主动沟通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2051685" y="2134694"/>
            <a:ext cx="234950" cy="228617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7"/>
          <p:cNvSpPr txBox="1"/>
          <p:nvPr/>
        </p:nvSpPr>
        <p:spPr>
          <a:xfrm>
            <a:off x="4294245" y="1295859"/>
            <a:ext cx="151638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sz="27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心情变化</a:t>
            </a:r>
          </a:p>
        </p:txBody>
      </p:sp>
      <p:sp>
        <p:nvSpPr>
          <p:cNvPr id="6" name="左大括号 5"/>
          <p:cNvSpPr/>
          <p:nvPr/>
        </p:nvSpPr>
        <p:spPr>
          <a:xfrm rot="10800000">
            <a:off x="6077584" y="1892759"/>
            <a:ext cx="249555" cy="257954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30"/>
          <p:cNvSpPr txBox="1"/>
          <p:nvPr/>
        </p:nvSpPr>
        <p:spPr>
          <a:xfrm>
            <a:off x="6639220" y="2208893"/>
            <a:ext cx="553998" cy="1435008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</a:rPr>
              <a:t>细腻懂事</a:t>
            </a:r>
          </a:p>
        </p:txBody>
      </p:sp>
      <p:sp>
        <p:nvSpPr>
          <p:cNvPr id="5" name="TextBox 27"/>
          <p:cNvSpPr txBox="1"/>
          <p:nvPr/>
        </p:nvSpPr>
        <p:spPr>
          <a:xfrm>
            <a:off x="2488305" y="2854784"/>
            <a:ext cx="1171575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7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暗下去 </a:t>
            </a:r>
          </a:p>
        </p:txBody>
      </p:sp>
      <p:sp>
        <p:nvSpPr>
          <p:cNvPr id="8" name="TextBox 27"/>
          <p:cNvSpPr txBox="1"/>
          <p:nvPr/>
        </p:nvSpPr>
        <p:spPr>
          <a:xfrm>
            <a:off x="2549900" y="3936824"/>
            <a:ext cx="826770" cy="48387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7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消逝</a:t>
            </a:r>
          </a:p>
        </p:txBody>
      </p:sp>
      <p:sp>
        <p:nvSpPr>
          <p:cNvPr id="10" name="TextBox 27"/>
          <p:cNvSpPr txBox="1"/>
          <p:nvPr/>
        </p:nvSpPr>
        <p:spPr>
          <a:xfrm>
            <a:off x="4568565" y="1779729"/>
            <a:ext cx="64770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期盼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4568564" y="2155649"/>
            <a:ext cx="795523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愉快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4568565" y="2588084"/>
            <a:ext cx="64770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等待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4568565" y="3011629"/>
            <a:ext cx="64770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执着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4568565" y="3407869"/>
            <a:ext cx="64770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焦急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4568565" y="3814904"/>
            <a:ext cx="64770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失望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4568565" y="4192729"/>
            <a:ext cx="64770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绝望</a:t>
            </a:r>
          </a:p>
        </p:txBody>
      </p:sp>
      <p:cxnSp>
        <p:nvCxnSpPr>
          <p:cNvPr id="20" name="直接箭头连接符 19"/>
          <p:cNvCxnSpPr>
            <a:stCxn id="7" idx="3"/>
            <a:endCxn id="31" idx="1"/>
          </p:cNvCxnSpPr>
          <p:nvPr/>
        </p:nvCxnSpPr>
        <p:spPr>
          <a:xfrm>
            <a:off x="7193218" y="2926397"/>
            <a:ext cx="311569" cy="63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0270" y="1214120"/>
            <a:ext cx="736282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文章写了一个小男孩在某个星期天里等候母亲带他出去玩的经历。一开始他既______又________,后来因为母亲一拖再拖而________,到最后因母亲没有兑现承诺而______、______乃至_______。细腻而深婉地表现了主人公丰富而敏感的情感世界,以及孩童世界与成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人</a:t>
            </a:r>
            <a:r>
              <a:rPr lang="en-US" altLang="zh-CN" sz="28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世界存在的鸿沟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98945" y="158877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兴奋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72933" y="294767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绝望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0270" y="205359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满怀期待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41440" y="205359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焦急万分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46115" y="2481828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失望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56450" y="2481828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委屈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57312" y="411510"/>
            <a:ext cx="2481672" cy="561692"/>
            <a:chOff x="179512" y="411510"/>
            <a:chExt cx="2481672" cy="561692"/>
          </a:xfrm>
        </p:grpSpPr>
        <p:sp>
          <p:nvSpPr>
            <p:cNvPr id="16" name="文本框 14"/>
            <p:cNvSpPr txBox="1"/>
            <p:nvPr/>
          </p:nvSpPr>
          <p:spPr>
            <a:xfrm>
              <a:off x="624427" y="411510"/>
              <a:ext cx="2036757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主题概括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187"/>
              <a:ext cx="366860" cy="4563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4132" y="508665"/>
            <a:ext cx="2376264" cy="561692"/>
            <a:chOff x="179512" y="411510"/>
            <a:chExt cx="2376264" cy="561692"/>
          </a:xfrm>
        </p:grpSpPr>
        <p:sp>
          <p:nvSpPr>
            <p:cNvPr id="6" name="文本框 14"/>
            <p:cNvSpPr txBox="1"/>
            <p:nvPr/>
          </p:nvSpPr>
          <p:spPr>
            <a:xfrm>
              <a:off x="624428" y="411510"/>
              <a:ext cx="1931348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拓展延伸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187"/>
              <a:ext cx="366860" cy="45633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176780" y="508635"/>
            <a:ext cx="6880860" cy="43859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可爱的（冰心）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除了宇宙，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最可爱的只有孩子。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和他说话不必思索，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态度不必矜持。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抬起头来说笑，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低下头去弄水。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任你深思也好，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微讴也好;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驴背山,山门下，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偶一回头望时，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总是活泼泼地，</a:t>
            </a:r>
          </a:p>
          <a:p>
            <a:pPr algn="ctr">
              <a:lnSpc>
                <a:spcPct val="120000"/>
              </a:lnSpc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笑嘻嘻地。</a:t>
            </a:r>
          </a:p>
        </p:txBody>
      </p:sp>
      <p:pic>
        <p:nvPicPr>
          <p:cNvPr id="3" name="图片 2" descr="14681096-262c-4492-8717-130e58da711c_size113_w400_h583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35" y="1497330"/>
            <a:ext cx="1887220" cy="2750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36695"/>
              </p:ext>
            </p:extLst>
          </p:nvPr>
        </p:nvGraphicFramePr>
        <p:xfrm>
          <a:off x="4741004" y="2113651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3"/>
          <p:cNvSpPr txBox="1"/>
          <p:nvPr/>
        </p:nvSpPr>
        <p:spPr>
          <a:xfrm>
            <a:off x="4778839" y="2014941"/>
            <a:ext cx="1420517" cy="1668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耽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4869119" y="1131590"/>
            <a:ext cx="1420495" cy="16071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dān</a:t>
            </a:r>
            <a:endParaRPr lang="en-US" sz="5000" dirty="0" err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5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4" name="线形标注 2 3"/>
          <p:cNvSpPr/>
          <p:nvPr/>
        </p:nvSpPr>
        <p:spPr>
          <a:xfrm>
            <a:off x="943764" y="1750513"/>
            <a:ext cx="3148965" cy="691832"/>
          </a:xfrm>
          <a:prstGeom prst="borderCallout2">
            <a:avLst>
              <a:gd name="adj1" fmla="val 99980"/>
              <a:gd name="adj2" fmla="val 92469"/>
              <a:gd name="adj3" fmla="val 142660"/>
              <a:gd name="adj4" fmla="val 108257"/>
              <a:gd name="adj5" fmla="val 215236"/>
              <a:gd name="adj6" fmla="val 129019"/>
            </a:avLst>
          </a:prstGeom>
          <a:grp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这一笔是提。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35896" y="554509"/>
            <a:ext cx="1944216" cy="577081"/>
            <a:chOff x="3635896" y="554509"/>
            <a:chExt cx="1944216" cy="577081"/>
          </a:xfrm>
        </p:grpSpPr>
        <p:sp>
          <p:nvSpPr>
            <p:cNvPr id="51" name="TextBox 11"/>
            <p:cNvSpPr txBox="1">
              <a:spLocks noChangeArrowheads="1"/>
            </p:cNvSpPr>
            <p:nvPr/>
          </p:nvSpPr>
          <p:spPr bwMode="auto">
            <a:xfrm>
              <a:off x="4125341" y="554509"/>
              <a:ext cx="145477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易写错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635896" y="627534"/>
              <a:ext cx="456833" cy="456366"/>
              <a:chOff x="631825" y="5181600"/>
              <a:chExt cx="1554163" cy="1552575"/>
            </a:xfrm>
          </p:grpSpPr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4 w 12"/>
                  <a:gd name="T1" fmla="*/ 30 h 31"/>
                  <a:gd name="T2" fmla="*/ 12 w 12"/>
                  <a:gd name="T3" fmla="*/ 3 h 31"/>
                  <a:gd name="T4" fmla="*/ 11 w 12"/>
                  <a:gd name="T5" fmla="*/ 0 h 31"/>
                  <a:gd name="T6" fmla="*/ 0 w 12"/>
                  <a:gd name="T7" fmla="*/ 31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119 h 126"/>
                  <a:gd name="T2" fmla="*/ 66 w 72"/>
                  <a:gd name="T3" fmla="*/ 67 h 126"/>
                  <a:gd name="T4" fmla="*/ 45 w 72"/>
                  <a:gd name="T5" fmla="*/ 7 h 126"/>
                  <a:gd name="T6" fmla="*/ 1 w 72"/>
                  <a:gd name="T7" fmla="*/ 9 h 126"/>
                  <a:gd name="T8" fmla="*/ 0 w 72"/>
                  <a:gd name="T9" fmla="*/ 11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70 w 70"/>
                  <a:gd name="T1" fmla="*/ 9 h 125"/>
                  <a:gd name="T2" fmla="*/ 26 w 70"/>
                  <a:gd name="T3" fmla="*/ 8 h 125"/>
                  <a:gd name="T4" fmla="*/ 8 w 70"/>
                  <a:gd name="T5" fmla="*/ 69 h 125"/>
                  <a:gd name="T6" fmla="*/ 69 w 70"/>
                  <a:gd name="T7" fmla="*/ 119 h 125"/>
                  <a:gd name="T8" fmla="*/ 70 w 70"/>
                  <a:gd name="T9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14"/>
              <p:cNvSpPr/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44 w 44"/>
                  <a:gd name="T1" fmla="*/ 19 h 19"/>
                  <a:gd name="T2" fmla="*/ 27 w 44"/>
                  <a:gd name="T3" fmla="*/ 4 h 19"/>
                  <a:gd name="T4" fmla="*/ 0 w 44"/>
                  <a:gd name="T5" fmla="*/ 1 h 19"/>
                  <a:gd name="T6" fmla="*/ 0 w 44"/>
                  <a:gd name="T7" fmla="*/ 2 h 19"/>
                  <a:gd name="T8" fmla="*/ 44 w 4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15"/>
              <p:cNvSpPr/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6 w 44"/>
                  <a:gd name="T3" fmla="*/ 12 h 36"/>
                  <a:gd name="T4" fmla="*/ 44 w 44"/>
                  <a:gd name="T5" fmla="*/ 17 h 36"/>
                  <a:gd name="T6" fmla="*/ 0 w 44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Rectangle 17"/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Rectangle 18"/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Rectangle 20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Rectangle 23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Rectangle 27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Rectangle 28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2" name="Rectangle 29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Rectangle 30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4" name="Rectangle 31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5" name="Rectangle 32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6" name="Rectangle 33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Rectangle 34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Rectangle 35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Rectangle 36"/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Rectangle 37"/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Rectangle 38"/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2" name="Rectangle 39"/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40"/>
              <p:cNvSpPr/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186 w 186"/>
                  <a:gd name="T1" fmla="*/ 38 h 76"/>
                  <a:gd name="T2" fmla="*/ 183 w 186"/>
                  <a:gd name="T3" fmla="*/ 0 h 76"/>
                  <a:gd name="T4" fmla="*/ 183 w 186"/>
                  <a:gd name="T5" fmla="*/ 0 h 76"/>
                  <a:gd name="T6" fmla="*/ 182 w 186"/>
                  <a:gd name="T7" fmla="*/ 0 h 76"/>
                  <a:gd name="T8" fmla="*/ 182 w 186"/>
                  <a:gd name="T9" fmla="*/ 0 h 76"/>
                  <a:gd name="T10" fmla="*/ 182 w 186"/>
                  <a:gd name="T11" fmla="*/ 0 h 76"/>
                  <a:gd name="T12" fmla="*/ 0 w 186"/>
                  <a:gd name="T13" fmla="*/ 0 h 76"/>
                  <a:gd name="T14" fmla="*/ 0 w 186"/>
                  <a:gd name="T15" fmla="*/ 8 h 76"/>
                  <a:gd name="T16" fmla="*/ 173 w 186"/>
                  <a:gd name="T17" fmla="*/ 8 h 76"/>
                  <a:gd name="T18" fmla="*/ 173 w 186"/>
                  <a:gd name="T19" fmla="*/ 68 h 76"/>
                  <a:gd name="T20" fmla="*/ 0 w 186"/>
                  <a:gd name="T21" fmla="*/ 68 h 76"/>
                  <a:gd name="T22" fmla="*/ 0 w 186"/>
                  <a:gd name="T23" fmla="*/ 76 h 76"/>
                  <a:gd name="T24" fmla="*/ 183 w 186"/>
                  <a:gd name="T25" fmla="*/ 76 h 76"/>
                  <a:gd name="T26" fmla="*/ 183 w 186"/>
                  <a:gd name="T27" fmla="*/ 76 h 76"/>
                  <a:gd name="T28" fmla="*/ 186 w 186"/>
                  <a:gd name="T29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41"/>
              <p:cNvSpPr/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77 h 77"/>
                  <a:gd name="T4" fmla="*/ 13 w 27"/>
                  <a:gd name="T5" fmla="*/ 64 h 77"/>
                  <a:gd name="T6" fmla="*/ 27 w 27"/>
                  <a:gd name="T7" fmla="*/ 77 h 77"/>
                  <a:gd name="T8" fmla="*/ 27 w 27"/>
                  <a:gd name="T9" fmla="*/ 0 h 77"/>
                  <a:gd name="T10" fmla="*/ 0 w 27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4090025" y="3795886"/>
            <a:ext cx="302895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耽误 耽搁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2875" y="868045"/>
            <a:ext cx="6557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一、仿写词语。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空空落落 (        ) (        ) 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翻箱倒柜 (        ) (        ) 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63888" y="1730424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整整齐齐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12875" y="2787774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  ·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4128" y="1734234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纷纷扰扰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91880" y="2495386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翻天覆地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9512" y="411568"/>
            <a:ext cx="2289105" cy="561692"/>
            <a:chOff x="179512" y="376643"/>
            <a:chExt cx="2289105" cy="561692"/>
          </a:xfrm>
        </p:grpSpPr>
        <p:sp>
          <p:nvSpPr>
            <p:cNvPr id="10" name="文本框 14"/>
            <p:cNvSpPr txBox="1"/>
            <p:nvPr/>
          </p:nvSpPr>
          <p:spPr>
            <a:xfrm>
              <a:off x="537269" y="376643"/>
              <a:ext cx="1931348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课堂演练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64186"/>
              <a:ext cx="366860" cy="456339"/>
            </a:xfrm>
            <a:prstGeom prst="rect">
              <a:avLst/>
            </a:prstGeom>
          </p:spPr>
        </p:pic>
      </p:grpSp>
      <p:sp>
        <p:nvSpPr>
          <p:cNvPr id="12" name="文本框 6"/>
          <p:cNvSpPr txBox="1"/>
          <p:nvPr/>
        </p:nvSpPr>
        <p:spPr>
          <a:xfrm>
            <a:off x="5724127" y="2495385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摇头晃脑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864235" y="629285"/>
            <a:ext cx="7842250" cy="1852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+mn-ea"/>
              </a:rPr>
              <a:t>二、仿写句子。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latin typeface="+mn-ea"/>
              </a:rPr>
              <a:t>       </a:t>
            </a:r>
            <a:r>
              <a:rPr sz="2800" b="1" dirty="0" err="1">
                <a:latin typeface="+mn-ea"/>
              </a:rPr>
              <a:t>我感觉到周围的光线</a:t>
            </a:r>
            <a:r>
              <a:rPr sz="2800" b="1" dirty="0" err="1">
                <a:solidFill>
                  <a:srgbClr val="FF0000"/>
                </a:solidFill>
                <a:latin typeface="+mn-ea"/>
              </a:rPr>
              <a:t>渐渐</a:t>
            </a:r>
            <a:r>
              <a:rPr sz="2800" b="1" dirty="0" err="1">
                <a:latin typeface="+mn-ea"/>
              </a:rPr>
              <a:t>暗下去，</a:t>
            </a:r>
            <a:r>
              <a:rPr sz="2800" b="1" dirty="0" err="1">
                <a:solidFill>
                  <a:srgbClr val="FF0000"/>
                </a:solidFill>
                <a:latin typeface="+mn-ea"/>
              </a:rPr>
              <a:t>渐渐</a:t>
            </a:r>
            <a:r>
              <a:rPr sz="2800" b="1" dirty="0" err="1">
                <a:latin typeface="+mn-ea"/>
              </a:rPr>
              <a:t>地凉下去沉郁下去，</a:t>
            </a:r>
            <a:r>
              <a:rPr sz="2800" b="1" dirty="0" err="1">
                <a:solidFill>
                  <a:srgbClr val="FF0000"/>
                </a:solidFill>
                <a:latin typeface="+mn-ea"/>
              </a:rPr>
              <a:t>越来越</a:t>
            </a:r>
            <a:r>
              <a:rPr sz="2800" b="1" dirty="0" err="1">
                <a:latin typeface="+mn-ea"/>
              </a:rPr>
              <a:t>远</a:t>
            </a:r>
            <a:r>
              <a:rPr sz="2800" b="1" dirty="0" err="1">
                <a:solidFill>
                  <a:srgbClr val="FF0000"/>
                </a:solidFill>
                <a:latin typeface="+mn-ea"/>
              </a:rPr>
              <a:t>越来越</a:t>
            </a:r>
            <a:r>
              <a:rPr sz="2800" b="1" dirty="0" err="1">
                <a:latin typeface="+mn-ea"/>
              </a:rPr>
              <a:t>缥缈</a:t>
            </a:r>
            <a:r>
              <a:rPr lang="zh-CN" altLang="en-US" sz="2800" b="1" dirty="0">
                <a:latin typeface="+mn-ea"/>
              </a:rPr>
              <a:t>。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925102" y="2785383"/>
            <a:ext cx="7535329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我感觉到会场里的气氛渐渐热起来，渐渐地活跃起来愉快起来，越来越热闹越来越欢腾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8082" y="1203598"/>
            <a:ext cx="8044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三、王国维说：“以我观物，故物皆着我之色彩。”人的心情不同，对身边事物的感受也会有所不同。请你观看下图，分别描写心情“好”与“不好”两种状态下的景物。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35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39818"/>
              </p:ext>
            </p:extLst>
          </p:nvPr>
        </p:nvGraphicFramePr>
        <p:xfrm>
          <a:off x="2087400" y="1980559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3"/>
          <p:cNvSpPr txBox="1"/>
          <p:nvPr/>
        </p:nvSpPr>
        <p:spPr>
          <a:xfrm>
            <a:off x="2125235" y="1881849"/>
            <a:ext cx="1420517" cy="1668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吻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2339752" y="998498"/>
            <a:ext cx="1942465" cy="837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wě</a:t>
            </a:r>
            <a:r>
              <a:rPr lang="en-US" sz="50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n</a:t>
            </a:r>
            <a:endParaRPr lang="en-US" altLang="zh-CN" sz="5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汉语拼音" panose="02010600030101010101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 rot="21360000">
            <a:off x="2629305" y="2185794"/>
            <a:ext cx="807192" cy="1170089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线形标注 2 3"/>
          <p:cNvSpPr/>
          <p:nvPr/>
        </p:nvSpPr>
        <p:spPr>
          <a:xfrm>
            <a:off x="4509770" y="843558"/>
            <a:ext cx="3687445" cy="1315720"/>
          </a:xfrm>
          <a:prstGeom prst="borderCallout2">
            <a:avLst>
              <a:gd name="adj1" fmla="val 18750"/>
              <a:gd name="adj2" fmla="val 213"/>
              <a:gd name="adj3" fmla="val 18750"/>
              <a:gd name="adj4" fmla="val -16667"/>
              <a:gd name="adj5" fmla="val 123600"/>
              <a:gd name="adj6" fmla="val -28982"/>
            </a:avLst>
          </a:prstGeom>
          <a:grpFill/>
          <a:ln w="317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注意右半部分是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勿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，不要写成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匆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91680" y="3507854"/>
            <a:ext cx="3028950" cy="8483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口吻 亲吻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34620" y="708660"/>
            <a:ext cx="268668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蚂蚁搬家</a:t>
            </a:r>
          </a:p>
        </p:txBody>
      </p:sp>
      <p:grpSp>
        <p:nvGrpSpPr>
          <p:cNvPr id="17435" name="组合 74"/>
          <p:cNvGrpSpPr/>
          <p:nvPr/>
        </p:nvGrpSpPr>
        <p:grpSpPr>
          <a:xfrm>
            <a:off x="3581644" y="286316"/>
            <a:ext cx="2536199" cy="685630"/>
            <a:chOff x="3276634" y="438206"/>
            <a:chExt cx="2536791" cy="685782"/>
          </a:xfrm>
        </p:grpSpPr>
        <p:sp>
          <p:nvSpPr>
            <p:cNvPr id="74" name="矩形 73"/>
            <p:cNvSpPr/>
            <p:nvPr/>
          </p:nvSpPr>
          <p:spPr>
            <a:xfrm>
              <a:off x="3276634" y="438206"/>
              <a:ext cx="2514566" cy="6857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7437" name="组合 49"/>
            <p:cNvGrpSpPr/>
            <p:nvPr/>
          </p:nvGrpSpPr>
          <p:grpSpPr>
            <a:xfrm>
              <a:off x="3387725" y="573088"/>
              <a:ext cx="455613" cy="457200"/>
              <a:chOff x="631825" y="5181600"/>
              <a:chExt cx="1554163" cy="1552575"/>
            </a:xfrm>
          </p:grpSpPr>
          <p:sp>
            <p:nvSpPr>
              <p:cNvPr id="17438" name="Oval 10"/>
              <p:cNvSpPr/>
              <p:nvPr/>
            </p:nvSpPr>
            <p:spPr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9" name="Freeform 11"/>
              <p:cNvSpPr/>
              <p:nvPr/>
            </p:nvSpPr>
            <p:spPr>
              <a:xfrm>
                <a:off x="1468438" y="5353050"/>
                <a:ext cx="34925" cy="87313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" name="Freeform 12"/>
              <p:cNvSpPr/>
              <p:nvPr/>
            </p:nvSpPr>
            <p:spPr>
              <a:xfrm>
                <a:off x="1471613" y="5410200"/>
                <a:ext cx="204788" cy="358775"/>
              </a:xfrm>
              <a:custGeom>
                <a:avLst/>
                <a:gdLst/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0" t="0" r="0" b="0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" name="Freeform 13"/>
              <p:cNvSpPr/>
              <p:nvPr/>
            </p:nvSpPr>
            <p:spPr>
              <a:xfrm>
                <a:off x="1274763" y="5410200"/>
                <a:ext cx="200025" cy="355600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Freeform 14"/>
              <p:cNvSpPr/>
              <p:nvPr/>
            </p:nvSpPr>
            <p:spPr>
              <a:xfrm>
                <a:off x="1374775" y="5313363"/>
                <a:ext cx="125413" cy="53975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" name="Freeform 15"/>
              <p:cNvSpPr/>
              <p:nvPr/>
            </p:nvSpPr>
            <p:spPr>
              <a:xfrm>
                <a:off x="1374775" y="5318125"/>
                <a:ext cx="125413" cy="1031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</a:cxnLst>
                <a:rect l="0" t="0" r="0" b="0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" name="Rectangle 16"/>
              <p:cNvSpPr/>
              <p:nvPr/>
            </p:nvSpPr>
            <p:spPr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5" name="Rectangle 17"/>
              <p:cNvSpPr/>
              <p:nvPr/>
            </p:nvSpPr>
            <p:spPr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6" name="Rectangle 18"/>
              <p:cNvSpPr/>
              <p:nvPr/>
            </p:nvSpPr>
            <p:spPr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7" name="Rectangle 19"/>
              <p:cNvSpPr/>
              <p:nvPr/>
            </p:nvSpPr>
            <p:spPr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8" name="Rectangle 20"/>
              <p:cNvSpPr/>
              <p:nvPr/>
            </p:nvSpPr>
            <p:spPr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49" name="Rectangle 21"/>
              <p:cNvSpPr/>
              <p:nvPr/>
            </p:nvSpPr>
            <p:spPr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0" name="Rectangle 22"/>
              <p:cNvSpPr/>
              <p:nvPr/>
            </p:nvSpPr>
            <p:spPr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1" name="Rectangle 23"/>
              <p:cNvSpPr/>
              <p:nvPr/>
            </p:nvSpPr>
            <p:spPr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2" name="Rectangle 24"/>
              <p:cNvSpPr/>
              <p:nvPr/>
            </p:nvSpPr>
            <p:spPr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3" name="Rectangle 25"/>
              <p:cNvSpPr/>
              <p:nvPr/>
            </p:nvSpPr>
            <p:spPr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4" name="Rectangle 26"/>
              <p:cNvSpPr/>
              <p:nvPr/>
            </p:nvSpPr>
            <p:spPr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5" name="Rectangle 27"/>
              <p:cNvSpPr/>
              <p:nvPr/>
            </p:nvSpPr>
            <p:spPr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6" name="Rectangle 28"/>
              <p:cNvSpPr/>
              <p:nvPr/>
            </p:nvSpPr>
            <p:spPr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7" name="Rectangle 29"/>
              <p:cNvSpPr/>
              <p:nvPr/>
            </p:nvSpPr>
            <p:spPr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8" name="Rectangle 30"/>
              <p:cNvSpPr/>
              <p:nvPr/>
            </p:nvSpPr>
            <p:spPr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59" name="Rectangle 31"/>
              <p:cNvSpPr/>
              <p:nvPr/>
            </p:nvSpPr>
            <p:spPr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0" name="Rectangle 32"/>
              <p:cNvSpPr/>
              <p:nvPr/>
            </p:nvSpPr>
            <p:spPr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1" name="Rectangle 33"/>
              <p:cNvSpPr/>
              <p:nvPr/>
            </p:nvSpPr>
            <p:spPr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2" name="Rectangle 34"/>
              <p:cNvSpPr/>
              <p:nvPr/>
            </p:nvSpPr>
            <p:spPr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3" name="Rectangle 35"/>
              <p:cNvSpPr/>
              <p:nvPr/>
            </p:nvSpPr>
            <p:spPr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4" name="Rectangle 36"/>
              <p:cNvSpPr/>
              <p:nvPr/>
            </p:nvSpPr>
            <p:spPr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5" name="Rectangle 37"/>
              <p:cNvSpPr/>
              <p:nvPr/>
            </p:nvSpPr>
            <p:spPr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6" name="Rectangle 38"/>
              <p:cNvSpPr/>
              <p:nvPr/>
            </p:nvSpPr>
            <p:spPr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7" name="Rectangle 39"/>
              <p:cNvSpPr/>
              <p:nvPr/>
            </p:nvSpPr>
            <p:spPr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 w="9525">
                <a:noFill/>
              </a:ln>
            </p:spPr>
            <p:txBody>
              <a:bodyPr anchor="t"/>
              <a:lstStyle/>
              <a:p>
                <a:pPr>
                  <a:buFont typeface="Arial" panose="020B0604020202020204" pitchFamily="34" charset="0"/>
                  <a:buNone/>
                </a:pPr>
                <a:endPara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68" name="Freeform 40"/>
              <p:cNvSpPr/>
              <p:nvPr/>
            </p:nvSpPr>
            <p:spPr>
              <a:xfrm>
                <a:off x="1012825" y="5902325"/>
                <a:ext cx="530225" cy="215900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9" name="Freeform 41"/>
              <p:cNvSpPr/>
              <p:nvPr/>
            </p:nvSpPr>
            <p:spPr>
              <a:xfrm>
                <a:off x="1425575" y="6034088"/>
                <a:ext cx="42863" cy="1222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0"/>
                  </a:cxn>
                </a:cxnLst>
                <a:rect l="0" t="0" r="0" b="0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70" name="TextBox 11"/>
            <p:cNvSpPr txBox="1"/>
            <p:nvPr/>
          </p:nvSpPr>
          <p:spPr>
            <a:xfrm>
              <a:off x="3876675" y="525500"/>
              <a:ext cx="1936750" cy="57480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62" tIns="34280" rIns="68562" bIns="34280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3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识字游戏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68905" y="1430020"/>
            <a:ext cx="1924685" cy="1435735"/>
            <a:chOff x="1929" y="4099"/>
            <a:chExt cx="3031" cy="2261"/>
          </a:xfrm>
        </p:grpSpPr>
        <p:sp>
          <p:nvSpPr>
            <p:cNvPr id="19" name="文本框 64"/>
            <p:cNvSpPr txBox="1"/>
            <p:nvPr/>
          </p:nvSpPr>
          <p:spPr>
            <a:xfrm>
              <a:off x="3366" y="4375"/>
              <a:ext cx="1594" cy="19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吓唬</a:t>
              </a:r>
              <a:endPara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zh-CN" altLang="en-US" sz="4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" name="图片 19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25669" t="5189" b="-11623"/>
            <a:stretch>
              <a:fillRect/>
            </a:stretch>
          </p:blipFill>
          <p:spPr>
            <a:xfrm rot="21420000" flipH="1">
              <a:off x="1929" y="4099"/>
              <a:ext cx="1596" cy="128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732915" y="2654300"/>
            <a:ext cx="2068195" cy="849630"/>
            <a:chOff x="1892" y="4288"/>
            <a:chExt cx="3257" cy="1338"/>
          </a:xfrm>
        </p:grpSpPr>
        <p:sp>
          <p:nvSpPr>
            <p:cNvPr id="22" name="文本框 64"/>
            <p:cNvSpPr txBox="1"/>
            <p:nvPr/>
          </p:nvSpPr>
          <p:spPr>
            <a:xfrm>
              <a:off x="3366" y="4375"/>
              <a:ext cx="178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耽搁</a:t>
              </a:r>
            </a:p>
          </p:txBody>
        </p:sp>
        <p:pic>
          <p:nvPicPr>
            <p:cNvPr id="23" name="图片 22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55397" t="8179" r="1803" b="-2926"/>
            <a:stretch>
              <a:fillRect/>
            </a:stretch>
          </p:blipFill>
          <p:spPr>
            <a:xfrm rot="21420000" flipH="1">
              <a:off x="1892" y="4288"/>
              <a:ext cx="2201" cy="133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5048885" y="2462530"/>
            <a:ext cx="2626995" cy="640080"/>
            <a:chOff x="2097" y="4414"/>
            <a:chExt cx="4137" cy="1008"/>
          </a:xfrm>
        </p:grpSpPr>
        <p:sp>
          <p:nvSpPr>
            <p:cNvPr id="25" name="文本框 64"/>
            <p:cNvSpPr txBox="1"/>
            <p:nvPr/>
          </p:nvSpPr>
          <p:spPr>
            <a:xfrm>
              <a:off x="3645" y="4515"/>
              <a:ext cx="258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缥缈</a:t>
              </a:r>
            </a:p>
          </p:txBody>
        </p:sp>
        <p:pic>
          <p:nvPicPr>
            <p:cNvPr id="26" name="图片 25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15379" t="10052" b="16523"/>
            <a:stretch>
              <a:fillRect/>
            </a:stretch>
          </p:blipFill>
          <p:spPr>
            <a:xfrm rot="21420000" flipH="1">
              <a:off x="2097" y="4414"/>
              <a:ext cx="1658" cy="1008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2880004" y="3658390"/>
            <a:ext cx="2312035" cy="717550"/>
            <a:chOff x="1767" y="4321"/>
            <a:chExt cx="3641" cy="1130"/>
          </a:xfrm>
        </p:grpSpPr>
        <p:sp>
          <p:nvSpPr>
            <p:cNvPr id="31" name="文本框 64"/>
            <p:cNvSpPr txBox="1"/>
            <p:nvPr/>
          </p:nvSpPr>
          <p:spPr>
            <a:xfrm>
              <a:off x="3366" y="4375"/>
              <a:ext cx="204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急遽</a:t>
              </a:r>
            </a:p>
          </p:txBody>
        </p:sp>
        <p:pic>
          <p:nvPicPr>
            <p:cNvPr id="32" name="图片 31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39945" t="1813" r="6138" b="-2510"/>
            <a:stretch>
              <a:fillRect/>
            </a:stretch>
          </p:blipFill>
          <p:spPr>
            <a:xfrm rot="21420000" flipH="1">
              <a:off x="1767" y="4321"/>
              <a:ext cx="2260" cy="1130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5214620" y="1301750"/>
            <a:ext cx="2372360" cy="910590"/>
            <a:chOff x="1253" y="4173"/>
            <a:chExt cx="3736" cy="1434"/>
          </a:xfrm>
        </p:grpSpPr>
        <p:sp>
          <p:nvSpPr>
            <p:cNvPr id="34" name="文本框 64"/>
            <p:cNvSpPr txBox="1"/>
            <p:nvPr/>
          </p:nvSpPr>
          <p:spPr>
            <a:xfrm>
              <a:off x="3366" y="4375"/>
              <a:ext cx="162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蚁穴</a:t>
              </a:r>
            </a:p>
          </p:txBody>
        </p:sp>
        <p:pic>
          <p:nvPicPr>
            <p:cNvPr id="35" name="图片 34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75306" t="2556" b="-17093"/>
            <a:stretch>
              <a:fillRect/>
            </a:stretch>
          </p:blipFill>
          <p:spPr>
            <a:xfrm rot="21420000" flipH="1">
              <a:off x="1253" y="4173"/>
              <a:ext cx="2868" cy="1434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300990" y="1398905"/>
            <a:ext cx="1803400" cy="836295"/>
            <a:chOff x="2091" y="4027"/>
            <a:chExt cx="2840" cy="1317"/>
          </a:xfrm>
        </p:grpSpPr>
        <p:sp>
          <p:nvSpPr>
            <p:cNvPr id="41" name="文本框 64"/>
            <p:cNvSpPr txBox="1"/>
            <p:nvPr/>
          </p:nvSpPr>
          <p:spPr>
            <a:xfrm>
              <a:off x="3366" y="4375"/>
              <a:ext cx="156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明媚</a:t>
              </a:r>
            </a:p>
          </p:txBody>
        </p:sp>
        <p:pic>
          <p:nvPicPr>
            <p:cNvPr id="42" name="图片 41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b="12310"/>
            <a:stretch>
              <a:fillRect/>
            </a:stretch>
          </p:blipFill>
          <p:spPr>
            <a:xfrm rot="21420000" flipH="1">
              <a:off x="2091" y="4027"/>
              <a:ext cx="1503" cy="13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200775" y="3609975"/>
            <a:ext cx="2505075" cy="728345"/>
            <a:chOff x="2371" y="4305"/>
            <a:chExt cx="3945" cy="1147"/>
          </a:xfrm>
        </p:grpSpPr>
        <p:sp>
          <p:nvSpPr>
            <p:cNvPr id="3" name="文本框 64"/>
            <p:cNvSpPr txBox="1"/>
            <p:nvPr/>
          </p:nvSpPr>
          <p:spPr>
            <a:xfrm>
              <a:off x="3931" y="4346"/>
              <a:ext cx="238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咔嚓</a:t>
              </a:r>
            </a:p>
          </p:txBody>
        </p:sp>
        <p:pic>
          <p:nvPicPr>
            <p:cNvPr id="4" name="图片 3" descr="C:\Users\24273\Desktop\课件\9 那个星期天\蚂蚁.jpg蚂蚁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26069" t="9960" r="-4420" b="-943"/>
            <a:stretch>
              <a:fillRect/>
            </a:stretch>
          </p:blipFill>
          <p:spPr>
            <a:xfrm rot="21420000" flipH="1">
              <a:off x="2371" y="4305"/>
              <a:ext cx="2294" cy="11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5196" y="498396"/>
            <a:ext cx="1944216" cy="500137"/>
            <a:chOff x="882216" y="641906"/>
            <a:chExt cx="1944216" cy="500137"/>
          </a:xfrm>
        </p:grpSpPr>
        <p:sp>
          <p:nvSpPr>
            <p:cNvPr id="50" name="TextBox 11"/>
            <p:cNvSpPr txBox="1">
              <a:spLocks noChangeArrowheads="1"/>
            </p:cNvSpPr>
            <p:nvPr/>
          </p:nvSpPr>
          <p:spPr bwMode="auto">
            <a:xfrm>
              <a:off x="882216" y="641906"/>
              <a:ext cx="194421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411760" y="807590"/>
              <a:ext cx="36000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91326" y="818043"/>
              <a:ext cx="36000" cy="324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94995" y="1131570"/>
            <a:ext cx="426503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明媚：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明亮美好。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3688" y="1783397"/>
            <a:ext cx="4704080" cy="521970"/>
          </a:xfrm>
          <a:prstGeom prst="rect">
            <a:avLst/>
          </a:prstGeom>
          <a:solidFill>
            <a:schemeClr val="bg2">
              <a:alpha val="1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的阳光下花朵盛开。</a:t>
            </a:r>
          </a:p>
        </p:txBody>
      </p:sp>
      <p:sp>
        <p:nvSpPr>
          <p:cNvPr id="4" name="矩形 3"/>
          <p:cNvSpPr/>
          <p:nvPr/>
        </p:nvSpPr>
        <p:spPr>
          <a:xfrm>
            <a:off x="622306" y="2931790"/>
            <a:ext cx="4892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急遽：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极快地；匆忙，仓促。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本文是说光线变化快。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751840" y="3977640"/>
            <a:ext cx="5392420" cy="521970"/>
          </a:xfrm>
          <a:prstGeom prst="rect">
            <a:avLst/>
          </a:prstGeom>
          <a:solidFill>
            <a:schemeClr val="bg2">
              <a:alpha val="13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夏天来了，气温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急遽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上升。</a:t>
            </a:r>
          </a:p>
        </p:txBody>
      </p:sp>
      <p:pic>
        <p:nvPicPr>
          <p:cNvPr id="6" name="图片 5" descr="084714fcec9017b9fa9b3f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836533"/>
            <a:ext cx="2216150" cy="3091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01015" y="915566"/>
            <a:ext cx="53473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缥缈：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隐隐约约，若有若无。</a:t>
            </a:r>
          </a:p>
        </p:txBody>
      </p:sp>
      <p:sp>
        <p:nvSpPr>
          <p:cNvPr id="4" name="矩形 3"/>
          <p:cNvSpPr/>
          <p:nvPr/>
        </p:nvSpPr>
        <p:spPr>
          <a:xfrm>
            <a:off x="501015" y="2549421"/>
            <a:ext cx="48926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惆怅：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伤感;愁闷;失意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  <a:endParaRPr lang="zh-CN" altLang="en-US" sz="28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charset="0"/>
            </a:endParaRPr>
          </a:p>
        </p:txBody>
      </p:sp>
      <p:pic>
        <p:nvPicPr>
          <p:cNvPr id="5" name="图片 4" descr="b70112caf122f1d983838c68ef06215a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572770"/>
            <a:ext cx="3744595" cy="24949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1015" y="3245381"/>
            <a:ext cx="59404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时光匆匆流逝，让人产生无限的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惆怅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</a:rPr>
              <a:t>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2413</Words>
  <PresentationFormat>全屏显示(16:9)</PresentationFormat>
  <Paragraphs>298</Paragraphs>
  <Slides>53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5" baseType="lpstr">
      <vt:lpstr>Calibri</vt:lpstr>
      <vt:lpstr>Arial</vt:lpstr>
      <vt:lpstr>幼圆</vt:lpstr>
      <vt:lpstr>Heiti SC Light</vt:lpstr>
      <vt:lpstr>楷体</vt:lpstr>
      <vt:lpstr>Kaiti SC</vt:lpstr>
      <vt:lpstr>Songti SC</vt:lpstr>
      <vt:lpstr>宋体</vt:lpstr>
      <vt:lpstr>黑体</vt:lpstr>
      <vt:lpstr>华文楷体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yitifen.tmall.com易提分旗舰店</Manager>
  <Company>易提分旗舰店yitifen.tmall.com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易提分旗舰店; yitifen.tmall.com</dc:creator>
  <cp:lastModifiedBy/>
  <dcterms:created xsi:type="dcterms:W3CDTF">2017-03-17T02:28:00Z</dcterms:created>
  <dcterms:modified xsi:type="dcterms:W3CDTF">2020-01-27T12:26:27Z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