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395" r:id="rId2"/>
    <p:sldId id="1396" r:id="rId3"/>
    <p:sldId id="1410" r:id="rId4"/>
    <p:sldId id="1411" r:id="rId5"/>
    <p:sldId id="1398" r:id="rId6"/>
    <p:sldId id="1333" r:id="rId7"/>
    <p:sldId id="1399" r:id="rId8"/>
    <p:sldId id="1397" r:id="rId9"/>
    <p:sldId id="1419" r:id="rId10"/>
    <p:sldId id="1420" r:id="rId11"/>
    <p:sldId id="1421" r:id="rId12"/>
    <p:sldId id="1422" r:id="rId13"/>
    <p:sldId id="1423" r:id="rId14"/>
    <p:sldId id="1424" r:id="rId15"/>
    <p:sldId id="1331" r:id="rId16"/>
    <p:sldId id="1354" r:id="rId17"/>
    <p:sldId id="1414" r:id="rId18"/>
    <p:sldId id="1400" r:id="rId19"/>
    <p:sldId id="1401" r:id="rId20"/>
    <p:sldId id="1379" r:id="rId21"/>
    <p:sldId id="1402" r:id="rId22"/>
    <p:sldId id="1426" r:id="rId23"/>
    <p:sldId id="1427" r:id="rId24"/>
    <p:sldId id="1380" r:id="rId25"/>
    <p:sldId id="1415" r:id="rId26"/>
    <p:sldId id="1428" r:id="rId27"/>
    <p:sldId id="1429" r:id="rId28"/>
    <p:sldId id="1340" r:id="rId29"/>
    <p:sldId id="1386" r:id="rId30"/>
    <p:sldId id="1344" r:id="rId31"/>
    <p:sldId id="1343" r:id="rId32"/>
    <p:sldId id="1383" r:id="rId33"/>
    <p:sldId id="1341" r:id="rId34"/>
    <p:sldId id="1430" r:id="rId35"/>
    <p:sldId id="1431" r:id="rId36"/>
    <p:sldId id="1432" r:id="rId37"/>
    <p:sldId id="1433" r:id="rId38"/>
    <p:sldId id="1387" r:id="rId39"/>
    <p:sldId id="1405" r:id="rId40"/>
    <p:sldId id="1417" r:id="rId41"/>
    <p:sldId id="1117" r:id="rId42"/>
    <p:sldId id="1406" r:id="rId43"/>
    <p:sldId id="1407" r:id="rId44"/>
    <p:sldId id="1408" r:id="rId45"/>
    <p:sldId id="1104" r:id="rId46"/>
    <p:sldId id="1353" r:id="rId4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50"/>
      <p:bold r:id="rId51"/>
    </p:embeddedFont>
    <p:embeddedFont>
      <p:font typeface="黑体" panose="02010609060101010101" pitchFamily="49" charset="-122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楷体" panose="02010609060101010101" pitchFamily="49" charset="-122"/>
      <p:regular r:id="rId57"/>
    </p:embeddedFont>
    <p:embeddedFont>
      <p:font typeface="幼圆" panose="02010509060101010101" pitchFamily="49" charset="-122"/>
      <p:regular r:id="rId5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FF"/>
    <a:srgbClr val="A38302"/>
    <a:srgbClr val="FEFCDE"/>
    <a:srgbClr val="00B050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4705" autoAdjust="0"/>
  </p:normalViewPr>
  <p:slideViewPr>
    <p:cSldViewPr>
      <p:cViewPr varScale="1">
        <p:scale>
          <a:sx n="140" d="100"/>
          <a:sy n="140" d="100"/>
        </p:scale>
        <p:origin x="882" y="12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9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-30526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65870" y="6757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习作：让真情自然流露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4437062"/>
            <a:ext cx="9156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spd="slow">
    <p:split orient="vert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33539;&#25991;1&#65306;&#22812;&#34892;&#35760;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&#33539;&#25991;2&#65306;&#35753;&#25105;&#27822;&#20007;&#30340;&#37027;&#19968;&#21051;.ppt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65"/>
            <a:ext cx="9144000" cy="51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29705"/>
            <a:ext cx="7358114" cy="179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黑体" pitchFamily="49" charset="-122"/>
                <a:ea typeface="黑体" pitchFamily="49" charset="-122"/>
              </a:rPr>
              <a:t>    生活中，你遇到下面的情景时，会有怎样的表现呢？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699542"/>
            <a:ext cx="2592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你有过这些感受吗？是什么事情使你产生了这样的感受？说一说。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9542"/>
            <a:ext cx="52638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6672"/>
            <a:ext cx="3810000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7544" y="33950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畅快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7" b="6222"/>
          <a:stretch/>
        </p:blipFill>
        <p:spPr bwMode="auto">
          <a:xfrm>
            <a:off x="4588346" y="555526"/>
            <a:ext cx="4333964" cy="305333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 b="7112"/>
          <a:stretch/>
        </p:blipFill>
        <p:spPr bwMode="auto">
          <a:xfrm>
            <a:off x="2427387" y="2482052"/>
            <a:ext cx="4081636" cy="265306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238" y="36467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惧怕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9" y="1275606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33239" y="127560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一个人走夜路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5580112" y="657066"/>
            <a:ext cx="2857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279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忐忑不安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5182" b="5488"/>
          <a:stretch/>
        </p:blipFill>
        <p:spPr bwMode="auto">
          <a:xfrm>
            <a:off x="539552" y="1275606"/>
            <a:ext cx="3561183" cy="26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08134"/>
            <a:ext cx="3937362" cy="35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5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0279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习作内容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611560" y="149163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选择一种你印象最深的感受，先回顾事情的经过，回忆当时的心情，然后理清思路写下来。</a:t>
            </a:r>
          </a:p>
        </p:txBody>
      </p:sp>
    </p:spTree>
    <p:extLst>
      <p:ext uri="{BB962C8B-B14F-4D97-AF65-F5344CB8AC3E}">
        <p14:creationId xmlns:p14="http://schemas.microsoft.com/office/powerpoint/2010/main" val="31004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6696" y="1131590"/>
            <a:ext cx="4293690" cy="954107"/>
          </a:xfrm>
          <a:prstGeom prst="wedgeRectCallout">
            <a:avLst>
              <a:gd name="adj1" fmla="val 71267"/>
              <a:gd name="adj2" fmla="val 51519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ea typeface="黑体" pitchFamily="49" charset="-122"/>
              </a:rPr>
              <a:t>        好的文章都是从灵魂深处流淌出来的。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643188"/>
            <a:ext cx="5214942" cy="954107"/>
          </a:xfrm>
          <a:prstGeom prst="wedgeRectCallout">
            <a:avLst>
              <a:gd name="adj1" fmla="val 63531"/>
              <a:gd name="adj2" fmla="val -9201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真情也需要我们用语言渲染和包装，才能达到感动人的效果。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6578" y="1928808"/>
            <a:ext cx="1694180" cy="2248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411404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339502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写法指导</a:t>
            </a:r>
          </a:p>
        </p:txBody>
      </p:sp>
    </p:spTree>
    <p:extLst>
      <p:ext uri="{BB962C8B-B14F-4D97-AF65-F5344CB8AC3E}">
        <p14:creationId xmlns:p14="http://schemas.microsoft.com/office/powerpoint/2010/main" val="21218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36479" y="56433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你知道在作文中如何自然流露真情吗？</a:t>
            </a:r>
          </a:p>
        </p:txBody>
      </p:sp>
      <p:sp>
        <p:nvSpPr>
          <p:cNvPr id="30" name="矩形 29"/>
          <p:cNvSpPr/>
          <p:nvPr/>
        </p:nvSpPr>
        <p:spPr>
          <a:xfrm>
            <a:off x="772898" y="1493024"/>
            <a:ext cx="2000264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写真人真事</a:t>
            </a:r>
          </a:p>
        </p:txBody>
      </p:sp>
      <p:sp>
        <p:nvSpPr>
          <p:cNvPr id="31" name="矩形 30"/>
          <p:cNvSpPr/>
          <p:nvPr/>
        </p:nvSpPr>
        <p:spPr>
          <a:xfrm>
            <a:off x="2925563" y="1493024"/>
            <a:ext cx="171451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亲身经历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73426" y="1493024"/>
            <a:ext cx="350046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符合客观实际的事等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1460" y="2493156"/>
            <a:ext cx="171451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精描细绘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8848" y="2493156"/>
            <a:ext cx="278608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万事求实见真情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7806" y="2493156"/>
            <a:ext cx="278608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巧妙地安排结构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460" y="3493288"/>
            <a:ext cx="278608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直抒胸臆见真情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58980" y="3493288"/>
            <a:ext cx="3643338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用第一人称描写叙述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99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23" name="矩形标注 22"/>
          <p:cNvSpPr/>
          <p:nvPr/>
        </p:nvSpPr>
        <p:spPr>
          <a:xfrm>
            <a:off x="3071802" y="1214428"/>
            <a:ext cx="5572164" cy="1785950"/>
          </a:xfrm>
          <a:prstGeom prst="wedgeRectCallout">
            <a:avLst>
              <a:gd name="adj1" fmla="val -58854"/>
              <a:gd name="adj2" fmla="val 32940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        1.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要流露真情，要写真人真事，写自己的真实经历，写的内容要符合实际。</a:t>
            </a:r>
          </a:p>
        </p:txBody>
      </p:sp>
    </p:spTree>
    <p:extLst>
      <p:ext uri="{BB962C8B-B14F-4D97-AF65-F5344CB8AC3E}">
        <p14:creationId xmlns:p14="http://schemas.microsoft.com/office/powerpoint/2010/main" val="12909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80" y="2137640"/>
            <a:ext cx="791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我和两个小同志病得实在赶不上队伍了，指导员派炊事班长照顾我们，让我们走在后面。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500034" y="987574"/>
            <a:ext cx="7960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读下面的句子，你觉得作者要叙述的故事会流露真情吗？为什么？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571472" y="3214692"/>
            <a:ext cx="7888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“我”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表明下面的故事是真人真事，是自己的亲身经历，这样流露出来的情感是真实的。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5737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去的尽管去了，来的尽管来着，去来的中间，又怎样地匆匆呢？早上我起来的时候，小屋里射进两三方斜斜的太阳。太阳他有脚啊，轻轻悄悄地挪移了，我也茫茫然跟着旋转。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785786" y="114299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你觉得作者流露的情感是真情吗？为什么？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571472" y="3214692"/>
            <a:ext cx="7960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“去的尽管去了，来的尽管来着。”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时光的流逝是我们无法阻挡的，符合客观实际。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15566"/>
            <a:ext cx="3143272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latin typeface="黑体" pitchFamily="49" charset="-122"/>
                <a:ea typeface="黑体" pitchFamily="49" charset="-122"/>
              </a:rPr>
              <a:t>考试得了</a:t>
            </a:r>
            <a:r>
              <a:rPr lang="en-US" altLang="zh-CN" sz="4800" dirty="0"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4800" dirty="0">
                <a:latin typeface="黑体" pitchFamily="49" charset="-122"/>
                <a:ea typeface="黑体" pitchFamily="49" charset="-122"/>
              </a:rPr>
              <a:t>分。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6" b="11765"/>
          <a:stretch/>
        </p:blipFill>
        <p:spPr bwMode="auto">
          <a:xfrm>
            <a:off x="3333750" y="0"/>
            <a:ext cx="58102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3000364" y="928676"/>
            <a:ext cx="5572164" cy="1571636"/>
          </a:xfrm>
          <a:prstGeom prst="wedgeRectCallout">
            <a:avLst>
              <a:gd name="adj1" fmla="val -55777"/>
              <a:gd name="adj2" fmla="val 41092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        2.</a:t>
            </a:r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精描细绘；万事求实见真情；巧妙地安排结构。</a:t>
            </a:r>
            <a:endParaRPr lang="zh-CN" altLang="en-US" sz="32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99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77" y="185737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洗手的时候，日子从水盆里过去；吃饭的时候，日子从饭碗里过去；默默时，便从凝然的双眼前过去；我觉得他去得匆匆了，伸出手遮挽时，他又从遮挽的手边过去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500034" y="114299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读下面的语段，思考真情是通过什么方法来表现的？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214282" y="3219822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通过细节和动作的描写，以时光飞逝的真实情景，写出了作者对时光流逝的感伤与无奈。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42395" y="1275606"/>
            <a:ext cx="4919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看，小明抓到了一只蚱蜢，你能通过细节和动作描写来表现他高兴的心情吗？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5535"/>
            <a:ext cx="520700" cy="50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050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9432" y="771550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小明轻轻地弯下了腰，看准了一只蚱蜢，猛地用双手一捧，就抓到了一只又肥又大的蚱蜢。瞧他那眉飞色舞的神情，还吹起了口哨，好像孙悟空当上了齐天大圣似的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643056"/>
            <a:ext cx="1694180" cy="2248535"/>
          </a:xfrm>
          <a:prstGeom prst="rect">
            <a:avLst/>
          </a:prstGeom>
        </p:spPr>
      </p:pic>
      <p:sp>
        <p:nvSpPr>
          <p:cNvPr id="14" name="矩形标注 13"/>
          <p:cNvSpPr/>
          <p:nvPr/>
        </p:nvSpPr>
        <p:spPr>
          <a:xfrm>
            <a:off x="2786050" y="1214428"/>
            <a:ext cx="6072230" cy="1500198"/>
          </a:xfrm>
          <a:prstGeom prst="wedgeRectCallout">
            <a:avLst>
              <a:gd name="adj1" fmla="val -56259"/>
              <a:gd name="adj2" fmla="val 44190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200" dirty="0">
              <a:solidFill>
                <a:schemeClr val="tx1"/>
              </a:solidFill>
              <a:ea typeface="黑体" pitchFamily="49" charset="-122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        3.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除了上面的方法，还可以</a:t>
            </a:r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直抒胸臆，用第一人称描写叙述。</a:t>
            </a:r>
            <a:endParaRPr lang="zh-CN" altLang="en-US" sz="3200" dirty="0">
              <a:solidFill>
                <a:schemeClr val="tx1"/>
              </a:solidFill>
              <a:ea typeface="黑体" pitchFamily="49" charset="-122"/>
            </a:endParaRPr>
          </a:p>
          <a:p>
            <a:endParaRPr lang="zh-CN" altLang="en-US" sz="32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80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0024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我看着盆里的衣服和盆外的衣服，我看着太阳，看着光线，我一声不吭。看着盆里揉动的衣服和绽开的泡沫，我感觉到周围的光线渐渐暗下去，渐渐地凉下去沉郁下去，越来越远越来越缥缈，我一声不吭，忽然有点儿明白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1046139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读下面的语段，思考作者以第一人称的手法，抒发了一种什么情绪？</a:t>
            </a:r>
          </a:p>
        </p:txBody>
      </p:sp>
      <p:sp>
        <p:nvSpPr>
          <p:cNvPr id="5" name="矩形 4"/>
          <p:cNvSpPr/>
          <p:nvPr/>
        </p:nvSpPr>
        <p:spPr>
          <a:xfrm>
            <a:off x="210462" y="3589621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通过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我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的心理描述，抒发了自己盼望即将落空的伤感之情。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148064" y="1203598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</a:rPr>
              <a:t>    一个人走夜路时，你的心情如何？写一写你的心理活动，抒发感情。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33" y="1173907"/>
            <a:ext cx="520700" cy="50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2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0072" y="627534"/>
            <a:ext cx="3779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  开始，我还不是很害怕。可半路上，月色渐渐变得阴暗，我心里有点忐忑不安。肆虐的风“呼呼”地刮着，就像鬼哭狼嚎似的，我越来越恐惧了。再看看月亮，已经躲进云里去了，这情境几乎和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《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聊斋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》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里的一模一样，莫非这是鬼出现的前兆？越想越害怕。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0" y="1048256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262" y="1203598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这件童年趣事就像我人生道路上一只快乐的蝴蝶，它时不时在我记忆的深处翩翩起舞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今天，它又飞入了我的心房。</a:t>
            </a:r>
          </a:p>
        </p:txBody>
      </p:sp>
      <p:pic>
        <p:nvPicPr>
          <p:cNvPr id="5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6858016" y="2571750"/>
            <a:ext cx="1571636" cy="2073048"/>
          </a:xfrm>
          <a:prstGeom prst="rect">
            <a:avLst/>
          </a:prstGeom>
          <a:noFill/>
        </p:spPr>
      </p:pic>
      <p:sp>
        <p:nvSpPr>
          <p:cNvPr id="6" name="矩形标注 5"/>
          <p:cNvSpPr/>
          <p:nvPr/>
        </p:nvSpPr>
        <p:spPr>
          <a:xfrm>
            <a:off x="6393669" y="1925419"/>
            <a:ext cx="2500330" cy="646331"/>
          </a:xfrm>
          <a:prstGeom prst="wedgeRectCallout">
            <a:avLst>
              <a:gd name="adj1" fmla="val 12310"/>
              <a:gd name="adj2" fmla="val 762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回忆倒叙式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写好开头</a:t>
            </a:r>
          </a:p>
        </p:txBody>
      </p:sp>
    </p:spTree>
    <p:extLst>
      <p:ext uri="{BB962C8B-B14F-4D97-AF65-F5344CB8AC3E}">
        <p14:creationId xmlns:p14="http://schemas.microsoft.com/office/powerpoint/2010/main" val="23674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785800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那是一个阳光灿烂的早晨，学校举行跳绳比赛。赛前，我们跃跃欲试，信心百倍；可是赛后我们如霜打的茄子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蔫啦！成绩糟透了，我失落地走出了比赛区，把头埋得就只看得见地了。</a:t>
            </a:r>
          </a:p>
        </p:txBody>
      </p:sp>
      <p:pic>
        <p:nvPicPr>
          <p:cNvPr id="5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  <p:sp>
        <p:nvSpPr>
          <p:cNvPr id="9" name="矩形标注 8"/>
          <p:cNvSpPr/>
          <p:nvPr/>
        </p:nvSpPr>
        <p:spPr>
          <a:xfrm>
            <a:off x="6393669" y="1925419"/>
            <a:ext cx="2500330" cy="646331"/>
          </a:xfrm>
          <a:prstGeom prst="wedgeRectCallout">
            <a:avLst>
              <a:gd name="adj1" fmla="val 12310"/>
              <a:gd name="adj2" fmla="val 762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交代背景式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2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7" y="0"/>
            <a:ext cx="6546656" cy="46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6327" y="1235621"/>
            <a:ext cx="3143272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latin typeface="黑体" pitchFamily="49" charset="-122"/>
                <a:ea typeface="黑体" pitchFamily="49" charset="-122"/>
              </a:rPr>
              <a:t>受到老师批评。</a:t>
            </a:r>
          </a:p>
        </p:txBody>
      </p:sp>
      <p:sp>
        <p:nvSpPr>
          <p:cNvPr id="60422" name="AutoShape 6" descr="http://img2.imgtn.bdimg.com/it/u=2840300644,2942125082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60424" name="AutoShape 8" descr="http://img2.imgtn.bdimg.com/it/u=2840300644,2942125082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947714"/>
            <a:ext cx="5965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“每个人在成长的路上，都做过错事，干过傻事。事后想起来，就一个字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悔！ </a:t>
            </a:r>
          </a:p>
        </p:txBody>
      </p:sp>
      <p:pic>
        <p:nvPicPr>
          <p:cNvPr id="8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  <p:sp>
        <p:nvSpPr>
          <p:cNvPr id="9" name="矩形标注 8"/>
          <p:cNvSpPr/>
          <p:nvPr/>
        </p:nvSpPr>
        <p:spPr>
          <a:xfrm>
            <a:off x="6393669" y="1925419"/>
            <a:ext cx="2500330" cy="646331"/>
          </a:xfrm>
          <a:prstGeom prst="wedgeRectCallout">
            <a:avLst>
              <a:gd name="adj1" fmla="val 12310"/>
              <a:gd name="adj2" fmla="val 762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开篇点题式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2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写好结尾</a:t>
            </a:r>
          </a:p>
        </p:txBody>
      </p:sp>
      <p:sp>
        <p:nvSpPr>
          <p:cNvPr id="6" name="矩形 5"/>
          <p:cNvSpPr/>
          <p:nvPr/>
        </p:nvSpPr>
        <p:spPr>
          <a:xfrm>
            <a:off x="642910" y="1500180"/>
            <a:ext cx="4793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金无足赤，人无完人，每个人的人生总会有犯错的时候，总会有后悔的那一刻。但是，正是这些后悔让我们醒悟，让我们在痛且快乐着！</a:t>
            </a: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6786610" y="2643188"/>
            <a:ext cx="1571636" cy="2073048"/>
          </a:xfrm>
          <a:prstGeom prst="rect">
            <a:avLst/>
          </a:prstGeom>
          <a:noFill/>
        </p:spPr>
      </p:pic>
      <p:sp>
        <p:nvSpPr>
          <p:cNvPr id="9" name="矩形标注 8"/>
          <p:cNvSpPr/>
          <p:nvPr/>
        </p:nvSpPr>
        <p:spPr>
          <a:xfrm>
            <a:off x="6156176" y="1925418"/>
            <a:ext cx="2500330" cy="646331"/>
          </a:xfrm>
          <a:prstGeom prst="wedgeRectCallout">
            <a:avLst>
              <a:gd name="adj1" fmla="val 12310"/>
              <a:gd name="adj2" fmla="val 762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引用名句式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928676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生活中不是缺少快乐，只是我们在忙碌中没有仔细去欣赏，去感受。寻找快乐，对我来说，就是感受新鲜生命的过程，为它的每次奇迹而快乐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…… 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  <p:sp>
        <p:nvSpPr>
          <p:cNvPr id="8" name="矩形标注 7"/>
          <p:cNvSpPr/>
          <p:nvPr/>
        </p:nvSpPr>
        <p:spPr>
          <a:xfrm>
            <a:off x="6372200" y="1925418"/>
            <a:ext cx="2500330" cy="646331"/>
          </a:xfrm>
          <a:prstGeom prst="wedgeRectCallout">
            <a:avLst>
              <a:gd name="adj1" fmla="val 12310"/>
              <a:gd name="adj2" fmla="val 762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表达感悟式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8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596" y="1707654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走在放学回家的路上，阵阵寒风袭来，我却感到温暖如春。这个冬天有詹老师的关爱，我们多么温暖啊！</a:t>
            </a:r>
          </a:p>
        </p:txBody>
      </p:sp>
      <p:pic>
        <p:nvPicPr>
          <p:cNvPr id="6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14507" y="490786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那个冬天，一件温暖的小事让我久久不能忘怀！</a:t>
            </a:r>
            <a:endParaRPr lang="en-US" altLang="zh-CN" sz="28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    ……</a:t>
            </a:r>
            <a:endParaRPr lang="zh-CN" altLang="en-US" sz="28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516216" y="1925418"/>
            <a:ext cx="2500330" cy="646331"/>
          </a:xfrm>
          <a:prstGeom prst="wedgeRectCallout">
            <a:avLst>
              <a:gd name="adj1" fmla="val 12310"/>
              <a:gd name="adj2" fmla="val 762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首尾呼应式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68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1177756"/>
            <a:ext cx="3440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你想写哪种感受？叙述一件什么事情？不要急于下笔，先好好构思，编写好写作提纲。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19055" y="426869"/>
            <a:ext cx="2330450" cy="560705"/>
            <a:chOff x="292074" y="533430"/>
            <a:chExt cx="3107265" cy="747607"/>
          </a:xfrm>
        </p:grpSpPr>
        <p:sp>
          <p:nvSpPr>
            <p:cNvPr id="10" name="文本框 14"/>
            <p:cNvSpPr txBox="1"/>
            <p:nvPr/>
          </p:nvSpPr>
          <p:spPr>
            <a:xfrm>
              <a:off x="832247" y="533430"/>
              <a:ext cx="2567092" cy="7476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写作提纲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74" y="533430"/>
              <a:ext cx="540173" cy="672254"/>
            </a:xfrm>
            <a:prstGeom prst="rect">
              <a:avLst/>
            </a:prstGeom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31059"/>
            <a:ext cx="52638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91455" y="483518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习作提纲要求</a:t>
            </a:r>
          </a:p>
        </p:txBody>
      </p:sp>
      <p:sp>
        <p:nvSpPr>
          <p:cNvPr id="4" name="矩形 3"/>
          <p:cNvSpPr/>
          <p:nvPr/>
        </p:nvSpPr>
        <p:spPr>
          <a:xfrm>
            <a:off x="2123728" y="1419622"/>
            <a:ext cx="5184576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要流露的感受是什么？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打算通过什么事来抒发感受？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按照什么顺序来叙述这件事？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打算拟定什么题目？</a:t>
            </a:r>
          </a:p>
        </p:txBody>
      </p:sp>
    </p:spTree>
    <p:extLst>
      <p:ext uri="{BB962C8B-B14F-4D97-AF65-F5344CB8AC3E}">
        <p14:creationId xmlns:p14="http://schemas.microsoft.com/office/powerpoint/2010/main" val="18681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90048" y="798334"/>
            <a:ext cx="3058016" cy="666511"/>
            <a:chOff x="2375756" y="2268826"/>
            <a:chExt cx="3058016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3058016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1068" y="2290763"/>
              <a:ext cx="2818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表哥捉到蚱蜢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683568" y="743238"/>
            <a:ext cx="720080" cy="35394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假期乡下捉蚱蜢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595239" y="1131590"/>
            <a:ext cx="288032" cy="2762726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961776" y="1869185"/>
            <a:ext cx="3527223" cy="730908"/>
            <a:chOff x="2098767" y="2336363"/>
            <a:chExt cx="2881760" cy="730908"/>
          </a:xfrm>
        </p:grpSpPr>
        <p:sp>
          <p:nvSpPr>
            <p:cNvPr id="10" name="云形 9"/>
            <p:cNvSpPr/>
            <p:nvPr/>
          </p:nvSpPr>
          <p:spPr>
            <a:xfrm>
              <a:off x="2098767" y="2336363"/>
              <a:ext cx="2610223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9651" y="2389959"/>
              <a:ext cx="2720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我没捉到蚱蜢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883271" y="3298405"/>
            <a:ext cx="5641057" cy="785513"/>
            <a:chOff x="2375756" y="2268826"/>
            <a:chExt cx="3591576" cy="785513"/>
          </a:xfrm>
        </p:grpSpPr>
        <p:sp>
          <p:nvSpPr>
            <p:cNvPr id="14" name="云形 13"/>
            <p:cNvSpPr/>
            <p:nvPr/>
          </p:nvSpPr>
          <p:spPr>
            <a:xfrm>
              <a:off x="2375756" y="2268826"/>
              <a:ext cx="3591576" cy="785513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7746" y="2296405"/>
              <a:ext cx="34161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表哥教我，我终于捉到蚱蜢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37038" y="1245672"/>
            <a:ext cx="9541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畅</a:t>
            </a:r>
            <a:endParaRPr lang="en-US" altLang="zh-CN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快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4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90048" y="798334"/>
            <a:ext cx="3058016" cy="666511"/>
            <a:chOff x="2375756" y="2268826"/>
            <a:chExt cx="3058016" cy="666511"/>
          </a:xfrm>
        </p:grpSpPr>
        <p:sp>
          <p:nvSpPr>
            <p:cNvPr id="3" name="云形 2"/>
            <p:cNvSpPr/>
            <p:nvPr/>
          </p:nvSpPr>
          <p:spPr>
            <a:xfrm>
              <a:off x="2375756" y="2268826"/>
              <a:ext cx="3058016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25460" y="2290763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夜行有阴影</a:t>
              </a: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755576" y="984062"/>
            <a:ext cx="720080" cy="30469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一个人走夜路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595239" y="1131590"/>
            <a:ext cx="288032" cy="2762726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961776" y="1869185"/>
            <a:ext cx="4338415" cy="730908"/>
            <a:chOff x="2098767" y="2336363"/>
            <a:chExt cx="3544508" cy="730908"/>
          </a:xfrm>
        </p:grpSpPr>
        <p:sp>
          <p:nvSpPr>
            <p:cNvPr id="8" name="云形 7"/>
            <p:cNvSpPr/>
            <p:nvPr/>
          </p:nvSpPr>
          <p:spPr>
            <a:xfrm>
              <a:off x="2098767" y="2336363"/>
              <a:ext cx="3544508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59650" y="2389959"/>
              <a:ext cx="3383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硬着头皮走，很害怕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83271" y="3298405"/>
            <a:ext cx="5641057" cy="785513"/>
            <a:chOff x="2375756" y="2268826"/>
            <a:chExt cx="3591576" cy="785513"/>
          </a:xfrm>
        </p:grpSpPr>
        <p:sp>
          <p:nvSpPr>
            <p:cNvPr id="11" name="云形 10"/>
            <p:cNvSpPr/>
            <p:nvPr/>
          </p:nvSpPr>
          <p:spPr>
            <a:xfrm>
              <a:off x="2375756" y="2268826"/>
              <a:ext cx="3591576" cy="785513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7746" y="2296405"/>
              <a:ext cx="34161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黑影出现，原来是一只野猫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6937039" y="1245672"/>
            <a:ext cx="9541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惧</a:t>
            </a:r>
            <a:endParaRPr lang="en-US" altLang="zh-CN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怕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6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7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好词好句</a:t>
            </a:r>
          </a:p>
        </p:txBody>
      </p:sp>
      <p:sp>
        <p:nvSpPr>
          <p:cNvPr id="8" name="矩形 7"/>
          <p:cNvSpPr/>
          <p:nvPr/>
        </p:nvSpPr>
        <p:spPr>
          <a:xfrm>
            <a:off x="785786" y="1285866"/>
            <a:ext cx="171451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抒发真情</a:t>
            </a:r>
          </a:p>
        </p:txBody>
      </p:sp>
      <p:sp>
        <p:nvSpPr>
          <p:cNvPr id="12" name="矩形 11"/>
          <p:cNvSpPr/>
          <p:nvPr/>
        </p:nvSpPr>
        <p:spPr>
          <a:xfrm>
            <a:off x="714348" y="2034957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春风化雨  投桃报李  舐犊情深  举案齐眉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抑强扶弱  急公好义  雪中送炭  肝脑涂地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两肋插刀  无微不至  嘘寒问暖  奋不顾身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舍己为人  先人后己  克己奉公  荣辱与共</a:t>
            </a:r>
          </a:p>
        </p:txBody>
      </p:sp>
    </p:spTree>
    <p:extLst>
      <p:ext uri="{BB962C8B-B14F-4D97-AF65-F5344CB8AC3E}">
        <p14:creationId xmlns:p14="http://schemas.microsoft.com/office/powerpoint/2010/main" val="31393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1643056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怒发冲冠   大惊失色   垂头丧气   目瞪口呆神采奕奕   炯炯有神   聚精会神   全神贯注 心平气和   神采奕奕   悠然自得   得意洋洋 面面相觑   大惊小怪   毛骨悚然   六神无主</a:t>
            </a:r>
          </a:p>
        </p:txBody>
      </p:sp>
      <p:sp>
        <p:nvSpPr>
          <p:cNvPr id="4" name="矩形 3"/>
          <p:cNvSpPr/>
          <p:nvPr/>
        </p:nvSpPr>
        <p:spPr>
          <a:xfrm>
            <a:off x="773632" y="771550"/>
            <a:ext cx="171451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神态描写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90" y="1203598"/>
            <a:ext cx="2507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latin typeface="黑体" pitchFamily="49" charset="-122"/>
                <a:ea typeface="黑体" pitchFamily="49" charset="-122"/>
              </a:rPr>
              <a:t>被好朋友欺骗。</a:t>
            </a:r>
          </a:p>
        </p:txBody>
      </p:sp>
      <p:sp>
        <p:nvSpPr>
          <p:cNvPr id="60422" name="AutoShape 6" descr="http://img2.imgtn.bdimg.com/it/u=2840300644,2942125082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60424" name="AutoShape 8" descr="http://img2.imgtn.bdimg.com/it/u=2840300644,2942125082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黑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b="20281"/>
          <a:stretch/>
        </p:blipFill>
        <p:spPr bwMode="auto">
          <a:xfrm>
            <a:off x="2727995" y="152723"/>
            <a:ext cx="6416005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1643056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能说会道   出口成章   能言善辩   娓娓而谈妙语连珠   伶牙俐齿   滔滔不绝   结结巴巴 津津乐道   低声细语   七嘴八舌   对答如流 苦口婆心   张口结舌   口若悬河   一鸣惊人</a:t>
            </a:r>
          </a:p>
        </p:txBody>
      </p:sp>
      <p:sp>
        <p:nvSpPr>
          <p:cNvPr id="4" name="矩形 3"/>
          <p:cNvSpPr/>
          <p:nvPr/>
        </p:nvSpPr>
        <p:spPr>
          <a:xfrm>
            <a:off x="857224" y="642924"/>
            <a:ext cx="171451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语言描写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8192" y="843558"/>
            <a:ext cx="55007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          放假啦！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“放假啦，放假啦！”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我们是开笼的鸟儿，入池的鱼儿，快活得像个神仙似的。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早听奶奶说乡下可好玩啦，我决定趁这个假期回到老家，体会一下乡村别有的乐趣。</a:t>
            </a:r>
          </a:p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刚来到乡下，我连喘气的机会也没有，表哥表姐便兴高采烈地邀我去河边的草丛里捉蚱蜢。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来到了田野，只见表哥说完，就轻轻地弯下了腰，看准了一只蚱蜢，猛地用双手一捧，就抓到了一只又肥又大的蚱蜢。瞧他那眉飞色舞的神情，还吹起了口哨，好像孙悟空当上了齐天大圣似的。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946795" y="1000114"/>
            <a:ext cx="0" cy="35158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84168" y="140117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比喻生动形象。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942" y="2883986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表哥抓蚱蜢的动作、神态描写生动传神。“好像孙悟空当上了齐天大圣似的”表现出表哥快乐而得意情态。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397201"/>
            <a:ext cx="366860" cy="456339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642910" y="325299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785800"/>
            <a:ext cx="5500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看到表哥抓到大蚱蜢，我既羡慕又嫉妒。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哼，有什么了不起，等会儿我要抓一只比你更大更肥的蚱蜢给你瞧瞧。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这时一只大蚱蜢出现了，我急忙像饿狼见到了食物似的猛扑上去，可是，蚱蜢没抓到，我倒是摔了个“狗啃泥”。表哥看到我这副狼狈的模样，心疼地说：“摔到了没有？小蚱蜢机灵得很，只有在它的后面‘偷袭’才行。”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听了表哥的话，我的脸羞得通红，原来不管做什么事，都要仔细观察，掌握窍门才行啊，我一定要把我这粗心急躁的老毛病改一改啦。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857884" y="785800"/>
            <a:ext cx="1588" cy="33701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72198" y="882775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表现出“我”不服输的心理。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307580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心理描写，表现出自己心理变化的过程。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555526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接下来，我按照表哥的话，悄悄地走到一只蚱蜢后面，看准目标，快速地伸出手，轻轻地一抓，噢耶！我高兴地跳起来了，我终于抓到一只又大又肥的蚱蜢啦。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瞧瞧这只可怜的蚱蜢，它眼睛瞪得圆圆的，头上的触角一摆一摆的，好像在对我说：“求求你了，饶了我吧！”哼！小蚱蜢，叫你还敢吃我奶奶的庄稼，我才不会饶了你呢，乖乖地跟我一起回家吧！</a:t>
            </a:r>
            <a:endParaRPr lang="en-US" altLang="zh-CN" sz="20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夕阳西下，彩霞满天，我们拿着“战利品”打道回府了，</a:t>
            </a:r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我一边走一边唱着歌儿：“今天是个好日子，心想的事儿都能成</a:t>
            </a:r>
            <a:r>
              <a:rPr lang="en-US" altLang="zh-CN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……” 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今天玩得可真是畅快啊！</a:t>
            </a:r>
          </a:p>
        </p:txBody>
      </p:sp>
      <p:cxnSp>
        <p:nvCxnSpPr>
          <p:cNvPr id="3" name="直接连接符 2"/>
          <p:cNvCxnSpPr/>
          <p:nvPr/>
        </p:nvCxnSpPr>
        <p:spPr>
          <a:xfrm rot="5400000">
            <a:off x="4048409" y="2542325"/>
            <a:ext cx="392909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04148" y="152748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运用拟人手法，对小蚱蜢的描写可谓传神至极。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4148" y="3007445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结尾表现出自己高兴的心情，点明“畅快”的情感主题。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915566"/>
            <a:ext cx="79615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点评：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这篇习作，作者选择的情感体验是“畅快”，向我们介绍了暑假到乡下外婆家抓蚱蜢的故事。文中作者具体描写自己和表哥一起抓蚱蜢的过程。这一过程可谓一波三折。同时运用心理描写，完整地再现了作者情感的变化，把这一天玩得真“畅快”的情感充分表达出来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14">
            <a:hlinkClick r:id="rId2" action="ppaction://hlinkpres?slideindex=1&amp;slidetitle="/>
          </p:cNvPr>
          <p:cNvSpPr txBox="1"/>
          <p:nvPr/>
        </p:nvSpPr>
        <p:spPr>
          <a:xfrm>
            <a:off x="1381960" y="3507854"/>
            <a:ext cx="336763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3585600" y="3646602"/>
            <a:ext cx="335280" cy="472440"/>
          </a:xfrm>
          <a:prstGeom prst="rect">
            <a:avLst/>
          </a:prstGeom>
        </p:spPr>
      </p:pic>
      <p:sp>
        <p:nvSpPr>
          <p:cNvPr id="6" name="文本框 14">
            <a:hlinkClick r:id="rId4" action="ppaction://hlinkpres?slideindex=1&amp;slidetitle="/>
          </p:cNvPr>
          <p:cNvSpPr txBox="1"/>
          <p:nvPr/>
        </p:nvSpPr>
        <p:spPr>
          <a:xfrm>
            <a:off x="4870000" y="3565470"/>
            <a:ext cx="26543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更多例文二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7073640" y="3632210"/>
            <a:ext cx="335280" cy="47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3357568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和同学交换读一读，互相说说哪些地方较好地表达了真情实感。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互评修改</a:t>
            </a:r>
          </a:p>
        </p:txBody>
      </p:sp>
      <p:pic>
        <p:nvPicPr>
          <p:cNvPr id="6146" name="Picture 2" descr="https://timgsa.baidu.com/timg?image&amp;quality=80&amp;size=b9999_10000&amp;sec=1568471480633&amp;di=2d1f1da5ade743478f084a7d8f91ba0f&amp;imgtype=0&amp;src=http%3A%2F%2F5b0988e595225.cdn.sohucs.com%2Fimages%2F20171126%2F7659917e1fe84b73a493839d61ec8087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785800"/>
            <a:ext cx="57150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00069"/>
              </p:ext>
            </p:extLst>
          </p:nvPr>
        </p:nvGraphicFramePr>
        <p:xfrm>
          <a:off x="571472" y="642924"/>
          <a:ext cx="7715305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ea typeface="黑体" pitchFamily="49" charset="-122"/>
                        </a:rPr>
                        <a:t>评价项目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  加油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9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是否写亲身经历，抒发情感是否是自然流露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结构布局是否巧妙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69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人物的语言，动作，神态，细节描写等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事例是否符合实际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21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书写认真，错别字少于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3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个，病句不多于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2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个，有修改的痕迹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131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老师或同学评语及修改建议：</a:t>
                      </a:r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心形 5"/>
          <p:cNvSpPr/>
          <p:nvPr/>
        </p:nvSpPr>
        <p:spPr>
          <a:xfrm>
            <a:off x="7293319" y="745990"/>
            <a:ext cx="360040" cy="216024"/>
          </a:xfrm>
          <a:prstGeom prst="heart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黑体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5" y="707677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5" y="707677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43" y="704837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38" y="645764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42924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437620"/>
            <a:ext cx="5254974" cy="1569660"/>
          </a:xfrm>
          <a:prstGeom prst="wedgeRectCallout">
            <a:avLst>
              <a:gd name="adj1" fmla="val -60891"/>
              <a:gd name="adj2" fmla="val 122399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无论是开怀大笑，还是火冒三丈，这些都是我们的真情流露。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4" y="1219761"/>
            <a:ext cx="1694180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0026" y="800484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习 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483518"/>
            <a:ext cx="3929090" cy="432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ss3.bdstatic.com/70cFv8Sh_Q1YnxGkpoWK1HF6hhy/it/u=1973431929,2521444474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3303818" cy="2202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52401" y="235572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让真情自然流露</a:t>
            </a:r>
          </a:p>
        </p:txBody>
      </p:sp>
      <p:sp>
        <p:nvSpPr>
          <p:cNvPr id="6" name="矩形 5"/>
          <p:cNvSpPr/>
          <p:nvPr/>
        </p:nvSpPr>
        <p:spPr>
          <a:xfrm flipH="1">
            <a:off x="-36512" y="97790"/>
            <a:ext cx="4484370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313686" y="11068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</p:spTree>
    <p:extLst>
      <p:ext uri="{BB962C8B-B14F-4D97-AF65-F5344CB8AC3E}">
        <p14:creationId xmlns:p14="http://schemas.microsoft.com/office/powerpoint/2010/main" val="16921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5" y="411404"/>
            <a:ext cx="366860" cy="456339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60303" y="339502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审题指导</a:t>
            </a:r>
          </a:p>
        </p:txBody>
      </p:sp>
      <p:sp>
        <p:nvSpPr>
          <p:cNvPr id="11" name="矩形 10"/>
          <p:cNvSpPr/>
          <p:nvPr/>
        </p:nvSpPr>
        <p:spPr>
          <a:xfrm>
            <a:off x="785786" y="1285866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你们是怎样理解“真”的涵义的呢？</a:t>
            </a:r>
          </a:p>
        </p:txBody>
      </p:sp>
      <p:pic>
        <p:nvPicPr>
          <p:cNvPr id="12" name="图片 11" descr="u=1943501010,1957273687&amp;fm=15&amp;gp=0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714876" y="2214560"/>
            <a:ext cx="3408038" cy="244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571472" y="1857370"/>
            <a:ext cx="1857388" cy="571504"/>
          </a:xfrm>
          <a:prstGeom prst="wedgeRoundRectCallout">
            <a:avLst>
              <a:gd name="adj1" fmla="val 56247"/>
              <a:gd name="adj2" fmla="val 114166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真人真事。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000364" y="785800"/>
            <a:ext cx="1785950" cy="642942"/>
          </a:xfrm>
          <a:prstGeom prst="wedgeRoundRectCallout">
            <a:avLst>
              <a:gd name="adj1" fmla="val 19864"/>
              <a:gd name="adj2" fmla="val 135184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亲身经历。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500694" y="1428742"/>
            <a:ext cx="3357586" cy="642942"/>
          </a:xfrm>
          <a:prstGeom prst="wedgeRoundRectCallout">
            <a:avLst>
              <a:gd name="adj1" fmla="val -37759"/>
              <a:gd name="adj2" fmla="val 132221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符合客观实际的事。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915566"/>
            <a:ext cx="2592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生活中经历的一切，都会带给我们各种各样的情感体验。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738039"/>
            <a:ext cx="52638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1991</Words>
  <Application>Microsoft Office PowerPoint</Application>
  <PresentationFormat>全屏显示(16:9)</PresentationFormat>
  <Paragraphs>130</Paragraphs>
  <Slides>46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5" baseType="lpstr">
      <vt:lpstr>微软雅黑</vt:lpstr>
      <vt:lpstr>Arial</vt:lpstr>
      <vt:lpstr>宋体</vt:lpstr>
      <vt:lpstr>黑体</vt:lpstr>
      <vt:lpstr>Calibri</vt:lpstr>
      <vt:lpstr>楷体</vt:lpstr>
      <vt:lpstr>幼圆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2021-03-26T00:58:14Z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