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48"/>
  </p:notesMasterIdLst>
  <p:handoutMasterIdLst>
    <p:handoutMasterId r:id="rId49"/>
  </p:handoutMasterIdLst>
  <p:sldIdLst>
    <p:sldId id="1395" r:id="rId2"/>
    <p:sldId id="1396" r:id="rId3"/>
    <p:sldId id="1410" r:id="rId4"/>
    <p:sldId id="1411" r:id="rId5"/>
    <p:sldId id="1398" r:id="rId6"/>
    <p:sldId id="1333" r:id="rId7"/>
    <p:sldId id="1399" r:id="rId8"/>
    <p:sldId id="1397" r:id="rId9"/>
    <p:sldId id="1419" r:id="rId10"/>
    <p:sldId id="1420" r:id="rId11"/>
    <p:sldId id="1421" r:id="rId12"/>
    <p:sldId id="1422" r:id="rId13"/>
    <p:sldId id="1423" r:id="rId14"/>
    <p:sldId id="1424" r:id="rId15"/>
    <p:sldId id="1331" r:id="rId16"/>
    <p:sldId id="1354" r:id="rId17"/>
    <p:sldId id="1414" r:id="rId18"/>
    <p:sldId id="1400" r:id="rId19"/>
    <p:sldId id="1401" r:id="rId20"/>
    <p:sldId id="1379" r:id="rId21"/>
    <p:sldId id="1402" r:id="rId22"/>
    <p:sldId id="1426" r:id="rId23"/>
    <p:sldId id="1427" r:id="rId24"/>
    <p:sldId id="1380" r:id="rId25"/>
    <p:sldId id="1415" r:id="rId26"/>
    <p:sldId id="1428" r:id="rId27"/>
    <p:sldId id="1429" r:id="rId28"/>
    <p:sldId id="1340" r:id="rId29"/>
    <p:sldId id="1386" r:id="rId30"/>
    <p:sldId id="1344" r:id="rId31"/>
    <p:sldId id="1343" r:id="rId32"/>
    <p:sldId id="1383" r:id="rId33"/>
    <p:sldId id="1341" r:id="rId34"/>
    <p:sldId id="1430" r:id="rId35"/>
    <p:sldId id="1431" r:id="rId36"/>
    <p:sldId id="1432" r:id="rId37"/>
    <p:sldId id="1433" r:id="rId38"/>
    <p:sldId id="1387" r:id="rId39"/>
    <p:sldId id="1405" r:id="rId40"/>
    <p:sldId id="1417" r:id="rId41"/>
    <p:sldId id="1117" r:id="rId42"/>
    <p:sldId id="1406" r:id="rId43"/>
    <p:sldId id="1407" r:id="rId44"/>
    <p:sldId id="1408" r:id="rId45"/>
    <p:sldId id="1104" r:id="rId46"/>
    <p:sldId id="1353" r:id="rId47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50"/>
      <p:bold r:id="rId51"/>
    </p:embeddedFont>
    <p:embeddedFont>
      <p:font typeface="黑体" panose="02010609060101010101" pitchFamily="49" charset="-122"/>
      <p:regular r:id="rId52"/>
    </p:embeddedFont>
    <p:embeddedFont>
      <p:font typeface="Calibri" panose="020F0502020204030204" pitchFamily="34" charset="0"/>
      <p:regular r:id="rId53"/>
      <p:bold r:id="rId54"/>
      <p:italic r:id="rId55"/>
      <p:boldItalic r:id="rId56"/>
    </p:embeddedFont>
    <p:embeddedFont>
      <p:font typeface="楷体" panose="02010609060101010101" pitchFamily="49" charset="-122"/>
      <p:regular r:id="rId57"/>
    </p:embeddedFont>
    <p:embeddedFont>
      <p:font typeface="幼圆" panose="02010509060101010101" pitchFamily="49" charset="-122"/>
      <p:regular r:id="rId58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2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76">
          <p15:clr>
            <a:srgbClr val="A4A3A4"/>
          </p15:clr>
        </p15:guide>
        <p15:guide id="2" pos="226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000FF"/>
    <a:srgbClr val="FF0000"/>
    <a:srgbClr val="0066FF"/>
    <a:srgbClr val="A38302"/>
    <a:srgbClr val="FEFCDE"/>
    <a:srgbClr val="00B050"/>
    <a:srgbClr val="FFFFFF"/>
    <a:srgbClr val="FF6600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738" autoAdjust="0"/>
    <p:restoredTop sz="94705" autoAdjust="0"/>
  </p:normalViewPr>
  <p:slideViewPr>
    <p:cSldViewPr>
      <p:cViewPr varScale="1">
        <p:scale>
          <a:sx n="140" d="100"/>
          <a:sy n="140" d="100"/>
        </p:scale>
        <p:origin x="882" y="120"/>
      </p:cViewPr>
      <p:guideLst>
        <p:guide orient="horz" pos="3162"/>
        <p:guide pos="5759"/>
      </p:guideLst>
    </p:cSldViewPr>
  </p:slideViewPr>
  <p:outlineViewPr>
    <p:cViewPr>
      <p:scale>
        <a:sx n="33" d="100"/>
        <a:sy n="33" d="100"/>
      </p:scale>
      <p:origin x="0" y="11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428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3076"/>
        <p:guide pos="22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1.fntdata"/><Relationship Id="rId55" Type="http://schemas.openxmlformats.org/officeDocument/2006/relationships/font" Target="fonts/font6.fntdata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5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4.fntdata"/><Relationship Id="rId58" Type="http://schemas.openxmlformats.org/officeDocument/2006/relationships/font" Target="fonts/font9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57" Type="http://schemas.openxmlformats.org/officeDocument/2006/relationships/font" Target="fonts/font8.fntdata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3.fntdata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56" Type="http://schemas.openxmlformats.org/officeDocument/2006/relationships/font" Target="fonts/font7.fntdata"/><Relationship Id="rId8" Type="http://schemas.openxmlformats.org/officeDocument/2006/relationships/slide" Target="slides/slide7.xml"/><Relationship Id="rId51" Type="http://schemas.openxmlformats.org/officeDocument/2006/relationships/font" Target="fonts/font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pPr/>
              <a:t>2021/3/26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17944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pPr/>
              <a:t>2021/3/26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751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>
                <a:solidFill>
                  <a:prstClr val="black"/>
                </a:solidFill>
              </a:rPr>
              <a:pPr/>
              <a:t>28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193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 flipH="1">
            <a:off x="-30526" y="98078"/>
            <a:ext cx="2771800" cy="216000"/>
          </a:xfrm>
          <a:prstGeom prst="rect">
            <a:avLst/>
          </a:prstGeom>
          <a:gradFill flip="none" rotWithShape="1">
            <a:gsLst>
              <a:gs pos="40000">
                <a:schemeClr val="accent5">
                  <a:lumMod val="60000"/>
                  <a:lumOff val="40000"/>
                </a:schemeClr>
              </a:gs>
              <a:gs pos="97000">
                <a:schemeClr val="bg1">
                  <a:alpha val="0"/>
                </a:schemeClr>
              </a:gs>
              <a:gs pos="70000">
                <a:schemeClr val="accent5">
                  <a:lumMod val="40000"/>
                  <a:lumOff val="60000"/>
                  <a:alpha val="7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ea typeface="黑体" pitchFamily="49" charset="-122"/>
            </a:endParaRPr>
          </a:p>
        </p:txBody>
      </p:sp>
      <p:sp>
        <p:nvSpPr>
          <p:cNvPr id="6" name="文本框 10"/>
          <p:cNvSpPr txBox="1"/>
          <p:nvPr userDrawn="1"/>
        </p:nvSpPr>
        <p:spPr>
          <a:xfrm>
            <a:off x="65870" y="67578"/>
            <a:ext cx="17235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>
                <a:latin typeface="黑体" pitchFamily="49" charset="-122"/>
                <a:ea typeface="黑体" pitchFamily="49" charset="-122"/>
              </a:rPr>
              <a:t>习作：让真情自然流露</a:t>
            </a:r>
          </a:p>
        </p:txBody>
      </p:sp>
      <p:pic>
        <p:nvPicPr>
          <p:cNvPr id="77827" name="Picture 3"/>
          <p:cNvPicPr>
            <a:picLocks noChangeAspect="1" noChangeArrowheads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0" y="4437062"/>
            <a:ext cx="9156700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</p:sldLayoutIdLst>
  <p:transition spd="slow">
    <p:split orient="vert"/>
  </p:transition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&#33539;&#25991;1&#65306;&#22812;&#34892;&#35760;.pptx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&#33539;&#25991;2&#65306;&#35753;&#25105;&#27822;&#20007;&#30340;&#37027;&#19968;&#21051;.pptx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65"/>
            <a:ext cx="9144000" cy="5197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3568" y="1129705"/>
            <a:ext cx="7358114" cy="17947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000" b="1" dirty="0">
                <a:latin typeface="黑体" pitchFamily="49" charset="-122"/>
                <a:ea typeface="黑体" pitchFamily="49" charset="-122"/>
              </a:rPr>
              <a:t>    生活中，你遇到下面的情景时，会有怎样的表现呢？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5536" y="699542"/>
            <a:ext cx="259228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    你有过这些感受吗？是什么事情使你产生了这样的感受？说一说。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699542"/>
            <a:ext cx="5263855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302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56672"/>
            <a:ext cx="3810000" cy="2143125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467544" y="339502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畅快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27" b="6222"/>
          <a:stretch/>
        </p:blipFill>
        <p:spPr bwMode="auto">
          <a:xfrm>
            <a:off x="4588346" y="555526"/>
            <a:ext cx="4333964" cy="3053333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53" b="7112"/>
          <a:stretch/>
        </p:blipFill>
        <p:spPr bwMode="auto">
          <a:xfrm>
            <a:off x="2427387" y="2482052"/>
            <a:ext cx="4081636" cy="2653063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3100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30238" y="364679"/>
            <a:ext cx="10086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惧怕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39" y="1275606"/>
            <a:ext cx="47625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矩形 3"/>
          <p:cNvSpPr/>
          <p:nvPr/>
        </p:nvSpPr>
        <p:spPr>
          <a:xfrm>
            <a:off x="433239" y="1275606"/>
            <a:ext cx="23391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chemeClr val="bg1"/>
                </a:solidFill>
                <a:latin typeface="楷体" pitchFamily="49" charset="-122"/>
                <a:ea typeface="楷体" pitchFamily="49" charset="-122"/>
              </a:rPr>
              <a:t>一个人走夜路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00"/>
          <a:stretch/>
        </p:blipFill>
        <p:spPr bwMode="auto">
          <a:xfrm>
            <a:off x="5580112" y="657066"/>
            <a:ext cx="28575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8712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5536" y="402799"/>
            <a:ext cx="18325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忐忑不安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50" t="5182" b="5488"/>
          <a:stretch/>
        </p:blipFill>
        <p:spPr bwMode="auto">
          <a:xfrm>
            <a:off x="539552" y="1275606"/>
            <a:ext cx="3561183" cy="2696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708134"/>
            <a:ext cx="3937362" cy="350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0581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5536" y="402799"/>
            <a:ext cx="18325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习作内容</a:t>
            </a:r>
          </a:p>
        </p:txBody>
      </p:sp>
      <p:sp>
        <p:nvSpPr>
          <p:cNvPr id="3" name="矩形 2"/>
          <p:cNvSpPr/>
          <p:nvPr/>
        </p:nvSpPr>
        <p:spPr>
          <a:xfrm>
            <a:off x="611560" y="1491630"/>
            <a:ext cx="799288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latin typeface="黑体" pitchFamily="49" charset="-122"/>
                <a:ea typeface="黑体" pitchFamily="49" charset="-122"/>
              </a:rPr>
              <a:t>    选择一种你印象最深的感受，先回顾事情的经过，回忆当时的心情，然后理清思路写下来。</a:t>
            </a:r>
          </a:p>
        </p:txBody>
      </p:sp>
    </p:spTree>
    <p:extLst>
      <p:ext uri="{BB962C8B-B14F-4D97-AF65-F5344CB8AC3E}">
        <p14:creationId xmlns:p14="http://schemas.microsoft.com/office/powerpoint/2010/main" val="3100436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216696" y="1131590"/>
            <a:ext cx="4293690" cy="954107"/>
          </a:xfrm>
          <a:prstGeom prst="wedgeRectCallout">
            <a:avLst>
              <a:gd name="adj1" fmla="val 71267"/>
              <a:gd name="adj2" fmla="val 51519"/>
            </a:avLst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ea typeface="黑体" pitchFamily="49" charset="-122"/>
              </a:rPr>
              <a:t>        好的文章都是从灵魂深处流淌出来的。</a:t>
            </a:r>
            <a:endParaRPr lang="zh-CN" altLang="en-US" sz="28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00100" y="2643188"/>
            <a:ext cx="5214942" cy="954107"/>
          </a:xfrm>
          <a:prstGeom prst="wedgeRectCallout">
            <a:avLst>
              <a:gd name="adj1" fmla="val 63531"/>
              <a:gd name="adj2" fmla="val -9201"/>
            </a:avLst>
          </a:prstGeom>
          <a:noFill/>
          <a:ln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    真情也需要我们用语言渲染和包装，才能达到感动人的效果。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786578" y="1928808"/>
            <a:ext cx="1694180" cy="224853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62" y="411404"/>
            <a:ext cx="366860" cy="456339"/>
          </a:xfrm>
          <a:prstGeom prst="rect">
            <a:avLst/>
          </a:prstGeom>
        </p:spPr>
      </p:pic>
      <p:sp>
        <p:nvSpPr>
          <p:cNvPr id="6" name="文本框 14"/>
          <p:cNvSpPr txBox="1"/>
          <p:nvPr/>
        </p:nvSpPr>
        <p:spPr>
          <a:xfrm>
            <a:off x="642910" y="339502"/>
            <a:ext cx="2003356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写法指导</a:t>
            </a:r>
          </a:p>
        </p:txBody>
      </p:sp>
    </p:spTree>
    <p:extLst>
      <p:ext uri="{BB962C8B-B14F-4D97-AF65-F5344CB8AC3E}">
        <p14:creationId xmlns:p14="http://schemas.microsoft.com/office/powerpoint/2010/main" val="2121864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636479" y="564330"/>
            <a:ext cx="80329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>
                <a:latin typeface="黑体" pitchFamily="49" charset="-122"/>
                <a:ea typeface="黑体" pitchFamily="49" charset="-122"/>
              </a:rPr>
              <a:t>你知道在作文中如何自然流露真情吗？</a:t>
            </a:r>
          </a:p>
        </p:txBody>
      </p:sp>
      <p:sp>
        <p:nvSpPr>
          <p:cNvPr id="30" name="矩形 29"/>
          <p:cNvSpPr/>
          <p:nvPr/>
        </p:nvSpPr>
        <p:spPr>
          <a:xfrm>
            <a:off x="772898" y="1493024"/>
            <a:ext cx="2000264" cy="64294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ea typeface="黑体" pitchFamily="49" charset="-122"/>
              </a:rPr>
              <a:t>写真人真事</a:t>
            </a:r>
          </a:p>
        </p:txBody>
      </p:sp>
      <p:sp>
        <p:nvSpPr>
          <p:cNvPr id="31" name="矩形 30"/>
          <p:cNvSpPr/>
          <p:nvPr/>
        </p:nvSpPr>
        <p:spPr>
          <a:xfrm>
            <a:off x="2925563" y="1493024"/>
            <a:ext cx="1714512" cy="64294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亲身经历</a:t>
            </a:r>
            <a:endParaRPr lang="zh-CN" altLang="en-US" sz="2800" dirty="0">
              <a:solidFill>
                <a:schemeClr val="tx1"/>
              </a:solidFill>
              <a:ea typeface="黑体" pitchFamily="49" charset="-122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4773426" y="1493024"/>
            <a:ext cx="3500462" cy="64294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符合客观实际的事等</a:t>
            </a:r>
            <a:endParaRPr lang="zh-CN" altLang="en-US" sz="2800" dirty="0">
              <a:solidFill>
                <a:schemeClr val="tx1"/>
              </a:solidFill>
              <a:ea typeface="黑体" pitchFamily="49" charset="-122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701460" y="2493156"/>
            <a:ext cx="1714512" cy="64294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精描细绘</a:t>
            </a:r>
            <a:endParaRPr lang="zh-CN" altLang="en-US" sz="2800" dirty="0">
              <a:solidFill>
                <a:schemeClr val="tx1"/>
              </a:solidFill>
              <a:ea typeface="黑体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558848" y="2493156"/>
            <a:ext cx="2786082" cy="64294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万事求实见真情</a:t>
            </a:r>
            <a:endParaRPr lang="zh-CN" altLang="en-US" sz="2800" dirty="0">
              <a:solidFill>
                <a:schemeClr val="tx1"/>
              </a:solidFill>
              <a:ea typeface="黑体" pitchFamily="49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487806" y="2493156"/>
            <a:ext cx="2786082" cy="64294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巧妙地安排结构</a:t>
            </a:r>
            <a:endParaRPr lang="zh-CN" altLang="en-US" sz="2800" dirty="0">
              <a:solidFill>
                <a:schemeClr val="tx1"/>
              </a:solidFill>
              <a:ea typeface="黑体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701460" y="3493288"/>
            <a:ext cx="2786082" cy="64294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直抒胸臆见真情</a:t>
            </a:r>
            <a:endParaRPr lang="zh-CN" altLang="en-US" sz="2800" dirty="0">
              <a:solidFill>
                <a:schemeClr val="tx1"/>
              </a:solidFill>
              <a:ea typeface="黑体" pitchFamily="49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558980" y="3493288"/>
            <a:ext cx="3643338" cy="64294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用第一人称描写叙述</a:t>
            </a:r>
            <a:endParaRPr lang="zh-CN" altLang="en-US" sz="2800" dirty="0">
              <a:solidFill>
                <a:schemeClr val="tx1"/>
              </a:solidFill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3995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 animBg="1"/>
      <p:bldP spid="31" grpId="0" animBg="1"/>
      <p:bldP spid="32" grpId="0" animBg="1"/>
      <p:bldP spid="34" grpId="0" animBg="1"/>
      <p:bldP spid="7" grpId="0" animBg="1"/>
      <p:bldP spid="9" grpId="0" animBg="1"/>
      <p:bldP spid="10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768" y="1562498"/>
            <a:ext cx="1694180" cy="2248535"/>
          </a:xfrm>
          <a:prstGeom prst="rect">
            <a:avLst/>
          </a:prstGeom>
        </p:spPr>
      </p:pic>
      <p:sp>
        <p:nvSpPr>
          <p:cNvPr id="23" name="矩形标注 22"/>
          <p:cNvSpPr/>
          <p:nvPr/>
        </p:nvSpPr>
        <p:spPr>
          <a:xfrm>
            <a:off x="3071802" y="1214428"/>
            <a:ext cx="5572164" cy="1785950"/>
          </a:xfrm>
          <a:prstGeom prst="wedgeRectCallout">
            <a:avLst>
              <a:gd name="adj1" fmla="val -58854"/>
              <a:gd name="adj2" fmla="val 32940"/>
            </a:avLst>
          </a:prstGeom>
          <a:grpFill/>
          <a:ln>
            <a:solidFill>
              <a:srgbClr val="7030A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dirty="0">
                <a:solidFill>
                  <a:schemeClr val="tx1"/>
                </a:solidFill>
                <a:ea typeface="黑体" pitchFamily="49" charset="-122"/>
              </a:rPr>
              <a:t>        1.</a:t>
            </a:r>
            <a:r>
              <a:rPr lang="zh-CN" altLang="en-US" sz="3200" dirty="0">
                <a:solidFill>
                  <a:schemeClr val="tx1"/>
                </a:solidFill>
                <a:ea typeface="黑体" pitchFamily="49" charset="-122"/>
              </a:rPr>
              <a:t>要流露真情，要写真人真事，写自己的真实经历，写的内容要符合实际。</a:t>
            </a:r>
          </a:p>
        </p:txBody>
      </p:sp>
    </p:spTree>
    <p:extLst>
      <p:ext uri="{BB962C8B-B14F-4D97-AF65-F5344CB8AC3E}">
        <p14:creationId xmlns:p14="http://schemas.microsoft.com/office/powerpoint/2010/main" val="1290959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8780" y="2137640"/>
            <a:ext cx="79196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    我和两个小同志病得实在赶不上队伍了，指导员派炊事班长照顾我们，让我们走在后面。</a:t>
            </a:r>
          </a:p>
        </p:txBody>
      </p:sp>
      <p:sp>
        <p:nvSpPr>
          <p:cNvPr id="3" name="矩形 2"/>
          <p:cNvSpPr/>
          <p:nvPr/>
        </p:nvSpPr>
        <p:spPr>
          <a:xfrm>
            <a:off x="323528" y="411510"/>
            <a:ext cx="20162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回顾课文</a:t>
            </a:r>
          </a:p>
        </p:txBody>
      </p:sp>
      <p:sp>
        <p:nvSpPr>
          <p:cNvPr id="4" name="矩形 3"/>
          <p:cNvSpPr/>
          <p:nvPr/>
        </p:nvSpPr>
        <p:spPr>
          <a:xfrm>
            <a:off x="500034" y="987574"/>
            <a:ext cx="79603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    读下面的句子，你觉得作者要叙述的故事会流露真情吗？为什么？</a:t>
            </a:r>
          </a:p>
        </p:txBody>
      </p:sp>
      <p:sp>
        <p:nvSpPr>
          <p:cNvPr id="5" name="矩形 4"/>
          <p:cNvSpPr/>
          <p:nvPr/>
        </p:nvSpPr>
        <p:spPr>
          <a:xfrm>
            <a:off x="571472" y="3214692"/>
            <a:ext cx="78889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800" u="sng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“我”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表明下面的故事是真人真事，是自己的亲身经历，这样流露出来的情感是真实的。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1857370"/>
            <a:ext cx="83582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    去的尽管去了，来的尽管来着，去来的中间，又怎样地匆匆呢？早上我起来的时候，小屋里射进两三方斜斜的太阳。太阳他有脚啊，轻轻悄悄地挪移了，我也茫茫然跟着旋转。</a:t>
            </a:r>
          </a:p>
        </p:txBody>
      </p:sp>
      <p:sp>
        <p:nvSpPr>
          <p:cNvPr id="3" name="矩形 2"/>
          <p:cNvSpPr/>
          <p:nvPr/>
        </p:nvSpPr>
        <p:spPr>
          <a:xfrm>
            <a:off x="323528" y="411510"/>
            <a:ext cx="20162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回顾课文</a:t>
            </a:r>
          </a:p>
        </p:txBody>
      </p:sp>
      <p:sp>
        <p:nvSpPr>
          <p:cNvPr id="4" name="矩形 3"/>
          <p:cNvSpPr/>
          <p:nvPr/>
        </p:nvSpPr>
        <p:spPr>
          <a:xfrm>
            <a:off x="785786" y="1142990"/>
            <a:ext cx="74295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你觉得作者流露的情感是真情吗？为什么？</a:t>
            </a:r>
          </a:p>
        </p:txBody>
      </p:sp>
      <p:sp>
        <p:nvSpPr>
          <p:cNvPr id="5" name="矩形 4"/>
          <p:cNvSpPr/>
          <p:nvPr/>
        </p:nvSpPr>
        <p:spPr>
          <a:xfrm>
            <a:off x="571472" y="3214692"/>
            <a:ext cx="796096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800" u="sng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“去的尽管去了，来的尽管来着。”</a:t>
            </a:r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 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时光的流逝是我们无法阻挡的，符合客观实际。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915566"/>
            <a:ext cx="3143272" cy="2135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800" dirty="0">
                <a:latin typeface="黑体" pitchFamily="49" charset="-122"/>
                <a:ea typeface="黑体" pitchFamily="49" charset="-122"/>
              </a:rPr>
              <a:t>考试得了</a:t>
            </a:r>
            <a:r>
              <a:rPr lang="en-US" altLang="zh-CN" sz="4800" dirty="0">
                <a:latin typeface="黑体" pitchFamily="49" charset="-122"/>
                <a:ea typeface="黑体" pitchFamily="49" charset="-122"/>
              </a:rPr>
              <a:t>100</a:t>
            </a:r>
            <a:r>
              <a:rPr lang="zh-CN" altLang="en-US" sz="4800" dirty="0">
                <a:latin typeface="黑体" pitchFamily="49" charset="-122"/>
                <a:ea typeface="黑体" pitchFamily="49" charset="-122"/>
              </a:rPr>
              <a:t>分。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16" b="11765"/>
          <a:stretch/>
        </p:blipFill>
        <p:spPr bwMode="auto">
          <a:xfrm>
            <a:off x="3333750" y="0"/>
            <a:ext cx="5810250" cy="470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768" y="1562498"/>
            <a:ext cx="1694180" cy="2248535"/>
          </a:xfrm>
          <a:prstGeom prst="rect">
            <a:avLst/>
          </a:prstGeom>
        </p:spPr>
      </p:pic>
      <p:sp>
        <p:nvSpPr>
          <p:cNvPr id="6" name="矩形标注 5"/>
          <p:cNvSpPr/>
          <p:nvPr/>
        </p:nvSpPr>
        <p:spPr>
          <a:xfrm>
            <a:off x="3000364" y="928676"/>
            <a:ext cx="5572164" cy="1571636"/>
          </a:xfrm>
          <a:prstGeom prst="wedgeRectCallout">
            <a:avLst>
              <a:gd name="adj1" fmla="val -55777"/>
              <a:gd name="adj2" fmla="val 41092"/>
            </a:avLst>
          </a:prstGeom>
          <a:grpFill/>
          <a:ln>
            <a:solidFill>
              <a:srgbClr val="7030A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dirty="0">
                <a:solidFill>
                  <a:schemeClr val="tx1"/>
                </a:solidFill>
                <a:ea typeface="黑体" pitchFamily="49" charset="-122"/>
              </a:rPr>
              <a:t>        2.</a:t>
            </a:r>
            <a:r>
              <a:rPr lang="zh-CN" altLang="en-US" sz="32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精描细绘；万事求实见真情；巧妙地安排结构。</a:t>
            </a:r>
            <a:endParaRPr lang="zh-CN" altLang="en-US" sz="3200" dirty="0">
              <a:solidFill>
                <a:schemeClr val="tx1"/>
              </a:solidFill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89902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2877" y="1857370"/>
            <a:ext cx="83582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    洗手的时候，日子从水盆里过去；吃饭的时候，日子从饭碗里过去；默默时，便从凝然的双眼前过去；我觉得他去得匆匆了，伸出手遮挽时，他又从遮挽的手边过去</a:t>
            </a:r>
            <a:r>
              <a:rPr lang="en-US" altLang="zh-CN" sz="2400" b="1" dirty="0">
                <a:latin typeface="楷体" pitchFamily="49" charset="-122"/>
                <a:ea typeface="楷体" pitchFamily="49" charset="-122"/>
              </a:rPr>
              <a:t>……</a:t>
            </a:r>
            <a:endParaRPr lang="zh-CN" altLang="en-US" sz="24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23528" y="411510"/>
            <a:ext cx="20162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回顾课文</a:t>
            </a:r>
          </a:p>
        </p:txBody>
      </p:sp>
      <p:sp>
        <p:nvSpPr>
          <p:cNvPr id="4" name="矩形 3"/>
          <p:cNvSpPr/>
          <p:nvPr/>
        </p:nvSpPr>
        <p:spPr>
          <a:xfrm>
            <a:off x="500034" y="1142990"/>
            <a:ext cx="81439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读下面的语段，思考真情是通过什么方法来表现的？</a:t>
            </a:r>
          </a:p>
        </p:txBody>
      </p:sp>
      <p:sp>
        <p:nvSpPr>
          <p:cNvPr id="5" name="矩形 4"/>
          <p:cNvSpPr/>
          <p:nvPr/>
        </p:nvSpPr>
        <p:spPr>
          <a:xfrm>
            <a:off x="214282" y="3219822"/>
            <a:ext cx="86439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    通过细节和动作的描写，以时光飞逝的真实情景，写出了作者对时光流逝的感伤与无奈。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042395" y="1275606"/>
            <a:ext cx="491946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    看，小明抓到了一只蚱蜢，你能通过细节和动作描写来表现他高兴的心情吗？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7574"/>
            <a:ext cx="3810000" cy="284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265535"/>
            <a:ext cx="520700" cy="50800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105043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069432" y="771550"/>
            <a:ext cx="482453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    小明轻轻地弯下了腰，看准了一只蚱蜢，猛地用双手一捧，就抓到了一只又肥又大的蚱蜢。瞧他那眉飞色舞的神情，还吹起了口哨，好像孙悟空当上了齐天大圣似的</a:t>
            </a:r>
            <a:r>
              <a:rPr lang="zh-CN" altLang="en-US" sz="3200" b="1" dirty="0">
                <a:latin typeface="楷体" pitchFamily="49" charset="-122"/>
                <a:ea typeface="楷体" pitchFamily="49" charset="-122"/>
              </a:rPr>
              <a:t>。</a:t>
            </a:r>
            <a:endParaRPr lang="zh-CN" altLang="en-US" sz="20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7574"/>
            <a:ext cx="3810000" cy="284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77460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72" y="1643056"/>
            <a:ext cx="1694180" cy="2248535"/>
          </a:xfrm>
          <a:prstGeom prst="rect">
            <a:avLst/>
          </a:prstGeom>
        </p:spPr>
      </p:pic>
      <p:sp>
        <p:nvSpPr>
          <p:cNvPr id="14" name="矩形标注 13"/>
          <p:cNvSpPr/>
          <p:nvPr/>
        </p:nvSpPr>
        <p:spPr>
          <a:xfrm>
            <a:off x="2786050" y="1214428"/>
            <a:ext cx="6072230" cy="1500198"/>
          </a:xfrm>
          <a:prstGeom prst="wedgeRectCallout">
            <a:avLst>
              <a:gd name="adj1" fmla="val -56259"/>
              <a:gd name="adj2" fmla="val 44190"/>
            </a:avLst>
          </a:prstGeom>
          <a:grpFill/>
          <a:ln>
            <a:solidFill>
              <a:srgbClr val="7030A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zh-CN" sz="3200" dirty="0">
              <a:solidFill>
                <a:schemeClr val="tx1"/>
              </a:solidFill>
              <a:ea typeface="黑体" pitchFamily="49" charset="-122"/>
            </a:endParaRPr>
          </a:p>
          <a:p>
            <a:r>
              <a:rPr lang="en-US" altLang="zh-CN" sz="3200" dirty="0">
                <a:solidFill>
                  <a:schemeClr val="tx1"/>
                </a:solidFill>
                <a:ea typeface="黑体" pitchFamily="49" charset="-122"/>
              </a:rPr>
              <a:t>        3.</a:t>
            </a:r>
            <a:r>
              <a:rPr lang="zh-CN" altLang="en-US" sz="3200" dirty="0">
                <a:solidFill>
                  <a:schemeClr val="tx1"/>
                </a:solidFill>
                <a:ea typeface="黑体" pitchFamily="49" charset="-122"/>
              </a:rPr>
              <a:t>除了上面的方法，还可以</a:t>
            </a:r>
            <a:r>
              <a:rPr lang="zh-CN" altLang="en-US" sz="32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直抒胸臆，用第一人称描写叙述。</a:t>
            </a:r>
            <a:endParaRPr lang="zh-CN" altLang="en-US" sz="3200" dirty="0">
              <a:solidFill>
                <a:schemeClr val="tx1"/>
              </a:solidFill>
              <a:ea typeface="黑体" pitchFamily="49" charset="-122"/>
            </a:endParaRPr>
          </a:p>
          <a:p>
            <a:endParaRPr lang="zh-CN" altLang="en-US" sz="3200" dirty="0">
              <a:solidFill>
                <a:schemeClr val="tx1"/>
              </a:solidFill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38084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000246"/>
            <a:ext cx="835824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我看着盆里的衣服和盆外的衣服，我看着太阳，看着光线，我一声不吭。看着盆里揉动的衣服和绽开的泡沫，我感觉到周围的光线渐渐暗下去，渐渐地凉下去沉郁下去，越来越远越来越缥缈，我一声不吭，忽然有点儿明白了。</a:t>
            </a:r>
          </a:p>
        </p:txBody>
      </p:sp>
      <p:sp>
        <p:nvSpPr>
          <p:cNvPr id="3" name="矩形 2"/>
          <p:cNvSpPr/>
          <p:nvPr/>
        </p:nvSpPr>
        <p:spPr>
          <a:xfrm>
            <a:off x="323528" y="411510"/>
            <a:ext cx="20162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回顾课文</a:t>
            </a:r>
          </a:p>
        </p:txBody>
      </p:sp>
      <p:sp>
        <p:nvSpPr>
          <p:cNvPr id="4" name="矩形 3"/>
          <p:cNvSpPr/>
          <p:nvPr/>
        </p:nvSpPr>
        <p:spPr>
          <a:xfrm>
            <a:off x="323528" y="1046139"/>
            <a:ext cx="81439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    读下面的语段，思考作者以第一人称的手法，抒发了一种什么情绪？</a:t>
            </a:r>
          </a:p>
        </p:txBody>
      </p:sp>
      <p:sp>
        <p:nvSpPr>
          <p:cNvPr id="5" name="矩形 4"/>
          <p:cNvSpPr/>
          <p:nvPr/>
        </p:nvSpPr>
        <p:spPr>
          <a:xfrm>
            <a:off x="210462" y="3589621"/>
            <a:ext cx="86439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    通过</a:t>
            </a:r>
            <a:r>
              <a:rPr lang="en-US" altLang="zh-CN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“</a:t>
            </a:r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我</a:t>
            </a:r>
            <a:r>
              <a:rPr lang="en-US" altLang="zh-CN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”</a:t>
            </a:r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的心理描述，抒发了自己盼望即将落空的伤感之情。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9582"/>
            <a:ext cx="47625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 2"/>
          <p:cNvSpPr/>
          <p:nvPr/>
        </p:nvSpPr>
        <p:spPr>
          <a:xfrm>
            <a:off x="5148064" y="1203598"/>
            <a:ext cx="36004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latin typeface="黑体" pitchFamily="49" charset="-122"/>
                <a:ea typeface="黑体" pitchFamily="49" charset="-122"/>
                <a:cs typeface="楷体" panose="02010609060101010101" pitchFamily="49" charset="-122"/>
              </a:rPr>
              <a:t>    一个人走夜路时，你的心情如何？写一写你的心理活动，抒发感情。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833" y="1173907"/>
            <a:ext cx="520700" cy="508000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75215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220072" y="627534"/>
            <a:ext cx="377991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    开始，我还不是很害怕。可半路上，月色渐渐变得阴暗，我心里有点忐忑不安。肆虐的风“呼呼”地刮着，就像鬼哭狼嚎似的，我越来越恐惧了。再看看月亮，已经躲进云里去了，这情境几乎和</a:t>
            </a: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《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聊斋</a:t>
            </a:r>
            <a:r>
              <a:rPr kumimoji="0" lang="en-US" altLang="zh-CN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》</a:t>
            </a:r>
            <a:r>
              <a:rPr kumimoji="0" lang="zh-CN" altLang="en-US" sz="24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楷体" pitchFamily="49" charset="-122"/>
                <a:ea typeface="楷体" pitchFamily="49" charset="-122"/>
                <a:cs typeface="宋体" panose="02010600030101010101" pitchFamily="2" charset="-122"/>
              </a:rPr>
              <a:t>里的一模一样，莫非这是鬼出现的前兆？越想越害怕。</a:t>
            </a: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40" y="1048256"/>
            <a:ext cx="47625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6240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31262" y="1203598"/>
            <a:ext cx="621510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    这件童年趣事就像我人生道路上一只快乐的蝴蝶，它时不时在我记忆的深处翩翩起舞</a:t>
            </a: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……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今天，它又飞入了我的心房。</a:t>
            </a:r>
          </a:p>
        </p:txBody>
      </p:sp>
      <p:pic>
        <p:nvPicPr>
          <p:cNvPr id="5" name="Picture 2" descr="http://qn.img.ibabyzone.cn/attach/27/90/39/1xyD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640"/>
          <a:stretch>
            <a:fillRect/>
          </a:stretch>
        </p:blipFill>
        <p:spPr bwMode="auto">
          <a:xfrm>
            <a:off x="6858016" y="2571750"/>
            <a:ext cx="1571636" cy="2073048"/>
          </a:xfrm>
          <a:prstGeom prst="rect">
            <a:avLst/>
          </a:prstGeom>
          <a:noFill/>
        </p:spPr>
      </p:pic>
      <p:sp>
        <p:nvSpPr>
          <p:cNvPr id="6" name="矩形标注 5"/>
          <p:cNvSpPr/>
          <p:nvPr/>
        </p:nvSpPr>
        <p:spPr>
          <a:xfrm>
            <a:off x="6393669" y="1925419"/>
            <a:ext cx="2500330" cy="646331"/>
          </a:xfrm>
          <a:prstGeom prst="wedgeRectCallout">
            <a:avLst>
              <a:gd name="adj1" fmla="val 12310"/>
              <a:gd name="adj2" fmla="val 76284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回忆倒叙式</a:t>
            </a:r>
            <a:endParaRPr lang="en-US" altLang="zh-CN" sz="3600" b="1" dirty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62" y="571950"/>
            <a:ext cx="366860" cy="456339"/>
          </a:xfrm>
          <a:prstGeom prst="rect">
            <a:avLst/>
          </a:prstGeom>
        </p:spPr>
      </p:pic>
      <p:sp>
        <p:nvSpPr>
          <p:cNvPr id="8" name="文本框 14"/>
          <p:cNvSpPr txBox="1"/>
          <p:nvPr/>
        </p:nvSpPr>
        <p:spPr>
          <a:xfrm>
            <a:off x="642910" y="500048"/>
            <a:ext cx="2003356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写好开头</a:t>
            </a:r>
          </a:p>
        </p:txBody>
      </p:sp>
    </p:spTree>
    <p:extLst>
      <p:ext uri="{BB962C8B-B14F-4D97-AF65-F5344CB8AC3E}">
        <p14:creationId xmlns:p14="http://schemas.microsoft.com/office/powerpoint/2010/main" val="236749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28596" y="785800"/>
            <a:ext cx="621510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    那是一个阳光灿烂的早晨，学校举行跳绳比赛。赛前，我们跃跃欲试，信心百倍；可是赛后我们如霜打的茄子</a:t>
            </a: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——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蔫啦！成绩糟透了，我失落地走出了比赛区，把头埋得就只看得见地了。</a:t>
            </a:r>
          </a:p>
        </p:txBody>
      </p:sp>
      <p:pic>
        <p:nvPicPr>
          <p:cNvPr id="5" name="Picture 2" descr="http://qn.img.ibabyzone.cn/attach/27/90/39/1xyD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640"/>
          <a:stretch>
            <a:fillRect/>
          </a:stretch>
        </p:blipFill>
        <p:spPr bwMode="auto">
          <a:xfrm>
            <a:off x="7215206" y="2714626"/>
            <a:ext cx="1571636" cy="2073048"/>
          </a:xfrm>
          <a:prstGeom prst="rect">
            <a:avLst/>
          </a:prstGeom>
          <a:noFill/>
        </p:spPr>
      </p:pic>
      <p:sp>
        <p:nvSpPr>
          <p:cNvPr id="9" name="矩形标注 8"/>
          <p:cNvSpPr/>
          <p:nvPr/>
        </p:nvSpPr>
        <p:spPr>
          <a:xfrm>
            <a:off x="6393669" y="1925419"/>
            <a:ext cx="2500330" cy="646331"/>
          </a:xfrm>
          <a:prstGeom prst="wedgeRectCallout">
            <a:avLst>
              <a:gd name="adj1" fmla="val 12310"/>
              <a:gd name="adj2" fmla="val 76284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交代背景式</a:t>
            </a:r>
            <a:endParaRPr lang="en-US" altLang="zh-CN" sz="3600" b="1" dirty="0">
              <a:latin typeface="楷体" pitchFamily="49" charset="-122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02240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037" y="0"/>
            <a:ext cx="6546656" cy="4659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496327" y="1235621"/>
            <a:ext cx="3143272" cy="2135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800" dirty="0">
                <a:latin typeface="黑体" pitchFamily="49" charset="-122"/>
                <a:ea typeface="黑体" pitchFamily="49" charset="-122"/>
              </a:rPr>
              <a:t>受到老师批评。</a:t>
            </a:r>
          </a:p>
        </p:txBody>
      </p:sp>
      <p:sp>
        <p:nvSpPr>
          <p:cNvPr id="60422" name="AutoShape 6" descr="http://img2.imgtn.bdimg.com/it/u=2840300644,2942125082&amp;fm=26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60424" name="AutoShape 8" descr="http://img2.imgtn.bdimg.com/it/u=2840300644,2942125082&amp;fm=26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28596" y="947714"/>
            <a:ext cx="596507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   “每个人在成长的路上，都做过错事，干过傻事。事后想起来，就一个字</a:t>
            </a: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——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悔！ </a:t>
            </a:r>
          </a:p>
        </p:txBody>
      </p:sp>
      <p:pic>
        <p:nvPicPr>
          <p:cNvPr id="8" name="Picture 2" descr="http://qn.img.ibabyzone.cn/attach/27/90/39/1xyD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640"/>
          <a:stretch>
            <a:fillRect/>
          </a:stretch>
        </p:blipFill>
        <p:spPr bwMode="auto">
          <a:xfrm>
            <a:off x="7215206" y="2714626"/>
            <a:ext cx="1571636" cy="2073048"/>
          </a:xfrm>
          <a:prstGeom prst="rect">
            <a:avLst/>
          </a:prstGeom>
          <a:noFill/>
        </p:spPr>
      </p:pic>
      <p:sp>
        <p:nvSpPr>
          <p:cNvPr id="9" name="矩形标注 8"/>
          <p:cNvSpPr/>
          <p:nvPr/>
        </p:nvSpPr>
        <p:spPr>
          <a:xfrm>
            <a:off x="6393669" y="1925419"/>
            <a:ext cx="2500330" cy="646331"/>
          </a:xfrm>
          <a:prstGeom prst="wedgeRectCallout">
            <a:avLst>
              <a:gd name="adj1" fmla="val 12310"/>
              <a:gd name="adj2" fmla="val 76284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开篇点题式</a:t>
            </a:r>
            <a:endParaRPr lang="en-US" altLang="zh-CN" sz="3600" b="1" dirty="0">
              <a:latin typeface="楷体" pitchFamily="49" charset="-122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2928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62" y="571950"/>
            <a:ext cx="366860" cy="456339"/>
          </a:xfrm>
          <a:prstGeom prst="rect">
            <a:avLst/>
          </a:prstGeom>
        </p:spPr>
      </p:pic>
      <p:sp>
        <p:nvSpPr>
          <p:cNvPr id="5" name="文本框 14"/>
          <p:cNvSpPr txBox="1"/>
          <p:nvPr/>
        </p:nvSpPr>
        <p:spPr>
          <a:xfrm>
            <a:off x="642910" y="500048"/>
            <a:ext cx="2003356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写好结尾</a:t>
            </a:r>
          </a:p>
        </p:txBody>
      </p:sp>
      <p:sp>
        <p:nvSpPr>
          <p:cNvPr id="6" name="矩形 5"/>
          <p:cNvSpPr/>
          <p:nvPr/>
        </p:nvSpPr>
        <p:spPr>
          <a:xfrm>
            <a:off x="642910" y="1500180"/>
            <a:ext cx="479318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    金无足赤，人无完人，每个人的人生总会有犯错的时候，总会有后悔的那一刻。但是，正是这些后悔让我们醒悟，让我们在痛且快乐着！</a:t>
            </a:r>
          </a:p>
        </p:txBody>
      </p:sp>
      <p:pic>
        <p:nvPicPr>
          <p:cNvPr id="7" name="Picture 2" descr="http://qn.img.ibabyzone.cn/attach/27/90/39/1xyD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640"/>
          <a:stretch>
            <a:fillRect/>
          </a:stretch>
        </p:blipFill>
        <p:spPr bwMode="auto">
          <a:xfrm>
            <a:off x="6786610" y="2643188"/>
            <a:ext cx="1571636" cy="2073048"/>
          </a:xfrm>
          <a:prstGeom prst="rect">
            <a:avLst/>
          </a:prstGeom>
          <a:noFill/>
        </p:spPr>
      </p:pic>
      <p:sp>
        <p:nvSpPr>
          <p:cNvPr id="9" name="矩形标注 8"/>
          <p:cNvSpPr/>
          <p:nvPr/>
        </p:nvSpPr>
        <p:spPr>
          <a:xfrm>
            <a:off x="6156176" y="1925418"/>
            <a:ext cx="2500330" cy="646331"/>
          </a:xfrm>
          <a:prstGeom prst="wedgeRectCallout">
            <a:avLst>
              <a:gd name="adj1" fmla="val 12310"/>
              <a:gd name="adj2" fmla="val 76284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引用名句式</a:t>
            </a:r>
            <a:endParaRPr lang="en-US" altLang="zh-CN" sz="3600" b="1" dirty="0">
              <a:latin typeface="楷体" pitchFamily="49" charset="-122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5907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357158" y="928676"/>
            <a:ext cx="621510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    生活中不是缺少快乐，只是我们在忙碌中没有仔细去欣赏，去感受。寻找快乐，对我来说，就是感受新鲜生命的过程，为它的每次奇迹而快乐</a:t>
            </a: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…… </a:t>
            </a:r>
            <a:endParaRPr lang="zh-CN" altLang="en-US" sz="2800" dirty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7" name="Picture 2" descr="http://qn.img.ibabyzone.cn/attach/27/90/39/1xyD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640"/>
          <a:stretch>
            <a:fillRect/>
          </a:stretch>
        </p:blipFill>
        <p:spPr bwMode="auto">
          <a:xfrm>
            <a:off x="7215206" y="2714626"/>
            <a:ext cx="1571636" cy="2073048"/>
          </a:xfrm>
          <a:prstGeom prst="rect">
            <a:avLst/>
          </a:prstGeom>
          <a:noFill/>
        </p:spPr>
      </p:pic>
      <p:sp>
        <p:nvSpPr>
          <p:cNvPr id="8" name="矩形标注 7"/>
          <p:cNvSpPr/>
          <p:nvPr/>
        </p:nvSpPr>
        <p:spPr>
          <a:xfrm>
            <a:off x="6372200" y="1925418"/>
            <a:ext cx="2500330" cy="646331"/>
          </a:xfrm>
          <a:prstGeom prst="wedgeRectCallout">
            <a:avLst>
              <a:gd name="adj1" fmla="val 12310"/>
              <a:gd name="adj2" fmla="val 76284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表达感悟式</a:t>
            </a:r>
            <a:endParaRPr lang="en-US" altLang="zh-CN" sz="3600" b="1" dirty="0">
              <a:latin typeface="楷体" pitchFamily="49" charset="-122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90870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28596" y="1707654"/>
            <a:ext cx="621510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    走在放学回家的路上，阵阵寒风袭来，我却感到温暖如春。这个冬天有詹老师的关爱，我们多么温暖啊！</a:t>
            </a:r>
          </a:p>
        </p:txBody>
      </p:sp>
      <p:pic>
        <p:nvPicPr>
          <p:cNvPr id="6" name="Picture 2" descr="http://qn.img.ibabyzone.cn/attach/27/90/39/1xyD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640"/>
          <a:stretch>
            <a:fillRect/>
          </a:stretch>
        </p:blipFill>
        <p:spPr bwMode="auto">
          <a:xfrm>
            <a:off x="7215206" y="2714626"/>
            <a:ext cx="1571636" cy="2073048"/>
          </a:xfrm>
          <a:prstGeom prst="rect">
            <a:avLst/>
          </a:prstGeom>
          <a:noFill/>
        </p:spPr>
      </p:pic>
      <p:sp>
        <p:nvSpPr>
          <p:cNvPr id="7" name="矩形 6"/>
          <p:cNvSpPr/>
          <p:nvPr/>
        </p:nvSpPr>
        <p:spPr>
          <a:xfrm>
            <a:off x="414507" y="490786"/>
            <a:ext cx="621510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00B050"/>
                </a:solidFill>
                <a:latin typeface="黑体" pitchFamily="49" charset="-122"/>
                <a:ea typeface="黑体" pitchFamily="49" charset="-122"/>
              </a:rPr>
              <a:t>    那个冬天，一件温暖的小事让我久久不能忘怀！</a:t>
            </a:r>
            <a:endParaRPr lang="en-US" altLang="zh-CN" sz="2800" dirty="0">
              <a:solidFill>
                <a:srgbClr val="00B050"/>
              </a:solidFill>
              <a:latin typeface="黑体" pitchFamily="49" charset="-122"/>
              <a:ea typeface="黑体" pitchFamily="49" charset="-122"/>
            </a:endParaRPr>
          </a:p>
          <a:p>
            <a:r>
              <a:rPr lang="en-US" altLang="zh-CN" sz="2800" dirty="0">
                <a:solidFill>
                  <a:srgbClr val="00B050"/>
                </a:solidFill>
                <a:latin typeface="黑体" pitchFamily="49" charset="-122"/>
                <a:ea typeface="黑体" pitchFamily="49" charset="-122"/>
              </a:rPr>
              <a:t>    ……</a:t>
            </a:r>
            <a:endParaRPr lang="zh-CN" altLang="en-US" sz="2800" dirty="0">
              <a:solidFill>
                <a:srgbClr val="00B050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8" name="矩形标注 7"/>
          <p:cNvSpPr/>
          <p:nvPr/>
        </p:nvSpPr>
        <p:spPr>
          <a:xfrm>
            <a:off x="6516216" y="1925418"/>
            <a:ext cx="2500330" cy="646331"/>
          </a:xfrm>
          <a:prstGeom prst="wedgeRectCallout">
            <a:avLst>
              <a:gd name="adj1" fmla="val 12310"/>
              <a:gd name="adj2" fmla="val 76284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3600" b="1" dirty="0">
                <a:latin typeface="楷体" pitchFamily="49" charset="-122"/>
                <a:ea typeface="楷体" pitchFamily="49" charset="-122"/>
              </a:rPr>
              <a:t>首尾呼应式</a:t>
            </a:r>
            <a:endParaRPr lang="en-US" altLang="zh-CN" sz="3600" b="1" dirty="0">
              <a:latin typeface="楷体" pitchFamily="49" charset="-122"/>
              <a:ea typeface="楷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16893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07504" y="1177756"/>
            <a:ext cx="344005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   你想写哪种感受？叙述一件什么事情？不要急于下笔，先好好构思，编写好写作提纲。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219055" y="426869"/>
            <a:ext cx="2330450" cy="560705"/>
            <a:chOff x="292074" y="533430"/>
            <a:chExt cx="3107265" cy="747607"/>
          </a:xfrm>
        </p:grpSpPr>
        <p:sp>
          <p:nvSpPr>
            <p:cNvPr id="10" name="文本框 14"/>
            <p:cNvSpPr txBox="1"/>
            <p:nvPr/>
          </p:nvSpPr>
          <p:spPr>
            <a:xfrm>
              <a:off x="832247" y="533430"/>
              <a:ext cx="2567092" cy="747607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写作提纲</a:t>
              </a:r>
            </a:p>
          </p:txBody>
        </p:sp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2074" y="533430"/>
              <a:ext cx="540173" cy="672254"/>
            </a:xfrm>
            <a:prstGeom prst="rect">
              <a:avLst/>
            </a:prstGeom>
          </p:spPr>
        </p:pic>
      </p:grp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931059"/>
            <a:ext cx="5263855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5919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191455" y="483518"/>
            <a:ext cx="34305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习作提纲要求</a:t>
            </a:r>
          </a:p>
        </p:txBody>
      </p:sp>
      <p:sp>
        <p:nvSpPr>
          <p:cNvPr id="4" name="矩形 3"/>
          <p:cNvSpPr/>
          <p:nvPr/>
        </p:nvSpPr>
        <p:spPr>
          <a:xfrm>
            <a:off x="2123728" y="1419622"/>
            <a:ext cx="5184576" cy="181588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accent1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1.</a:t>
            </a:r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要流露的感受是什么？</a:t>
            </a:r>
          </a:p>
          <a:p>
            <a:r>
              <a:rPr lang="en-US" altLang="zh-CN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2.</a:t>
            </a:r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打算通过什么事来抒发感受？</a:t>
            </a:r>
          </a:p>
          <a:p>
            <a:r>
              <a:rPr lang="en-US" altLang="zh-CN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3.</a:t>
            </a:r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按照什么顺序来叙述这件事？</a:t>
            </a:r>
          </a:p>
          <a:p>
            <a:r>
              <a:rPr lang="en-US" altLang="zh-CN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4.</a:t>
            </a:r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打算拟定什么题目？</a:t>
            </a:r>
          </a:p>
        </p:txBody>
      </p:sp>
    </p:spTree>
    <p:extLst>
      <p:ext uri="{BB962C8B-B14F-4D97-AF65-F5344CB8AC3E}">
        <p14:creationId xmlns:p14="http://schemas.microsoft.com/office/powerpoint/2010/main" val="1868116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2090048" y="798334"/>
            <a:ext cx="3058016" cy="666511"/>
            <a:chOff x="2375756" y="2268826"/>
            <a:chExt cx="3058016" cy="666511"/>
          </a:xfrm>
        </p:grpSpPr>
        <p:sp>
          <p:nvSpPr>
            <p:cNvPr id="4" name="云形 3"/>
            <p:cNvSpPr/>
            <p:nvPr/>
          </p:nvSpPr>
          <p:spPr>
            <a:xfrm>
              <a:off x="2375756" y="2268826"/>
              <a:ext cx="3058016" cy="666511"/>
            </a:xfrm>
            <a:prstGeom prst="cloud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2471068" y="2290763"/>
              <a:ext cx="281868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latin typeface="楷体" pitchFamily="49" charset="-122"/>
                  <a:ea typeface="楷体" pitchFamily="49" charset="-122"/>
                </a:rPr>
                <a:t>表哥捉到蚱蜢</a:t>
              </a:r>
            </a:p>
          </p:txBody>
        </p:sp>
      </p:grpSp>
      <p:sp>
        <p:nvSpPr>
          <p:cNvPr id="6" name="文本框 2"/>
          <p:cNvSpPr txBox="1"/>
          <p:nvPr/>
        </p:nvSpPr>
        <p:spPr>
          <a:xfrm>
            <a:off x="683568" y="743238"/>
            <a:ext cx="720080" cy="353943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假期乡下捉蚱蜢</a:t>
            </a:r>
          </a:p>
        </p:txBody>
      </p:sp>
      <p:sp>
        <p:nvSpPr>
          <p:cNvPr id="2" name="左大括号 1"/>
          <p:cNvSpPr/>
          <p:nvPr/>
        </p:nvSpPr>
        <p:spPr>
          <a:xfrm>
            <a:off x="1595239" y="1131590"/>
            <a:ext cx="288032" cy="2762726"/>
          </a:xfrm>
          <a:prstGeom prst="leftBrac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" name="组合 8"/>
          <p:cNvGrpSpPr/>
          <p:nvPr/>
        </p:nvGrpSpPr>
        <p:grpSpPr>
          <a:xfrm>
            <a:off x="1961776" y="1869185"/>
            <a:ext cx="3527223" cy="730908"/>
            <a:chOff x="2098767" y="2336363"/>
            <a:chExt cx="2881760" cy="730908"/>
          </a:xfrm>
        </p:grpSpPr>
        <p:sp>
          <p:nvSpPr>
            <p:cNvPr id="10" name="云形 9"/>
            <p:cNvSpPr/>
            <p:nvPr/>
          </p:nvSpPr>
          <p:spPr>
            <a:xfrm>
              <a:off x="2098767" y="2336363"/>
              <a:ext cx="2610223" cy="730908"/>
            </a:xfrm>
            <a:prstGeom prst="cloud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259651" y="2389959"/>
              <a:ext cx="272087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latin typeface="楷体" pitchFamily="49" charset="-122"/>
                  <a:ea typeface="楷体" pitchFamily="49" charset="-122"/>
                </a:rPr>
                <a:t>我没捉到蚱蜢</a:t>
              </a: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1883271" y="3298405"/>
            <a:ext cx="5641057" cy="785513"/>
            <a:chOff x="2375756" y="2268826"/>
            <a:chExt cx="3591576" cy="785513"/>
          </a:xfrm>
        </p:grpSpPr>
        <p:sp>
          <p:nvSpPr>
            <p:cNvPr id="14" name="云形 13"/>
            <p:cNvSpPr/>
            <p:nvPr/>
          </p:nvSpPr>
          <p:spPr>
            <a:xfrm>
              <a:off x="2375756" y="2268826"/>
              <a:ext cx="3591576" cy="785513"/>
            </a:xfrm>
            <a:prstGeom prst="cloud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2487746" y="2296405"/>
              <a:ext cx="341619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latin typeface="楷体" pitchFamily="49" charset="-122"/>
                  <a:ea typeface="楷体" pitchFamily="49" charset="-122"/>
                </a:rPr>
                <a:t>表哥教我，我终于捉到蚱蜢</a:t>
              </a:r>
            </a:p>
          </p:txBody>
        </p:sp>
      </p:grpSp>
      <p:sp>
        <p:nvSpPr>
          <p:cNvPr id="19" name="矩形 18"/>
          <p:cNvSpPr/>
          <p:nvPr/>
        </p:nvSpPr>
        <p:spPr>
          <a:xfrm>
            <a:off x="6937038" y="1245672"/>
            <a:ext cx="954108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CN" altLang="en-US" sz="6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畅</a:t>
            </a:r>
            <a:endParaRPr lang="en-US" altLang="zh-CN" sz="6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zh-CN" altLang="en-US" sz="6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快</a:t>
            </a:r>
            <a:endParaRPr lang="zh-CN" altLang="en-US" sz="6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46498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090048" y="798334"/>
            <a:ext cx="3058016" cy="666511"/>
            <a:chOff x="2375756" y="2268826"/>
            <a:chExt cx="3058016" cy="666511"/>
          </a:xfrm>
        </p:grpSpPr>
        <p:sp>
          <p:nvSpPr>
            <p:cNvPr id="3" name="云形 2"/>
            <p:cNvSpPr/>
            <p:nvPr/>
          </p:nvSpPr>
          <p:spPr>
            <a:xfrm>
              <a:off x="2375756" y="2268826"/>
              <a:ext cx="3058016" cy="666511"/>
            </a:xfrm>
            <a:prstGeom prst="cloud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625460" y="2290763"/>
              <a:ext cx="266429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latin typeface="楷体" pitchFamily="49" charset="-122"/>
                  <a:ea typeface="楷体" pitchFamily="49" charset="-122"/>
                </a:rPr>
                <a:t>夜行有阴影</a:t>
              </a:r>
            </a:p>
          </p:txBody>
        </p:sp>
      </p:grpSp>
      <p:sp>
        <p:nvSpPr>
          <p:cNvPr id="5" name="文本框 2"/>
          <p:cNvSpPr txBox="1"/>
          <p:nvPr/>
        </p:nvSpPr>
        <p:spPr>
          <a:xfrm>
            <a:off x="755576" y="984062"/>
            <a:ext cx="720080" cy="3046988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一个人走夜路</a:t>
            </a:r>
          </a:p>
        </p:txBody>
      </p:sp>
      <p:sp>
        <p:nvSpPr>
          <p:cNvPr id="6" name="左大括号 5"/>
          <p:cNvSpPr/>
          <p:nvPr/>
        </p:nvSpPr>
        <p:spPr>
          <a:xfrm>
            <a:off x="1595239" y="1131590"/>
            <a:ext cx="288032" cy="2762726"/>
          </a:xfrm>
          <a:prstGeom prst="leftBrac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" name="组合 6"/>
          <p:cNvGrpSpPr/>
          <p:nvPr/>
        </p:nvGrpSpPr>
        <p:grpSpPr>
          <a:xfrm>
            <a:off x="1961776" y="1869185"/>
            <a:ext cx="4338415" cy="730908"/>
            <a:chOff x="2098767" y="2336363"/>
            <a:chExt cx="3544508" cy="730908"/>
          </a:xfrm>
        </p:grpSpPr>
        <p:sp>
          <p:nvSpPr>
            <p:cNvPr id="8" name="云形 7"/>
            <p:cNvSpPr/>
            <p:nvPr/>
          </p:nvSpPr>
          <p:spPr>
            <a:xfrm>
              <a:off x="2098767" y="2336363"/>
              <a:ext cx="3544508" cy="730908"/>
            </a:xfrm>
            <a:prstGeom prst="cloud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2259650" y="2389959"/>
              <a:ext cx="33836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latin typeface="楷体" pitchFamily="49" charset="-122"/>
                  <a:ea typeface="楷体" pitchFamily="49" charset="-122"/>
                </a:rPr>
                <a:t>硬着头皮走，很害怕</a:t>
              </a: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1883271" y="3298405"/>
            <a:ext cx="5641057" cy="785513"/>
            <a:chOff x="2375756" y="2268826"/>
            <a:chExt cx="3591576" cy="785513"/>
          </a:xfrm>
        </p:grpSpPr>
        <p:sp>
          <p:nvSpPr>
            <p:cNvPr id="11" name="云形 10"/>
            <p:cNvSpPr/>
            <p:nvPr/>
          </p:nvSpPr>
          <p:spPr>
            <a:xfrm>
              <a:off x="2375756" y="2268826"/>
              <a:ext cx="3591576" cy="785513"/>
            </a:xfrm>
            <a:prstGeom prst="cloud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487746" y="2296405"/>
              <a:ext cx="341619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200" b="1" dirty="0">
                  <a:latin typeface="楷体" pitchFamily="49" charset="-122"/>
                  <a:ea typeface="楷体" pitchFamily="49" charset="-122"/>
                </a:rPr>
                <a:t>黑影出现，原来是一只野猫</a:t>
              </a:r>
            </a:p>
          </p:txBody>
        </p:sp>
      </p:grpSp>
      <p:sp>
        <p:nvSpPr>
          <p:cNvPr id="13" name="矩形 12"/>
          <p:cNvSpPr/>
          <p:nvPr/>
        </p:nvSpPr>
        <p:spPr>
          <a:xfrm>
            <a:off x="6937039" y="1245672"/>
            <a:ext cx="954107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CN" altLang="en-US" sz="6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惧</a:t>
            </a:r>
            <a:endParaRPr lang="en-US" altLang="zh-CN" sz="6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zh-CN" altLang="en-US" sz="6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怕</a:t>
            </a:r>
            <a:endParaRPr lang="zh-CN" altLang="en-US" sz="6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06643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62" y="571950"/>
            <a:ext cx="366860" cy="456339"/>
          </a:xfrm>
          <a:prstGeom prst="rect">
            <a:avLst/>
          </a:prstGeom>
        </p:spPr>
      </p:pic>
      <p:sp>
        <p:nvSpPr>
          <p:cNvPr id="7" name="文本框 14"/>
          <p:cNvSpPr txBox="1"/>
          <p:nvPr/>
        </p:nvSpPr>
        <p:spPr>
          <a:xfrm>
            <a:off x="642910" y="500048"/>
            <a:ext cx="2003356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好词好句</a:t>
            </a:r>
          </a:p>
        </p:txBody>
      </p:sp>
      <p:sp>
        <p:nvSpPr>
          <p:cNvPr id="8" name="矩形 7"/>
          <p:cNvSpPr/>
          <p:nvPr/>
        </p:nvSpPr>
        <p:spPr>
          <a:xfrm>
            <a:off x="785786" y="1285866"/>
            <a:ext cx="1714512" cy="64294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ea typeface="黑体" pitchFamily="49" charset="-122"/>
              </a:rPr>
              <a:t>抒发真情</a:t>
            </a:r>
          </a:p>
        </p:txBody>
      </p:sp>
      <p:sp>
        <p:nvSpPr>
          <p:cNvPr id="12" name="矩形 11"/>
          <p:cNvSpPr/>
          <p:nvPr/>
        </p:nvSpPr>
        <p:spPr>
          <a:xfrm>
            <a:off x="714348" y="2034957"/>
            <a:ext cx="807249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春风化雨  投桃报李  舐犊情深  举案齐眉</a:t>
            </a:r>
            <a:endParaRPr lang="en-US" altLang="zh-CN" sz="2800" dirty="0"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抑强扶弱  急公好义  雪中送炭  肝脑涂地</a:t>
            </a:r>
            <a:endParaRPr lang="en-US" altLang="zh-CN" sz="2800" dirty="0"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两肋插刀  无微不至  嘘寒问暖  奋不顾身</a:t>
            </a:r>
            <a:endParaRPr lang="en-US" altLang="zh-CN" sz="2800" dirty="0"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舍己为人  先人后己  克己奉公  荣辱与共</a:t>
            </a:r>
          </a:p>
        </p:txBody>
      </p:sp>
    </p:spTree>
    <p:extLst>
      <p:ext uri="{BB962C8B-B14F-4D97-AF65-F5344CB8AC3E}">
        <p14:creationId xmlns:p14="http://schemas.microsoft.com/office/powerpoint/2010/main" val="3139311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785786" y="1643056"/>
            <a:ext cx="75724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怒发冲冠   大惊失色   垂头丧气   目瞪口呆神采奕奕   炯炯有神   聚精会神   全神贯注 心平气和   神采奕奕   悠然自得   得意洋洋 面面相觑   大惊小怪   毛骨悚然   六神无主</a:t>
            </a:r>
          </a:p>
        </p:txBody>
      </p:sp>
      <p:sp>
        <p:nvSpPr>
          <p:cNvPr id="4" name="矩形 3"/>
          <p:cNvSpPr/>
          <p:nvPr/>
        </p:nvSpPr>
        <p:spPr>
          <a:xfrm>
            <a:off x="773632" y="771550"/>
            <a:ext cx="1714512" cy="64294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ea typeface="黑体" pitchFamily="49" charset="-122"/>
              </a:rPr>
              <a:t>神态描写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0390" y="1203598"/>
            <a:ext cx="250760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400" dirty="0">
                <a:latin typeface="黑体" pitchFamily="49" charset="-122"/>
                <a:ea typeface="黑体" pitchFamily="49" charset="-122"/>
              </a:rPr>
              <a:t>被好朋友欺骗。</a:t>
            </a:r>
          </a:p>
        </p:txBody>
      </p:sp>
      <p:sp>
        <p:nvSpPr>
          <p:cNvPr id="60422" name="AutoShape 6" descr="http://img2.imgtn.bdimg.com/it/u=2840300644,2942125082&amp;fm=26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sp>
        <p:nvSpPr>
          <p:cNvPr id="60424" name="AutoShape 8" descr="http://img2.imgtn.bdimg.com/it/u=2840300644,2942125082&amp;fm=26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 dirty="0">
              <a:ea typeface="黑体" pitchFamily="49" charset="-122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98" b="20281"/>
          <a:stretch/>
        </p:blipFill>
        <p:spPr bwMode="auto">
          <a:xfrm>
            <a:off x="2727995" y="152723"/>
            <a:ext cx="6416005" cy="4545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785786" y="1643056"/>
            <a:ext cx="757242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能说会道   出口成章   能言善辩   娓娓而谈妙语连珠   伶牙俐齿   滔滔不绝   结结巴巴 津津乐道   低声细语   七嘴八舌   对答如流 苦口婆心   张口结舌   口若悬河   一鸣惊人</a:t>
            </a:r>
          </a:p>
        </p:txBody>
      </p:sp>
      <p:sp>
        <p:nvSpPr>
          <p:cNvPr id="4" name="矩形 3"/>
          <p:cNvSpPr/>
          <p:nvPr/>
        </p:nvSpPr>
        <p:spPr>
          <a:xfrm>
            <a:off x="857224" y="642924"/>
            <a:ext cx="1714512" cy="64294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ea typeface="黑体" pitchFamily="49" charset="-122"/>
              </a:rPr>
              <a:t>语言描写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18192" y="843558"/>
            <a:ext cx="5500726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              放假啦！</a:t>
            </a:r>
            <a:endParaRPr lang="en-US" altLang="zh-CN" sz="2400" dirty="0"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    “放假啦，放假啦！”</a:t>
            </a:r>
            <a:r>
              <a:rPr lang="zh-CN" altLang="en-US" sz="20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我们是开笼的鸟儿，入池的鱼儿，快活得像个神仙似的。</a:t>
            </a:r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早听奶奶说乡下可好玩啦，我决定趁这个假期回到老家，体会一下乡村别有的乐趣。</a:t>
            </a:r>
          </a:p>
          <a:p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    刚来到乡下，我连喘气的机会也没有，表哥表姐便兴高采烈地邀我去河边的草丛里捉蚱蜢。</a:t>
            </a:r>
            <a:r>
              <a:rPr lang="zh-CN" altLang="en-US" sz="20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来到了田野，只见表哥说完，就轻轻地弯下了腰，看准了一只蚱蜢，猛地用双手一捧，就抓到了一只又肥又大的蚱蜢。瞧他那眉飞色舞的神情，还吹起了口哨，好像孙悟空当上了齐天大圣似的。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5946795" y="1000114"/>
            <a:ext cx="0" cy="3515852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084168" y="1401170"/>
            <a:ext cx="27860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比喻生动形象。</a:t>
            </a:r>
            <a:endParaRPr lang="en-US" altLang="zh-CN" sz="20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53942" y="2883986"/>
            <a:ext cx="278608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表哥抓蚱蜢的动作、神态描写生动传神。“好像孙悟空当上了齐天大圣似的”表现出表哥快乐而得意情态。</a:t>
            </a:r>
            <a:endParaRPr lang="en-US" altLang="zh-CN" sz="2000" dirty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62" y="397201"/>
            <a:ext cx="366860" cy="456339"/>
          </a:xfrm>
          <a:prstGeom prst="rect">
            <a:avLst/>
          </a:prstGeom>
        </p:spPr>
      </p:pic>
      <p:sp>
        <p:nvSpPr>
          <p:cNvPr id="9" name="文本框 14"/>
          <p:cNvSpPr txBox="1"/>
          <p:nvPr/>
        </p:nvSpPr>
        <p:spPr>
          <a:xfrm>
            <a:off x="642910" y="325299"/>
            <a:ext cx="2003356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例文赏析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28596" y="785800"/>
            <a:ext cx="550072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    看到表哥抓到大蚱蜢，我既羡慕又嫉妒。</a:t>
            </a:r>
            <a:r>
              <a:rPr lang="zh-CN" altLang="en-US" sz="20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哼，有什么了不起，等会儿我要抓一只比你更大更肥的蚱蜢给你瞧瞧。</a:t>
            </a:r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这时一只大蚱蜢出现了，我急忙像饿狼见到了食物似的猛扑上去，可是，蚱蜢没抓到，我倒是摔了个“狗啃泥”。表哥看到我这副狼狈的模样，心疼地说：“摔到了没有？小蚱蜢机灵得很，只有在它的后面‘偷袭’才行。”</a:t>
            </a:r>
            <a:r>
              <a:rPr lang="zh-CN" altLang="en-US" sz="20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听了表哥的话，我的脸羞得通红，原来不管做什么事，都要仔细观察，掌握窍门才行啊，我一定要把我这粗心急躁的老毛病改一改啦。</a:t>
            </a:r>
          </a:p>
        </p:txBody>
      </p:sp>
      <p:cxnSp>
        <p:nvCxnSpPr>
          <p:cNvPr id="3" name="直接连接符 2"/>
          <p:cNvCxnSpPr/>
          <p:nvPr/>
        </p:nvCxnSpPr>
        <p:spPr>
          <a:xfrm flipH="1">
            <a:off x="5857884" y="785800"/>
            <a:ext cx="1588" cy="3370126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072198" y="882775"/>
            <a:ext cx="2857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表现出“我”不服输的心理。</a:t>
            </a:r>
            <a:endParaRPr lang="en-US" altLang="zh-CN" sz="20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72198" y="3075806"/>
            <a:ext cx="2857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心理描写，表现出自己心理变化的过程。</a:t>
            </a:r>
            <a:endParaRPr lang="en-US" altLang="zh-CN" sz="2000" dirty="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23528" y="555526"/>
            <a:ext cx="568863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    接下来，我按照表哥的话，悄悄地走到一只蚱蜢后面，看准目标，快速地伸出手，轻轻地一抓，噢耶！我高兴地跳起来了，我终于抓到一只又大又肥的蚱蜢啦。</a:t>
            </a:r>
            <a:r>
              <a:rPr lang="zh-CN" altLang="en-US" sz="20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瞧瞧这只可怜的蚱蜢，它眼睛瞪得圆圆的，头上的触角一摆一摆的，好像在对我说：“求求你了，饶了我吧！”哼！小蚱蜢，叫你还敢吃我奶奶的庄稼，我才不会饶了你呢，乖乖地跟我一起回家吧！</a:t>
            </a:r>
            <a:endParaRPr lang="en-US" altLang="zh-CN" sz="2000" b="1" dirty="0">
              <a:solidFill>
                <a:srgbClr val="C00000"/>
              </a:solidFill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2000" b="1" dirty="0">
                <a:latin typeface="楷体" pitchFamily="49" charset="-122"/>
                <a:ea typeface="楷体" pitchFamily="49" charset="-122"/>
              </a:rPr>
              <a:t>    夕阳西下，彩霞满天，我们拿着“战利品”打道回府了，</a:t>
            </a:r>
            <a:r>
              <a:rPr lang="zh-CN" altLang="en-US" sz="20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我一边走一边唱着歌儿：“今天是个好日子，心想的事儿都能成</a:t>
            </a:r>
            <a:r>
              <a:rPr lang="en-US" altLang="zh-CN" sz="20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……” </a:t>
            </a:r>
          </a:p>
          <a:p>
            <a:r>
              <a:rPr lang="zh-CN" altLang="en-US" sz="2000" b="1" dirty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    今天玩得可真是畅快啊！</a:t>
            </a:r>
          </a:p>
        </p:txBody>
      </p:sp>
      <p:cxnSp>
        <p:nvCxnSpPr>
          <p:cNvPr id="3" name="直接连接符 2"/>
          <p:cNvCxnSpPr/>
          <p:nvPr/>
        </p:nvCxnSpPr>
        <p:spPr>
          <a:xfrm rot="5400000">
            <a:off x="4048409" y="2542325"/>
            <a:ext cx="3929090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204148" y="1527481"/>
            <a:ext cx="22322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运用拟人手法，对小蚱蜢的描写可谓传神至极。</a:t>
            </a:r>
            <a:endParaRPr lang="en-US" altLang="zh-CN" sz="20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04148" y="3007445"/>
            <a:ext cx="22322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结尾表现出自己高兴的心情，点明“畅快”的情感主题。</a:t>
            </a:r>
            <a:endParaRPr lang="en-US" altLang="zh-CN" sz="2000" dirty="0"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42910" y="915566"/>
            <a:ext cx="796153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点评：</a:t>
            </a:r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这篇习作，作者选择的情感体验是“畅快”，向我们介绍了暑假到乡下外婆家抓蚱蜢的故事。文中作者具体描写自己和表哥一起抓蚱蜢的过程。这一过程可谓一波三折。同时运用心理描写，完整地再现了作者情感的变化，把这一天玩得真“畅快”的情感充分表达出来。</a:t>
            </a:r>
            <a:endParaRPr lang="en-US" altLang="zh-CN" sz="24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" name="文本框 14">
            <a:hlinkClick r:id="rId2" action="ppaction://hlinkpres?slideindex=1&amp;slidetitle="/>
          </p:cNvPr>
          <p:cNvSpPr txBox="1"/>
          <p:nvPr/>
        </p:nvSpPr>
        <p:spPr>
          <a:xfrm>
            <a:off x="1381960" y="3507854"/>
            <a:ext cx="336763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更多例文一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3585600" y="3646602"/>
            <a:ext cx="335280" cy="472440"/>
          </a:xfrm>
          <a:prstGeom prst="rect">
            <a:avLst/>
          </a:prstGeom>
        </p:spPr>
      </p:pic>
      <p:sp>
        <p:nvSpPr>
          <p:cNvPr id="6" name="文本框 14">
            <a:hlinkClick r:id="rId4" action="ppaction://hlinkpres?slideindex=1&amp;slidetitle="/>
          </p:cNvPr>
          <p:cNvSpPr txBox="1"/>
          <p:nvPr/>
        </p:nvSpPr>
        <p:spPr>
          <a:xfrm>
            <a:off x="4870000" y="3565470"/>
            <a:ext cx="265432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更多例文二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7073640" y="3632210"/>
            <a:ext cx="335280" cy="4724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85786" y="3357568"/>
            <a:ext cx="7632848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    和同学交换读一读，互相说说哪些地方较好地表达了真情实感。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62" y="571950"/>
            <a:ext cx="366860" cy="456339"/>
          </a:xfrm>
          <a:prstGeom prst="rect">
            <a:avLst/>
          </a:prstGeom>
        </p:spPr>
      </p:pic>
      <p:sp>
        <p:nvSpPr>
          <p:cNvPr id="6" name="文本框 14"/>
          <p:cNvSpPr txBox="1"/>
          <p:nvPr/>
        </p:nvSpPr>
        <p:spPr>
          <a:xfrm>
            <a:off x="642910" y="500048"/>
            <a:ext cx="2003356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互评修改</a:t>
            </a:r>
          </a:p>
        </p:txBody>
      </p:sp>
      <p:pic>
        <p:nvPicPr>
          <p:cNvPr id="6146" name="Picture 2" descr="https://timgsa.baidu.com/timg?image&amp;quality=80&amp;size=b9999_10000&amp;sec=1568471480633&amp;di=2d1f1da5ade743478f084a7d8f91ba0f&amp;imgtype=0&amp;src=http%3A%2F%2F5b0988e595225.cdn.sohucs.com%2Fimages%2F20171126%2F7659917e1fe84b73a493839d61ec8087.jpe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66" y="785800"/>
            <a:ext cx="5715000" cy="25908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0700069"/>
              </p:ext>
            </p:extLst>
          </p:nvPr>
        </p:nvGraphicFramePr>
        <p:xfrm>
          <a:off x="571472" y="642924"/>
          <a:ext cx="7715305" cy="42062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9163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93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647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8495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9411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>
                          <a:ea typeface="黑体" pitchFamily="49" charset="-122"/>
                        </a:rPr>
                        <a:t>评价项目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dirty="0"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dirty="0"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>
                          <a:ea typeface="黑体" pitchFamily="49" charset="-122"/>
                        </a:rPr>
                        <a:t>  加油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4692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>
                          <a:ea typeface="黑体" pitchFamily="49" charset="-122"/>
                        </a:rPr>
                        <a:t>是否写亲身经历，抒发情感是否是自然流露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411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>
                          <a:ea typeface="黑体" pitchFamily="49" charset="-122"/>
                        </a:rPr>
                        <a:t>结构布局是否巧妙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4692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>
                          <a:ea typeface="黑体" pitchFamily="49" charset="-122"/>
                        </a:rPr>
                        <a:t>人物的语言，动作，神态，细节描写等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411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>
                          <a:ea typeface="黑体" pitchFamily="49" charset="-122"/>
                        </a:rPr>
                        <a:t>事例是否符合实际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86218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>
                          <a:ea typeface="黑体" pitchFamily="49" charset="-122"/>
                        </a:rPr>
                        <a:t>书写认真，错别字少于</a:t>
                      </a:r>
                      <a:r>
                        <a:rPr lang="en-US" altLang="zh-CN" sz="1800" dirty="0">
                          <a:ea typeface="黑体" pitchFamily="49" charset="-122"/>
                        </a:rPr>
                        <a:t>3</a:t>
                      </a:r>
                      <a:r>
                        <a:rPr lang="zh-CN" altLang="en-US" sz="1800" dirty="0">
                          <a:ea typeface="黑体" pitchFamily="49" charset="-122"/>
                        </a:rPr>
                        <a:t>个，病句不多于</a:t>
                      </a:r>
                      <a:r>
                        <a:rPr lang="en-US" altLang="zh-CN" sz="1800" dirty="0">
                          <a:ea typeface="黑体" pitchFamily="49" charset="-122"/>
                        </a:rPr>
                        <a:t>2</a:t>
                      </a:r>
                      <a:r>
                        <a:rPr lang="zh-CN" altLang="en-US" sz="1800" dirty="0">
                          <a:ea typeface="黑体" pitchFamily="49" charset="-122"/>
                        </a:rPr>
                        <a:t>个，有修改的痕迹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78131">
                <a:tc gridSpan="4">
                  <a:txBody>
                    <a:bodyPr/>
                    <a:lstStyle/>
                    <a:p>
                      <a:pPr algn="l"/>
                      <a:r>
                        <a:rPr lang="zh-CN" altLang="en-US" sz="1800" dirty="0">
                          <a:ea typeface="黑体" pitchFamily="49" charset="-122"/>
                        </a:rPr>
                        <a:t>老师或同学评语及修改建议：</a:t>
                      </a:r>
                      <a:endParaRPr lang="en-US" altLang="zh-CN" sz="1800" dirty="0">
                        <a:ea typeface="黑体" pitchFamily="49" charset="-122"/>
                      </a:endParaRPr>
                    </a:p>
                    <a:p>
                      <a:pPr algn="l"/>
                      <a:endParaRPr lang="en-US" altLang="zh-CN" sz="1800" dirty="0">
                        <a:ea typeface="黑体" pitchFamily="49" charset="-122"/>
                      </a:endParaRPr>
                    </a:p>
                    <a:p>
                      <a:pPr algn="l"/>
                      <a:endParaRPr lang="zh-CN" altLang="en-US" sz="1800" dirty="0">
                        <a:ea typeface="黑体" pitchFamily="49" charset="-122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心形 5"/>
          <p:cNvSpPr/>
          <p:nvPr/>
        </p:nvSpPr>
        <p:spPr>
          <a:xfrm>
            <a:off x="7293319" y="745990"/>
            <a:ext cx="360040" cy="216024"/>
          </a:xfrm>
          <a:prstGeom prst="heart">
            <a:avLst/>
          </a:prstGeom>
          <a:solidFill>
            <a:schemeClr val="accent2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ea typeface="黑体" pitchFamily="49" charset="-122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145" y="707677"/>
            <a:ext cx="2667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845" y="707677"/>
            <a:ext cx="2667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643" y="704837"/>
            <a:ext cx="2667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338" y="645764"/>
            <a:ext cx="2667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642924"/>
            <a:ext cx="2667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5729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55776" y="1437620"/>
            <a:ext cx="5254974" cy="1569660"/>
          </a:xfrm>
          <a:prstGeom prst="wedgeRectCallout">
            <a:avLst>
              <a:gd name="adj1" fmla="val -60891"/>
              <a:gd name="adj2" fmla="val 122399"/>
            </a:avLst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    无论是开怀大笑，还是火冒三丈，这些都是我们的真情流露。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204" y="1219761"/>
            <a:ext cx="1694180" cy="22485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730026" y="800484"/>
            <a:ext cx="16001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>
                <a:latin typeface="黑体" pitchFamily="49" charset="-122"/>
                <a:ea typeface="黑体" pitchFamily="49" charset="-122"/>
              </a:rPr>
              <a:t>习 作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F"/>
              </a:clrFrom>
              <a:clrTo>
                <a:srgbClr val="FEFE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179512" y="483518"/>
            <a:ext cx="3929090" cy="4324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 descr="https://ss3.bdstatic.com/70cFv8Sh_Q1YnxGkpoWK1HF6hhy/it/u=1973431929,2521444474&amp;fm=26&amp;gp=0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15816" y="0"/>
            <a:ext cx="3303818" cy="220254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152401" y="2355726"/>
            <a:ext cx="413446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>
                <a:latin typeface="黑体" pitchFamily="49" charset="-122"/>
                <a:ea typeface="黑体" pitchFamily="49" charset="-122"/>
              </a:rPr>
              <a:t>让真情自然流露</a:t>
            </a:r>
          </a:p>
        </p:txBody>
      </p:sp>
      <p:sp>
        <p:nvSpPr>
          <p:cNvPr id="6" name="矩形 5"/>
          <p:cNvSpPr/>
          <p:nvPr/>
        </p:nvSpPr>
        <p:spPr>
          <a:xfrm flipH="1">
            <a:off x="-36512" y="97790"/>
            <a:ext cx="4484370" cy="2889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7" name="文本框 1"/>
          <p:cNvSpPr txBox="1"/>
          <p:nvPr/>
        </p:nvSpPr>
        <p:spPr>
          <a:xfrm>
            <a:off x="313686" y="110686"/>
            <a:ext cx="1569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语文  六年级  下册</a:t>
            </a:r>
          </a:p>
        </p:txBody>
      </p:sp>
    </p:spTree>
    <p:extLst>
      <p:ext uri="{BB962C8B-B14F-4D97-AF65-F5344CB8AC3E}">
        <p14:creationId xmlns:p14="http://schemas.microsoft.com/office/powerpoint/2010/main" val="1692152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55" y="411404"/>
            <a:ext cx="366860" cy="456339"/>
          </a:xfrm>
          <a:prstGeom prst="rect">
            <a:avLst/>
          </a:prstGeom>
        </p:spPr>
      </p:pic>
      <p:sp>
        <p:nvSpPr>
          <p:cNvPr id="10" name="文本框 14"/>
          <p:cNvSpPr txBox="1"/>
          <p:nvPr/>
        </p:nvSpPr>
        <p:spPr>
          <a:xfrm>
            <a:off x="660303" y="339502"/>
            <a:ext cx="2003356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审题指导</a:t>
            </a:r>
          </a:p>
        </p:txBody>
      </p:sp>
      <p:sp>
        <p:nvSpPr>
          <p:cNvPr id="11" name="矩形 10"/>
          <p:cNvSpPr/>
          <p:nvPr/>
        </p:nvSpPr>
        <p:spPr>
          <a:xfrm>
            <a:off x="785786" y="1285866"/>
            <a:ext cx="67505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你们是怎样理解“真”的涵义的呢？</a:t>
            </a:r>
          </a:p>
        </p:txBody>
      </p:sp>
      <p:pic>
        <p:nvPicPr>
          <p:cNvPr id="12" name="图片 11" descr="u=1943501010,1957273687&amp;fm=15&amp;gp=0.jpg"/>
          <p:cNvPicPr>
            <a:picLocks noChangeAspect="1"/>
          </p:cNvPicPr>
          <p:nvPr/>
        </p:nvPicPr>
        <p:blipFill>
          <a:blip r:embed="rId3">
            <a:lum contrast="40000"/>
          </a:blip>
          <a:stretch>
            <a:fillRect/>
          </a:stretch>
        </p:blipFill>
        <p:spPr>
          <a:xfrm>
            <a:off x="4714876" y="2214560"/>
            <a:ext cx="3408038" cy="244697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https://timgsa.baidu.com/timg?image&amp;quality=80&amp;size=b9999_10000&amp;sec=1568216584392&amp;di=185a13e3188c5a4e548cccfa7436d642&amp;imgtype=0&amp;src=http%3A%2F%2Fbpic.588ku.com%2Felement_origin_min_pic%2F17%2F04%2F20%2F2ae80d6a6a45f9c2e86405ff182880e3.jpg%2521%2Ffwfh%2F804x468%2Fquality%2F90%2Funsharp%2Ftrue%2Fcompress%2Ftru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32" y="2266950"/>
            <a:ext cx="4667250" cy="2876550"/>
          </a:xfrm>
          <a:prstGeom prst="rect">
            <a:avLst/>
          </a:prstGeom>
          <a:noFill/>
        </p:spPr>
      </p:pic>
      <p:sp>
        <p:nvSpPr>
          <p:cNvPr id="4" name="圆角矩形标注 3"/>
          <p:cNvSpPr/>
          <p:nvPr/>
        </p:nvSpPr>
        <p:spPr>
          <a:xfrm>
            <a:off x="571472" y="1857370"/>
            <a:ext cx="1857388" cy="571504"/>
          </a:xfrm>
          <a:prstGeom prst="wedgeRoundRectCallout">
            <a:avLst>
              <a:gd name="adj1" fmla="val 56247"/>
              <a:gd name="adj2" fmla="val 114166"/>
              <a:gd name="adj3" fmla="val 166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真人真事。</a:t>
            </a:r>
          </a:p>
        </p:txBody>
      </p:sp>
      <p:sp>
        <p:nvSpPr>
          <p:cNvPr id="5" name="圆角矩形标注 4"/>
          <p:cNvSpPr/>
          <p:nvPr/>
        </p:nvSpPr>
        <p:spPr>
          <a:xfrm>
            <a:off x="3000364" y="785800"/>
            <a:ext cx="1785950" cy="642942"/>
          </a:xfrm>
          <a:prstGeom prst="wedgeRoundRectCallout">
            <a:avLst>
              <a:gd name="adj1" fmla="val 19864"/>
              <a:gd name="adj2" fmla="val 135184"/>
              <a:gd name="adj3" fmla="val 166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亲身经历。</a:t>
            </a:r>
          </a:p>
        </p:txBody>
      </p:sp>
      <p:sp>
        <p:nvSpPr>
          <p:cNvPr id="6" name="圆角矩形标注 5"/>
          <p:cNvSpPr/>
          <p:nvPr/>
        </p:nvSpPr>
        <p:spPr>
          <a:xfrm>
            <a:off x="5500694" y="1428742"/>
            <a:ext cx="3357586" cy="642942"/>
          </a:xfrm>
          <a:prstGeom prst="wedgeRoundRectCallout">
            <a:avLst>
              <a:gd name="adj1" fmla="val -37759"/>
              <a:gd name="adj2" fmla="val 132221"/>
              <a:gd name="adj3" fmla="val 166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符合客观实际的事。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1520" y="915566"/>
            <a:ext cx="259228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    生活中经历的一切，都会带给我们各种各样的情感体验。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39" y="738039"/>
            <a:ext cx="5263855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6982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1991</Words>
  <Application>Microsoft Office PowerPoint</Application>
  <PresentationFormat>全屏显示(16:9)</PresentationFormat>
  <Paragraphs>130</Paragraphs>
  <Slides>46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46</vt:i4>
      </vt:variant>
    </vt:vector>
  </HeadingPairs>
  <TitlesOfParts>
    <vt:vector size="55" baseType="lpstr">
      <vt:lpstr>微软雅黑</vt:lpstr>
      <vt:lpstr>Arial</vt:lpstr>
      <vt:lpstr>宋体</vt:lpstr>
      <vt:lpstr>黑体</vt:lpstr>
      <vt:lpstr>Calibri</vt:lpstr>
      <vt:lpstr>楷体</vt:lpstr>
      <vt:lpstr>幼圆</vt:lpstr>
      <vt:lpstr>Times New Roman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2017-03-17T02:28:00Z</dcterms:created>
  <dcterms:modified xsi:type="dcterms:W3CDTF">2021-03-26T00:58:14Z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2052-11.1.0.8808</vt:lpwstr>
  </property>
</Properties>
</file>