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23" r:id="rId2"/>
    <p:sldId id="667" r:id="rId3"/>
    <p:sldId id="645" r:id="rId4"/>
    <p:sldId id="646" r:id="rId5"/>
    <p:sldId id="647" r:id="rId6"/>
    <p:sldId id="683" r:id="rId7"/>
    <p:sldId id="679" r:id="rId8"/>
    <p:sldId id="680" r:id="rId9"/>
    <p:sldId id="681" r:id="rId10"/>
    <p:sldId id="682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黑体" panose="02010609060101010101" pitchFamily="49" charset="-122"/>
      <p:regular r:id="rId18"/>
    </p:embeddedFont>
    <p:embeddedFont>
      <p:font typeface="楷体" panose="02010609060101010101" pitchFamily="49" charset="-122"/>
      <p:regular r:id="rId19"/>
    </p:embeddedFont>
    <p:embeddedFont>
      <p:font typeface="微软雅黑" panose="020B0503020204020204" pitchFamily="34" charset="-122"/>
      <p:regular r:id="rId20"/>
      <p:bold r:id="rId21"/>
    </p:embeddedFont>
  </p:embeddedFontLst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51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8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D60093"/>
    <a:srgbClr val="FF5050"/>
    <a:srgbClr val="FF4BC7"/>
    <a:srgbClr val="FF7C80"/>
    <a:srgbClr val="FF6600"/>
    <a:srgbClr val="FF0066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4660"/>
  </p:normalViewPr>
  <p:slideViewPr>
    <p:cSldViewPr>
      <p:cViewPr varScale="1">
        <p:scale>
          <a:sx n="138" d="100"/>
          <a:sy n="138" d="100"/>
        </p:scale>
        <p:origin x="720" y="108"/>
      </p:cViewPr>
      <p:guideLst>
        <p:guide orient="horz" pos="2488"/>
        <p:guide pos="51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754"/>
    </p:cViewPr>
  </p:sorter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298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2020/1/27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823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2020/1/27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4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91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180340"/>
            <a:ext cx="8890000" cy="49822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" y="92978"/>
            <a:ext cx="2771800" cy="275590"/>
            <a:chOff x="1" y="92978"/>
            <a:chExt cx="2771800" cy="275590"/>
          </a:xfrm>
        </p:grpSpPr>
        <p:sp>
          <p:nvSpPr>
            <p:cNvPr id="5" name="矩形 4"/>
            <p:cNvSpPr/>
            <p:nvPr userDrawn="1"/>
          </p:nvSpPr>
          <p:spPr>
            <a:xfrm flipH="1">
              <a:off x="1" y="123478"/>
              <a:ext cx="2771800" cy="216000"/>
            </a:xfrm>
            <a:prstGeom prst="rect">
              <a:avLst/>
            </a:prstGeom>
            <a:gradFill flip="none" rotWithShape="1">
              <a:gsLst>
                <a:gs pos="40000">
                  <a:schemeClr val="accent5">
                    <a:lumMod val="60000"/>
                    <a:lumOff val="40000"/>
                  </a:schemeClr>
                </a:gs>
                <a:gs pos="97000">
                  <a:schemeClr val="bg1">
                    <a:alpha val="0"/>
                  </a:schemeClr>
                </a:gs>
                <a:gs pos="70000">
                  <a:schemeClr val="accent5">
                    <a:lumMod val="40000"/>
                    <a:lumOff val="60000"/>
                    <a:alpha val="76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文本框 10"/>
            <p:cNvSpPr txBox="1"/>
            <p:nvPr userDrawn="1"/>
          </p:nvSpPr>
          <p:spPr>
            <a:xfrm>
              <a:off x="179120" y="92978"/>
              <a:ext cx="792480" cy="275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200" b="0" dirty="0">
                  <a:latin typeface="宋体" pitchFamily="2" charset="-122"/>
                  <a:ea typeface="宋体" pitchFamily="2" charset="-122"/>
                </a:rPr>
                <a:t>习作例文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8"/>
          <p:cNvSpPr txBox="1"/>
          <p:nvPr/>
        </p:nvSpPr>
        <p:spPr>
          <a:xfrm>
            <a:off x="1264568" y="1804814"/>
            <a:ext cx="2868295" cy="706755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ea"/>
              </a:rPr>
              <a:t>别了</a:t>
            </a:r>
            <a:r>
              <a:rPr lang="en-US" altLang="zh-C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ea"/>
              </a:rPr>
              <a:t>,</a:t>
            </a:r>
            <a:r>
              <a:rPr lang="zh-CN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ea"/>
              </a:rPr>
              <a:t>语文课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3830" y="483870"/>
            <a:ext cx="1467485" cy="549275"/>
            <a:chOff x="597" y="762"/>
            <a:chExt cx="2311" cy="8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圆角矩形 10"/>
            <p:cNvSpPr/>
            <p:nvPr/>
          </p:nvSpPr>
          <p:spPr>
            <a:xfrm>
              <a:off x="597" y="762"/>
              <a:ext cx="2311" cy="8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681" y="850"/>
              <a:ext cx="2144" cy="68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sz="2400" b="1" dirty="0">
                  <a:ln w="0"/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习作例文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-2540" y="105410"/>
            <a:ext cx="4495800" cy="275590"/>
            <a:chOff x="-43001" y="136086"/>
            <a:chExt cx="4176534" cy="275590"/>
          </a:xfrm>
          <a:solidFill>
            <a:schemeClr val="bg1"/>
          </a:solidFill>
        </p:grpSpPr>
        <p:sp>
          <p:nvSpPr>
            <p:cNvPr id="15" name="矩形 14"/>
            <p:cNvSpPr/>
            <p:nvPr/>
          </p:nvSpPr>
          <p:spPr>
            <a:xfrm flipH="1">
              <a:off x="-36512" y="159581"/>
              <a:ext cx="4170045" cy="252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"/>
            <p:cNvSpPr txBox="1"/>
            <p:nvPr/>
          </p:nvSpPr>
          <p:spPr>
            <a:xfrm>
              <a:off x="-43001" y="136086"/>
              <a:ext cx="2205068" cy="2755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200" b="1" dirty="0">
                  <a:latin typeface="Heiti SC Light" panose="02000000000000000000" pitchFamily="2" charset="-128"/>
                  <a:ea typeface="Heiti SC Light" panose="02000000000000000000" pitchFamily="2" charset="-128"/>
                </a:rPr>
                <a:t>      语文   六年级   下册</a:t>
              </a:r>
            </a:p>
          </p:txBody>
        </p:sp>
      </p:grpSp>
      <p:sp>
        <p:nvSpPr>
          <p:cNvPr id="2" name="TextBox 48"/>
          <p:cNvSpPr txBox="1"/>
          <p:nvPr/>
        </p:nvSpPr>
        <p:spPr>
          <a:xfrm>
            <a:off x="4751353" y="2860819"/>
            <a:ext cx="3738880" cy="706755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ea"/>
              </a:rPr>
              <a:t>阳光的两种用法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99279" y="1522080"/>
            <a:ext cx="8145205" cy="18224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</a:ln>
          <a:effectLst/>
        </p:spPr>
        <p:txBody>
          <a:bodyPr vert="horz" wrap="square" lIns="68590" tIns="34295" rIns="68590" bIns="34295" numCol="1" anchor="ctr" anchorCtr="0" compatLnSpc="1">
            <a:spAutoFit/>
          </a:bodyPr>
          <a:lstStyle/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kumimoji="0" sz="2400" i="0" u="none" strike="noStrike" cap="none" normalizeH="0" baseline="0" dirty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通过讲述母亲把“老阳儿”叠在被子里的事情，作者的情感自然地流露出来。作者反复提到的“老阳</a:t>
            </a:r>
            <a:r>
              <a:rPr kumimoji="0" lang="zh-CN" sz="2400" i="0" u="none" strike="noStrike" cap="none" normalizeH="0" baseline="0" dirty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儿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kumimoji="0" sz="2400" i="0" u="none" strike="noStrike" cap="none" normalizeH="0" baseline="0" dirty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起到了贯穿全文情感脉络的作用。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4"/>
          <p:cNvSpPr txBox="1"/>
          <p:nvPr/>
        </p:nvSpPr>
        <p:spPr>
          <a:xfrm>
            <a:off x="559435" y="456565"/>
            <a:ext cx="44888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习作例文：别了，语文课</a:t>
            </a:r>
          </a:p>
        </p:txBody>
      </p:sp>
      <p:sp>
        <p:nvSpPr>
          <p:cNvPr id="3" name="KSO_Shape"/>
          <p:cNvSpPr/>
          <p:nvPr/>
        </p:nvSpPr>
        <p:spPr>
          <a:xfrm>
            <a:off x="214668" y="564657"/>
            <a:ext cx="344665" cy="336386"/>
          </a:xfrm>
          <a:custGeom>
            <a:avLst/>
            <a:gdLst/>
            <a:ahLst/>
            <a:cxnLst/>
            <a:rect l="l" t="t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1210" y="1009650"/>
            <a:ext cx="4920615" cy="2968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阅读指导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初读例文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思考：文章写了什么事？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细读例文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30000"/>
              </a:lnSpc>
            </a:pPr>
            <a:r>
              <a:rPr sz="2400" b="1" dirty="0" err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说说“我”对学习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语文</a:t>
            </a:r>
            <a:r>
              <a:rPr sz="2400" b="1" dirty="0" err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的情感和态度发生了怎样的变化</a:t>
            </a:r>
            <a:r>
              <a:rPr 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16261" r="8789"/>
          <a:stretch>
            <a:fillRect/>
          </a:stretch>
        </p:blipFill>
        <p:spPr>
          <a:xfrm>
            <a:off x="5868144" y="1995686"/>
            <a:ext cx="2647459" cy="1651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91210" y="1009650"/>
            <a:ext cx="4396740" cy="17727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总结写法</a:t>
            </a:r>
          </a:p>
          <a:p>
            <a:pPr algn="just">
              <a:lnSpc>
                <a:spcPct val="13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思考：课文</a:t>
            </a:r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是怎样表达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情感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?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50" y="3098800"/>
            <a:ext cx="1746885" cy="1221105"/>
          </a:xfrm>
          <a:prstGeom prst="rect">
            <a:avLst/>
          </a:prstGeom>
        </p:spPr>
      </p:pic>
      <p:sp>
        <p:nvSpPr>
          <p:cNvPr id="3" name="云形标注 2"/>
          <p:cNvSpPr/>
          <p:nvPr/>
        </p:nvSpPr>
        <p:spPr>
          <a:xfrm>
            <a:off x="5507990" y="2211705"/>
            <a:ext cx="2664460" cy="1008380"/>
          </a:xfrm>
          <a:prstGeom prst="cloudCallout">
            <a:avLst/>
          </a:prstGeom>
          <a:grpFill/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云形标注 3"/>
          <p:cNvSpPr/>
          <p:nvPr/>
        </p:nvSpPr>
        <p:spPr>
          <a:xfrm>
            <a:off x="6064885" y="2034540"/>
            <a:ext cx="2211705" cy="1945005"/>
          </a:xfrm>
          <a:prstGeom prst="cloudCallout">
            <a:avLst>
              <a:gd name="adj1" fmla="val -86778"/>
              <a:gd name="adj2" fmla="val -1555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55105" y="2451735"/>
            <a:ext cx="194945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叙述事情</a:t>
            </a:r>
          </a:p>
          <a:p>
            <a:pPr algn="just">
              <a:lnSpc>
                <a:spcPct val="11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内心独白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162934" y="1574800"/>
            <a:ext cx="5229225" cy="3300095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</a:ln>
          <a:effectLst/>
        </p:spPr>
        <p:txBody>
          <a:bodyPr vert="horz" wrap="square" lIns="68590" tIns="34295" rIns="68590" bIns="34295" numCol="1" anchor="ctr" anchorCtr="0" compatLnSpc="1">
            <a:spAutoFit/>
          </a:bodyPr>
          <a:lstStyle/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讲了作者由开始的对语文课“厌恶”到后来因全家移民和张先生教导对语文课产生“喜爱”之情,最后因为知道自己无法再学习语文而“热泪盈眶”。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" y="535940"/>
            <a:ext cx="542925" cy="4464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77265" y="353060"/>
            <a:ext cx="2101850" cy="811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例文分析</a:t>
            </a:r>
          </a:p>
        </p:txBody>
      </p:sp>
      <p:pic>
        <p:nvPicPr>
          <p:cNvPr id="3" name="图片 2" descr="43d3820f6edb6f1aff001ffb"/>
          <p:cNvPicPr>
            <a:picLocks noChangeAspect="1"/>
          </p:cNvPicPr>
          <p:nvPr/>
        </p:nvPicPr>
        <p:blipFill>
          <a:blip r:embed="rId4"/>
          <a:srcRect l="9735" t="28409" r="59628" b="13847"/>
          <a:stretch>
            <a:fillRect/>
          </a:stretch>
        </p:blipFill>
        <p:spPr>
          <a:xfrm>
            <a:off x="636270" y="1419860"/>
            <a:ext cx="2188845" cy="3009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89449" y="1470010"/>
            <a:ext cx="8145205" cy="28384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</a:ln>
          <a:effectLst/>
        </p:spPr>
        <p:txBody>
          <a:bodyPr vert="horz" wrap="square" lIns="68590" tIns="34295" rIns="68590" bIns="34295" numCol="1" anchor="ctr" anchorCtr="0" compatLnSpc="1">
            <a:spAutoFit/>
          </a:bodyPr>
          <a:lstStyle/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文章</a:t>
            </a:r>
            <a:r>
              <a:rPr kumimoji="0" lang="zh-CN" altLang="en-US" sz="2400" i="0" u="none" strike="noStrike" cap="none" normalizeH="0" baseline="0" dirty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用几个</a:t>
            </a:r>
            <a:r>
              <a:rPr kumimoji="0" lang="zh-CN" altLang="en-US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具体事例</a:t>
            </a:r>
            <a:r>
              <a:rPr kumimoji="0" lang="zh-CN" altLang="en-US" sz="2400" i="0" u="none" strike="noStrike" cap="none" normalizeH="0" baseline="0" dirty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就写出了“我”对中语文文课的情感变化，读起来非常真实自然。插进了一段</a:t>
            </a:r>
            <a:r>
              <a:rPr kumimoji="0" lang="zh-CN" altLang="en-US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独白</a:t>
            </a:r>
            <a:r>
              <a:rPr kumimoji="0" lang="zh-CN" altLang="en-US" sz="2400" i="0" u="none" strike="noStrike" cap="none" normalizeH="0" baseline="0" dirty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，更加直接而强烈地表达了感情。写告别语文课，可能有很多事情可写这里只选择了老师留言和同学送书两件事，就把气氛与心情凸显出来。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91820" y="1208405"/>
            <a:ext cx="8272145" cy="1360805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</a:ln>
          <a:effectLst/>
        </p:spPr>
        <p:txBody>
          <a:bodyPr vert="horz" wrap="square" lIns="68590" tIns="34295" rIns="68590" bIns="34295" numCol="1" anchor="ctr" anchorCtr="0" compatLnSpc="1">
            <a:spAutoFit/>
          </a:bodyPr>
          <a:lstStyle/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你有过对某个事物的感情发生变化的经历吗？是怎样变化的呢？说一说，写一写。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7931" y="603614"/>
            <a:ext cx="181610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课堂练笔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5" y="641350"/>
            <a:ext cx="542925" cy="4464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9090" y="2799080"/>
            <a:ext cx="5341620" cy="152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注意通过具体事例和情感的直接描写来表现情感的变化。选取事例要能突出重点，注意记叙详略得当。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0100" r="73875"/>
          <a:stretch>
            <a:fillRect/>
          </a:stretch>
        </p:blipFill>
        <p:spPr>
          <a:xfrm>
            <a:off x="1002665" y="2799080"/>
            <a:ext cx="1142365" cy="1710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16275" t="11264" b="2321"/>
          <a:stretch>
            <a:fillRect/>
          </a:stretch>
        </p:blipFill>
        <p:spPr>
          <a:xfrm>
            <a:off x="4433570" y="2898140"/>
            <a:ext cx="4704080" cy="2270125"/>
          </a:xfrm>
          <a:prstGeom prst="rect">
            <a:avLst/>
          </a:prstGeom>
        </p:spPr>
      </p:pic>
      <p:sp>
        <p:nvSpPr>
          <p:cNvPr id="2" name="文本框 14"/>
          <p:cNvSpPr txBox="1"/>
          <p:nvPr/>
        </p:nvSpPr>
        <p:spPr>
          <a:xfrm>
            <a:off x="807084" y="456565"/>
            <a:ext cx="49170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习作例文：阳光的两种用法</a:t>
            </a:r>
          </a:p>
        </p:txBody>
      </p:sp>
      <p:sp>
        <p:nvSpPr>
          <p:cNvPr id="3" name="KSO_Shape"/>
          <p:cNvSpPr/>
          <p:nvPr/>
        </p:nvSpPr>
        <p:spPr>
          <a:xfrm>
            <a:off x="446443" y="555132"/>
            <a:ext cx="344665" cy="336386"/>
          </a:xfrm>
          <a:custGeom>
            <a:avLst/>
            <a:gdLst/>
            <a:ahLst/>
            <a:cxnLst/>
            <a:rect l="l" t="t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434" y="1009650"/>
            <a:ext cx="4842629" cy="2968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阅读指导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初读例文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思考：文章主要写了一件什么事？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细读例文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30000"/>
              </a:lnSpc>
            </a:pPr>
            <a:r>
              <a:rPr sz="2400" b="1" dirty="0" err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从两家人的生活中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sz="2400" b="1" dirty="0" err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你体会到了什么样的情感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？</a:t>
            </a:r>
            <a:endParaRPr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25145" y="1329055"/>
            <a:ext cx="4876800" cy="1770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总结写法</a:t>
            </a:r>
          </a:p>
          <a:p>
            <a:pPr algn="just">
              <a:lnSpc>
                <a:spcPct val="13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思考：</a:t>
            </a:r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作者是怎样把这种情感表达出来的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?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和同学交流。</a:t>
            </a:r>
            <a:endParaRPr lang="en-US" alt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云形标注 2"/>
          <p:cNvSpPr/>
          <p:nvPr/>
        </p:nvSpPr>
        <p:spPr>
          <a:xfrm>
            <a:off x="5507990" y="2211705"/>
            <a:ext cx="2664460" cy="1008380"/>
          </a:xfrm>
          <a:prstGeom prst="cloudCallout">
            <a:avLst/>
          </a:prstGeom>
          <a:grpFill/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云形标注 3"/>
          <p:cNvSpPr/>
          <p:nvPr/>
        </p:nvSpPr>
        <p:spPr>
          <a:xfrm>
            <a:off x="6184265" y="2416810"/>
            <a:ext cx="2211705" cy="1945005"/>
          </a:xfrm>
          <a:prstGeom prst="cloudCallout">
            <a:avLst>
              <a:gd name="adj1" fmla="val -86778"/>
              <a:gd name="adj2" fmla="val -1555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46520" y="3035935"/>
            <a:ext cx="194945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线索贯穿全文</a:t>
            </a:r>
          </a:p>
          <a:p>
            <a:pPr algn="just">
              <a:lnSpc>
                <a:spcPct val="10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围绕线索叙述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791585" y="1290320"/>
            <a:ext cx="4516755" cy="3300095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</a:ln>
          <a:effectLst/>
        </p:spPr>
        <p:txBody>
          <a:bodyPr vert="horz" wrap="square" lIns="68590" tIns="34295" rIns="68590" bIns="34295" numCol="1" anchor="ctr" anchorCtr="0" compatLnSpc="1">
            <a:spAutoFit/>
          </a:bodyPr>
          <a:lstStyle/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《阳光的两种用法》写了母亲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把刚晒过的被子立刻铺成热被窝留给孩子晚上睡觉。毕大妈用太阳晒热水缸里的水给孩子们洗澡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" y="455295"/>
            <a:ext cx="542925" cy="4464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77265" y="281305"/>
            <a:ext cx="2101850" cy="730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例文分析</a:t>
            </a:r>
          </a:p>
        </p:txBody>
      </p:sp>
      <p:pic>
        <p:nvPicPr>
          <p:cNvPr id="3" name="图片 2" descr="43d3820f6edb6f1aff001ffb"/>
          <p:cNvPicPr>
            <a:picLocks noChangeAspect="1"/>
          </p:cNvPicPr>
          <p:nvPr/>
        </p:nvPicPr>
        <p:blipFill>
          <a:blip r:embed="rId4"/>
          <a:srcRect l="9735" t="28409" r="59628" b="13847"/>
          <a:stretch>
            <a:fillRect/>
          </a:stretch>
        </p:blipFill>
        <p:spPr>
          <a:xfrm>
            <a:off x="774700" y="1067435"/>
            <a:ext cx="2188845" cy="3009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679de01e-c4c9-46e0-8810-9b02e482afcc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t">
        <a:spAutoFit/>
      </a:bodyPr>
      <a:lstStyle>
        <a:defPPr algn="just">
          <a:lnSpc>
            <a:spcPct val="130000"/>
          </a:lnSpc>
          <a:defRPr sz="3200" dirty="0" smtClean="0">
            <a:latin typeface="楷体" panose="02010609060101010101" pitchFamily="49" charset="-122"/>
            <a:ea typeface="楷体" panose="02010609060101010101" pitchFamily="49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A000120150324A09KPBG</Template>
  <TotalTime>0</TotalTime>
  <Words>345</Words>
  <PresentationFormat>全屏显示(16:9)</PresentationFormat>
  <Paragraphs>41</Paragraphs>
  <Slides>10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微软雅黑</vt:lpstr>
      <vt:lpstr>宋体</vt:lpstr>
      <vt:lpstr>Calibri</vt:lpstr>
      <vt:lpstr>Heiti SC Light</vt:lpstr>
      <vt:lpstr>Arial</vt:lpstr>
      <vt:lpstr>楷体</vt:lpstr>
      <vt:lpstr>Times New Roman</vt:lpstr>
      <vt:lpstr>黑体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yitifen.tmall.com易提分旗舰店</Manager>
  <Company>易提分旗舰店yitifen.tmall.com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易提分旗舰店; yitifen.tmall.com</dc:creator>
  <cp:lastModifiedBy/>
  <dcterms:created xsi:type="dcterms:W3CDTF">2017-03-17T02:28:00Z</dcterms:created>
  <dcterms:modified xsi:type="dcterms:W3CDTF">2020-01-27T12:49:47Z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