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580" r:id="rId2"/>
    <p:sldId id="1025" r:id="rId3"/>
    <p:sldId id="1088" r:id="rId4"/>
    <p:sldId id="1027" r:id="rId5"/>
    <p:sldId id="1042" r:id="rId6"/>
    <p:sldId id="1043" r:id="rId7"/>
    <p:sldId id="1030" r:id="rId8"/>
    <p:sldId id="483" r:id="rId9"/>
    <p:sldId id="1099" r:id="rId10"/>
    <p:sldId id="1100" r:id="rId11"/>
    <p:sldId id="1036" r:id="rId12"/>
    <p:sldId id="1049" r:id="rId13"/>
    <p:sldId id="1064" r:id="rId14"/>
    <p:sldId id="1098" r:id="rId15"/>
    <p:sldId id="1065" r:id="rId16"/>
    <p:sldId id="1048" r:id="rId17"/>
    <p:sldId id="1066" r:id="rId18"/>
    <p:sldId id="1071" r:id="rId19"/>
    <p:sldId id="1050" r:id="rId20"/>
    <p:sldId id="1068" r:id="rId21"/>
    <p:sldId id="1070" r:id="rId22"/>
    <p:sldId id="1051" r:id="rId23"/>
    <p:sldId id="1052" r:id="rId24"/>
    <p:sldId id="1069" r:id="rId25"/>
    <p:sldId id="1053" r:id="rId26"/>
    <p:sldId id="1067" r:id="rId27"/>
    <p:sldId id="676" r:id="rId28"/>
    <p:sldId id="1087" r:id="rId29"/>
    <p:sldId id="1102" r:id="rId30"/>
    <p:sldId id="1072" r:id="rId31"/>
    <p:sldId id="1057" r:id="rId32"/>
    <p:sldId id="1101" r:id="rId33"/>
    <p:sldId id="1080" r:id="rId34"/>
    <p:sldId id="1103" r:id="rId35"/>
    <p:sldId id="1076" r:id="rId36"/>
    <p:sldId id="1077" r:id="rId37"/>
    <p:sldId id="1094" r:id="rId38"/>
    <p:sldId id="1089" r:id="rId39"/>
    <p:sldId id="1096" r:id="rId40"/>
    <p:sldId id="1095" r:id="rId41"/>
    <p:sldId id="1097" r:id="rId42"/>
    <p:sldId id="682" r:id="rId43"/>
    <p:sldId id="1082" r:id="rId44"/>
    <p:sldId id="530" r:id="rId45"/>
    <p:sldId id="1093" r:id="rId46"/>
    <p:sldId id="374" r:id="rId47"/>
    <p:sldId id="534" r:id="rId48"/>
    <p:sldId id="561" r:id="rId49"/>
    <p:sldId id="1091" r:id="rId50"/>
    <p:sldId id="1104" r:id="rId51"/>
    <p:sldId id="1105" r:id="rId52"/>
    <p:sldId id="1106" r:id="rId53"/>
    <p:sldId id="1107" r:id="rId54"/>
    <p:sldId id="1108" r:id="rId55"/>
    <p:sldId id="1109" r:id="rId56"/>
    <p:sldId id="1110" r:id="rId57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60"/>
    </p:embeddedFont>
    <p:embeddedFont>
      <p:font typeface="汉语拼音" panose="02010600030101010101" charset="0"/>
      <p:regular r:id="rId61"/>
    </p:embeddedFont>
    <p:embeddedFont>
      <p:font typeface="幼圆" panose="02010509060101010101" pitchFamily="49" charset="-122"/>
      <p:regular r:id="rId62"/>
    </p:embeddedFont>
    <p:embeddedFont>
      <p:font typeface="微软雅黑" panose="020B0503020204020204" pitchFamily="34" charset="-122"/>
      <p:regular r:id="rId63"/>
      <p:bold r:id="rId64"/>
    </p:embeddedFont>
    <p:embeddedFont>
      <p:font typeface="楷体" panose="02010609060101010101" pitchFamily="49" charset="-122"/>
      <p:regular r:id="rId65"/>
    </p:embeddedFont>
    <p:embeddedFont>
      <p:font typeface="华文楷体" panose="02010600040101010101" pitchFamily="2" charset="-122"/>
      <p:regular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82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6">
          <p15:clr>
            <a:srgbClr val="A4A3A4"/>
          </p15:clr>
        </p15:guide>
        <p15:guide id="2" pos="22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D0FB9"/>
    <a:srgbClr val="C503A9"/>
    <a:srgbClr val="33CCFF"/>
    <a:srgbClr val="FFFF66"/>
    <a:srgbClr val="C17F07"/>
    <a:srgbClr val="8B3D82"/>
    <a:srgbClr val="66FFFF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>
      <p:cViewPr>
        <p:scale>
          <a:sx n="100" d="100"/>
          <a:sy n="100" d="100"/>
        </p:scale>
        <p:origin x="1896" y="762"/>
      </p:cViewPr>
      <p:guideLst>
        <p:guide orient="horz" pos="2582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916"/>
        <p:guide pos="22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7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2021/3/30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61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2021/3/30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578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950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566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221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203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60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410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29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865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775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119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604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649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61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376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6144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86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6465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6433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0563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499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6764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56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288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609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909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836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976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002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424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04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626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6271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1618" name="AutoShape 2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1620" name="AutoShape 4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72268"/>
            <a:ext cx="2079121" cy="276999"/>
            <a:chOff x="0" y="96356"/>
            <a:chExt cx="2771800" cy="369333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FDDFD90-1429-7244-B887-4B2B69E9159A}"/>
                </a:ext>
              </a:extLst>
            </p:cNvPr>
            <p:cNvSpPr/>
            <p:nvPr userDrawn="1"/>
          </p:nvSpPr>
          <p:spPr>
            <a:xfrm flipH="1">
              <a:off x="0" y="123477"/>
              <a:ext cx="2771800" cy="31921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0">
              <a:extLst>
                <a:ext uri="{FF2B5EF4-FFF2-40B4-BE49-F238E27FC236}">
                  <a16:creationId xmlns:a16="http://schemas.microsoft.com/office/drawing/2014/main" id="{5362E6FF-7BB4-7848-B66B-4CD6CB94CD42}"/>
                </a:ext>
              </a:extLst>
            </p:cNvPr>
            <p:cNvSpPr txBox="1"/>
            <p:nvPr userDrawn="1"/>
          </p:nvSpPr>
          <p:spPr>
            <a:xfrm>
              <a:off x="97549" y="96356"/>
              <a:ext cx="2092607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0" dirty="0">
                  <a:latin typeface="黑体" pitchFamily="49" charset="-122"/>
                  <a:ea typeface="黑体" pitchFamily="49" charset="-122"/>
                </a:rPr>
                <a:t>11</a:t>
              </a:r>
              <a:r>
                <a:rPr kumimoji="1" lang="zh-CN" altLang="en-US" sz="1200" b="0" dirty="0">
                  <a:latin typeface="黑体" pitchFamily="49" charset="-122"/>
                  <a:ea typeface="黑体" pitchFamily="49" charset="-122"/>
                </a:rPr>
                <a:t>  十六年前的回忆</a:t>
              </a:r>
            </a:p>
          </p:txBody>
        </p:sp>
      </p:grp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49" t="33564" b="3910"/>
          <a:stretch>
            <a:fillRect/>
          </a:stretch>
        </p:blipFill>
        <p:spPr>
          <a:xfrm>
            <a:off x="7434690" y="3473884"/>
            <a:ext cx="1730708" cy="1679318"/>
          </a:xfrm>
          <a:custGeom>
            <a:avLst/>
            <a:gdLst>
              <a:gd name="connsiteX0" fmla="*/ 0 w 3407764"/>
              <a:gd name="connsiteY0" fmla="*/ 0 h 4044529"/>
              <a:gd name="connsiteX1" fmla="*/ 2355757 w 3407764"/>
              <a:gd name="connsiteY1" fmla="*/ 0 h 4044529"/>
              <a:gd name="connsiteX2" fmla="*/ 3407764 w 3407764"/>
              <a:gd name="connsiteY2" fmla="*/ 1149796 h 4044529"/>
              <a:gd name="connsiteX3" fmla="*/ 3407764 w 3407764"/>
              <a:gd name="connsiteY3" fmla="*/ 4044529 h 4044529"/>
              <a:gd name="connsiteX4" fmla="*/ 0 w 3407764"/>
              <a:gd name="connsiteY4" fmla="*/ 4044529 h 404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7764" h="4044529">
                <a:moveTo>
                  <a:pt x="0" y="0"/>
                </a:moveTo>
                <a:lnTo>
                  <a:pt x="2355757" y="0"/>
                </a:lnTo>
                <a:lnTo>
                  <a:pt x="3407764" y="1149796"/>
                </a:lnTo>
                <a:lnTo>
                  <a:pt x="3407764" y="4044529"/>
                </a:lnTo>
                <a:lnTo>
                  <a:pt x="0" y="4044529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445996-2B94-40A2-A699-408503F8F0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9942"/>
            <a:ext cx="9163107" cy="8640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&#38142;&#25509;&#19968;&#65306;&#26825;&#34957;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11&#21313;&#20845;&#24180;&#21069;&#30340;&#22238;&#24518;.mp4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204392" y="2030369"/>
            <a:ext cx="7439971" cy="75597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同学们，你有哪些难忘的回忆呢？</a:t>
            </a:r>
            <a:endParaRPr lang="en-US" altLang="zh-CN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4997" y="47248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第一件事情（第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2—7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自然段）：写被捕前父亲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，以及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第二件事情（第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8—17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自然段）：写父亲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，</a:t>
            </a:r>
            <a:endParaRPr lang="en-US" altLang="zh-CN" sz="2800" b="1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u="sng" dirty="0">
                <a:latin typeface="楷体" pitchFamily="49" charset="-122"/>
                <a:ea typeface="楷体" pitchFamily="49" charset="-122"/>
              </a:rPr>
              <a:t>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第三件事情（第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18—29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自然段）：写在法庭上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u="sng" dirty="0">
                <a:latin typeface="楷体" pitchFamily="49" charset="-122"/>
                <a:ea typeface="楷体" pitchFamily="49" charset="-122"/>
              </a:rPr>
              <a:t>      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的情景。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第四件事情（第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30—32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自然段）：写父亲被害后，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925470" y="913881"/>
            <a:ext cx="27689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烧掉文件和书籍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90343" y="913881"/>
            <a:ext cx="32588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工友阎振三被抓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3832" y="1762192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逮捕的经过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65611" y="1330144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被敌人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4997" y="2624376"/>
            <a:ext cx="41431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我们和父亲最后一次见面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77770" y="3471438"/>
            <a:ext cx="38252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全家人无比悲痛的心情</a:t>
            </a:r>
          </a:p>
        </p:txBody>
      </p:sp>
    </p:spTree>
    <p:extLst>
      <p:ext uri="{BB962C8B-B14F-4D97-AF65-F5344CB8AC3E}">
        <p14:creationId xmlns:p14="http://schemas.microsoft.com/office/powerpoint/2010/main" val="42682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6"/>
          <p:cNvSpPr txBox="1"/>
          <p:nvPr/>
        </p:nvSpPr>
        <p:spPr>
          <a:xfrm>
            <a:off x="1331640" y="1519037"/>
            <a:ext cx="6984776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默读课文，按“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被捕前、被捕时、法庭上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”顺序，画出描写父亲李大钊外貌、神态和言行的语句，说说他是一个什么样的人。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77145" y="332968"/>
            <a:ext cx="2522647" cy="561692"/>
            <a:chOff x="236194" y="411510"/>
            <a:chExt cx="2319582" cy="748922"/>
          </a:xfrm>
        </p:grpSpPr>
        <p:sp>
          <p:nvSpPr>
            <p:cNvPr id="17" name="文本框 14">
              <a:extLst>
                <a:ext uri="{FF2B5EF4-FFF2-40B4-BE49-F238E27FC236}">
                  <a16:creationId xmlns:a16="http://schemas.microsoft.com/office/drawing/2014/main" id="{5484379D-3776-7748-BF08-F82CF795CA5C}"/>
                </a:ext>
              </a:extLst>
            </p:cNvPr>
            <p:cNvSpPr txBox="1"/>
            <p:nvPr/>
          </p:nvSpPr>
          <p:spPr>
            <a:xfrm>
              <a:off x="624429" y="411510"/>
              <a:ext cx="193134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课堂点拨</a:t>
              </a: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E56DA78-629F-0143-BFBE-341A78A97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28110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7654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844219" y="3289820"/>
            <a:ext cx="2629246" cy="7325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r="8267"/>
          <a:stretch/>
        </p:blipFill>
        <p:spPr>
          <a:xfrm>
            <a:off x="3347864" y="2211710"/>
            <a:ext cx="4968552" cy="5486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598" y="2743142"/>
            <a:ext cx="6816842" cy="548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圆角矩形 23"/>
          <p:cNvSpPr/>
          <p:nvPr/>
        </p:nvSpPr>
        <p:spPr>
          <a:xfrm>
            <a:off x="887033" y="1371617"/>
            <a:ext cx="1368152" cy="3600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39616" y="1305850"/>
            <a:ext cx="7432784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那年春天，父亲每天夜里回来得很晚。每天早晨，不知道什么时候他又出去了。有时候他留在家里，埋头整理书籍和文件。</a:t>
            </a:r>
          </a:p>
        </p:txBody>
      </p:sp>
      <p:sp>
        <p:nvSpPr>
          <p:cNvPr id="45" name="Freeform 24"/>
          <p:cNvSpPr/>
          <p:nvPr/>
        </p:nvSpPr>
        <p:spPr bwMode="gray">
          <a:xfrm rot="336042">
            <a:off x="1594329" y="936082"/>
            <a:ext cx="687167" cy="50946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21" name="直接连接符 20"/>
          <p:cNvCxnSpPr/>
          <p:nvPr/>
        </p:nvCxnSpPr>
        <p:spPr>
          <a:xfrm>
            <a:off x="2695318" y="1731657"/>
            <a:ext cx="5261058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1331640" y="3335141"/>
            <a:ext cx="1523494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早出晚归</a:t>
            </a:r>
          </a:p>
        </p:txBody>
      </p:sp>
      <p:cxnSp>
        <p:nvCxnSpPr>
          <p:cNvPr id="47" name="直接连接符 46"/>
          <p:cNvCxnSpPr/>
          <p:nvPr/>
        </p:nvCxnSpPr>
        <p:spPr>
          <a:xfrm>
            <a:off x="739616" y="2235713"/>
            <a:ext cx="512538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右箭头 49"/>
          <p:cNvSpPr/>
          <p:nvPr/>
        </p:nvSpPr>
        <p:spPr>
          <a:xfrm>
            <a:off x="2999150" y="3479157"/>
            <a:ext cx="504056" cy="28803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3563888" y="3335141"/>
            <a:ext cx="1523494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工作忙碌</a:t>
            </a:r>
          </a:p>
        </p:txBody>
      </p:sp>
      <p:sp>
        <p:nvSpPr>
          <p:cNvPr id="53" name="矩形 52"/>
          <p:cNvSpPr/>
          <p:nvPr/>
        </p:nvSpPr>
        <p:spPr>
          <a:xfrm>
            <a:off x="2306213" y="738896"/>
            <a:ext cx="1869743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1927</a:t>
            </a:r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年春天</a:t>
            </a:r>
          </a:p>
        </p:txBody>
      </p:sp>
      <p:sp>
        <p:nvSpPr>
          <p:cNvPr id="54" name="云形标注 53"/>
          <p:cNvSpPr/>
          <p:nvPr/>
        </p:nvSpPr>
        <p:spPr bwMode="auto">
          <a:xfrm rot="11108408">
            <a:off x="5546069" y="2444092"/>
            <a:ext cx="2914389" cy="1440160"/>
          </a:xfrm>
          <a:prstGeom prst="cloudCallout">
            <a:avLst>
              <a:gd name="adj1" fmla="val 42350"/>
              <a:gd name="adj2" fmla="val 6531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6012160" y="2714049"/>
            <a:ext cx="2520280" cy="90024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父亲为什么而忙碌？</a:t>
            </a:r>
          </a:p>
        </p:txBody>
      </p:sp>
      <p:sp>
        <p:nvSpPr>
          <p:cNvPr id="56" name="矩形 55"/>
          <p:cNvSpPr/>
          <p:nvPr/>
        </p:nvSpPr>
        <p:spPr>
          <a:xfrm>
            <a:off x="143311" y="598837"/>
            <a:ext cx="1548369" cy="48474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被捕前</a:t>
            </a:r>
          </a:p>
        </p:txBody>
      </p:sp>
    </p:spTree>
    <p:extLst>
      <p:ext uri="{BB962C8B-B14F-4D97-AF65-F5344CB8AC3E}">
        <p14:creationId xmlns:p14="http://schemas.microsoft.com/office/powerpoint/2010/main" val="407817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5" grpId="0" animBg="1"/>
      <p:bldP spid="29" grpId="0"/>
      <p:bldP spid="50" grpId="0" animBg="1"/>
      <p:bldP spid="52" grpId="0"/>
      <p:bldP spid="53" grpId="0"/>
      <p:bldP spid="54" grpId="0" animBg="1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860032" y="483520"/>
            <a:ext cx="3672408" cy="3672408"/>
            <a:chOff x="4246878" y="483518"/>
            <a:chExt cx="3889010" cy="4040049"/>
          </a:xfrm>
        </p:grpSpPr>
        <p:grpSp>
          <p:nvGrpSpPr>
            <p:cNvPr id="3" name="组合 2"/>
            <p:cNvGrpSpPr/>
            <p:nvPr/>
          </p:nvGrpSpPr>
          <p:grpSpPr>
            <a:xfrm>
              <a:off x="4246878" y="483518"/>
              <a:ext cx="3889010" cy="4040049"/>
              <a:chOff x="5254990" y="483518"/>
              <a:chExt cx="3889010" cy="4040049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5254990" y="483518"/>
                <a:ext cx="3889010" cy="4040049"/>
                <a:chOff x="1608791" y="411510"/>
                <a:chExt cx="3179233" cy="4040049"/>
              </a:xfrm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1608791" y="411510"/>
                  <a:ext cx="3179233" cy="4040049"/>
                  <a:chOff x="3841039" y="411510"/>
                  <a:chExt cx="3179233" cy="4040049"/>
                </a:xfrm>
              </p:grpSpPr>
              <p:pic>
                <p:nvPicPr>
                  <p:cNvPr id="9" name="图片 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647102"/>
                    <a:ext cx="3179233" cy="412480"/>
                  </a:xfrm>
                  <a:prstGeom prst="rect">
                    <a:avLst/>
                  </a:prstGeom>
                </p:spPr>
              </p:pic>
              <p:pic>
                <p:nvPicPr>
                  <p:cNvPr id="10" name="图片 9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1059582"/>
                    <a:ext cx="3148433" cy="3391977"/>
                  </a:xfrm>
                  <a:prstGeom prst="rect">
                    <a:avLst/>
                  </a:prstGeom>
                </p:spPr>
              </p:pic>
              <p:pic>
                <p:nvPicPr>
                  <p:cNvPr id="11" name="图片 1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99992" y="411510"/>
                    <a:ext cx="288033" cy="576066"/>
                  </a:xfrm>
                  <a:prstGeom prst="rect">
                    <a:avLst/>
                  </a:prstGeom>
                </p:spPr>
              </p:pic>
              <p:pic>
                <p:nvPicPr>
                  <p:cNvPr id="12" name="图片 11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96136" y="411510"/>
                    <a:ext cx="288033" cy="57606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08791" y="1059582"/>
                  <a:ext cx="2963209" cy="450497"/>
                </a:xfrm>
                <a:prstGeom prst="rect">
                  <a:avLst/>
                </a:prstGeom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6" name="矩形 5"/>
              <p:cNvSpPr/>
              <p:nvPr/>
            </p:nvSpPr>
            <p:spPr>
              <a:xfrm>
                <a:off x="5331245" y="1196466"/>
                <a:ext cx="3775078" cy="2920320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FF0000"/>
                    </a:solidFill>
                    <a:latin typeface="楷体" pitchFamily="49" charset="-122"/>
                    <a:ea typeface="楷体" pitchFamily="49" charset="-122"/>
                  </a:rPr>
                  <a:t>    </a:t>
                </a:r>
                <a:r>
                  <a:rPr lang="zh-CN" altLang="en-US" sz="2800" b="1" dirty="0">
                    <a:latin typeface="楷体" pitchFamily="49" charset="-122"/>
                    <a:ea typeface="楷体" pitchFamily="49" charset="-122"/>
                  </a:rPr>
                  <a:t>军阀张作霖在帝国主义支持下，率兵进关，占领河北、山东等地，以武力威胁北伐国民革命军，下令通缉李大钊同志。</a:t>
                </a:r>
              </a:p>
            </p:txBody>
          </p:sp>
        </p:grpSp>
        <p:sp>
          <p:nvSpPr>
            <p:cNvPr id="4" name="文本框 18">
              <a:extLst>
                <a:ext uri="{FF2B5EF4-FFF2-40B4-BE49-F238E27FC236}">
                  <a16:creationId xmlns:a16="http://schemas.microsoft.com/office/drawing/2014/main" id="{44357A84-01A2-4279-B349-9A38A05148E3}"/>
                </a:ext>
              </a:extLst>
            </p:cNvPr>
            <p:cNvSpPr txBox="1"/>
            <p:nvPr/>
          </p:nvSpPr>
          <p:spPr>
            <a:xfrm>
              <a:off x="5111998" y="699542"/>
              <a:ext cx="1836266" cy="44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1927</a:t>
              </a:r>
              <a:r>
                <a:rPr lang="zh-CN" altLang="en-US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年春天</a:t>
              </a:r>
            </a:p>
          </p:txBody>
        </p:sp>
      </p:grpSp>
      <p:sp>
        <p:nvSpPr>
          <p:cNvPr id="13" name="矩形 12"/>
          <p:cNvSpPr/>
          <p:nvPr/>
        </p:nvSpPr>
        <p:spPr>
          <a:xfrm>
            <a:off x="4788024" y="4155926"/>
            <a:ext cx="1523494" cy="48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局势危急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39552" y="411511"/>
            <a:ext cx="3600400" cy="3744416"/>
            <a:chOff x="4246878" y="483518"/>
            <a:chExt cx="3889010" cy="3831083"/>
          </a:xfrm>
        </p:grpSpPr>
        <p:grpSp>
          <p:nvGrpSpPr>
            <p:cNvPr id="15" name="组合 14"/>
            <p:cNvGrpSpPr/>
            <p:nvPr/>
          </p:nvGrpSpPr>
          <p:grpSpPr>
            <a:xfrm>
              <a:off x="4246878" y="483518"/>
              <a:ext cx="3889010" cy="3831083"/>
              <a:chOff x="5254990" y="483518"/>
              <a:chExt cx="3889010" cy="3831083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5254990" y="483518"/>
                <a:ext cx="3889010" cy="3831083"/>
                <a:chOff x="1608791" y="411510"/>
                <a:chExt cx="3179233" cy="3831083"/>
              </a:xfrm>
            </p:grpSpPr>
            <p:grpSp>
              <p:nvGrpSpPr>
                <p:cNvPr id="19" name="组合 18"/>
                <p:cNvGrpSpPr/>
                <p:nvPr/>
              </p:nvGrpSpPr>
              <p:grpSpPr>
                <a:xfrm>
                  <a:off x="1608791" y="411510"/>
                  <a:ext cx="3179233" cy="3831083"/>
                  <a:chOff x="3841039" y="411510"/>
                  <a:chExt cx="3179233" cy="3831083"/>
                </a:xfrm>
              </p:grpSpPr>
              <p:pic>
                <p:nvPicPr>
                  <p:cNvPr id="21" name="图片 20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647102"/>
                    <a:ext cx="3179233" cy="412480"/>
                  </a:xfrm>
                  <a:prstGeom prst="rect">
                    <a:avLst/>
                  </a:prstGeom>
                </p:spPr>
              </p:pic>
              <p:pic>
                <p:nvPicPr>
                  <p:cNvPr id="22" name="图片 21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1059583"/>
                    <a:ext cx="3148433" cy="3183010"/>
                  </a:xfrm>
                  <a:prstGeom prst="rect">
                    <a:avLst/>
                  </a:prstGeom>
                </p:spPr>
              </p:pic>
              <p:pic>
                <p:nvPicPr>
                  <p:cNvPr id="23" name="图片 22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99992" y="411510"/>
                    <a:ext cx="288033" cy="576066"/>
                  </a:xfrm>
                  <a:prstGeom prst="rect">
                    <a:avLst/>
                  </a:prstGeom>
                </p:spPr>
              </p:pic>
              <p:pic>
                <p:nvPicPr>
                  <p:cNvPr id="24" name="图片 23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96136" y="411510"/>
                    <a:ext cx="288033" cy="57606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" name="图片 19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08791" y="1059582"/>
                  <a:ext cx="2963209" cy="450497"/>
                </a:xfrm>
                <a:prstGeom prst="rect">
                  <a:avLst/>
                </a:prstGeom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18" name="矩形 17"/>
              <p:cNvSpPr/>
              <p:nvPr/>
            </p:nvSpPr>
            <p:spPr>
              <a:xfrm>
                <a:off x="5410550" y="1419622"/>
                <a:ext cx="3263616" cy="2275155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just"/>
                <a:r>
                  <a:rPr lang="zh-CN" altLang="en-US" sz="2800" b="1" dirty="0">
                    <a:solidFill>
                      <a:srgbClr val="FF0000"/>
                    </a:solidFill>
                    <a:latin typeface="楷体" pitchFamily="49" charset="-122"/>
                    <a:ea typeface="楷体" pitchFamily="49" charset="-122"/>
                  </a:rPr>
                  <a:t>    </a:t>
                </a:r>
                <a:r>
                  <a:rPr lang="zh-CN" altLang="en-US" sz="2800" b="1" dirty="0">
                    <a:latin typeface="楷体" pitchFamily="49" charset="-122"/>
                    <a:ea typeface="楷体" pitchFamily="49" charset="-122"/>
                  </a:rPr>
                  <a:t>李大钊领导并亲自参加北京人民反对日、英帝国主义和反对军阀张作霖吴佩孚的斗争。</a:t>
                </a:r>
              </a:p>
            </p:txBody>
          </p:sp>
        </p:grpSp>
        <p:sp>
          <p:nvSpPr>
            <p:cNvPr id="16" name="文本框 18">
              <a:extLst>
                <a:ext uri="{FF2B5EF4-FFF2-40B4-BE49-F238E27FC236}">
                  <a16:creationId xmlns:a16="http://schemas.microsoft.com/office/drawing/2014/main" id="{44357A84-01A2-4279-B349-9A38A05148E3}"/>
                </a:ext>
              </a:extLst>
            </p:cNvPr>
            <p:cNvSpPr txBox="1"/>
            <p:nvPr/>
          </p:nvSpPr>
          <p:spPr>
            <a:xfrm>
              <a:off x="5111998" y="699542"/>
              <a:ext cx="1836266" cy="387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1926</a:t>
              </a:r>
              <a:r>
                <a:rPr lang="zh-CN" altLang="en-US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年春天</a:t>
              </a:r>
            </a:p>
          </p:txBody>
        </p:sp>
      </p:grpSp>
      <p:sp>
        <p:nvSpPr>
          <p:cNvPr id="25" name="Freeform 24"/>
          <p:cNvSpPr/>
          <p:nvPr/>
        </p:nvSpPr>
        <p:spPr bwMode="gray">
          <a:xfrm rot="10414918">
            <a:off x="6400439" y="3626837"/>
            <a:ext cx="871528" cy="55412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899592" y="4155926"/>
            <a:ext cx="2908489" cy="48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必须争分夺秒工作</a:t>
            </a:r>
          </a:p>
        </p:txBody>
      </p:sp>
      <p:sp>
        <p:nvSpPr>
          <p:cNvPr id="27" name="右箭头 26"/>
          <p:cNvSpPr/>
          <p:nvPr/>
        </p:nvSpPr>
        <p:spPr>
          <a:xfrm rot="10800000">
            <a:off x="3995937" y="4299942"/>
            <a:ext cx="504056" cy="28803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1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3518"/>
            <a:ext cx="5256228" cy="396998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21346" y="1422592"/>
            <a:ext cx="1779974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早出晚归</a:t>
            </a:r>
          </a:p>
        </p:txBody>
      </p:sp>
      <p:sp>
        <p:nvSpPr>
          <p:cNvPr id="4" name="矩形 3"/>
          <p:cNvSpPr/>
          <p:nvPr/>
        </p:nvSpPr>
        <p:spPr>
          <a:xfrm>
            <a:off x="5521346" y="2142672"/>
            <a:ext cx="3083102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烧掉文件和书籍</a:t>
            </a:r>
          </a:p>
        </p:txBody>
      </p:sp>
    </p:spTree>
    <p:extLst>
      <p:ext uri="{BB962C8B-B14F-4D97-AF65-F5344CB8AC3E}">
        <p14:creationId xmlns:p14="http://schemas.microsoft.com/office/powerpoint/2010/main" val="33323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75656" y="1203598"/>
            <a:ext cx="6984776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 局势越来越严峻，面对朋友和母亲的劝离，父亲是怎么说的，你从中体会到了什么？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69" y="1354560"/>
            <a:ext cx="1254781" cy="17981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r="8267"/>
          <a:stretch/>
        </p:blipFill>
        <p:spPr>
          <a:xfrm>
            <a:off x="3203848" y="2005809"/>
            <a:ext cx="4968552" cy="5486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5" r="-2329"/>
          <a:stretch/>
        </p:blipFill>
        <p:spPr>
          <a:xfrm>
            <a:off x="1403648" y="2715766"/>
            <a:ext cx="367240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9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561193" y="3095227"/>
            <a:ext cx="1656184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93379" y="1904370"/>
            <a:ext cx="1584176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993241" y="733260"/>
            <a:ext cx="792088" cy="360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3"/>
          <p:cNvSpPr txBox="1"/>
          <p:nvPr/>
        </p:nvSpPr>
        <p:spPr>
          <a:xfrm>
            <a:off x="251519" y="555526"/>
            <a:ext cx="5067620" cy="376256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父亲坚决地对母亲说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不是常对你说吗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我是不能轻易离开北京的。你要知道现在是什么时候，这里的工作多么重要。我哪能离开呢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?"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Freeform 24"/>
          <p:cNvSpPr/>
          <p:nvPr/>
        </p:nvSpPr>
        <p:spPr bwMode="gray">
          <a:xfrm rot="19232612" flipV="1">
            <a:off x="2561242" y="1027878"/>
            <a:ext cx="2609031" cy="231254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723389" y="1878020"/>
            <a:ext cx="3312368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父亲对工作高度负责</a:t>
            </a:r>
          </a:p>
        </p:txBody>
      </p:sp>
      <p:sp>
        <p:nvSpPr>
          <p:cNvPr id="9" name="Freeform 24"/>
          <p:cNvSpPr/>
          <p:nvPr/>
        </p:nvSpPr>
        <p:spPr bwMode="gray">
          <a:xfrm rot="2880945">
            <a:off x="2905154" y="800698"/>
            <a:ext cx="2901642" cy="145743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Freeform 24"/>
          <p:cNvSpPr/>
          <p:nvPr/>
        </p:nvSpPr>
        <p:spPr bwMode="gray">
          <a:xfrm rot="5102442" flipH="1">
            <a:off x="4196711" y="1470844"/>
            <a:ext cx="799506" cy="27668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1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 animBg="1"/>
      <p:bldP spid="4" grpId="0" animBg="1"/>
      <p:bldP spid="5" grpId="0"/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899592" y="411510"/>
            <a:ext cx="4464496" cy="90024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反问句：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不是常对你说吗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我哪能离开呢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3275856" y="1347614"/>
            <a:ext cx="216024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3"/>
          <p:cNvSpPr txBox="1"/>
          <p:nvPr/>
        </p:nvSpPr>
        <p:spPr>
          <a:xfrm>
            <a:off x="1043608" y="1923678"/>
            <a:ext cx="4392488" cy="90024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李大钊</a:t>
            </a:r>
            <a:r>
              <a:rPr lang="zh-CN" altLang="en-US" sz="27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坚决不离开北京，不离开自己的工作岗位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9" name="文本框 3"/>
          <p:cNvSpPr txBox="1"/>
          <p:nvPr/>
        </p:nvSpPr>
        <p:spPr>
          <a:xfrm>
            <a:off x="6244517" y="1923678"/>
            <a:ext cx="1711859" cy="900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坚持到底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忠于党</a:t>
            </a:r>
          </a:p>
        </p:txBody>
      </p:sp>
      <p:sp>
        <p:nvSpPr>
          <p:cNvPr id="10" name="文本框 3"/>
          <p:cNvSpPr txBox="1"/>
          <p:nvPr/>
        </p:nvSpPr>
        <p:spPr>
          <a:xfrm>
            <a:off x="971600" y="3291830"/>
            <a:ext cx="5184576" cy="1315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宋体" pitchFamily="2" charset="-122"/>
                <a:ea typeface="宋体" pitchFamily="2" charset="-122"/>
              </a:rPr>
              <a:t>    为了革命工作，他早已把个人安危置之度外，表现了他对革命高度负责的精神。</a:t>
            </a:r>
          </a:p>
        </p:txBody>
      </p:sp>
      <p:sp>
        <p:nvSpPr>
          <p:cNvPr id="11" name="下箭头 10"/>
          <p:cNvSpPr/>
          <p:nvPr/>
        </p:nvSpPr>
        <p:spPr>
          <a:xfrm>
            <a:off x="3275856" y="2733502"/>
            <a:ext cx="216024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右箭头 1"/>
          <p:cNvSpPr/>
          <p:nvPr/>
        </p:nvSpPr>
        <p:spPr>
          <a:xfrm>
            <a:off x="5436096" y="2196864"/>
            <a:ext cx="432048" cy="349797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9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animBg="1"/>
      <p:bldP spid="10" grpId="0" animBg="1"/>
      <p:bldP spid="11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4067944" y="1722026"/>
            <a:ext cx="3312368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对工作高度负责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683568" y="2154074"/>
            <a:ext cx="2592288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被捕前的父亲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3527884" y="2325359"/>
            <a:ext cx="504056" cy="28803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3"/>
          <p:cNvSpPr txBox="1"/>
          <p:nvPr/>
        </p:nvSpPr>
        <p:spPr>
          <a:xfrm>
            <a:off x="4067944" y="2730138"/>
            <a:ext cx="3240360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对革命高度忠诚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62753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说一说：被捕前的父亲是什么样子的？</a:t>
            </a:r>
          </a:p>
        </p:txBody>
      </p:sp>
    </p:spTree>
    <p:extLst>
      <p:ext uri="{BB962C8B-B14F-4D97-AF65-F5344CB8AC3E}">
        <p14:creationId xmlns:p14="http://schemas.microsoft.com/office/powerpoint/2010/main" val="200153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79712" y="2895353"/>
            <a:ext cx="1656184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023828" y="1923678"/>
            <a:ext cx="2052228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211960" y="1370264"/>
            <a:ext cx="2150694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3"/>
          <p:cNvSpPr txBox="1"/>
          <p:nvPr/>
        </p:nvSpPr>
        <p:spPr>
          <a:xfrm>
            <a:off x="467544" y="843558"/>
            <a:ext cx="6264696" cy="154657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短短的一段新闻还没看完，就听见啪，啪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几声尖锐的枪声，接着就是一阵纷乱的喊叫。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504737" y="2874154"/>
            <a:ext cx="5939471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父亲不慌不忙地向外走去。</a:t>
            </a:r>
          </a:p>
        </p:txBody>
      </p:sp>
      <p:sp>
        <p:nvSpPr>
          <p:cNvPr id="11" name="Freeform 24"/>
          <p:cNvSpPr/>
          <p:nvPr/>
        </p:nvSpPr>
        <p:spPr bwMode="gray">
          <a:xfrm rot="10966591">
            <a:off x="6378832" y="3488368"/>
            <a:ext cx="479568" cy="67957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164288" y="1058640"/>
            <a:ext cx="1116632" cy="6232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对比</a:t>
            </a:r>
          </a:p>
        </p:txBody>
      </p:sp>
      <p:sp>
        <p:nvSpPr>
          <p:cNvPr id="15" name="文本框 3"/>
          <p:cNvSpPr txBox="1"/>
          <p:nvPr/>
        </p:nvSpPr>
        <p:spPr>
          <a:xfrm>
            <a:off x="6479704" y="2535600"/>
            <a:ext cx="2556792" cy="9002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敌人：虚张声势</a:t>
            </a:r>
            <a:endParaRPr lang="en-US" altLang="zh-CN" sz="27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父亲：不慌不忙</a:t>
            </a:r>
          </a:p>
        </p:txBody>
      </p:sp>
      <p:sp>
        <p:nvSpPr>
          <p:cNvPr id="16" name="下箭头 15"/>
          <p:cNvSpPr/>
          <p:nvPr/>
        </p:nvSpPr>
        <p:spPr>
          <a:xfrm>
            <a:off x="7596336" y="1874320"/>
            <a:ext cx="216024" cy="50405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43311" y="411510"/>
            <a:ext cx="1548369" cy="48474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被捕时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8"/>
          <a:stretch/>
        </p:blipFill>
        <p:spPr>
          <a:xfrm>
            <a:off x="755576" y="3972170"/>
            <a:ext cx="6756120" cy="831828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2184" y="4011910"/>
            <a:ext cx="6316153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神态、动作描写：临危不惧、处变不惊</a:t>
            </a:r>
          </a:p>
        </p:txBody>
      </p:sp>
    </p:spTree>
    <p:extLst>
      <p:ext uri="{BB962C8B-B14F-4D97-AF65-F5344CB8AC3E}">
        <p14:creationId xmlns:p14="http://schemas.microsoft.com/office/powerpoint/2010/main" val="252569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11" grpId="0" animBg="1"/>
      <p:bldP spid="12" grpId="0" animBg="1"/>
      <p:bldP spid="15" grpId="0" animBg="1"/>
      <p:bldP spid="16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8"/>
          <p:cNvSpPr txBox="1"/>
          <p:nvPr/>
        </p:nvSpPr>
        <p:spPr>
          <a:xfrm>
            <a:off x="1547664" y="1635646"/>
            <a:ext cx="5697714" cy="85408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  <a:ea typeface="宋体" pitchFamily="2" charset="-122"/>
              </a:rPr>
              <a:t>11 </a:t>
            </a:r>
            <a:r>
              <a:rPr lang="zh-CN" altLang="en-US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  <a:ea typeface="宋体" pitchFamily="2" charset="-122"/>
              </a:rPr>
              <a:t>十六年前的回忆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D184A55-3423-F349-98B8-52F211EB9433}"/>
              </a:ext>
            </a:extLst>
          </p:cNvPr>
          <p:cNvSpPr/>
          <p:nvPr/>
        </p:nvSpPr>
        <p:spPr>
          <a:xfrm flipH="1">
            <a:off x="-36512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">
            <a:extLst>
              <a:ext uri="{FF2B5EF4-FFF2-40B4-BE49-F238E27FC236}">
                <a16:creationId xmlns:a16="http://schemas.microsoft.com/office/drawing/2014/main" id="{06E88223-4167-0746-8818-C83637374A72}"/>
              </a:ext>
            </a:extLst>
          </p:cNvPr>
          <p:cNvSpPr txBox="1"/>
          <p:nvPr/>
        </p:nvSpPr>
        <p:spPr>
          <a:xfrm>
            <a:off x="-36512" y="134511"/>
            <a:ext cx="1800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   语文  六年级  下册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467544" y="3003798"/>
            <a:ext cx="1008112" cy="360040"/>
          </a:xfrm>
          <a:prstGeom prst="ellipse">
            <a:avLst/>
          </a:prstGeom>
          <a:solidFill>
            <a:srgbClr val="C17F07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575556" y="823280"/>
            <a:ext cx="1224136" cy="360040"/>
          </a:xfrm>
          <a:prstGeom prst="ellipse">
            <a:avLst/>
          </a:prstGeom>
          <a:solidFill>
            <a:srgbClr val="C17F07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3"/>
          <p:cNvSpPr txBox="1"/>
          <p:nvPr/>
        </p:nvSpPr>
        <p:spPr>
          <a:xfrm>
            <a:off x="2051720" y="411510"/>
            <a:ext cx="6480720" cy="131574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一拥而入，挤满了这间小屋。他们像一群魔鬼似的，把我们包围起来。他们每人拿着一把手枪，枪口对着父亲和我。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395536" y="2951098"/>
            <a:ext cx="1296144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父亲</a:t>
            </a:r>
          </a:p>
        </p:txBody>
      </p:sp>
      <p:sp>
        <p:nvSpPr>
          <p:cNvPr id="8" name="文本框 3"/>
          <p:cNvSpPr txBox="1"/>
          <p:nvPr/>
        </p:nvSpPr>
        <p:spPr>
          <a:xfrm>
            <a:off x="467544" y="760926"/>
            <a:ext cx="1440160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来的人</a:t>
            </a:r>
          </a:p>
        </p:txBody>
      </p:sp>
      <p:sp>
        <p:nvSpPr>
          <p:cNvPr id="9" name="文本框 3"/>
          <p:cNvSpPr txBox="1"/>
          <p:nvPr/>
        </p:nvSpPr>
        <p:spPr>
          <a:xfrm>
            <a:off x="2015716" y="1995686"/>
            <a:ext cx="6264696" cy="1565044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父亲保持着他那惯有的严峻的态度，没有向他们讲任何道理。因为他明白，对他们是没有道理可讲的。</a:t>
            </a:r>
          </a:p>
        </p:txBody>
      </p:sp>
      <p:sp>
        <p:nvSpPr>
          <p:cNvPr id="25" name="矩形 24"/>
          <p:cNvSpPr/>
          <p:nvPr/>
        </p:nvSpPr>
        <p:spPr>
          <a:xfrm>
            <a:off x="773324" y="1419622"/>
            <a:ext cx="558316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对比</a:t>
            </a:r>
          </a:p>
        </p:txBody>
      </p:sp>
      <p:sp>
        <p:nvSpPr>
          <p:cNvPr id="26" name="文本框 3"/>
          <p:cNvSpPr txBox="1"/>
          <p:nvPr/>
        </p:nvSpPr>
        <p:spPr>
          <a:xfrm>
            <a:off x="2325584" y="3560204"/>
            <a:ext cx="2808312" cy="4847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敌人：兴师动众</a:t>
            </a:r>
            <a:endParaRPr lang="en-US" altLang="zh-CN" sz="27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Freeform 24"/>
          <p:cNvSpPr/>
          <p:nvPr/>
        </p:nvSpPr>
        <p:spPr bwMode="gray">
          <a:xfrm rot="470331" flipV="1">
            <a:off x="1287855" y="3410614"/>
            <a:ext cx="652985" cy="44116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2843808" y="843558"/>
            <a:ext cx="44644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062386" y="1707654"/>
            <a:ext cx="59046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032670" y="1275606"/>
            <a:ext cx="24122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771800" y="2499742"/>
            <a:ext cx="49685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1979712" y="4170177"/>
            <a:ext cx="5328591" cy="849845"/>
            <a:chOff x="3146559" y="176780"/>
            <a:chExt cx="4616506" cy="62456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0614" y="190863"/>
              <a:ext cx="3895682" cy="610480"/>
            </a:xfrm>
            <a:prstGeom prst="rect">
              <a:avLst/>
            </a:prstGeom>
          </p:spPr>
        </p:pic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3146559" y="176780"/>
              <a:ext cx="4616506" cy="384522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rPr>
                <a:t>父亲神态描写：从容镇定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8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2123728" y="2139702"/>
            <a:ext cx="3384376" cy="105413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坚定沉着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将生死置之度外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059582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说一说：被捕时的父亲是什么样子的？</a:t>
            </a:r>
          </a:p>
        </p:txBody>
      </p:sp>
    </p:spTree>
    <p:extLst>
      <p:ext uri="{BB962C8B-B14F-4D97-AF65-F5344CB8AC3E}">
        <p14:creationId xmlns:p14="http://schemas.microsoft.com/office/powerpoint/2010/main" val="223879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1907706" y="2974398"/>
            <a:ext cx="720080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683568" y="2974398"/>
            <a:ext cx="720080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575556" y="2380331"/>
            <a:ext cx="3204355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683568" y="1736557"/>
            <a:ext cx="1584178" cy="3793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"/>
          <p:cNvSpPr txBox="1"/>
          <p:nvPr/>
        </p:nvSpPr>
        <p:spPr>
          <a:xfrm>
            <a:off x="575557" y="987574"/>
            <a:ext cx="5400600" cy="253146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仍旧穿着他那件灰布旧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hlinkClick r:id="rId2" action="ppaction://hlinkpres?slideindex=1&amp;slidetitle="/>
              </a:rPr>
              <a:t>棉袍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没戴眼镜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乱蓬蓬的长头发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平静而慈祥的脸。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872309" y="1718481"/>
            <a:ext cx="38041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暗示敌人对父亲施了重刑。</a:t>
            </a:r>
            <a:endParaRPr lang="zh-CN" altLang="en-US" sz="2400" dirty="0"/>
          </a:p>
        </p:txBody>
      </p:sp>
      <p:sp>
        <p:nvSpPr>
          <p:cNvPr id="16" name="矩形 15"/>
          <p:cNvSpPr/>
          <p:nvPr/>
        </p:nvSpPr>
        <p:spPr>
          <a:xfrm>
            <a:off x="4872309" y="2380331"/>
            <a:ext cx="322210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表明父亲经历残酷的折磨后依旧坚强。</a:t>
            </a:r>
            <a:endParaRPr lang="zh-CN" altLang="en-US" sz="2400" dirty="0"/>
          </a:p>
        </p:txBody>
      </p:sp>
      <p:sp>
        <p:nvSpPr>
          <p:cNvPr id="18" name="矩形 17"/>
          <p:cNvSpPr/>
          <p:nvPr/>
        </p:nvSpPr>
        <p:spPr>
          <a:xfrm>
            <a:off x="606502" y="3694261"/>
            <a:ext cx="389989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充分体现了父亲对亲人的爱</a:t>
            </a:r>
            <a:endParaRPr lang="zh-CN" altLang="en-US" sz="2400" dirty="0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411760" y="1926239"/>
            <a:ext cx="230425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3806788" y="2560351"/>
            <a:ext cx="90922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下箭头 10"/>
          <p:cNvSpPr/>
          <p:nvPr/>
        </p:nvSpPr>
        <p:spPr>
          <a:xfrm>
            <a:off x="1781106" y="3363838"/>
            <a:ext cx="180021" cy="319867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18D0A71-89E9-0E42-BFC7-5914ED13B5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5552690" y="1119788"/>
            <a:ext cx="335134" cy="47233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143311" y="430818"/>
            <a:ext cx="1548369" cy="48474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法庭上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2051720" y="4125491"/>
            <a:ext cx="5328591" cy="901067"/>
            <a:chOff x="2707131" y="190863"/>
            <a:chExt cx="4616506" cy="61048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4634" y="190863"/>
              <a:ext cx="4401662" cy="610480"/>
            </a:xfrm>
            <a:prstGeom prst="rect">
              <a:avLst/>
            </a:prstGeom>
          </p:spPr>
        </p:pic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2707131" y="217250"/>
              <a:ext cx="4616506" cy="384522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rPr>
                <a:t>父亲外貌描写：平静、慈祥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93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3"/>
          <p:cNvSpPr txBox="1"/>
          <p:nvPr/>
        </p:nvSpPr>
        <p:spPr>
          <a:xfrm>
            <a:off x="611560" y="627534"/>
            <a:ext cx="8064896" cy="253146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父亲瞅了瞅我们，没有说一句话。他的神情非常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，非常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沉着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他的心被一种伟大的力量占据着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。这个力量就是他平日对我们讲的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他对于革命事业的信心。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323528" y="3507854"/>
            <a:ext cx="7200800" cy="4812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思考：联系上下文说说父亲为什么“安定”“沉着”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?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892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"/>
          <p:cNvSpPr txBox="1"/>
          <p:nvPr/>
        </p:nvSpPr>
        <p:spPr>
          <a:xfrm>
            <a:off x="1547664" y="699542"/>
            <a:ext cx="5400600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“他的心被一种伟大的力量占据着”</a:t>
            </a:r>
          </a:p>
        </p:txBody>
      </p:sp>
      <p:sp>
        <p:nvSpPr>
          <p:cNvPr id="8" name="文本框 3"/>
          <p:cNvSpPr txBox="1"/>
          <p:nvPr/>
        </p:nvSpPr>
        <p:spPr>
          <a:xfrm>
            <a:off x="1763688" y="2319576"/>
            <a:ext cx="4447594" cy="90024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面对敌人严刑拷打不动摇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面对亲人不忧伤。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3"/>
          <p:cNvSpPr txBox="1"/>
          <p:nvPr/>
        </p:nvSpPr>
        <p:spPr>
          <a:xfrm>
            <a:off x="539552" y="3543712"/>
            <a:ext cx="6480720" cy="9002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用“安定”“沉着”影响亲人，使他们化悲痛为力量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3"/>
          <p:cNvSpPr txBox="1"/>
          <p:nvPr/>
        </p:nvSpPr>
        <p:spPr>
          <a:xfrm>
            <a:off x="2195736" y="1597898"/>
            <a:ext cx="3816424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对革命事业必胜的信心</a:t>
            </a:r>
            <a:endParaRPr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7544" y="69954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7544" y="231957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3347864" y="1222762"/>
            <a:ext cx="230425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下箭头 1"/>
          <p:cNvSpPr/>
          <p:nvPr/>
        </p:nvSpPr>
        <p:spPr>
          <a:xfrm>
            <a:off x="4247964" y="1256298"/>
            <a:ext cx="252028" cy="3416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64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699792" y="1923678"/>
            <a:ext cx="3455244" cy="105413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坚定沉着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将生死置之度外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62753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说一说：法庭上的父亲是什么样子的？</a:t>
            </a:r>
          </a:p>
        </p:txBody>
      </p:sp>
    </p:spTree>
    <p:extLst>
      <p:ext uri="{BB962C8B-B14F-4D97-AF65-F5344CB8AC3E}">
        <p14:creationId xmlns:p14="http://schemas.microsoft.com/office/powerpoint/2010/main" val="302845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475656" y="915566"/>
            <a:ext cx="6984776" cy="2562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在人们眼里，李大钊是一位忠诚的革命者；在他女儿的眼里，他又是一个怎样的父亲呢？读一读画出相应的句子体会一下。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7654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362342" y="707443"/>
            <a:ext cx="8458130" cy="206364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父亲一向是慈样的，从没有骂过我们，更没有打过我们。我总爱向父亲问许多幼稚可笑的问题。他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不论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多忙，对我的问题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很感兴趣，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耐心地讲给我听。这一次不知道为什么，父亲竟这样含糊地回答我。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7412432" y="1738073"/>
            <a:ext cx="121235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29075" y="2211710"/>
            <a:ext cx="81033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887922" y="2657312"/>
            <a:ext cx="378042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771800" y="3089441"/>
            <a:ext cx="563713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充分表明了父亲对“我们”的慈爱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71800" y="3698514"/>
            <a:ext cx="550734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也表明父亲对革命事业是很慎重的</a:t>
            </a:r>
            <a:endParaRPr lang="zh-CN" altLang="en-US" sz="2400" dirty="0">
              <a:solidFill>
                <a:prstClr val="white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965468"/>
            <a:ext cx="111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耐心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571957"/>
            <a:ext cx="90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含糊</a:t>
            </a:r>
          </a:p>
        </p:txBody>
      </p:sp>
      <p:sp>
        <p:nvSpPr>
          <p:cNvPr id="8" name="右箭头 7"/>
          <p:cNvSpPr/>
          <p:nvPr/>
        </p:nvSpPr>
        <p:spPr>
          <a:xfrm>
            <a:off x="1331640" y="3515759"/>
            <a:ext cx="1296144" cy="20811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75657" y="307580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对比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5" grpId="0"/>
      <p:bldP spid="6" grpId="0"/>
      <p:bldP spid="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827584" y="1275606"/>
            <a:ext cx="7021694" cy="265457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对比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对比手法是把对立的意思或事物，或把同一事物的两个不同方面放在一起作比较，突出被表现事物的本质特征。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好处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善于运用对比的手法，把不同的事物或同一事物的不同方面对比来写，效果会更加突出。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BDB871D-F508-134F-B04A-118CC9DFB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6" y="441127"/>
            <a:ext cx="1253978" cy="675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9">
            <a:extLst>
              <a:ext uri="{FF2B5EF4-FFF2-40B4-BE49-F238E27FC236}">
                <a16:creationId xmlns:a16="http://schemas.microsoft.com/office/drawing/2014/main" id="{77F4BD5B-0DBA-4242-AF04-EAB085A43DDE}"/>
              </a:ext>
            </a:extLst>
          </p:cNvPr>
          <p:cNvSpPr txBox="1"/>
          <p:nvPr/>
        </p:nvSpPr>
        <p:spPr>
          <a:xfrm>
            <a:off x="467928" y="616893"/>
            <a:ext cx="86233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</a:rPr>
              <a:t>对比</a:t>
            </a:r>
          </a:p>
        </p:txBody>
      </p:sp>
    </p:spTree>
    <p:extLst>
      <p:ext uri="{BB962C8B-B14F-4D97-AF65-F5344CB8AC3E}">
        <p14:creationId xmlns:p14="http://schemas.microsoft.com/office/powerpoint/2010/main" val="2048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899592" y="2249309"/>
            <a:ext cx="6805355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父亲平时对“我”的教育和熏陶。“我”看到了父亲在法庭上的表现。“我”从父亲那里获取了无穷的力量。</a:t>
            </a:r>
          </a:p>
        </p:txBody>
      </p:sp>
      <p:sp>
        <p:nvSpPr>
          <p:cNvPr id="37" name="矩形 36"/>
          <p:cNvSpPr/>
          <p:nvPr/>
        </p:nvSpPr>
        <p:spPr>
          <a:xfrm>
            <a:off x="762868" y="627534"/>
            <a:ext cx="7769571" cy="13496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说一说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  <a:sym typeface="+mn-ea"/>
              </a:rPr>
              <a:t>：“我”在法庭上为什么能表现得那么积极勇敢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  <a:sym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139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843558"/>
            <a:ext cx="8358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课文题目是“十六年前的回忆”，在这么久的时间里，作者回忆了些什么，回忆了谁？</a:t>
            </a:r>
          </a:p>
        </p:txBody>
      </p:sp>
      <p:pic>
        <p:nvPicPr>
          <p:cNvPr id="6" name="Picture 2" descr="http://pic1.hebei.com.cn/003/016/172/00301617274_aa01f5f5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5148064" y="2271811"/>
            <a:ext cx="1968345" cy="2333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43608" y="246635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他就是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9712" y="3326456"/>
            <a:ext cx="2916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李大钊先生</a:t>
            </a:r>
          </a:p>
        </p:txBody>
      </p:sp>
    </p:spTree>
    <p:extLst>
      <p:ext uri="{BB962C8B-B14F-4D97-AF65-F5344CB8AC3E}">
        <p14:creationId xmlns:p14="http://schemas.microsoft.com/office/powerpoint/2010/main" val="30609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635896" y="1488579"/>
            <a:ext cx="4793186" cy="15465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父亲是一个对孩子慈爱，在危险面前给予亲人信心和力量的父亲。</a:t>
            </a:r>
            <a:endParaRPr lang="en-US" altLang="zh-CN" sz="3200" b="1" dirty="0">
              <a:solidFill>
                <a:sysClr val="windowText" lastClr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7158" y="2000246"/>
            <a:ext cx="2736304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在女儿眼里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3000364" y="2143122"/>
            <a:ext cx="357190" cy="28575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b="1"/>
          </a:p>
        </p:txBody>
      </p:sp>
      <p:sp>
        <p:nvSpPr>
          <p:cNvPr id="5" name="TextBox 4"/>
          <p:cNvSpPr txBox="1"/>
          <p:nvPr/>
        </p:nvSpPr>
        <p:spPr>
          <a:xfrm>
            <a:off x="395536" y="627534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说一说：女儿眼里的父亲是什么样子的？</a:t>
            </a:r>
          </a:p>
        </p:txBody>
      </p:sp>
    </p:spTree>
    <p:extLst>
      <p:ext uri="{BB962C8B-B14F-4D97-AF65-F5344CB8AC3E}">
        <p14:creationId xmlns:p14="http://schemas.microsoft.com/office/powerpoint/2010/main" val="239470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03648" y="1275606"/>
            <a:ext cx="6984776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读读最后两个自然段，思考：与开头有什么联系？你觉得这样写有什么好处？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7" y="1421632"/>
            <a:ext cx="1104039" cy="1582166"/>
          </a:xfrm>
          <a:prstGeom prst="rect">
            <a:avLst/>
          </a:prstGeom>
        </p:spPr>
      </p:pic>
      <p:sp>
        <p:nvSpPr>
          <p:cNvPr id="5" name="文本框 6"/>
          <p:cNvSpPr txBox="1"/>
          <p:nvPr/>
        </p:nvSpPr>
        <p:spPr>
          <a:xfrm>
            <a:off x="2771801" y="2555957"/>
            <a:ext cx="2448271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8931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539552" y="581511"/>
            <a:ext cx="7632848" cy="105413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，我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永远忘不了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那一天。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那是父亲的被难日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，离现在已经十六年了。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503548" y="2076256"/>
            <a:ext cx="8172908" cy="2223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过了好半天，母亲醒过来了，她低声问我：“昨天是几号？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记住，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昨天</a:t>
            </a:r>
            <a:r>
              <a:rPr lang="zh-CN" altLang="en-US" sz="28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是你爹被害的日子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。”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我又哭了，从地上捡起那张报纸，咬紧牙，又勉强看了一遍，低声对母亲说∶“妈，昨天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。”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774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1275606"/>
            <a:ext cx="7704855" cy="2039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课文最后两个自然段照应开头。这种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前后照应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首尾连贯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的写法，使整篇文章显得非常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紧凑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，同时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突出了作者一直把父亲被害的事情牢牢地记在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心里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2987824" y="4011910"/>
            <a:ext cx="2448271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10867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395536" y="555526"/>
            <a:ext cx="8568952" cy="1712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    当全家听到父亲被害的噩耗后</a:t>
            </a:r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悲痛万分</a:t>
            </a: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，母亲说：</a:t>
            </a:r>
            <a:r>
              <a:rPr lang="en-US" altLang="zh-CN" sz="27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昨天是你爹被害的日子。</a:t>
            </a:r>
            <a:r>
              <a:rPr lang="en-US" altLang="zh-CN" sz="27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想一想这些句子表达了什么样的思想感情？</a:t>
            </a:r>
          </a:p>
        </p:txBody>
      </p:sp>
      <p:sp>
        <p:nvSpPr>
          <p:cNvPr id="8" name="矩形 7"/>
          <p:cNvSpPr/>
          <p:nvPr/>
        </p:nvSpPr>
        <p:spPr>
          <a:xfrm>
            <a:off x="395536" y="2283718"/>
            <a:ext cx="8568952" cy="16204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表达出她们对敌人的无比仇恨，同时表明她们没有在悲痛中倒下，要铭记父亲被难的日子，要向反动派讨还血债，要继承父亲的斗志把革命进行到底。</a:t>
            </a:r>
          </a:p>
        </p:txBody>
      </p:sp>
    </p:spTree>
    <p:extLst>
      <p:ext uri="{BB962C8B-B14F-4D97-AF65-F5344CB8AC3E}">
        <p14:creationId xmlns:p14="http://schemas.microsoft.com/office/powerpoint/2010/main" val="23230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03648" y="1131590"/>
            <a:ext cx="6984776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找一找课文还有哪些前后照应的句子，画出来，并说说前后照应的好处。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90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498" y="668195"/>
            <a:ext cx="5286412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“有时候他留在家里，埋头整理书籍和文件”“把书和有字的纸片投到火炉里去。”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546" y="1779662"/>
            <a:ext cx="310492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使读者对人物的做法了解得更加清楚，得到更深的印象。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2842939"/>
            <a:ext cx="5286412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“军阀张作霖要派人来检查。为了避免党组织被破坏，父亲只好把一些书籍和文件烧掉。”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49208" y="555526"/>
            <a:ext cx="3143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前面埋下伏笔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49208" y="3643320"/>
            <a:ext cx="3071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后面揭示答案</a:t>
            </a:r>
          </a:p>
        </p:txBody>
      </p:sp>
      <p:sp>
        <p:nvSpPr>
          <p:cNvPr id="9" name="下箭头 8"/>
          <p:cNvSpPr/>
          <p:nvPr/>
        </p:nvSpPr>
        <p:spPr>
          <a:xfrm>
            <a:off x="6878536" y="1131590"/>
            <a:ext cx="285752" cy="571504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flipV="1">
            <a:off x="6950544" y="3003798"/>
            <a:ext cx="285752" cy="571504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76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2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015096" y="915566"/>
            <a:ext cx="7272808" cy="19897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  <a:sym typeface="+mn-ea"/>
              </a:rPr>
              <a:t>    我们今天的幸福生活是无数革命先烈用鲜血换来的。除了李大钊，你知道为国牺牲的革命者还有哪些？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2987824" y="4011910"/>
            <a:ext cx="2448271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4647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7"/>
          <a:stretch/>
        </p:blipFill>
        <p:spPr bwMode="auto">
          <a:xfrm>
            <a:off x="323528" y="483518"/>
            <a:ext cx="5796633" cy="379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矩形 24"/>
          <p:cNvSpPr/>
          <p:nvPr/>
        </p:nvSpPr>
        <p:spPr>
          <a:xfrm>
            <a:off x="6300192" y="1124493"/>
            <a:ext cx="2088232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面对敌人残酷审讯，坚贞不屈的赵一曼</a:t>
            </a:r>
          </a:p>
        </p:txBody>
      </p:sp>
    </p:spTree>
    <p:extLst>
      <p:ext uri="{BB962C8B-B14F-4D97-AF65-F5344CB8AC3E}">
        <p14:creationId xmlns:p14="http://schemas.microsoft.com/office/powerpoint/2010/main" val="4740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56176" y="1347614"/>
            <a:ext cx="252028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舍身炸碉堡的董存瑞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0401"/>
            <a:ext cx="5328592" cy="431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566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5536" y="681539"/>
            <a:ext cx="8229231" cy="324028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91" name="Rectangle 7"/>
          <p:cNvSpPr>
            <a:spLocks noChangeArrowheads="1"/>
          </p:cNvSpPr>
          <p:nvPr/>
        </p:nvSpPr>
        <p:spPr bwMode="auto">
          <a:xfrm>
            <a:off x="2909728" y="1267252"/>
            <a:ext cx="5572164" cy="2654573"/>
          </a:xfrm>
          <a:prstGeom prst="rect">
            <a:avLst/>
          </a:prstGeom>
          <a:noFill/>
          <a:ln w="19050">
            <a:noFill/>
            <a:prstDash val="sysDash"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中国共产党的创始人和早期领导人。国共合作期间，在帮助孙中山确定联俄、联共、扶助农工三大政策和改组国民党的工作中起了重要作用。主要著作收录于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李大钊文集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050" name="Picture 2" descr="http://pic1.hebei.com.cn/003/016/172/00301617274_aa01f5f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27534"/>
            <a:ext cx="2561118" cy="3186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2970336" y="801521"/>
            <a:ext cx="3374963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u="sng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李大钊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(1889-1927) </a:t>
            </a:r>
          </a:p>
        </p:txBody>
      </p:sp>
    </p:spTree>
    <p:extLst>
      <p:ext uri="{BB962C8B-B14F-4D97-AF65-F5344CB8AC3E}">
        <p14:creationId xmlns:p14="http://schemas.microsoft.com/office/powerpoint/2010/main" val="383906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17148" y="771549"/>
            <a:ext cx="2443284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为了不暴露目标，在火中纹丝不动的邱少云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627534"/>
            <a:ext cx="5256585" cy="342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26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765630" y="1707654"/>
            <a:ext cx="210165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宁死不屈的刘胡兰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08" y="924343"/>
            <a:ext cx="4751241" cy="31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29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2843808" y="2375034"/>
            <a:ext cx="1368152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被捕时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2911002" y="1203598"/>
            <a:ext cx="5304962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被捕前</a:t>
            </a:r>
            <a:r>
              <a:rPr lang="en-US" altLang="zh-CN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忠于革命事业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2612829" y="1394733"/>
            <a:ext cx="246060" cy="218512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" name="文本框 6"/>
          <p:cNvSpPr txBox="1"/>
          <p:nvPr/>
        </p:nvSpPr>
        <p:spPr>
          <a:xfrm>
            <a:off x="899592" y="2067694"/>
            <a:ext cx="1584176" cy="90024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十六年前</a:t>
            </a:r>
            <a:endParaRPr lang="en-US" altLang="zh-CN" sz="2700" b="1" noProof="1">
              <a:solidFill>
                <a:srgbClr val="7030A0"/>
              </a:solidFill>
              <a:latin typeface="黑体" pitchFamily="49" charset="-122"/>
              <a:ea typeface="黑体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的回忆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44081" y="308633"/>
            <a:ext cx="2843743" cy="561692"/>
            <a:chOff x="192083" y="411510"/>
            <a:chExt cx="2651725" cy="748922"/>
          </a:xfrm>
        </p:grpSpPr>
        <p:sp>
          <p:nvSpPr>
            <p:cNvPr id="18" name="文本框 14">
              <a:extLst>
                <a:ext uri="{FF2B5EF4-FFF2-40B4-BE49-F238E27FC236}">
                  <a16:creationId xmlns:a16="http://schemas.microsoft.com/office/drawing/2014/main" id="{E83FD7BB-D7E3-EF4B-BEBB-9F1DFCF1B616}"/>
                </a:ext>
              </a:extLst>
            </p:cNvPr>
            <p:cNvSpPr txBox="1"/>
            <p:nvPr/>
          </p:nvSpPr>
          <p:spPr>
            <a:xfrm>
              <a:off x="624428" y="411510"/>
              <a:ext cx="2219380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结构梳理</a:t>
              </a:r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4B718F5D-0AAE-104C-8DD5-C80D03BD0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681354"/>
            </a:xfrm>
            <a:prstGeom prst="rect">
              <a:avLst/>
            </a:prstGeom>
          </p:spPr>
        </p:pic>
      </p:grpSp>
      <p:sp>
        <p:nvSpPr>
          <p:cNvPr id="25" name="文本框 16"/>
          <p:cNvSpPr txBox="1">
            <a:spLocks noChangeArrowheads="1"/>
          </p:cNvSpPr>
          <p:nvPr/>
        </p:nvSpPr>
        <p:spPr bwMode="auto">
          <a:xfrm>
            <a:off x="2911002" y="3159723"/>
            <a:ext cx="4752528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法庭上</a:t>
            </a:r>
          </a:p>
        </p:txBody>
      </p:sp>
      <p:sp>
        <p:nvSpPr>
          <p:cNvPr id="28" name="文本框 8"/>
          <p:cNvSpPr txBox="1">
            <a:spLocks noChangeArrowheads="1"/>
          </p:cNvSpPr>
          <p:nvPr/>
        </p:nvSpPr>
        <p:spPr bwMode="auto">
          <a:xfrm>
            <a:off x="5004048" y="2463592"/>
            <a:ext cx="1800199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临危不惧，视死如归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4067944" y="2643758"/>
            <a:ext cx="864096" cy="28803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4139952" y="2931790"/>
            <a:ext cx="792088" cy="50405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5536" y="1239104"/>
            <a:ext cx="7818590" cy="306083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    本文按照时间顺序，写了被捕前父亲烧掉文件和书籍，工友阎振三被抓，反映出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，被捕时，写了敌人的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</a:t>
            </a:r>
            <a:r>
              <a:rPr lang="en-US" altLang="zh-CN" sz="2700" b="1" u="sng" dirty="0">
                <a:latin typeface="楷体" pitchFamily="49" charset="-122"/>
                <a:ea typeface="楷体" pitchFamily="49" charset="-122"/>
              </a:rPr>
              <a:t>___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与父亲的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；法庭上描写了李大钊的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，被害后写了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，展现了革命先烈的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品质，表达了作者对父亲的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3851920" y="3692125"/>
            <a:ext cx="216024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敬仰与怀念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8104" y="1728745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形势险恶、危险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3888" y="2179957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心虚、残暴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2240" y="2232801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处变不惊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39952" y="2736857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镇定、沉着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9592" y="3188069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无比沉痛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4128" y="3188069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忠于革命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179512" y="308633"/>
            <a:ext cx="2808312" cy="561692"/>
            <a:chOff x="218531" y="411510"/>
            <a:chExt cx="2442653" cy="748922"/>
          </a:xfrm>
        </p:grpSpPr>
        <p:sp>
          <p:nvSpPr>
            <p:cNvPr id="11" name="文本框 14">
              <a:extLst>
                <a:ext uri="{FF2B5EF4-FFF2-40B4-BE49-F238E27FC236}">
                  <a16:creationId xmlns:a16="http://schemas.microsoft.com/office/drawing/2014/main" id="{4A3C3B97-39E1-8A49-BBB7-0945BB059AA6}"/>
                </a:ext>
              </a:extLst>
            </p:cNvPr>
            <p:cNvSpPr txBox="1"/>
            <p:nvPr/>
          </p:nvSpPr>
          <p:spPr>
            <a:xfrm>
              <a:off x="624427" y="411510"/>
              <a:ext cx="203675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主题概括</a:t>
              </a: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7D1F651-71EF-204B-84FC-94E7EED15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531" y="464186"/>
              <a:ext cx="405896" cy="684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814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4" grpId="0"/>
      <p:bldP spid="15" grpId="0"/>
      <p:bldP spid="16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76883" y="308633"/>
            <a:ext cx="2306885" cy="561692"/>
            <a:chOff x="222231" y="411510"/>
            <a:chExt cx="2333545" cy="748922"/>
          </a:xfrm>
        </p:grpSpPr>
        <p:sp>
          <p:nvSpPr>
            <p:cNvPr id="8" name="文本框 14">
              <a:extLst>
                <a:ext uri="{FF2B5EF4-FFF2-40B4-BE49-F238E27FC236}">
                  <a16:creationId xmlns:a16="http://schemas.microsoft.com/office/drawing/2014/main" id="{8C3BBCB5-2B2C-484A-A126-C71674BA7BCE}"/>
                </a:ext>
              </a:extLst>
            </p:cNvPr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拓展延伸</a:t>
              </a: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E6CD915-17EA-1141-B92C-9C186F2A7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231" y="548679"/>
              <a:ext cx="366860" cy="564545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469148" y="987574"/>
            <a:ext cx="379626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李大钊的墓碑上的评价</a:t>
            </a:r>
          </a:p>
        </p:txBody>
      </p:sp>
      <p:sp>
        <p:nvSpPr>
          <p:cNvPr id="2" name="矩形 1"/>
          <p:cNvSpPr/>
          <p:nvPr/>
        </p:nvSpPr>
        <p:spPr>
          <a:xfrm>
            <a:off x="574484" y="1779662"/>
            <a:ext cx="759791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他对中国人民的解放事业，对马克思主义的信仰和无产阶级的革命前途无限忠诚。他为在我国开创和发展共产主义运动的大无畏的献身精神，永远是一切革命者的光辉典范。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695654"/>
            <a:ext cx="2808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    为人进出的门紧锁着，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为狗爬出的洞敞开着，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一个声音高叫着：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爬出来吧，给你自由！</a:t>
            </a:r>
            <a:r>
              <a:rPr lang="zh-CN" altLang="en-US" dirty="0"/>
              <a:t>　</a:t>
            </a:r>
          </a:p>
        </p:txBody>
      </p:sp>
      <p:sp>
        <p:nvSpPr>
          <p:cNvPr id="3" name="矩形 2"/>
          <p:cNvSpPr/>
          <p:nvPr/>
        </p:nvSpPr>
        <p:spPr>
          <a:xfrm>
            <a:off x="5436096" y="1501223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我希望有一天，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地下的烈火，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将我连这活棺材一起烧掉，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我应该在烈火与热血中得 </a:t>
            </a:r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到永生！</a:t>
            </a:r>
          </a:p>
        </p:txBody>
      </p:sp>
      <p:sp>
        <p:nvSpPr>
          <p:cNvPr id="4" name="矩形 3"/>
          <p:cNvSpPr/>
          <p:nvPr/>
        </p:nvSpPr>
        <p:spPr>
          <a:xfrm>
            <a:off x="3087688" y="413337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囚歌</a:t>
            </a:r>
            <a:endParaRPr lang="en-US" altLang="zh-CN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  <a:p>
            <a:pPr lvl="0" algn="ctr"/>
            <a:r>
              <a:rPr lang="zh-CN" altLang="en-US" sz="2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叶挺</a:t>
            </a:r>
          </a:p>
        </p:txBody>
      </p:sp>
      <p:sp>
        <p:nvSpPr>
          <p:cNvPr id="5" name="矩形 4"/>
          <p:cNvSpPr/>
          <p:nvPr/>
        </p:nvSpPr>
        <p:spPr>
          <a:xfrm>
            <a:off x="2725308" y="1501223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我渴望自由，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但我深深地知道</a:t>
            </a:r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——</a:t>
            </a:r>
          </a:p>
          <a:p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人的身躯怎能从狗洞</a:t>
            </a:r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子里爬出！</a:t>
            </a:r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3059832" y="1419622"/>
            <a:ext cx="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5721950" y="1361275"/>
            <a:ext cx="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35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44471" y="1645369"/>
            <a:ext cx="8131985" cy="265457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1.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他那披散的长头发中间露出一张苍白的脸，显然是受过苦刑了。（         ）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2.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我又哭了，从地上捡起那张报纸，咬紧牙，又勉强看了一遍。  （         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63888" y="2365449"/>
            <a:ext cx="155397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外貌描写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63888" y="3661593"/>
            <a:ext cx="155397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动作描写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36326" y="308633"/>
            <a:ext cx="2391458" cy="561692"/>
            <a:chOff x="217685" y="411510"/>
            <a:chExt cx="2338091" cy="748922"/>
          </a:xfrm>
        </p:grpSpPr>
        <p:sp>
          <p:nvSpPr>
            <p:cNvPr id="9" name="文本框 14">
              <a:extLst>
                <a:ext uri="{FF2B5EF4-FFF2-40B4-BE49-F238E27FC236}">
                  <a16:creationId xmlns:a16="http://schemas.microsoft.com/office/drawing/2014/main" id="{B7099FF6-6DDB-CC4C-A617-4444CB80ED25}"/>
                </a:ext>
              </a:extLst>
            </p:cNvPr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课堂演练</a:t>
              </a: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7CF4334-30B1-7C4E-80D8-34C846334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85" y="560197"/>
              <a:ext cx="366860" cy="564546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95536" y="1007694"/>
            <a:ext cx="8480207" cy="63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一、下列句子各属于哪种描写？把答案写在括号里。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10548" y="483518"/>
            <a:ext cx="7777876" cy="4847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二、从课文中找出与下列句子相呼应的句子。</a:t>
            </a:r>
          </a:p>
        </p:txBody>
      </p:sp>
      <p:sp>
        <p:nvSpPr>
          <p:cNvPr id="18" name="矩形 17"/>
          <p:cNvSpPr/>
          <p:nvPr/>
        </p:nvSpPr>
        <p:spPr>
          <a:xfrm>
            <a:off x="323528" y="1203598"/>
            <a:ext cx="8079334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……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低声对母亲说：“妈，昨天是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28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。”</a:t>
            </a:r>
          </a:p>
        </p:txBody>
      </p:sp>
      <p:sp>
        <p:nvSpPr>
          <p:cNvPr id="4" name="矩形 3"/>
          <p:cNvSpPr/>
          <p:nvPr/>
        </p:nvSpPr>
        <p:spPr>
          <a:xfrm>
            <a:off x="395536" y="2499742"/>
            <a:ext cx="7704856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）工友阎振三一早上街买东西，直到夜里还不见回来。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1851670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日，我永远忘不了那一天。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9344" y="3472406"/>
            <a:ext cx="66653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在军警中间，我发现了前几天被捕的工友阎振三。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69641" y="585574"/>
            <a:ext cx="7370711" cy="5950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三、结合课文内容选出正确答案。</a:t>
            </a:r>
          </a:p>
        </p:txBody>
      </p:sp>
      <p:sp>
        <p:nvSpPr>
          <p:cNvPr id="6" name="矩形 5"/>
          <p:cNvSpPr/>
          <p:nvPr/>
        </p:nvSpPr>
        <p:spPr>
          <a:xfrm>
            <a:off x="755576" y="1377662"/>
            <a:ext cx="7641098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十六年前的回忆</a:t>
            </a: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一文（  ）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A.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歌颂了李大钊忠于革命、坚贞不屈的伟大精神。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B.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揭露了反动军阀凶狠残暴的本质。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C.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抒发了作者对父亲深切的怀念之情。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32040" y="1449670"/>
            <a:ext cx="44755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762869" y="699542"/>
            <a:ext cx="7345772" cy="11495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  <a:sym typeface="+mn-ea"/>
              </a:rPr>
              <a:t>    四、课下查找资料，了解先烈的革命事迹，和同学交流。</a:t>
            </a:r>
            <a:endParaRPr lang="en-US" altLang="zh-CN" sz="2700" dirty="0">
              <a:latin typeface="黑体" pitchFamily="49" charset="-122"/>
              <a:ea typeface="黑体" pitchFamily="49" charset="-122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9087"/>
            <a:ext cx="381000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8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89" y="1005576"/>
            <a:ext cx="7799823" cy="302433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58984" y="771552"/>
            <a:ext cx="8389481" cy="3411781"/>
            <a:chOff x="478582" y="1038295"/>
            <a:chExt cx="10995234" cy="4262911"/>
          </a:xfrm>
        </p:grpSpPr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3609276" y="1182966"/>
              <a:ext cx="7416824" cy="4083996"/>
            </a:xfrm>
            <a:prstGeom prst="rect">
              <a:avLst/>
            </a:prstGeom>
            <a:noFill/>
            <a:ln w="19050">
              <a:noFill/>
              <a:prstDash val="sysDash"/>
              <a:miter lim="800000"/>
            </a:ln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u="sng" dirty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李星华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(1911-1979)   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李大钊的女儿，中华人民共和国成立后，一直从事教学和民间文学研究工作。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主要作品</a:t>
              </a:r>
              <a:r>
                <a:rPr lang="en-US" altLang="zh-CN" sz="2800" b="1" dirty="0">
                  <a:latin typeface="楷体" pitchFamily="49" charset="-122"/>
                  <a:ea typeface="楷体" pitchFamily="49" charset="-122"/>
                </a:rPr>
                <a:t>:《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回忆我的父亲李大钊</a:t>
              </a:r>
              <a:r>
                <a:rPr lang="en-US" altLang="zh-CN" sz="2800" b="1" dirty="0">
                  <a:latin typeface="楷体" pitchFamily="49" charset="-122"/>
                  <a:ea typeface="楷体" pitchFamily="49" charset="-122"/>
                </a:rPr>
                <a:t>》《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白族民间故事传说集</a:t>
              </a:r>
              <a:r>
                <a:rPr lang="en-US" altLang="zh-CN" sz="2800" b="1" dirty="0">
                  <a:latin typeface="楷体" pitchFamily="49" charset="-122"/>
                  <a:ea typeface="楷体" pitchFamily="49" charset="-122"/>
                </a:rPr>
                <a:t>》</a:t>
              </a:r>
              <a:r>
                <a:rPr lang="en-US" altLang="zh-CN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《</a:t>
              </a:r>
              <a:r>
                <a:rPr lang="zh-CN" altLang="en-US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十六年前的回忆</a:t>
              </a:r>
              <a:r>
                <a:rPr lang="en-US" altLang="zh-CN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》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等。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118786" name="Picture 2" descr="http://d.hiphotos.baidu.com/baike/pic/item/023b5bb5c9ea15ce45e40bb0b1003af33a87b20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340" y="1507635"/>
              <a:ext cx="2693100" cy="34249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582" y="1128264"/>
              <a:ext cx="1691643" cy="160020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782172" y="3701004"/>
              <a:ext cx="1691644" cy="1600202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827892" y="1084014"/>
              <a:ext cx="1691642" cy="160020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80767" y="3621038"/>
              <a:ext cx="1691643" cy="1600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39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4654" y="1203598"/>
            <a:ext cx="7317706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被难日：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因灾祸或重大事故而牺牲生命的日子。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本课指李大钊被杀害的日子。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9552" y="2215629"/>
            <a:ext cx="5760640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21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日是几位矿友的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被难日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67544" y="432735"/>
            <a:ext cx="1944216" cy="554840"/>
            <a:chOff x="882216" y="807590"/>
            <a:chExt cx="1944216" cy="38747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882216" y="845792"/>
              <a:ext cx="1944216" cy="3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EC8D093-F15E-C44F-BB22-292353ED6C6B}"/>
                </a:ext>
              </a:extLst>
            </p:cNvPr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04879769-7720-EE4E-9830-2D111B55CA7A}"/>
                </a:ext>
              </a:extLst>
            </p:cNvPr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39552" y="3079725"/>
            <a:ext cx="7659746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轻易：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简单容易。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本课指随随便便。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2349" y="3723878"/>
            <a:ext cx="6515915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你不用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轻易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去招惹他，他今天心情不好。</a:t>
            </a:r>
          </a:p>
        </p:txBody>
      </p:sp>
    </p:spTree>
    <p:extLst>
      <p:ext uri="{BB962C8B-B14F-4D97-AF65-F5344CB8AC3E}">
        <p14:creationId xmlns:p14="http://schemas.microsoft.com/office/powerpoint/2010/main" val="342203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987574"/>
            <a:ext cx="8496944" cy="10541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会意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会心。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本课指领会了父亲没有明确表达的意思。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355726"/>
            <a:ext cx="5112568" cy="5616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我立刻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会意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了妈妈的眼神。</a:t>
            </a:r>
          </a:p>
        </p:txBody>
      </p:sp>
    </p:spTree>
    <p:extLst>
      <p:ext uri="{BB962C8B-B14F-4D97-AF65-F5344CB8AC3E}">
        <p14:creationId xmlns:p14="http://schemas.microsoft.com/office/powerpoint/2010/main" val="142505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7544" y="934874"/>
            <a:ext cx="396044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一、连一连，组词语。</a:t>
            </a:r>
          </a:p>
        </p:txBody>
      </p:sp>
      <p:sp>
        <p:nvSpPr>
          <p:cNvPr id="27" name="文本框 14">
            <a:extLst>
              <a:ext uri="{FF2B5EF4-FFF2-40B4-BE49-F238E27FC236}">
                <a16:creationId xmlns:a16="http://schemas.microsoft.com/office/drawing/2014/main" id="{A877C714-4028-FF4B-B84A-5B0010632C27}"/>
              </a:ext>
            </a:extLst>
          </p:cNvPr>
          <p:cNvSpPr txBox="1"/>
          <p:nvPr/>
        </p:nvSpPr>
        <p:spPr>
          <a:xfrm>
            <a:off x="468382" y="267494"/>
            <a:ext cx="2159402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D6C2535B-9C36-3A4E-83C0-84B1A9CD2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9502"/>
            <a:ext cx="366249" cy="455519"/>
          </a:xfrm>
          <a:prstGeom prst="rect">
            <a:avLst/>
          </a:prstGeom>
        </p:spPr>
      </p:pic>
      <p:sp>
        <p:nvSpPr>
          <p:cNvPr id="30" name="TextBox 24"/>
          <p:cNvSpPr txBox="1"/>
          <p:nvPr/>
        </p:nvSpPr>
        <p:spPr>
          <a:xfrm>
            <a:off x="1547664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偏</a:t>
            </a:r>
          </a:p>
        </p:txBody>
      </p:sp>
      <p:sp>
        <p:nvSpPr>
          <p:cNvPr id="32" name="TextBox 24"/>
          <p:cNvSpPr txBox="1"/>
          <p:nvPr/>
        </p:nvSpPr>
        <p:spPr>
          <a:xfrm>
            <a:off x="2627784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</a:p>
        </p:txBody>
      </p:sp>
      <p:sp>
        <p:nvSpPr>
          <p:cNvPr id="33" name="TextBox 24"/>
          <p:cNvSpPr txBox="1"/>
          <p:nvPr/>
        </p:nvSpPr>
        <p:spPr>
          <a:xfrm>
            <a:off x="3635896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苦</a:t>
            </a:r>
          </a:p>
        </p:txBody>
      </p:sp>
      <p:sp>
        <p:nvSpPr>
          <p:cNvPr id="34" name="TextBox 24"/>
          <p:cNvSpPr txBox="1"/>
          <p:nvPr/>
        </p:nvSpPr>
        <p:spPr>
          <a:xfrm>
            <a:off x="4298588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肉</a:t>
            </a:r>
          </a:p>
        </p:txBody>
      </p:sp>
      <p:sp>
        <p:nvSpPr>
          <p:cNvPr id="35" name="TextBox 24"/>
          <p:cNvSpPr txBox="1"/>
          <p:nvPr/>
        </p:nvSpPr>
        <p:spPr>
          <a:xfrm>
            <a:off x="5436096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躲</a:t>
            </a:r>
          </a:p>
        </p:txBody>
      </p:sp>
      <p:sp>
        <p:nvSpPr>
          <p:cNvPr id="36" name="TextBox 24"/>
          <p:cNvSpPr txBox="1"/>
          <p:nvPr/>
        </p:nvSpPr>
        <p:spPr>
          <a:xfrm>
            <a:off x="6228184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外</a:t>
            </a:r>
          </a:p>
        </p:txBody>
      </p:sp>
      <p:sp>
        <p:nvSpPr>
          <p:cNvPr id="37" name="TextBox 24"/>
          <p:cNvSpPr txBox="1"/>
          <p:nvPr/>
        </p:nvSpPr>
        <p:spPr>
          <a:xfrm>
            <a:off x="1835696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刑</a:t>
            </a:r>
          </a:p>
        </p:txBody>
      </p:sp>
      <p:sp>
        <p:nvSpPr>
          <p:cNvPr id="38" name="TextBox 24"/>
          <p:cNvSpPr txBox="1"/>
          <p:nvPr/>
        </p:nvSpPr>
        <p:spPr>
          <a:xfrm>
            <a:off x="2843808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形</a:t>
            </a:r>
          </a:p>
        </p:txBody>
      </p:sp>
      <p:sp>
        <p:nvSpPr>
          <p:cNvPr id="39" name="TextBox 24"/>
          <p:cNvSpPr txBox="1"/>
          <p:nvPr/>
        </p:nvSpPr>
        <p:spPr>
          <a:xfrm>
            <a:off x="3563888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僻</a:t>
            </a:r>
          </a:p>
        </p:txBody>
      </p:sp>
      <p:sp>
        <p:nvSpPr>
          <p:cNvPr id="40" name="TextBox 24"/>
          <p:cNvSpPr txBox="1"/>
          <p:nvPr/>
        </p:nvSpPr>
        <p:spPr>
          <a:xfrm>
            <a:off x="4211960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避</a:t>
            </a:r>
          </a:p>
        </p:txBody>
      </p:sp>
      <p:sp>
        <p:nvSpPr>
          <p:cNvPr id="41" name="TextBox 24"/>
          <p:cNvSpPr txBox="1"/>
          <p:nvPr/>
        </p:nvSpPr>
        <p:spPr>
          <a:xfrm>
            <a:off x="5292080" y="3239130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绞</a:t>
            </a:r>
          </a:p>
        </p:txBody>
      </p:sp>
      <p:sp>
        <p:nvSpPr>
          <p:cNvPr id="42" name="TextBox 24"/>
          <p:cNvSpPr txBox="1"/>
          <p:nvPr/>
        </p:nvSpPr>
        <p:spPr>
          <a:xfrm>
            <a:off x="6444208" y="3239130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饺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1907704" y="2067694"/>
            <a:ext cx="1800200" cy="122413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4427984" y="2067694"/>
            <a:ext cx="1080120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427984" y="2067694"/>
            <a:ext cx="1008112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2123728" y="2067694"/>
            <a:ext cx="1800200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2843808" y="2067694"/>
            <a:ext cx="3744416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3131840" y="1995686"/>
            <a:ext cx="3312368" cy="136815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83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94223" y="483518"/>
            <a:ext cx="7180454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二、将下列词语按意思相近的分组。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对角圆角矩形 15"/>
          <p:cNvSpPr/>
          <p:nvPr/>
        </p:nvSpPr>
        <p:spPr>
          <a:xfrm>
            <a:off x="767431" y="696502"/>
            <a:ext cx="7234039" cy="3387416"/>
          </a:xfrm>
          <a:prstGeom prst="round2DiagRect">
            <a:avLst/>
          </a:prstGeom>
          <a:noFill/>
          <a:ln w="38100">
            <a:noFill/>
            <a:prstDash val="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1763688" y="1347614"/>
            <a:ext cx="5616624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残暴 含糊 安宁 可惜 占据 坚决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模糊 残酷 坚定 安定 惋惜 占领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3568" y="2575525"/>
            <a:ext cx="7180454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——（    ） （    ）——（    ）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——（    ） （    ）——（    ）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——（    ） （    ）——（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71600" y="257552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残暴</a:t>
            </a:r>
          </a:p>
        </p:txBody>
      </p:sp>
      <p:sp>
        <p:nvSpPr>
          <p:cNvPr id="10" name="矩形 9"/>
          <p:cNvSpPr/>
          <p:nvPr/>
        </p:nvSpPr>
        <p:spPr>
          <a:xfrm>
            <a:off x="3136157" y="257175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残酷</a:t>
            </a:r>
          </a:p>
        </p:txBody>
      </p:sp>
      <p:sp>
        <p:nvSpPr>
          <p:cNvPr id="11" name="矩形 10"/>
          <p:cNvSpPr/>
          <p:nvPr/>
        </p:nvSpPr>
        <p:spPr>
          <a:xfrm>
            <a:off x="4713788" y="2575525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含糊 </a:t>
            </a:r>
          </a:p>
        </p:txBody>
      </p:sp>
      <p:sp>
        <p:nvSpPr>
          <p:cNvPr id="12" name="矩形 11"/>
          <p:cNvSpPr/>
          <p:nvPr/>
        </p:nvSpPr>
        <p:spPr>
          <a:xfrm>
            <a:off x="6909549" y="257552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模糊</a:t>
            </a:r>
          </a:p>
        </p:txBody>
      </p:sp>
      <p:sp>
        <p:nvSpPr>
          <p:cNvPr id="14" name="矩形 13"/>
          <p:cNvSpPr/>
          <p:nvPr/>
        </p:nvSpPr>
        <p:spPr>
          <a:xfrm>
            <a:off x="971600" y="298840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安宁</a:t>
            </a:r>
          </a:p>
        </p:txBody>
      </p:sp>
      <p:sp>
        <p:nvSpPr>
          <p:cNvPr id="15" name="矩形 14"/>
          <p:cNvSpPr/>
          <p:nvPr/>
        </p:nvSpPr>
        <p:spPr>
          <a:xfrm>
            <a:off x="3136157" y="298840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安定</a:t>
            </a:r>
          </a:p>
        </p:txBody>
      </p:sp>
      <p:sp>
        <p:nvSpPr>
          <p:cNvPr id="17" name="矩形 16"/>
          <p:cNvSpPr/>
          <p:nvPr/>
        </p:nvSpPr>
        <p:spPr>
          <a:xfrm>
            <a:off x="4713788" y="301455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可惜</a:t>
            </a:r>
          </a:p>
        </p:txBody>
      </p:sp>
      <p:sp>
        <p:nvSpPr>
          <p:cNvPr id="18" name="矩形 17"/>
          <p:cNvSpPr/>
          <p:nvPr/>
        </p:nvSpPr>
        <p:spPr>
          <a:xfrm>
            <a:off x="6909549" y="300757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惋惜</a:t>
            </a:r>
          </a:p>
        </p:txBody>
      </p:sp>
      <p:sp>
        <p:nvSpPr>
          <p:cNvPr id="19" name="矩形 18"/>
          <p:cNvSpPr/>
          <p:nvPr/>
        </p:nvSpPr>
        <p:spPr>
          <a:xfrm>
            <a:off x="971600" y="336761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占据</a:t>
            </a:r>
          </a:p>
        </p:txBody>
      </p:sp>
      <p:sp>
        <p:nvSpPr>
          <p:cNvPr id="20" name="矩形 19"/>
          <p:cNvSpPr/>
          <p:nvPr/>
        </p:nvSpPr>
        <p:spPr>
          <a:xfrm>
            <a:off x="3136157" y="342140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占领</a:t>
            </a:r>
          </a:p>
        </p:txBody>
      </p:sp>
      <p:sp>
        <p:nvSpPr>
          <p:cNvPr id="21" name="矩形 20"/>
          <p:cNvSpPr/>
          <p:nvPr/>
        </p:nvSpPr>
        <p:spPr>
          <a:xfrm>
            <a:off x="4713788" y="342045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坚决</a:t>
            </a:r>
          </a:p>
        </p:txBody>
      </p:sp>
      <p:sp>
        <p:nvSpPr>
          <p:cNvPr id="22" name="矩形 21"/>
          <p:cNvSpPr/>
          <p:nvPr/>
        </p:nvSpPr>
        <p:spPr>
          <a:xfrm>
            <a:off x="6909549" y="342045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坚定</a:t>
            </a:r>
          </a:p>
        </p:txBody>
      </p:sp>
    </p:spTree>
    <p:extLst>
      <p:ext uri="{BB962C8B-B14F-4D97-AF65-F5344CB8AC3E}">
        <p14:creationId xmlns:p14="http://schemas.microsoft.com/office/powerpoint/2010/main" val="390706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21016" y="905981"/>
            <a:ext cx="7180454" cy="21698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三、课题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十六年前的回忆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中“回忆”的近义词是</a:t>
            </a:r>
            <a:r>
              <a:rPr lang="zh-CN" altLang="en-US" sz="3200" b="1" u="sng" dirty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，“十六年前”指的是</a:t>
            </a:r>
            <a:r>
              <a:rPr lang="zh-CN" altLang="en-US" sz="3200" b="1" u="sng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3200" b="1" u="sng" dirty="0">
                <a:latin typeface="楷体" pitchFamily="49" charset="-122"/>
                <a:ea typeface="楷体" pitchFamily="49" charset="-122"/>
              </a:rPr>
              <a:t>                       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16" name="对角圆角矩形 15"/>
          <p:cNvSpPr/>
          <p:nvPr/>
        </p:nvSpPr>
        <p:spPr>
          <a:xfrm>
            <a:off x="767431" y="696502"/>
            <a:ext cx="7234039" cy="3387416"/>
          </a:xfrm>
          <a:prstGeom prst="round2DiagRect">
            <a:avLst/>
          </a:prstGeom>
          <a:noFill/>
          <a:ln w="38100">
            <a:noFill/>
            <a:prstDash val="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47864" y="170765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1720" y="2427734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距写文章的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1943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16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年的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</a:p>
        </p:txBody>
      </p:sp>
      <p:sp>
        <p:nvSpPr>
          <p:cNvPr id="7" name="TextBox 11">
            <a:hlinkClick r:id="rId3" action="ppaction://hlinkfile"/>
            <a:extLst>
              <a:ext uri="{FF2B5EF4-FFF2-40B4-BE49-F238E27FC236}">
                <a16:creationId xmlns:a16="http://schemas.microsoft.com/office/drawing/2014/main" id="{49A3FD07-BF8B-914C-839E-9D5D86242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056" y="3576930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F5E3399-5C01-7A44-9303-9647FCE03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27" y="3626365"/>
            <a:ext cx="351070" cy="3801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589385" y="3560341"/>
            <a:ext cx="335134" cy="4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9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0044" y="1131590"/>
            <a:ext cx="7190627" cy="23544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上节课我们初步了解了课文，理清了课文的顺序，知道了课文的主要内容。这节课我们再深入学习课文，感受李大钊是一个怎样的革命者！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FC3C70-07FC-524D-8E0A-6C12C0962B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0" y="410222"/>
            <a:ext cx="1306824" cy="303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本框 11">
            <a:extLst>
              <a:ext uri="{FF2B5EF4-FFF2-40B4-BE49-F238E27FC236}">
                <a16:creationId xmlns:a16="http://schemas.microsoft.com/office/drawing/2014/main" id="{9FDC4D59-C4EE-164C-8F2E-F8055F73027B}"/>
              </a:ext>
            </a:extLst>
          </p:cNvPr>
          <p:cNvSpPr txBox="1"/>
          <p:nvPr/>
        </p:nvSpPr>
        <p:spPr>
          <a:xfrm>
            <a:off x="263889" y="402170"/>
            <a:ext cx="923735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dirty="0">
                <a:solidFill>
                  <a:schemeClr val="bg1"/>
                </a:solidFill>
              </a:rPr>
              <a:t>第二课时</a:t>
            </a:r>
          </a:p>
        </p:txBody>
      </p:sp>
    </p:spTree>
    <p:extLst>
      <p:ext uri="{BB962C8B-B14F-4D97-AF65-F5344CB8AC3E}">
        <p14:creationId xmlns:p14="http://schemas.microsoft.com/office/powerpoint/2010/main" val="124366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6"/>
          <p:cNvSpPr txBox="1"/>
          <p:nvPr/>
        </p:nvSpPr>
        <p:spPr>
          <a:xfrm>
            <a:off x="467544" y="1059582"/>
            <a:ext cx="8316416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“无论</a:t>
            </a:r>
            <a:r>
              <a:rPr lang="en-US" altLang="zh-CN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……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总是</a:t>
            </a:r>
            <a:r>
              <a:rPr lang="en-US" altLang="zh-CN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……”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表示条件关系，我会用它造句。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827584" y="2383309"/>
            <a:ext cx="7068398" cy="6145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刮风下雨，她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按时到校，从不迟到。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53471" y="411510"/>
            <a:ext cx="1915716" cy="65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仿写句子。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A1A10B2-CE78-6A4D-8987-BCB3984DC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27723"/>
            <a:ext cx="455882" cy="44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569305" y="1248669"/>
            <a:ext cx="965084" cy="963900"/>
            <a:chOff x="2437" y="2032"/>
            <a:chExt cx="1244" cy="1264"/>
          </a:xfrm>
        </p:grpSpPr>
        <p:sp>
          <p:nvSpPr>
            <p:cNvPr id="1235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35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36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612599" y="1203951"/>
            <a:ext cx="891788" cy="992571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稚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60" name="组合 7"/>
          <p:cNvGrpSpPr/>
          <p:nvPr/>
        </p:nvGrpSpPr>
        <p:grpSpPr>
          <a:xfrm>
            <a:off x="1649566" y="1248982"/>
            <a:ext cx="965084" cy="963900"/>
            <a:chOff x="2437" y="2032"/>
            <a:chExt cx="1244" cy="1264"/>
          </a:xfrm>
        </p:grpSpPr>
        <p:sp>
          <p:nvSpPr>
            <p:cNvPr id="16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6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64" name="文本框 64"/>
          <p:cNvSpPr txBox="1"/>
          <p:nvPr/>
        </p:nvSpPr>
        <p:spPr>
          <a:xfrm>
            <a:off x="1680159" y="1204264"/>
            <a:ext cx="892811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避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65" name="组合 7"/>
          <p:cNvGrpSpPr/>
          <p:nvPr/>
        </p:nvGrpSpPr>
        <p:grpSpPr>
          <a:xfrm>
            <a:off x="3946531" y="1248669"/>
            <a:ext cx="965084" cy="963900"/>
            <a:chOff x="2437" y="2032"/>
            <a:chExt cx="1244" cy="1264"/>
          </a:xfrm>
        </p:grpSpPr>
        <p:sp>
          <p:nvSpPr>
            <p:cNvPr id="16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6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69" name="文本框 64"/>
          <p:cNvSpPr txBox="1"/>
          <p:nvPr/>
        </p:nvSpPr>
        <p:spPr>
          <a:xfrm>
            <a:off x="3989824" y="1203951"/>
            <a:ext cx="866567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啪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0" name="组合 7"/>
          <p:cNvGrpSpPr/>
          <p:nvPr/>
        </p:nvGrpSpPr>
        <p:grpSpPr>
          <a:xfrm>
            <a:off x="6171347" y="1248982"/>
            <a:ext cx="965084" cy="963900"/>
            <a:chOff x="2437" y="2032"/>
            <a:chExt cx="1244" cy="1264"/>
          </a:xfrm>
        </p:grpSpPr>
        <p:sp>
          <p:nvSpPr>
            <p:cNvPr id="17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7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74" name="文本框 64"/>
          <p:cNvSpPr txBox="1"/>
          <p:nvPr/>
        </p:nvSpPr>
        <p:spPr>
          <a:xfrm>
            <a:off x="6214640" y="1204264"/>
            <a:ext cx="871335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僻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5" name="组合 7"/>
          <p:cNvGrpSpPr/>
          <p:nvPr/>
        </p:nvGrpSpPr>
        <p:grpSpPr>
          <a:xfrm>
            <a:off x="7251608" y="1248982"/>
            <a:ext cx="965084" cy="963900"/>
            <a:chOff x="2437" y="2032"/>
            <a:chExt cx="1244" cy="1264"/>
          </a:xfrm>
        </p:grpSpPr>
        <p:sp>
          <p:nvSpPr>
            <p:cNvPr id="1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79" name="文本框 64"/>
          <p:cNvSpPr txBox="1"/>
          <p:nvPr/>
        </p:nvSpPr>
        <p:spPr>
          <a:xfrm>
            <a:off x="7294901" y="1204264"/>
            <a:ext cx="893762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瞅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0" name="组合 7"/>
          <p:cNvGrpSpPr/>
          <p:nvPr/>
        </p:nvGrpSpPr>
        <p:grpSpPr>
          <a:xfrm>
            <a:off x="179512" y="2747460"/>
            <a:ext cx="965084" cy="963900"/>
            <a:chOff x="2437" y="2032"/>
            <a:chExt cx="1244" cy="1264"/>
          </a:xfrm>
        </p:grpSpPr>
        <p:sp>
          <p:nvSpPr>
            <p:cNvPr id="1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84" name="文本框 64"/>
          <p:cNvSpPr txBox="1"/>
          <p:nvPr/>
        </p:nvSpPr>
        <p:spPr>
          <a:xfrm>
            <a:off x="204631" y="2702742"/>
            <a:ext cx="878546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靴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90" name="组合 7"/>
          <p:cNvGrpSpPr/>
          <p:nvPr/>
        </p:nvGrpSpPr>
        <p:grpSpPr>
          <a:xfrm>
            <a:off x="1259351" y="2748223"/>
            <a:ext cx="965084" cy="963900"/>
            <a:chOff x="2437" y="2032"/>
            <a:chExt cx="1244" cy="1264"/>
          </a:xfrm>
        </p:grpSpPr>
        <p:sp>
          <p:nvSpPr>
            <p:cNvPr id="19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9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9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94" name="文本框 64"/>
          <p:cNvSpPr txBox="1"/>
          <p:nvPr/>
        </p:nvSpPr>
        <p:spPr>
          <a:xfrm>
            <a:off x="1302644" y="2703505"/>
            <a:ext cx="879706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95" name="组合 7"/>
          <p:cNvGrpSpPr/>
          <p:nvPr/>
        </p:nvGrpSpPr>
        <p:grpSpPr>
          <a:xfrm>
            <a:off x="2371349" y="2732971"/>
            <a:ext cx="965084" cy="963900"/>
            <a:chOff x="2437" y="2032"/>
            <a:chExt cx="1244" cy="1264"/>
          </a:xfrm>
        </p:grpSpPr>
        <p:sp>
          <p:nvSpPr>
            <p:cNvPr id="1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99" name="文本框 64"/>
          <p:cNvSpPr txBox="1"/>
          <p:nvPr/>
        </p:nvSpPr>
        <p:spPr>
          <a:xfrm>
            <a:off x="2401943" y="2704299"/>
            <a:ext cx="886224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刑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00" name="组合 7"/>
          <p:cNvGrpSpPr/>
          <p:nvPr/>
        </p:nvGrpSpPr>
        <p:grpSpPr>
          <a:xfrm>
            <a:off x="3451610" y="2732971"/>
            <a:ext cx="965084" cy="963900"/>
            <a:chOff x="2437" y="2032"/>
            <a:chExt cx="1244" cy="1264"/>
          </a:xfrm>
        </p:grpSpPr>
        <p:sp>
          <p:nvSpPr>
            <p:cNvPr id="20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0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0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04" name="文本框 64"/>
          <p:cNvSpPr txBox="1"/>
          <p:nvPr/>
        </p:nvSpPr>
        <p:spPr>
          <a:xfrm>
            <a:off x="3494903" y="2704299"/>
            <a:ext cx="886225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哼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05" name="组合 7"/>
          <p:cNvGrpSpPr/>
          <p:nvPr/>
        </p:nvGrpSpPr>
        <p:grpSpPr>
          <a:xfrm>
            <a:off x="2804361" y="1255642"/>
            <a:ext cx="965084" cy="963900"/>
            <a:chOff x="2437" y="2032"/>
            <a:chExt cx="1244" cy="1264"/>
          </a:xfrm>
        </p:grpSpPr>
        <p:sp>
          <p:nvSpPr>
            <p:cNvPr id="20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0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0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09" name="文本框 64"/>
          <p:cNvSpPr txBox="1"/>
          <p:nvPr/>
        </p:nvSpPr>
        <p:spPr>
          <a:xfrm>
            <a:off x="2873054" y="1226970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峻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10" name="组合 7"/>
          <p:cNvGrpSpPr/>
          <p:nvPr/>
        </p:nvGrpSpPr>
        <p:grpSpPr>
          <a:xfrm>
            <a:off x="7848188" y="2732971"/>
            <a:ext cx="965084" cy="963900"/>
            <a:chOff x="2437" y="2032"/>
            <a:chExt cx="1244" cy="1264"/>
          </a:xfrm>
          <a:solidFill>
            <a:schemeClr val="bg1"/>
          </a:solidFill>
        </p:grpSpPr>
        <p:sp>
          <p:nvSpPr>
            <p:cNvPr id="21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1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14" name="文本框 64"/>
          <p:cNvSpPr txBox="1"/>
          <p:nvPr/>
        </p:nvSpPr>
        <p:spPr>
          <a:xfrm>
            <a:off x="7916881" y="2704299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执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7" name="文本框 23"/>
          <p:cNvSpPr txBox="1"/>
          <p:nvPr/>
        </p:nvSpPr>
        <p:spPr>
          <a:xfrm>
            <a:off x="740876" y="699542"/>
            <a:ext cx="832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zhì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8" name="文本框 24"/>
          <p:cNvSpPr txBox="1"/>
          <p:nvPr/>
        </p:nvSpPr>
        <p:spPr>
          <a:xfrm>
            <a:off x="1849122" y="730319"/>
            <a:ext cx="693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bì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89" name="文本框 26"/>
          <p:cNvSpPr txBox="1"/>
          <p:nvPr/>
        </p:nvSpPr>
        <p:spPr>
          <a:xfrm>
            <a:off x="4143979" y="731232"/>
            <a:ext cx="64164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pā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0" name="文本框 27"/>
          <p:cNvSpPr txBox="1"/>
          <p:nvPr/>
        </p:nvSpPr>
        <p:spPr>
          <a:xfrm>
            <a:off x="6387371" y="731232"/>
            <a:ext cx="66213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pì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1" name="文本框 28"/>
          <p:cNvSpPr txBox="1"/>
          <p:nvPr/>
        </p:nvSpPr>
        <p:spPr>
          <a:xfrm>
            <a:off x="7137207" y="730319"/>
            <a:ext cx="11000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chǒu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2" name="文本框 28"/>
          <p:cNvSpPr txBox="1"/>
          <p:nvPr/>
        </p:nvSpPr>
        <p:spPr>
          <a:xfrm>
            <a:off x="248206" y="2229110"/>
            <a:ext cx="977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xuē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3" name="文本框 23"/>
          <p:cNvSpPr txBox="1"/>
          <p:nvPr/>
        </p:nvSpPr>
        <p:spPr>
          <a:xfrm>
            <a:off x="2378500" y="2176905"/>
            <a:ext cx="10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xín</a:t>
            </a:r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  <a:sym typeface="+mn-ea"/>
              </a:rPr>
              <a:t>ɡ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94" name="文本框 24"/>
          <p:cNvSpPr txBox="1"/>
          <p:nvPr/>
        </p:nvSpPr>
        <p:spPr>
          <a:xfrm>
            <a:off x="1366334" y="2229110"/>
            <a:ext cx="8306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mó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6" name="文本框 27"/>
          <p:cNvSpPr txBox="1"/>
          <p:nvPr/>
        </p:nvSpPr>
        <p:spPr>
          <a:xfrm>
            <a:off x="2599348" y="730353"/>
            <a:ext cx="13677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jùn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7" name="文本框 28"/>
          <p:cNvSpPr txBox="1"/>
          <p:nvPr/>
        </p:nvSpPr>
        <p:spPr>
          <a:xfrm>
            <a:off x="7817860" y="2208595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 </a:t>
            </a:r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zhí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06" name="文本框 23"/>
          <p:cNvSpPr txBox="1"/>
          <p:nvPr/>
        </p:nvSpPr>
        <p:spPr>
          <a:xfrm>
            <a:off x="3461276" y="2176905"/>
            <a:ext cx="10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hn</a:t>
            </a:r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  <a:sym typeface="+mn-ea"/>
              </a:rPr>
              <a:t>ɡ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grpSp>
        <p:nvGrpSpPr>
          <p:cNvPr id="83" name="组合 7"/>
          <p:cNvGrpSpPr/>
          <p:nvPr/>
        </p:nvGrpSpPr>
        <p:grpSpPr>
          <a:xfrm>
            <a:off x="5049543" y="1235308"/>
            <a:ext cx="965084" cy="963900"/>
            <a:chOff x="2437" y="2032"/>
            <a:chExt cx="1244" cy="1264"/>
          </a:xfrm>
        </p:grpSpPr>
        <p:sp>
          <p:nvSpPr>
            <p:cNvPr id="8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5" name="文本框 64"/>
          <p:cNvSpPr txBox="1"/>
          <p:nvPr/>
        </p:nvSpPr>
        <p:spPr>
          <a:xfrm>
            <a:off x="5080136" y="1190590"/>
            <a:ext cx="921546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瞪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7" name="文本框 26"/>
          <p:cNvSpPr txBox="1"/>
          <p:nvPr/>
        </p:nvSpPr>
        <p:spPr>
          <a:xfrm>
            <a:off x="5019219" y="730319"/>
            <a:ext cx="10333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dèng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grpSp>
        <p:nvGrpSpPr>
          <p:cNvPr id="108" name="组合 7"/>
          <p:cNvGrpSpPr/>
          <p:nvPr/>
        </p:nvGrpSpPr>
        <p:grpSpPr>
          <a:xfrm>
            <a:off x="4576165" y="2732971"/>
            <a:ext cx="965084" cy="963900"/>
            <a:chOff x="2437" y="2032"/>
            <a:chExt cx="1244" cy="1264"/>
          </a:xfrm>
        </p:grpSpPr>
        <p:sp>
          <p:nvSpPr>
            <p:cNvPr id="10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2" name="文本框 64"/>
          <p:cNvSpPr txBox="1"/>
          <p:nvPr/>
        </p:nvSpPr>
        <p:spPr>
          <a:xfrm>
            <a:off x="4644859" y="2704299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绑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3" name="组合 7"/>
          <p:cNvGrpSpPr/>
          <p:nvPr/>
        </p:nvGrpSpPr>
        <p:grpSpPr>
          <a:xfrm>
            <a:off x="5656426" y="2732971"/>
            <a:ext cx="965084" cy="963900"/>
            <a:chOff x="2437" y="2032"/>
            <a:chExt cx="1244" cy="1264"/>
          </a:xfrm>
        </p:grpSpPr>
        <p:sp>
          <p:nvSpPr>
            <p:cNvPr id="11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7" name="文本框 64"/>
          <p:cNvSpPr txBox="1"/>
          <p:nvPr/>
        </p:nvSpPr>
        <p:spPr>
          <a:xfrm>
            <a:off x="5725119" y="2704299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啃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8" name="组合 7"/>
          <p:cNvGrpSpPr/>
          <p:nvPr/>
        </p:nvGrpSpPr>
        <p:grpSpPr>
          <a:xfrm>
            <a:off x="6736687" y="2732971"/>
            <a:ext cx="965084" cy="963900"/>
            <a:chOff x="2437" y="2032"/>
            <a:chExt cx="1244" cy="1264"/>
          </a:xfrm>
        </p:grpSpPr>
        <p:sp>
          <p:nvSpPr>
            <p:cNvPr id="11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" name="文本框 64"/>
          <p:cNvSpPr txBox="1"/>
          <p:nvPr/>
        </p:nvSpPr>
        <p:spPr>
          <a:xfrm>
            <a:off x="6763140" y="2704299"/>
            <a:ext cx="897166" cy="992572"/>
          </a:xfrm>
          <a:prstGeom prst="rect">
            <a:avLst/>
          </a:prstGeom>
          <a:solidFill>
            <a:srgbClr val="FFFFFF">
              <a:alpha val="48000"/>
            </a:srgbClr>
          </a:solidFill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袍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" name="文本框 23"/>
          <p:cNvSpPr txBox="1"/>
          <p:nvPr/>
        </p:nvSpPr>
        <p:spPr>
          <a:xfrm>
            <a:off x="4539400" y="2176905"/>
            <a:ext cx="119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bǎng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124" name="文本框 27"/>
          <p:cNvSpPr txBox="1"/>
          <p:nvPr/>
        </p:nvSpPr>
        <p:spPr>
          <a:xfrm>
            <a:off x="6701749" y="2207682"/>
            <a:ext cx="10276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páo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25" name="文本框 23"/>
          <p:cNvSpPr txBox="1"/>
          <p:nvPr/>
        </p:nvSpPr>
        <p:spPr>
          <a:xfrm>
            <a:off x="5666092" y="2176905"/>
            <a:ext cx="10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kěn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37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3" grpId="1"/>
      <p:bldP spid="94" grpId="0"/>
      <p:bldP spid="94" grpId="1"/>
      <p:bldP spid="96" grpId="0"/>
      <p:bldP spid="96" grpId="1"/>
      <p:bldP spid="97" grpId="0"/>
      <p:bldP spid="97" grpId="1"/>
      <p:bldP spid="106" grpId="0"/>
      <p:bldP spid="106" grpId="1"/>
      <p:bldP spid="107" grpId="0"/>
      <p:bldP spid="107" grpId="1"/>
      <p:bldP spid="123" grpId="0"/>
      <p:bldP spid="123" grpId="1"/>
      <p:bldP spid="124" grpId="0"/>
      <p:bldP spid="124" grpId="1"/>
      <p:bldP spid="125" grpId="0"/>
      <p:bldP spid="12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074152"/>
              </p:ext>
            </p:extLst>
          </p:nvPr>
        </p:nvGraphicFramePr>
        <p:xfrm>
          <a:off x="1018432" y="1972888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056268" y="1874178"/>
            <a:ext cx="1420517" cy="166968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哼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1262728" y="1093079"/>
            <a:ext cx="1245290" cy="842531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hnɡ</a:t>
            </a: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2890640" y="2535746"/>
            <a:ext cx="2970717" cy="540060"/>
          </a:xfrm>
          <a:prstGeom prst="borderCallout2">
            <a:avLst>
              <a:gd name="adj1" fmla="val 47501"/>
              <a:gd name="adj2" fmla="val -202"/>
              <a:gd name="adj3" fmla="val 60280"/>
              <a:gd name="adj4" fmla="val -13182"/>
              <a:gd name="adj5" fmla="val 80095"/>
              <a:gd name="adj6" fmla="val -24083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右下角是“了”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8FE0BFC7-B61D-5A47-A831-C6B4E031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333" y="522518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1E85033-E8C0-9343-9B46-5C9FD264E333}"/>
              </a:ext>
            </a:extLst>
          </p:cNvPr>
          <p:cNvGrpSpPr/>
          <p:nvPr/>
        </p:nvGrpSpPr>
        <p:grpSpPr>
          <a:xfrm>
            <a:off x="3563888" y="595543"/>
            <a:ext cx="456833" cy="456366"/>
            <a:chOff x="631825" y="5181600"/>
            <a:chExt cx="1554163" cy="1552575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9B30D802-19E3-6A45-9C32-26CEF49CC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2765D81-EE69-414F-B4DF-F1CB5278348F}"/>
                </a:ext>
              </a:extLst>
            </p:cNvPr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8DDAF00-5010-4D4D-814D-604C701FE49E}"/>
                </a:ext>
              </a:extLst>
            </p:cNvPr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A106DC2-2737-3C4D-BD9B-250E930A2313}"/>
                </a:ext>
              </a:extLst>
            </p:cNvPr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9535B714-72F2-AD42-AE7C-F16244161E45}"/>
                </a:ext>
              </a:extLst>
            </p:cNvPr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751FB210-F2D6-F346-901C-C4551F6FD566}"/>
                </a:ext>
              </a:extLst>
            </p:cNvPr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49906E3E-7773-C04F-934C-BDF75303F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39E4B783-960D-F045-8C54-54A7530F9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04E61CE1-192F-B641-8C2D-A0F725180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Rectangle 19">
              <a:extLst>
                <a:ext uri="{FF2B5EF4-FFF2-40B4-BE49-F238E27FC236}">
                  <a16:creationId xmlns:a16="http://schemas.microsoft.com/office/drawing/2014/main" id="{406042AE-8660-B044-83C3-34306D8F4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1EA32813-1F5F-6B4A-93EC-26B9AC8AE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21">
              <a:extLst>
                <a:ext uri="{FF2B5EF4-FFF2-40B4-BE49-F238E27FC236}">
                  <a16:creationId xmlns:a16="http://schemas.microsoft.com/office/drawing/2014/main" id="{8153D62C-B881-1744-921F-61870E7E3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22">
              <a:extLst>
                <a:ext uri="{FF2B5EF4-FFF2-40B4-BE49-F238E27FC236}">
                  <a16:creationId xmlns:a16="http://schemas.microsoft.com/office/drawing/2014/main" id="{E10DA7BB-C4F6-1F45-A5E3-74D772C8C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A86D8FA8-1228-8B47-B415-B4B1FC78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24">
              <a:extLst>
                <a:ext uri="{FF2B5EF4-FFF2-40B4-BE49-F238E27FC236}">
                  <a16:creationId xmlns:a16="http://schemas.microsoft.com/office/drawing/2014/main" id="{82289460-1D79-2C42-9F11-F67B2A78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4024BD79-9059-B944-AE8F-80B3518DB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8B49C1D7-1F25-264C-8A43-A8128C0EE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782FD89F-DF09-7943-A17D-A8E3D35F8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C2D2BE2B-1EC7-064B-A229-9BB045DA1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A3D0AA8D-C0D2-5245-BC02-391AEF43C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id="{618D25E3-9D00-1342-B38A-07863043B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31">
              <a:extLst>
                <a:ext uri="{FF2B5EF4-FFF2-40B4-BE49-F238E27FC236}">
                  <a16:creationId xmlns:a16="http://schemas.microsoft.com/office/drawing/2014/main" id="{3F94CBDD-CE78-174C-851C-99DCA3FE9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32">
              <a:extLst>
                <a:ext uri="{FF2B5EF4-FFF2-40B4-BE49-F238E27FC236}">
                  <a16:creationId xmlns:a16="http://schemas.microsoft.com/office/drawing/2014/main" id="{BFA21128-5DC5-0F49-A229-E265A0971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E895F796-DD04-A94A-BA15-3244291E7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297390B9-9FE5-094B-BCC8-0507677D5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F61888FE-0143-5649-AE95-CE63A593A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36">
              <a:extLst>
                <a:ext uri="{FF2B5EF4-FFF2-40B4-BE49-F238E27FC236}">
                  <a16:creationId xmlns:a16="http://schemas.microsoft.com/office/drawing/2014/main" id="{A0A523CB-76FB-7143-98D2-341378AE6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7">
              <a:extLst>
                <a:ext uri="{FF2B5EF4-FFF2-40B4-BE49-F238E27FC236}">
                  <a16:creationId xmlns:a16="http://schemas.microsoft.com/office/drawing/2014/main" id="{81D96A4B-12B1-9346-AD78-6B4701674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38">
              <a:extLst>
                <a:ext uri="{FF2B5EF4-FFF2-40B4-BE49-F238E27FC236}">
                  <a16:creationId xmlns:a16="http://schemas.microsoft.com/office/drawing/2014/main" id="{A84FE305-594D-A541-816F-D7D6A91B9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39">
              <a:extLst>
                <a:ext uri="{FF2B5EF4-FFF2-40B4-BE49-F238E27FC236}">
                  <a16:creationId xmlns:a16="http://schemas.microsoft.com/office/drawing/2014/main" id="{2D42DD71-FF50-CA41-991F-40BA09C86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C057316A-2842-EA49-AE84-97C616769143}"/>
                </a:ext>
              </a:extLst>
            </p:cNvPr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B3745C81-0F3C-574B-B1EE-BC6F8661A403}"/>
                </a:ext>
              </a:extLst>
            </p:cNvPr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aphicFrame>
        <p:nvGraphicFramePr>
          <p:cNvPr id="4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655331"/>
              </p:ext>
            </p:extLst>
          </p:nvPr>
        </p:nvGraphicFramePr>
        <p:xfrm>
          <a:off x="6203008" y="2015222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TextBox 23"/>
          <p:cNvSpPr txBox="1"/>
          <p:nvPr/>
        </p:nvSpPr>
        <p:spPr>
          <a:xfrm>
            <a:off x="6240844" y="1916512"/>
            <a:ext cx="1420517" cy="166968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刑</a:t>
            </a:r>
          </a:p>
        </p:txBody>
      </p:sp>
      <p:sp>
        <p:nvSpPr>
          <p:cNvPr id="50" name="TextBox 24"/>
          <p:cNvSpPr txBox="1"/>
          <p:nvPr/>
        </p:nvSpPr>
        <p:spPr>
          <a:xfrm>
            <a:off x="6240844" y="1135413"/>
            <a:ext cx="1451750" cy="1608124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xínɡ</a:t>
            </a: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sp>
        <p:nvSpPr>
          <p:cNvPr id="51" name="线形标注 2 50"/>
          <p:cNvSpPr/>
          <p:nvPr/>
        </p:nvSpPr>
        <p:spPr>
          <a:xfrm>
            <a:off x="2890640" y="3399842"/>
            <a:ext cx="2970717" cy="540060"/>
          </a:xfrm>
          <a:prstGeom prst="borderCallout2">
            <a:avLst>
              <a:gd name="adj1" fmla="val 47501"/>
              <a:gd name="adj2" fmla="val 99980"/>
              <a:gd name="adj3" fmla="val 1180"/>
              <a:gd name="adj4" fmla="val 113715"/>
              <a:gd name="adj5" fmla="val -34911"/>
              <a:gd name="adj6" fmla="val 122850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这一笔是撇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42910" y="2787774"/>
            <a:ext cx="341149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</a:p>
        </p:txBody>
      </p:sp>
      <p:sp>
        <p:nvSpPr>
          <p:cNvPr id="22" name="文本框 6"/>
          <p:cNvSpPr txBox="1"/>
          <p:nvPr/>
        </p:nvSpPr>
        <p:spPr>
          <a:xfrm>
            <a:off x="521350" y="1203598"/>
            <a:ext cx="7635464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自读课文，思考：让作者永远忘不了的是哪一天？为什么永远忘不了？</a:t>
            </a:r>
          </a:p>
        </p:txBody>
      </p:sp>
      <p:sp>
        <p:nvSpPr>
          <p:cNvPr id="12" name="TextBox 24"/>
          <p:cNvSpPr txBox="1"/>
          <p:nvPr/>
        </p:nvSpPr>
        <p:spPr>
          <a:xfrm>
            <a:off x="5072066" y="2836190"/>
            <a:ext cx="33535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父亲的被难日</a:t>
            </a:r>
          </a:p>
        </p:txBody>
      </p:sp>
      <p:sp>
        <p:nvSpPr>
          <p:cNvPr id="13" name="文本框 14">
            <a:extLst>
              <a:ext uri="{FF2B5EF4-FFF2-40B4-BE49-F238E27FC236}">
                <a16:creationId xmlns:a16="http://schemas.microsoft.com/office/drawing/2014/main" id="{2CE03CEB-302D-7F49-91E3-27EDABCA2FA5}"/>
              </a:ext>
            </a:extLst>
          </p:cNvPr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9C90686-15F3-D346-BEB7-8A3E8DB4E2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16" name="右箭头 15"/>
          <p:cNvSpPr/>
          <p:nvPr/>
        </p:nvSpPr>
        <p:spPr>
          <a:xfrm>
            <a:off x="4054407" y="3021873"/>
            <a:ext cx="792088" cy="43204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2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165365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课文按照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时间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顺序来叙述的。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395536" y="699542"/>
            <a:ext cx="8352928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sym typeface="+mn-ea"/>
              </a:rPr>
              <a:t>课文按照什么顺序来叙述的？主要写了哪几件事情？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2717507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被捕前</a:t>
            </a:r>
            <a:r>
              <a:rPr lang="en-US" altLang="zh-CN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被捕时</a:t>
            </a:r>
            <a:r>
              <a:rPr lang="en-US" altLang="zh-CN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法庭上</a:t>
            </a:r>
            <a:r>
              <a:rPr lang="en-US" altLang="zh-CN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被害后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87824" y="4083918"/>
            <a:ext cx="2629246" cy="6417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9740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2299</Words>
  <Application>Microsoft Office PowerPoint</Application>
  <PresentationFormat>全屏显示(16:9)</PresentationFormat>
  <Paragraphs>308</Paragraphs>
  <Slides>56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70" baseType="lpstr">
      <vt:lpstr>黑体</vt:lpstr>
      <vt:lpstr>Arial</vt:lpstr>
      <vt:lpstr>Times New Roman</vt:lpstr>
      <vt:lpstr>汉语拼音</vt:lpstr>
      <vt:lpstr>宋体</vt:lpstr>
      <vt:lpstr>幼圆</vt:lpstr>
      <vt:lpstr>微软雅黑</vt:lpstr>
      <vt:lpstr>楷体</vt:lpstr>
      <vt:lpstr>Heiti SC Medium</vt:lpstr>
      <vt:lpstr>GB Pinyinok-B</vt:lpstr>
      <vt:lpstr>华文楷体</vt:lpstr>
      <vt:lpstr>Calibri</vt:lpstr>
      <vt:lpstr>Kaiti SC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2021-03-30T12:16:42Z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