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917" r:id="rId2"/>
    <p:sldId id="580" r:id="rId3"/>
    <p:sldId id="1025" r:id="rId4"/>
    <p:sldId id="1176" r:id="rId5"/>
    <p:sldId id="1055" r:id="rId6"/>
    <p:sldId id="1177" r:id="rId7"/>
    <p:sldId id="1052" r:id="rId8"/>
    <p:sldId id="1097" r:id="rId9"/>
    <p:sldId id="528" r:id="rId10"/>
    <p:sldId id="1164" r:id="rId11"/>
    <p:sldId id="1165" r:id="rId12"/>
    <p:sldId id="1169" r:id="rId13"/>
    <p:sldId id="483" r:id="rId14"/>
    <p:sldId id="1171" r:id="rId15"/>
    <p:sldId id="1173" r:id="rId16"/>
    <p:sldId id="1174" r:id="rId17"/>
    <p:sldId id="1172" r:id="rId18"/>
    <p:sldId id="1033" r:id="rId19"/>
    <p:sldId id="1137" r:id="rId20"/>
    <p:sldId id="1034" r:id="rId21"/>
    <p:sldId id="1035" r:id="rId22"/>
    <p:sldId id="1168" r:id="rId23"/>
    <p:sldId id="1144" r:id="rId24"/>
    <p:sldId id="1145" r:id="rId25"/>
    <p:sldId id="1147" r:id="rId26"/>
    <p:sldId id="1012" r:id="rId27"/>
    <p:sldId id="1019" r:id="rId28"/>
    <p:sldId id="1180" r:id="rId29"/>
    <p:sldId id="1148" r:id="rId30"/>
    <p:sldId id="1142" r:id="rId31"/>
    <p:sldId id="1149" r:id="rId32"/>
    <p:sldId id="1143" r:id="rId33"/>
    <p:sldId id="1151" r:id="rId34"/>
    <p:sldId id="1175" r:id="rId35"/>
    <p:sldId id="1152" r:id="rId36"/>
    <p:sldId id="1155" r:id="rId37"/>
    <p:sldId id="1042" r:id="rId38"/>
    <p:sldId id="1181" r:id="rId39"/>
    <p:sldId id="1153" r:id="rId40"/>
    <p:sldId id="1154" r:id="rId41"/>
    <p:sldId id="1156" r:id="rId42"/>
    <p:sldId id="1044" r:id="rId43"/>
    <p:sldId id="1043" r:id="rId44"/>
    <p:sldId id="1045" r:id="rId45"/>
    <p:sldId id="1158" r:id="rId46"/>
    <p:sldId id="1157" r:id="rId47"/>
    <p:sldId id="1162" r:id="rId48"/>
    <p:sldId id="559" r:id="rId49"/>
    <p:sldId id="571" r:id="rId50"/>
    <p:sldId id="601" r:id="rId51"/>
    <p:sldId id="1178" r:id="rId52"/>
    <p:sldId id="1179" r:id="rId53"/>
    <p:sldId id="682" r:id="rId54"/>
    <p:sldId id="795" r:id="rId55"/>
    <p:sldId id="530" r:id="rId56"/>
    <p:sldId id="1047" r:id="rId57"/>
    <p:sldId id="374" r:id="rId58"/>
    <p:sldId id="1163" r:id="rId59"/>
    <p:sldId id="1170" r:id="rId60"/>
    <p:sldId id="534" r:id="rId61"/>
    <p:sldId id="1051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汉语拼音" panose="02010600030101010101" charset="0"/>
      <p:regular r:id="rId69"/>
    </p:embeddedFont>
    <p:embeddedFont>
      <p:font typeface="黑体" panose="02010609060101010101" pitchFamily="49" charset="-122"/>
      <p:regular r:id="rId70"/>
    </p:embeddedFont>
    <p:embeddedFont>
      <p:font typeface="华文楷体" panose="02010600040101010101" pitchFamily="2" charset="-122"/>
      <p:regular r:id="rId71"/>
    </p:embeddedFont>
    <p:embeddedFont>
      <p:font typeface="楷体" panose="02010609060101010101" pitchFamily="49" charset="-122"/>
      <p:regular r:id="rId72"/>
    </p:embeddedFont>
    <p:embeddedFont>
      <p:font typeface="幼圆" panose="02010509060101010101" pitchFamily="49" charset="-122"/>
      <p:regular r:id="rId73"/>
    </p:embeddedFont>
    <p:embeddedFont>
      <p:font typeface="幼圆" panose="02010509060101010101" pitchFamily="49" charset="-122"/>
      <p:regular r:id="rId73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8">
          <p15:clr>
            <a:srgbClr val="A4A3A4"/>
          </p15:clr>
        </p15:guide>
        <p15:guide id="2" pos="51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2">
          <p15:clr>
            <a:srgbClr val="A4A3A4"/>
          </p15:clr>
        </p15:guide>
        <p15:guide id="2" pos="22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FFFF"/>
    <a:srgbClr val="33CCFF"/>
    <a:srgbClr val="FFFFFF"/>
    <a:srgbClr val="8B3D82"/>
    <a:srgbClr val="AD0FB9"/>
    <a:srgbClr val="C503A9"/>
    <a:srgbClr val="FFFF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9846" autoAdjust="0"/>
  </p:normalViewPr>
  <p:slideViewPr>
    <p:cSldViewPr>
      <p:cViewPr>
        <p:scale>
          <a:sx n="125" d="100"/>
          <a:sy n="125" d="100"/>
        </p:scale>
        <p:origin x="1092" y="456"/>
      </p:cViewPr>
      <p:guideLst>
        <p:guide orient="horz" pos="2508"/>
        <p:guide pos="51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882"/>
        <p:guide pos="22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D3579-A9B8-4349-ACEB-DA6230A81A9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C682202-23D6-499F-AF79-9DCE0BF9C882}">
      <dgm:prSet phldrT="[文本]"/>
      <dgm:spPr/>
      <dgm:t>
        <a:bodyPr/>
        <a:lstStyle/>
        <a:p>
          <a:r>
            <a:rPr lang="zh-CN" altLang="en-US" dirty="0"/>
            <a:t>为人民服务</a:t>
          </a:r>
        </a:p>
      </dgm:t>
    </dgm:pt>
    <dgm:pt modelId="{3F0BFB17-8FE3-4CEF-B4BA-3130BD4669EE}" type="parTrans" cxnId="{4E29004D-ACA1-42F5-B277-C9AD3DB427E5}">
      <dgm:prSet/>
      <dgm:spPr/>
      <dgm:t>
        <a:bodyPr/>
        <a:lstStyle/>
        <a:p>
          <a:endParaRPr lang="zh-CN" altLang="en-US"/>
        </a:p>
      </dgm:t>
    </dgm:pt>
    <dgm:pt modelId="{142DAD95-1AB4-4CA2-8B76-622A6A92D547}" type="sibTrans" cxnId="{4E29004D-ACA1-42F5-B277-C9AD3DB427E5}">
      <dgm:prSet/>
      <dgm:spPr/>
      <dgm:t>
        <a:bodyPr/>
        <a:lstStyle/>
        <a:p>
          <a:endParaRPr lang="zh-CN" altLang="en-US"/>
        </a:p>
      </dgm:t>
    </dgm:pt>
    <dgm:pt modelId="{F8026DC7-735A-4155-8FDF-225D72517A34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完全彻底为人民服务</a:t>
          </a:r>
          <a:endParaRPr lang="zh-CN" altLang="en-US" sz="2000" b="1" dirty="0"/>
        </a:p>
      </dgm:t>
    </dgm:pt>
    <dgm:pt modelId="{3432E1FB-BB5F-45BA-822D-EFF3A43E3555}" type="parTrans" cxnId="{BCB0C5A1-6FB4-4D6A-A6C7-6B749A1B77A2}">
      <dgm:prSet/>
      <dgm:spPr/>
      <dgm:t>
        <a:bodyPr/>
        <a:lstStyle/>
        <a:p>
          <a:endParaRPr lang="zh-CN" altLang="en-US"/>
        </a:p>
      </dgm:t>
    </dgm:pt>
    <dgm:pt modelId="{926E12A7-FD73-4B93-9692-0A9A48E7E08C}" type="sibTrans" cxnId="{BCB0C5A1-6FB4-4D6A-A6C7-6B749A1B77A2}">
      <dgm:prSet/>
      <dgm:spPr/>
      <dgm:t>
        <a:bodyPr/>
        <a:lstStyle/>
        <a:p>
          <a:endParaRPr lang="zh-CN" altLang="en-US"/>
        </a:p>
      </dgm:t>
    </dgm:pt>
    <dgm:pt modelId="{DB3F567E-4248-4FA7-8608-44F3D868FD9F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18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为人民利益而死比泰山还重</a:t>
          </a:r>
          <a:endParaRPr lang="zh-CN" altLang="en-US" sz="1800" b="1" dirty="0"/>
        </a:p>
      </dgm:t>
    </dgm:pt>
    <dgm:pt modelId="{574D085F-09F5-40CB-A8B4-AF5DA5149141}" type="parTrans" cxnId="{71BFDFFE-76D0-4FC8-86DA-FA578E97C4EE}">
      <dgm:prSet/>
      <dgm:spPr/>
      <dgm:t>
        <a:bodyPr/>
        <a:lstStyle/>
        <a:p>
          <a:endParaRPr lang="zh-CN" altLang="en-US"/>
        </a:p>
      </dgm:t>
    </dgm:pt>
    <dgm:pt modelId="{6862E03D-C753-4CB0-A735-BF483A0EA18A}" type="sibTrans" cxnId="{71BFDFFE-76D0-4FC8-86DA-FA578E97C4EE}">
      <dgm:prSet/>
      <dgm:spPr/>
      <dgm:t>
        <a:bodyPr/>
        <a:lstStyle/>
        <a:p>
          <a:endParaRPr lang="zh-CN" altLang="en-US"/>
        </a:p>
      </dgm:t>
    </dgm:pt>
    <dgm:pt modelId="{7831DBD5-EBBE-43DB-8433-7D5008F3FAA1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悼念为人民而死的人</a:t>
          </a:r>
          <a:endParaRPr lang="zh-CN" altLang="en-US" sz="2000" b="1" dirty="0"/>
        </a:p>
      </dgm:t>
    </dgm:pt>
    <dgm:pt modelId="{90333CB8-1887-4E19-9B96-D610658F31A5}" type="parTrans" cxnId="{F1431E03-A018-44FF-9EF7-51B60A79D372}">
      <dgm:prSet/>
      <dgm:spPr/>
      <dgm:t>
        <a:bodyPr/>
        <a:lstStyle/>
        <a:p>
          <a:endParaRPr lang="zh-CN" altLang="en-US"/>
        </a:p>
      </dgm:t>
    </dgm:pt>
    <dgm:pt modelId="{53557721-9D47-4E65-AF3A-72026A5DF47D}" type="sibTrans" cxnId="{F1431E03-A018-44FF-9EF7-51B60A79D372}">
      <dgm:prSet/>
      <dgm:spPr/>
      <dgm:t>
        <a:bodyPr/>
        <a:lstStyle/>
        <a:p>
          <a:endParaRPr lang="zh-CN" altLang="en-US"/>
        </a:p>
      </dgm:t>
    </dgm:pt>
    <dgm:pt modelId="{53829CF5-7EAE-4103-850B-D4BCB4625C5A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正确对待批评</a:t>
          </a:r>
          <a:endParaRPr lang="zh-CN" altLang="en-US" sz="2000" b="1" dirty="0"/>
        </a:p>
      </dgm:t>
    </dgm:pt>
    <dgm:pt modelId="{868B0B97-66C3-46AC-BD37-3BA03D926EBB}" type="parTrans" cxnId="{91B90E34-3373-4AD3-BE73-DA772DC364DA}">
      <dgm:prSet/>
      <dgm:spPr/>
      <dgm:t>
        <a:bodyPr/>
        <a:lstStyle/>
        <a:p>
          <a:endParaRPr lang="zh-CN" altLang="en-US"/>
        </a:p>
      </dgm:t>
    </dgm:pt>
    <dgm:pt modelId="{75E72ED8-F8F1-4EDE-A171-00F6E9304165}" type="sibTrans" cxnId="{91B90E34-3373-4AD3-BE73-DA772DC364DA}">
      <dgm:prSet/>
      <dgm:spPr/>
      <dgm:t>
        <a:bodyPr/>
        <a:lstStyle/>
        <a:p>
          <a:endParaRPr lang="zh-CN" altLang="en-US"/>
        </a:p>
      </dgm:t>
    </dgm:pt>
    <dgm:pt modelId="{C2B7FC93-3EE1-4FC4-AA2E-9CD9E7932A12}" type="pres">
      <dgm:prSet presAssocID="{8E1D3579-A9B8-4349-ACEB-DA6230A81A9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E5CC2E-1259-45E8-86B0-93BBEED5A8A3}" type="pres">
      <dgm:prSet presAssocID="{AC682202-23D6-499F-AF79-9DCE0BF9C882}" presName="centerShape" presStyleLbl="node0" presStyleIdx="0" presStyleCnt="1"/>
      <dgm:spPr/>
    </dgm:pt>
    <dgm:pt modelId="{F218CB06-DF54-48F1-B50F-6B9FE804DDDF}" type="pres">
      <dgm:prSet presAssocID="{F8026DC7-735A-4155-8FDF-225D72517A34}" presName="node" presStyleLbl="node1" presStyleIdx="0" presStyleCnt="4" custScaleX="212736">
        <dgm:presLayoutVars>
          <dgm:bulletEnabled val="1"/>
        </dgm:presLayoutVars>
      </dgm:prSet>
      <dgm:spPr/>
    </dgm:pt>
    <dgm:pt modelId="{749DDAE8-DA1D-4AE1-A6E1-E1BD4FA4849D}" type="pres">
      <dgm:prSet presAssocID="{F8026DC7-735A-4155-8FDF-225D72517A34}" presName="dummy" presStyleCnt="0"/>
      <dgm:spPr/>
    </dgm:pt>
    <dgm:pt modelId="{49E53898-A86B-44A8-9555-BB7E7B17264F}" type="pres">
      <dgm:prSet presAssocID="{926E12A7-FD73-4B93-9692-0A9A48E7E08C}" presName="sibTrans" presStyleLbl="sibTrans2D1" presStyleIdx="0" presStyleCnt="4"/>
      <dgm:spPr/>
    </dgm:pt>
    <dgm:pt modelId="{B4746ED3-9314-4C8A-82A4-F718B9B95C88}" type="pres">
      <dgm:prSet presAssocID="{DB3F567E-4248-4FA7-8608-44F3D868FD9F}" presName="node" presStyleLbl="node1" presStyleIdx="1" presStyleCnt="4" custScaleX="134270" custScaleY="118050">
        <dgm:presLayoutVars>
          <dgm:bulletEnabled val="1"/>
        </dgm:presLayoutVars>
      </dgm:prSet>
      <dgm:spPr/>
    </dgm:pt>
    <dgm:pt modelId="{57AEBE2D-F24D-485D-B4F7-59C63EFC441A}" type="pres">
      <dgm:prSet presAssocID="{DB3F567E-4248-4FA7-8608-44F3D868FD9F}" presName="dummy" presStyleCnt="0"/>
      <dgm:spPr/>
    </dgm:pt>
    <dgm:pt modelId="{36882761-6710-4014-A02A-53EB2150C003}" type="pres">
      <dgm:prSet presAssocID="{6862E03D-C753-4CB0-A735-BF483A0EA18A}" presName="sibTrans" presStyleLbl="sibTrans2D1" presStyleIdx="1" presStyleCnt="4"/>
      <dgm:spPr/>
    </dgm:pt>
    <dgm:pt modelId="{3946A381-BFF9-424E-AEBC-65CBACB5509C}" type="pres">
      <dgm:prSet presAssocID="{7831DBD5-EBBE-43DB-8433-7D5008F3FAA1}" presName="node" presStyleLbl="node1" presStyleIdx="2" presStyleCnt="4" custScaleX="203679">
        <dgm:presLayoutVars>
          <dgm:bulletEnabled val="1"/>
        </dgm:presLayoutVars>
      </dgm:prSet>
      <dgm:spPr/>
    </dgm:pt>
    <dgm:pt modelId="{B06AEC96-0986-4E9D-BCBF-70C4DC9389EB}" type="pres">
      <dgm:prSet presAssocID="{7831DBD5-EBBE-43DB-8433-7D5008F3FAA1}" presName="dummy" presStyleCnt="0"/>
      <dgm:spPr/>
    </dgm:pt>
    <dgm:pt modelId="{0E75D8D0-CA92-4D68-9BF8-BC51E654C735}" type="pres">
      <dgm:prSet presAssocID="{53557721-9D47-4E65-AF3A-72026A5DF47D}" presName="sibTrans" presStyleLbl="sibTrans2D1" presStyleIdx="2" presStyleCnt="4"/>
      <dgm:spPr/>
    </dgm:pt>
    <dgm:pt modelId="{2D7E7805-A5BE-47CE-8B6F-F3E5B40FD2AC}" type="pres">
      <dgm:prSet presAssocID="{53829CF5-7EAE-4103-850B-D4BCB4625C5A}" presName="node" presStyleLbl="node1" presStyleIdx="3" presStyleCnt="4" custScaleX="121177" custRadScaleRad="99049" custRadScaleInc="4138">
        <dgm:presLayoutVars>
          <dgm:bulletEnabled val="1"/>
        </dgm:presLayoutVars>
      </dgm:prSet>
      <dgm:spPr/>
    </dgm:pt>
    <dgm:pt modelId="{DF86ABE7-B74A-48B6-95E2-8918B82666B3}" type="pres">
      <dgm:prSet presAssocID="{53829CF5-7EAE-4103-850B-D4BCB4625C5A}" presName="dummy" presStyleCnt="0"/>
      <dgm:spPr/>
    </dgm:pt>
    <dgm:pt modelId="{C5780181-D9E7-4E04-B3CF-0C28A529A628}" type="pres">
      <dgm:prSet presAssocID="{75E72ED8-F8F1-4EDE-A171-00F6E9304165}" presName="sibTrans" presStyleLbl="sibTrans2D1" presStyleIdx="3" presStyleCnt="4"/>
      <dgm:spPr/>
    </dgm:pt>
  </dgm:ptLst>
  <dgm:cxnLst>
    <dgm:cxn modelId="{F1431E03-A018-44FF-9EF7-51B60A79D372}" srcId="{AC682202-23D6-499F-AF79-9DCE0BF9C882}" destId="{7831DBD5-EBBE-43DB-8433-7D5008F3FAA1}" srcOrd="2" destOrd="0" parTransId="{90333CB8-1887-4E19-9B96-D610658F31A5}" sibTransId="{53557721-9D47-4E65-AF3A-72026A5DF47D}"/>
    <dgm:cxn modelId="{CF62F206-431C-44C2-8B13-0F5F0B1B54B1}" type="presOf" srcId="{53829CF5-7EAE-4103-850B-D4BCB4625C5A}" destId="{2D7E7805-A5BE-47CE-8B6F-F3E5B40FD2AC}" srcOrd="0" destOrd="0" presId="urn:microsoft.com/office/officeart/2005/8/layout/radial6"/>
    <dgm:cxn modelId="{CCE44F10-BA45-46C0-9A0C-61A29571F8F9}" type="presOf" srcId="{F8026DC7-735A-4155-8FDF-225D72517A34}" destId="{F218CB06-DF54-48F1-B50F-6B9FE804DDDF}" srcOrd="0" destOrd="0" presId="urn:microsoft.com/office/officeart/2005/8/layout/radial6"/>
    <dgm:cxn modelId="{2525732C-5A8F-4FF8-8783-0E7BC85D141A}" type="presOf" srcId="{8E1D3579-A9B8-4349-ACEB-DA6230A81A98}" destId="{C2B7FC93-3EE1-4FC4-AA2E-9CD9E7932A12}" srcOrd="0" destOrd="0" presId="urn:microsoft.com/office/officeart/2005/8/layout/radial6"/>
    <dgm:cxn modelId="{91B90E34-3373-4AD3-BE73-DA772DC364DA}" srcId="{AC682202-23D6-499F-AF79-9DCE0BF9C882}" destId="{53829CF5-7EAE-4103-850B-D4BCB4625C5A}" srcOrd="3" destOrd="0" parTransId="{868B0B97-66C3-46AC-BD37-3BA03D926EBB}" sibTransId="{75E72ED8-F8F1-4EDE-A171-00F6E9304165}"/>
    <dgm:cxn modelId="{B1A8F94A-8377-49BA-9FFE-70824B77BC5C}" type="presOf" srcId="{6862E03D-C753-4CB0-A735-BF483A0EA18A}" destId="{36882761-6710-4014-A02A-53EB2150C003}" srcOrd="0" destOrd="0" presId="urn:microsoft.com/office/officeart/2005/8/layout/radial6"/>
    <dgm:cxn modelId="{4E29004D-ACA1-42F5-B277-C9AD3DB427E5}" srcId="{8E1D3579-A9B8-4349-ACEB-DA6230A81A98}" destId="{AC682202-23D6-499F-AF79-9DCE0BF9C882}" srcOrd="0" destOrd="0" parTransId="{3F0BFB17-8FE3-4CEF-B4BA-3130BD4669EE}" sibTransId="{142DAD95-1AB4-4CA2-8B76-622A6A92D547}"/>
    <dgm:cxn modelId="{1EA02A8B-720E-42A9-82B2-0EEFEF632747}" type="presOf" srcId="{53557721-9D47-4E65-AF3A-72026A5DF47D}" destId="{0E75D8D0-CA92-4D68-9BF8-BC51E654C735}" srcOrd="0" destOrd="0" presId="urn:microsoft.com/office/officeart/2005/8/layout/radial6"/>
    <dgm:cxn modelId="{BCB0C5A1-6FB4-4D6A-A6C7-6B749A1B77A2}" srcId="{AC682202-23D6-499F-AF79-9DCE0BF9C882}" destId="{F8026DC7-735A-4155-8FDF-225D72517A34}" srcOrd="0" destOrd="0" parTransId="{3432E1FB-BB5F-45BA-822D-EFF3A43E3555}" sibTransId="{926E12A7-FD73-4B93-9692-0A9A48E7E08C}"/>
    <dgm:cxn modelId="{A7D34BB0-A892-47FA-A68F-51AB3E78131F}" type="presOf" srcId="{AC682202-23D6-499F-AF79-9DCE0BF9C882}" destId="{EDE5CC2E-1259-45E8-86B0-93BBEED5A8A3}" srcOrd="0" destOrd="0" presId="urn:microsoft.com/office/officeart/2005/8/layout/radial6"/>
    <dgm:cxn modelId="{9042BDBD-44A8-4C57-A6E4-5B29A60801C1}" type="presOf" srcId="{7831DBD5-EBBE-43DB-8433-7D5008F3FAA1}" destId="{3946A381-BFF9-424E-AEBC-65CBACB5509C}" srcOrd="0" destOrd="0" presId="urn:microsoft.com/office/officeart/2005/8/layout/radial6"/>
    <dgm:cxn modelId="{9E3B4ED5-4B74-41A4-8797-14314B0162BB}" type="presOf" srcId="{926E12A7-FD73-4B93-9692-0A9A48E7E08C}" destId="{49E53898-A86B-44A8-9555-BB7E7B17264F}" srcOrd="0" destOrd="0" presId="urn:microsoft.com/office/officeart/2005/8/layout/radial6"/>
    <dgm:cxn modelId="{90A417DD-BF0D-4621-9856-C9DC9C5C0460}" type="presOf" srcId="{75E72ED8-F8F1-4EDE-A171-00F6E9304165}" destId="{C5780181-D9E7-4E04-B3CF-0C28A529A628}" srcOrd="0" destOrd="0" presId="urn:microsoft.com/office/officeart/2005/8/layout/radial6"/>
    <dgm:cxn modelId="{3AFBA5FC-DE69-41FE-AD6A-B28352847E61}" type="presOf" srcId="{DB3F567E-4248-4FA7-8608-44F3D868FD9F}" destId="{B4746ED3-9314-4C8A-82A4-F718B9B95C88}" srcOrd="0" destOrd="0" presId="urn:microsoft.com/office/officeart/2005/8/layout/radial6"/>
    <dgm:cxn modelId="{71BFDFFE-76D0-4FC8-86DA-FA578E97C4EE}" srcId="{AC682202-23D6-499F-AF79-9DCE0BF9C882}" destId="{DB3F567E-4248-4FA7-8608-44F3D868FD9F}" srcOrd="1" destOrd="0" parTransId="{574D085F-09F5-40CB-A8B4-AF5DA5149141}" sibTransId="{6862E03D-C753-4CB0-A735-BF483A0EA18A}"/>
    <dgm:cxn modelId="{E51ADCAF-4D67-4562-8B52-D90720559A82}" type="presParOf" srcId="{C2B7FC93-3EE1-4FC4-AA2E-9CD9E7932A12}" destId="{EDE5CC2E-1259-45E8-86B0-93BBEED5A8A3}" srcOrd="0" destOrd="0" presId="urn:microsoft.com/office/officeart/2005/8/layout/radial6"/>
    <dgm:cxn modelId="{2DF42F9C-C8CB-4A46-91F9-46750D28877C}" type="presParOf" srcId="{C2B7FC93-3EE1-4FC4-AA2E-9CD9E7932A12}" destId="{F218CB06-DF54-48F1-B50F-6B9FE804DDDF}" srcOrd="1" destOrd="0" presId="urn:microsoft.com/office/officeart/2005/8/layout/radial6"/>
    <dgm:cxn modelId="{EC324640-1726-4D71-9426-AD27D13BB789}" type="presParOf" srcId="{C2B7FC93-3EE1-4FC4-AA2E-9CD9E7932A12}" destId="{749DDAE8-DA1D-4AE1-A6E1-E1BD4FA4849D}" srcOrd="2" destOrd="0" presId="urn:microsoft.com/office/officeart/2005/8/layout/radial6"/>
    <dgm:cxn modelId="{D970A902-CB3A-4DF8-A2CB-1185C4A17362}" type="presParOf" srcId="{C2B7FC93-3EE1-4FC4-AA2E-9CD9E7932A12}" destId="{49E53898-A86B-44A8-9555-BB7E7B17264F}" srcOrd="3" destOrd="0" presId="urn:microsoft.com/office/officeart/2005/8/layout/radial6"/>
    <dgm:cxn modelId="{33FBD2D6-004F-4A76-A74C-A6D9EFDB3C33}" type="presParOf" srcId="{C2B7FC93-3EE1-4FC4-AA2E-9CD9E7932A12}" destId="{B4746ED3-9314-4C8A-82A4-F718B9B95C88}" srcOrd="4" destOrd="0" presId="urn:microsoft.com/office/officeart/2005/8/layout/radial6"/>
    <dgm:cxn modelId="{E0F8F9D5-F5DD-4D7F-B2B6-ADA7677D5638}" type="presParOf" srcId="{C2B7FC93-3EE1-4FC4-AA2E-9CD9E7932A12}" destId="{57AEBE2D-F24D-485D-B4F7-59C63EFC441A}" srcOrd="5" destOrd="0" presId="urn:microsoft.com/office/officeart/2005/8/layout/radial6"/>
    <dgm:cxn modelId="{209ABAC6-7359-4F15-B1B5-BF7A6F6CE88C}" type="presParOf" srcId="{C2B7FC93-3EE1-4FC4-AA2E-9CD9E7932A12}" destId="{36882761-6710-4014-A02A-53EB2150C003}" srcOrd="6" destOrd="0" presId="urn:microsoft.com/office/officeart/2005/8/layout/radial6"/>
    <dgm:cxn modelId="{19504F33-FE52-4123-BC34-90CA38E07FDC}" type="presParOf" srcId="{C2B7FC93-3EE1-4FC4-AA2E-9CD9E7932A12}" destId="{3946A381-BFF9-424E-AEBC-65CBACB5509C}" srcOrd="7" destOrd="0" presId="urn:microsoft.com/office/officeart/2005/8/layout/radial6"/>
    <dgm:cxn modelId="{42C5DFA6-ACC6-48D5-A990-2E0212959018}" type="presParOf" srcId="{C2B7FC93-3EE1-4FC4-AA2E-9CD9E7932A12}" destId="{B06AEC96-0986-4E9D-BCBF-70C4DC9389EB}" srcOrd="8" destOrd="0" presId="urn:microsoft.com/office/officeart/2005/8/layout/radial6"/>
    <dgm:cxn modelId="{19A5C044-F7D6-4FCD-8935-9001CFA81933}" type="presParOf" srcId="{C2B7FC93-3EE1-4FC4-AA2E-9CD9E7932A12}" destId="{0E75D8D0-CA92-4D68-9BF8-BC51E654C735}" srcOrd="9" destOrd="0" presId="urn:microsoft.com/office/officeart/2005/8/layout/radial6"/>
    <dgm:cxn modelId="{9FD95BBB-91D5-44C9-8FB9-79B1EA643126}" type="presParOf" srcId="{C2B7FC93-3EE1-4FC4-AA2E-9CD9E7932A12}" destId="{2D7E7805-A5BE-47CE-8B6F-F3E5B40FD2AC}" srcOrd="10" destOrd="0" presId="urn:microsoft.com/office/officeart/2005/8/layout/radial6"/>
    <dgm:cxn modelId="{7AC0C3EF-91DE-43CD-9FB3-1F84DB43A645}" type="presParOf" srcId="{C2B7FC93-3EE1-4FC4-AA2E-9CD9E7932A12}" destId="{DF86ABE7-B74A-48B6-95E2-8918B82666B3}" srcOrd="11" destOrd="0" presId="urn:microsoft.com/office/officeart/2005/8/layout/radial6"/>
    <dgm:cxn modelId="{98C76A8E-5E05-45A7-9AF4-783C88AB88A7}" type="presParOf" srcId="{C2B7FC93-3EE1-4FC4-AA2E-9CD9E7932A12}" destId="{C5780181-D9E7-4E04-B3CF-0C28A529A62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80181-D9E7-4E04-B3CF-0C28A529A628}">
      <dsp:nvSpPr>
        <dsp:cNvPr id="0" name=""/>
        <dsp:cNvSpPr/>
      </dsp:nvSpPr>
      <dsp:spPr>
        <a:xfrm>
          <a:off x="1657103" y="510321"/>
          <a:ext cx="3408362" cy="3408362"/>
        </a:xfrm>
        <a:prstGeom prst="blockArc">
          <a:avLst>
            <a:gd name="adj1" fmla="val 10873620"/>
            <a:gd name="adj2" fmla="val 16167296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5D8D0-CA92-4D68-9BF8-BC51E654C735}">
      <dsp:nvSpPr>
        <dsp:cNvPr id="0" name=""/>
        <dsp:cNvSpPr/>
      </dsp:nvSpPr>
      <dsp:spPr>
        <a:xfrm>
          <a:off x="1657100" y="510471"/>
          <a:ext cx="3408362" cy="3408362"/>
        </a:xfrm>
        <a:prstGeom prst="blockArc">
          <a:avLst>
            <a:gd name="adj1" fmla="val 5432698"/>
            <a:gd name="adj2" fmla="val 10873931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82761-6710-4014-A02A-53EB2150C003}">
      <dsp:nvSpPr>
        <dsp:cNvPr id="0" name=""/>
        <dsp:cNvSpPr/>
      </dsp:nvSpPr>
      <dsp:spPr>
        <a:xfrm>
          <a:off x="1641267" y="510396"/>
          <a:ext cx="3408362" cy="3408362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53898-A86B-44A8-9555-BB7E7B17264F}">
      <dsp:nvSpPr>
        <dsp:cNvPr id="0" name=""/>
        <dsp:cNvSpPr/>
      </dsp:nvSpPr>
      <dsp:spPr>
        <a:xfrm>
          <a:off x="1641267" y="510396"/>
          <a:ext cx="3408362" cy="3408362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5CC2E-1259-45E8-86B0-93BBEED5A8A3}">
      <dsp:nvSpPr>
        <dsp:cNvPr id="0" name=""/>
        <dsp:cNvSpPr/>
      </dsp:nvSpPr>
      <dsp:spPr>
        <a:xfrm>
          <a:off x="2561191" y="1430320"/>
          <a:ext cx="1568514" cy="15685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为人民服务</a:t>
          </a:r>
        </a:p>
      </dsp:txBody>
      <dsp:txXfrm>
        <a:off x="2790895" y="1660024"/>
        <a:ext cx="1109106" cy="1109106"/>
      </dsp:txXfrm>
    </dsp:sp>
    <dsp:sp modelId="{F218CB06-DF54-48F1-B50F-6B9FE804DDDF}">
      <dsp:nvSpPr>
        <dsp:cNvPr id="0" name=""/>
        <dsp:cNvSpPr/>
      </dsp:nvSpPr>
      <dsp:spPr>
        <a:xfrm>
          <a:off x="2177570" y="942"/>
          <a:ext cx="2335757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完全彻底为人民服务</a:t>
          </a:r>
          <a:endParaRPr lang="zh-CN" altLang="en-US" sz="2000" b="1" kern="1200" dirty="0"/>
        </a:p>
      </dsp:txBody>
      <dsp:txXfrm>
        <a:off x="2519634" y="161735"/>
        <a:ext cx="1651629" cy="776374"/>
      </dsp:txXfrm>
    </dsp:sp>
    <dsp:sp modelId="{B4746ED3-9314-4C8A-82A4-F718B9B95C88}">
      <dsp:nvSpPr>
        <dsp:cNvPr id="0" name=""/>
        <dsp:cNvSpPr/>
      </dsp:nvSpPr>
      <dsp:spPr>
        <a:xfrm>
          <a:off x="4272988" y="1566506"/>
          <a:ext cx="1474231" cy="129614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为人民利益而死比泰山还重</a:t>
          </a:r>
          <a:endParaRPr lang="zh-CN" altLang="en-US" sz="1800" b="1" kern="1200" dirty="0"/>
        </a:p>
      </dsp:txBody>
      <dsp:txXfrm>
        <a:off x="4488884" y="1756322"/>
        <a:ext cx="1042439" cy="916510"/>
      </dsp:txXfrm>
    </dsp:sp>
    <dsp:sp modelId="{3946A381-BFF9-424E-AEBC-65CBACB5509C}">
      <dsp:nvSpPr>
        <dsp:cNvPr id="0" name=""/>
        <dsp:cNvSpPr/>
      </dsp:nvSpPr>
      <dsp:spPr>
        <a:xfrm>
          <a:off x="2227291" y="3330252"/>
          <a:ext cx="2236314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悼念为人民而死的人</a:t>
          </a:r>
          <a:endParaRPr lang="zh-CN" altLang="en-US" sz="2000" b="1" kern="1200" dirty="0"/>
        </a:p>
      </dsp:txBody>
      <dsp:txXfrm>
        <a:off x="2554792" y="3491045"/>
        <a:ext cx="1581312" cy="776374"/>
      </dsp:txXfrm>
    </dsp:sp>
    <dsp:sp modelId="{2D7E7805-A5BE-47CE-8B6F-F3E5B40FD2AC}">
      <dsp:nvSpPr>
        <dsp:cNvPr id="0" name=""/>
        <dsp:cNvSpPr/>
      </dsp:nvSpPr>
      <dsp:spPr>
        <a:xfrm>
          <a:off x="1031774" y="1629876"/>
          <a:ext cx="1330475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正确对待批评</a:t>
          </a:r>
          <a:endParaRPr lang="zh-CN" altLang="en-US" sz="2000" b="1" kern="1200" dirty="0"/>
        </a:p>
      </dsp:txBody>
      <dsp:txXfrm>
        <a:off x="1226618" y="1790669"/>
        <a:ext cx="940787" cy="776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2020/2/1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740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2020/2/1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1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65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4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91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0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91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67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25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9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8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44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00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193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50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65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694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12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970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7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59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8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1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44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6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74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48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5" descr="http://img.chuansong.me/mmbiz_jpg/lcUVQD7J7fccoY3V603LibZQImJ6my1dxxF0p4a2l6qaUlGDWDbWcfNoDeqQ5dgJtosI1iaFbBoQvHrRziasn3Qfg/640?wx_fmt=jpe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6269" name="AutoShape 13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6271" name="AutoShape 15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1618" name="AutoShape 2" descr="http://img3.imgtn.bdimg.com/it/u=1183900443,1088175051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1620" name="AutoShape 4" descr="http://img3.imgtn.bdimg.com/it/u=1183900443,1088175051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" y="92978"/>
            <a:ext cx="2771800" cy="276999"/>
            <a:chOff x="1" y="92978"/>
            <a:chExt cx="2771800" cy="276999"/>
          </a:xfrm>
        </p:grpSpPr>
        <p:sp>
          <p:nvSpPr>
            <p:cNvPr id="14" name="矩形 13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0"/>
            <p:cNvSpPr txBox="1"/>
            <p:nvPr userDrawn="1"/>
          </p:nvSpPr>
          <p:spPr>
            <a:xfrm>
              <a:off x="193237" y="92978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latin typeface="黑体" pitchFamily="49" charset="-122"/>
                  <a:ea typeface="黑体" pitchFamily="49" charset="-122"/>
                </a:rPr>
                <a:t>12</a:t>
              </a:r>
              <a:r>
                <a:rPr kumimoji="1" lang="zh-CN" altLang="en-US" sz="1200" b="1" dirty="0">
                  <a:latin typeface="黑体" pitchFamily="49" charset="-122"/>
                  <a:ea typeface="黑体" pitchFamily="49" charset="-122"/>
                </a:rPr>
                <a:t>  为人民服务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19968;&#65306;&#24352;&#24605;&#24503;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845;&#19979;&#23383;&#35789;&#21548;&#20889;12&#20026;&#20154;&#27665;&#26381;&#21153;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&#24352;&#24605;&#24503;.pptx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20108;&#65306;&#21496;&#39532;&#36801;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19977;&#65306;&#26446;&#40718;&#38125;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0026;&#20154;&#27665;&#26381;&#21153;.mp4" TargetMode="External"/><Relationship Id="rId7" Type="http://schemas.openxmlformats.org/officeDocument/2006/relationships/hyperlink" Target="&#20845;&#19979;&#29983;&#23383;&#35270;&#39057;12&#20026;&#20154;&#27665;&#26381;&#21153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n.sinaimg.cn/news/transform/310/w710h400/20180330/rg-h-fyssmmc6847528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539552" y="862866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鸿毛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092" y="862866"/>
            <a:ext cx="191578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大雁的毛。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015" y="1347614"/>
            <a:ext cx="404598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本文比喻事物微不足道。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015" y="2427734"/>
            <a:ext cx="375795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有的人认为有些事轻于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鸿毛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，便不去做。</a:t>
            </a:r>
          </a:p>
        </p:txBody>
      </p:sp>
      <p:pic>
        <p:nvPicPr>
          <p:cNvPr id="115714" name="Picture 2" descr="http://pic.chinasspp.com/quan/u/353971/image/20160217105938_79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1807" y="879708"/>
            <a:ext cx="4338166" cy="244827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526016" y="790858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五湖四海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619" y="790858"/>
            <a:ext cx="264939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泛指全国各地。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275606"/>
            <a:ext cx="404598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本文指革命队伍的人来自全国各地，四面八方。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041" y="2574841"/>
            <a:ext cx="398748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上大学的哥哥说他们班的同学来自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五湖四海。</a:t>
            </a:r>
          </a:p>
        </p:txBody>
      </p:sp>
      <p:pic>
        <p:nvPicPr>
          <p:cNvPr id="116738" name="Picture 2" descr="http://pic.baike.soso.com/p/20131221/20131221044616-1498393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529" y="951716"/>
            <a:ext cx="4342832" cy="2448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974724" y="1275606"/>
            <a:ext cx="76297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自读课文，找一找这篇课文的中心论点是什么？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1923678"/>
            <a:ext cx="438785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为人民服务。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899592" y="2643758"/>
            <a:ext cx="76297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你知道“服务”是什么意思吗？</a:t>
            </a:r>
          </a:p>
        </p:txBody>
      </p:sp>
      <p:sp>
        <p:nvSpPr>
          <p:cNvPr id="2" name="矩形 1"/>
          <p:cNvSpPr/>
          <p:nvPr/>
        </p:nvSpPr>
        <p:spPr>
          <a:xfrm>
            <a:off x="1005869" y="3277474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服务是指为集体（或别人的）利益或为某种事业而工作。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36726" y="1888633"/>
            <a:ext cx="7679690" cy="190725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“为人民服务”就是指为了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而工作。  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为人民做事，不管在什么地方，不管做什么工作，都应该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22" name="文本框 6"/>
          <p:cNvSpPr txBox="1"/>
          <p:nvPr/>
        </p:nvSpPr>
        <p:spPr>
          <a:xfrm>
            <a:off x="569247" y="603117"/>
            <a:ext cx="8352928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听一听歌曲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为了谁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，说说你对“为人民服务”的理解？</a:t>
            </a:r>
          </a:p>
        </p:txBody>
      </p:sp>
      <p:sp>
        <p:nvSpPr>
          <p:cNvPr id="14" name="TextBox 24"/>
          <p:cNvSpPr txBox="1"/>
          <p:nvPr/>
        </p:nvSpPr>
        <p:spPr>
          <a:xfrm>
            <a:off x="5638778" y="1977893"/>
            <a:ext cx="1767840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人民群众</a:t>
            </a:r>
          </a:p>
        </p:txBody>
      </p:sp>
      <p:pic>
        <p:nvPicPr>
          <p:cNvPr id="3" name="张也-为了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1209437"/>
            <a:ext cx="482352" cy="4823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1560" y="2649931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全心全意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3888" y="3272666"/>
            <a:ext cx="2655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为人民谋利益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282418" y="339502"/>
            <a:ext cx="872317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你能从文中找出能体现“为人民服务”内涵的句子吗？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203598"/>
            <a:ext cx="763284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我们这个队伍完全是为着解放人民的，是彻底地为人民的利益工作的。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2139702"/>
            <a:ext cx="59046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为人民利益而死，就比泰山还重。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676857"/>
            <a:ext cx="763284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只要我们为人民的利益坚持好的，为人民的利益改正错的，我们这个队伍就一定会兴旺起来。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3540953"/>
            <a:ext cx="77048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但是我们想到人民的利益，想到大多数人民的痛苦，我们为人民而死，就是死得其所。</a:t>
            </a:r>
          </a:p>
        </p:txBody>
      </p:sp>
    </p:spTree>
    <p:extLst>
      <p:ext uri="{BB962C8B-B14F-4D97-AF65-F5344CB8AC3E}">
        <p14:creationId xmlns:p14="http://schemas.microsoft.com/office/powerpoint/2010/main" val="31767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3638"/>
            <a:ext cx="1104039" cy="158216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794321" y="1563638"/>
            <a:ext cx="634428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，勾画出与中心联系最密切的一句话，找出重点词语。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520" y="406043"/>
            <a:ext cx="2664296" cy="561692"/>
            <a:chOff x="236194" y="411510"/>
            <a:chExt cx="2319582" cy="748922"/>
          </a:xfrm>
        </p:grpSpPr>
        <p:sp>
          <p:nvSpPr>
            <p:cNvPr id="5" name="文本框 14"/>
            <p:cNvSpPr txBox="1"/>
            <p:nvPr/>
          </p:nvSpPr>
          <p:spPr>
            <a:xfrm>
              <a:off x="624429" y="411510"/>
              <a:ext cx="1931347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626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9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970213" y="2145665"/>
            <a:ext cx="771525" cy="4102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355976" y="1660416"/>
            <a:ext cx="771525" cy="4102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3"/>
          <p:cNvSpPr txBox="1"/>
          <p:nvPr/>
        </p:nvSpPr>
        <p:spPr>
          <a:xfrm>
            <a:off x="524500" y="596490"/>
            <a:ext cx="4767580" cy="355943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我们的共产党和共产党所领导的八路军、新四军，是革命的队伍。我们这个队伍完全是为着解放人民的，是彻底地为人民的利益工作的。张思德同志就是我们这个队伍中的一个同志。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4679" y="1972024"/>
            <a:ext cx="2712085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全部，没有遗留</a:t>
            </a:r>
          </a:p>
        </p:txBody>
      </p:sp>
      <p:sp>
        <p:nvSpPr>
          <p:cNvPr id="4" name="右大括号 3"/>
          <p:cNvSpPr/>
          <p:nvPr/>
        </p:nvSpPr>
        <p:spPr>
          <a:xfrm>
            <a:off x="5221606" y="1887284"/>
            <a:ext cx="288290" cy="66859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5756275" y="2950845"/>
            <a:ext cx="2017395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全心全意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</a:p>
        </p:txBody>
      </p:sp>
      <p:sp>
        <p:nvSpPr>
          <p:cNvPr id="6" name="下箭头 5"/>
          <p:cNvSpPr/>
          <p:nvPr/>
        </p:nvSpPr>
        <p:spPr>
          <a:xfrm>
            <a:off x="6543040" y="2570480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爆炸形 1 7"/>
          <p:cNvSpPr/>
          <p:nvPr/>
        </p:nvSpPr>
        <p:spPr>
          <a:xfrm>
            <a:off x="5759444" y="465945"/>
            <a:ext cx="1872207" cy="1508161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点明主题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411348" y="2117229"/>
            <a:ext cx="2592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60395" y="2571750"/>
            <a:ext cx="4271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84431" y="3084696"/>
            <a:ext cx="30232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7" grpId="0"/>
      <p:bldP spid="4" grpId="0" animBg="1"/>
      <p:bldP spid="5" grpId="0"/>
      <p:bldP spid="6" grpId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1115616" y="1510527"/>
            <a:ext cx="731965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课文围绕“为人民服务”讲了哪几个方面的意思呢？我们下节课再学习。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0527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0862" y="1135130"/>
            <a:ext cx="4340423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一、查字典。   </a:t>
            </a:r>
          </a:p>
        </p:txBody>
      </p:sp>
      <p:sp>
        <p:nvSpPr>
          <p:cNvPr id="24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  <p:sp>
        <p:nvSpPr>
          <p:cNvPr id="2" name="TextBox 24"/>
          <p:cNvSpPr txBox="1"/>
          <p:nvPr/>
        </p:nvSpPr>
        <p:spPr>
          <a:xfrm>
            <a:off x="509270" y="1862455"/>
            <a:ext cx="7679690" cy="20072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鼎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结构，用音序查字法应查音序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，音节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；用部首查字法应查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部，再查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画。</a:t>
            </a:r>
          </a:p>
        </p:txBody>
      </p:sp>
      <p:sp>
        <p:nvSpPr>
          <p:cNvPr id="8" name="矩形 7"/>
          <p:cNvSpPr/>
          <p:nvPr/>
        </p:nvSpPr>
        <p:spPr>
          <a:xfrm>
            <a:off x="2699792" y="19559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上下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87624" y="262459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d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771800" y="256612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汉语拼音" pitchFamily="34" charset="0"/>
                <a:ea typeface="黑体" pitchFamily="49" charset="-122"/>
                <a:cs typeface="汉语拼音" pitchFamily="34" charset="0"/>
              </a:rPr>
              <a:t>dinɡ</a:t>
            </a:r>
            <a:endParaRPr lang="zh-CN" altLang="en-US" b="1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48264" y="262459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03648" y="321982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七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0900" y="699542"/>
            <a:ext cx="5820410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二、将下列词语正确地搭配在一起。   </a:t>
            </a:r>
          </a:p>
        </p:txBody>
      </p:sp>
      <p:sp>
        <p:nvSpPr>
          <p:cNvPr id="2" name="TextBox 24"/>
          <p:cNvSpPr txBox="1"/>
          <p:nvPr/>
        </p:nvSpPr>
        <p:spPr>
          <a:xfrm>
            <a:off x="509270" y="1491629"/>
            <a:ext cx="7679690" cy="23945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提高  战胜  改正  改进</a:t>
            </a:r>
          </a:p>
          <a:p>
            <a:pPr fontAlgn="auto">
              <a:lnSpc>
                <a:spcPct val="120000"/>
              </a:lnSpc>
            </a:pP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工作  缺点  困难  勇气</a:t>
            </a:r>
          </a:p>
          <a:p>
            <a:pPr>
              <a:lnSpc>
                <a:spcPct val="150000"/>
              </a:lnSpc>
            </a:pP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（ 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</a:p>
          <a:p>
            <a:pPr>
              <a:lnSpc>
                <a:spcPct val="150000"/>
              </a:lnSpc>
            </a:pP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（ 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61727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提高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220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困难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03648" y="327266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改正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73761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0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72200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3184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勇气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71354" y="1505563"/>
            <a:ext cx="8520091" cy="28700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1944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年，毛泽东同志参加了一名普通战士的追悼会，并发表了著名的演讲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。这位普通的战士就是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张思德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几十年来，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这个光辉的口号响彻了中华大地。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62753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同学们，你们知道图片中的人是谁吗？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455144" y="2991811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611560" y="795142"/>
            <a:ext cx="3857534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三、根据课文填空。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0904" y="1563638"/>
            <a:ext cx="6721456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的作者是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        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，是为悼念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         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烈士而写的。</a:t>
            </a:r>
          </a:p>
        </p:txBody>
      </p:sp>
      <p:sp>
        <p:nvSpPr>
          <p:cNvPr id="7" name="TextBox 11">
            <a:hlinkClick r:id="rId3" action="ppaction://hlinkfile"/>
            <a:extLst>
              <a:ext uri="{FF2B5EF4-FFF2-40B4-BE49-F238E27FC236}">
                <a16:creationId xmlns:a16="http://schemas.microsoft.com/office/drawing/2014/main" id="{49A3FD07-BF8B-914C-839E-9D5D8624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3791707"/>
            <a:ext cx="139805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rPr>
              <a:t>字词听写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F5E3399-5C01-7A44-9303-9647FCE03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15" y="3841142"/>
            <a:ext cx="351070" cy="3801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3B92EE-8477-F041-B1B2-3DE342038E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381473" y="3775118"/>
            <a:ext cx="335134" cy="47233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915440" y="1682851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毛泽东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19096" y="235572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张思德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1257" y="1274502"/>
            <a:ext cx="7174865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“为人民服务”这简简单单的口号，经过五六十年的风风雨雨，经久不衰，深入人心，到底是什么原因让它散发着如此大的魅力呢？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让我们进一步走进毛主席的演讲词去感悟为人民服务思想的精髓吧！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187624" y="1237337"/>
            <a:ext cx="72199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通读课文，说说作者围绕着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这个中心论点讲了哪几方面的意思？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3799805"/>
            <a:ext cx="4091521" cy="500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三、克服困难，团结起来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51520" y="406043"/>
            <a:ext cx="2664296" cy="561692"/>
            <a:chOff x="236194" y="411510"/>
            <a:chExt cx="2319582" cy="74892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9" y="411510"/>
              <a:ext cx="1931347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626687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" y="1203598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17467" y="4423938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课后第二题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" name="矩形 2"/>
          <p:cNvSpPr/>
          <p:nvPr/>
        </p:nvSpPr>
        <p:spPr>
          <a:xfrm>
            <a:off x="2483768" y="2501652"/>
            <a:ext cx="380348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一、树立正确的人生观</a:t>
            </a:r>
          </a:p>
        </p:txBody>
      </p:sp>
      <p:sp>
        <p:nvSpPr>
          <p:cNvPr id="4" name="矩形 3"/>
          <p:cNvSpPr/>
          <p:nvPr/>
        </p:nvSpPr>
        <p:spPr>
          <a:xfrm>
            <a:off x="2483768" y="3151734"/>
            <a:ext cx="30834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二、正确对待批评</a:t>
            </a:r>
          </a:p>
        </p:txBody>
      </p:sp>
    </p:spTree>
    <p:extLst>
      <p:ext uri="{BB962C8B-B14F-4D97-AF65-F5344CB8AC3E}">
        <p14:creationId xmlns:p14="http://schemas.microsoft.com/office/powerpoint/2010/main" val="3812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" y="1591782"/>
            <a:ext cx="1104039" cy="158216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763688" y="1419622"/>
            <a:ext cx="634428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，画出中心句，思考作者是怎样围绕中心句进行论述的。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411510"/>
            <a:ext cx="38884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一、树立正确的人生观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6610195" y="1851670"/>
            <a:ext cx="1512168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593971" y="1826719"/>
            <a:ext cx="1440160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3"/>
          <p:cNvSpPr txBox="1"/>
          <p:nvPr/>
        </p:nvSpPr>
        <p:spPr>
          <a:xfrm>
            <a:off x="2113220" y="1814706"/>
            <a:ext cx="6779260" cy="48387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人固有一死，或重于泰山，或轻于鸿毛。</a:t>
            </a:r>
          </a:p>
        </p:txBody>
      </p:sp>
      <p:sp>
        <p:nvSpPr>
          <p:cNvPr id="2" name="文本框 3"/>
          <p:cNvSpPr txBox="1"/>
          <p:nvPr/>
        </p:nvSpPr>
        <p:spPr>
          <a:xfrm>
            <a:off x="2236708" y="844193"/>
            <a:ext cx="5722620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人总是要死的，但死的意义有不同。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851" y="843558"/>
            <a:ext cx="130787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552702" y="1879094"/>
            <a:ext cx="90741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论据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3285107" y="2681099"/>
            <a:ext cx="1526540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为人民利益而死</a:t>
            </a:r>
            <a:endParaRPr lang="zh-CN" altLang="en-US" sz="27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5836537" y="2604899"/>
            <a:ext cx="2906395" cy="1315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替法西斯卖力</a:t>
            </a:r>
          </a:p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替剥削人民和压迫人民的人去死</a:t>
            </a:r>
          </a:p>
        </p:txBody>
      </p:sp>
      <p:sp>
        <p:nvSpPr>
          <p:cNvPr id="15" name="Freeform 24"/>
          <p:cNvSpPr/>
          <p:nvPr/>
        </p:nvSpPr>
        <p:spPr bwMode="gray">
          <a:xfrm rot="11834870">
            <a:off x="4711952" y="2089914"/>
            <a:ext cx="707390" cy="67056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24"/>
          <p:cNvSpPr/>
          <p:nvPr/>
        </p:nvSpPr>
        <p:spPr bwMode="gray">
          <a:xfrm rot="11834870">
            <a:off x="7194167" y="2138174"/>
            <a:ext cx="406400" cy="51752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11">
            <a:hlinkClick r:id="rId2" action="ppaction://hlinkpres?slideindex=1&amp;slidetitle="/>
          </p:cNvPr>
          <p:cNvSpPr txBox="1"/>
          <p:nvPr/>
        </p:nvSpPr>
        <p:spPr>
          <a:xfrm>
            <a:off x="549513" y="3979654"/>
            <a:ext cx="1212215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张思德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2236708" y="3867894"/>
            <a:ext cx="1975252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为人民利益而死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4629636" y="3979654"/>
            <a:ext cx="152654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比泰山重</a:t>
            </a:r>
          </a:p>
        </p:txBody>
      </p:sp>
      <p:sp>
        <p:nvSpPr>
          <p:cNvPr id="11" name="下箭头 10"/>
          <p:cNvSpPr/>
          <p:nvPr/>
        </p:nvSpPr>
        <p:spPr>
          <a:xfrm rot="16200000">
            <a:off x="1938893" y="4031724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 rot="16200000">
            <a:off x="4339441" y="4031724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6200000">
            <a:off x="1748407" y="1929259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16200000">
            <a:off x="1785858" y="895628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9" grpId="0"/>
      <p:bldP spid="2" grpId="0"/>
      <p:bldP spid="4" grpId="0"/>
      <p:bldP spid="5" grpId="0"/>
      <p:bldP spid="15" grpId="0" animBg="1"/>
      <p:bldP spid="6" grpId="0" animBg="1"/>
      <p:bldP spid="7" grpId="0"/>
      <p:bldP spid="8" grpId="0"/>
      <p:bldP spid="9" grpId="0"/>
      <p:bldP spid="11" grpId="0" animBg="1"/>
      <p:bldP spid="13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 bwMode="auto">
          <a:xfrm>
            <a:off x="-2722" y="0"/>
            <a:ext cx="914672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1"/>
          <p:cNvSpPr txBox="1"/>
          <p:nvPr/>
        </p:nvSpPr>
        <p:spPr>
          <a:xfrm>
            <a:off x="2051720" y="1131590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张思德事迹</a:t>
            </a:r>
          </a:p>
        </p:txBody>
      </p:sp>
      <p:sp>
        <p:nvSpPr>
          <p:cNvPr id="10" name="矩形 9"/>
          <p:cNvSpPr/>
          <p:nvPr/>
        </p:nvSpPr>
        <p:spPr>
          <a:xfrm>
            <a:off x="1151213" y="1995686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长征途中，为了战胜饥饿，走出草地，完成北上抗日的任务，组织发出了“尝百草”的号召。他总是抢在他人之前，差一点儿牺牲生命。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947752" y="4067770"/>
            <a:ext cx="5995992" cy="7200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696" y="4139778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5580112" y="1261777"/>
            <a:ext cx="864096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404518" y="1261777"/>
            <a:ext cx="864096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3"/>
          <p:cNvSpPr txBox="1"/>
          <p:nvPr/>
        </p:nvSpPr>
        <p:spPr>
          <a:xfrm>
            <a:off x="611560" y="699542"/>
            <a:ext cx="8280920" cy="110337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中国古时候有个文学家叫做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司马迁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的说过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“人固有一死，或重于泰山，或轻于鸿毛。”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3345" y="3363838"/>
            <a:ext cx="75608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+mn-ea"/>
              </a:rPr>
              <a:t>    引用司马迁的话证明人死的意义不同。人总是要死的，有价值的死，重于泰山，无价值的死，轻于鸿毛。</a:t>
            </a:r>
            <a:endParaRPr lang="zh-CN" altLang="en-US" sz="24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5993" y="1948099"/>
            <a:ext cx="54441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比喻敬仰的人和重大的、有价值的事物</a:t>
            </a:r>
          </a:p>
        </p:txBody>
      </p:sp>
      <p:sp>
        <p:nvSpPr>
          <p:cNvPr id="11" name="矩形 10"/>
          <p:cNvSpPr/>
          <p:nvPr/>
        </p:nvSpPr>
        <p:spPr>
          <a:xfrm>
            <a:off x="5133026" y="2452154"/>
            <a:ext cx="265970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比喻事物微不足道</a:t>
            </a:r>
          </a:p>
        </p:txBody>
      </p:sp>
      <p:sp>
        <p:nvSpPr>
          <p:cNvPr id="12" name="Freeform 24"/>
          <p:cNvSpPr/>
          <p:nvPr/>
        </p:nvSpPr>
        <p:spPr bwMode="gray">
          <a:xfrm rot="11834870">
            <a:off x="3475448" y="1561063"/>
            <a:ext cx="259339" cy="65657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gray">
          <a:xfrm rot="20285761" flipH="1" flipV="1">
            <a:off x="5696629" y="1755775"/>
            <a:ext cx="660503" cy="594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A3B92EE-8477-F041-B1B2-3DE342038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6292232" y="990227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mgsrc.baidu.com/image/c0%3Dpixel_huitu%2C0%2C0%2C294%2C40/sign=2dca4b5d5d4e9258b2398eaef5fab434/f9dcd100baa1cd115662d119b212c8fcc3ce2d36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r="346" b="4500"/>
          <a:stretch>
            <a:fillRect/>
          </a:stretch>
        </p:blipFill>
        <p:spPr bwMode="auto">
          <a:xfrm>
            <a:off x="5364088" y="550695"/>
            <a:ext cx="3024336" cy="289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imgsrc.baidu.com/image/c0%3Dpixel_huitu%2C0%2C0%2C294%2C40/sign=ebca4c532e2dd42a4b0409eb6a433ed9/d1a20cf431adcbef4ae9673ca7af2edda3cc9f2e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b="5020"/>
          <a:stretch>
            <a:fillRect/>
          </a:stretch>
        </p:blipFill>
        <p:spPr bwMode="auto">
          <a:xfrm>
            <a:off x="323528" y="699542"/>
            <a:ext cx="4321398" cy="27363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/>
          <p:cNvSpPr txBox="1"/>
          <p:nvPr/>
        </p:nvSpPr>
        <p:spPr>
          <a:xfrm>
            <a:off x="1872159" y="3729975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泰山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2180" y="3729975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鸿毛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406262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人总是要死的，但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。中国古时候有个文学家叫做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的说过：“人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，或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，或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。”为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而死，就比泰山还重；替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卖力，替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u="sng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的人去死，就比鸿毛还轻。张思德同志是为人民利益而死的，他的死是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369658" y="555526"/>
            <a:ext cx="74888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齐读第二自然段，然后试着填一填。</a:t>
            </a:r>
          </a:p>
        </p:txBody>
      </p:sp>
      <p:sp>
        <p:nvSpPr>
          <p:cNvPr id="4" name="矩形 3"/>
          <p:cNvSpPr/>
          <p:nvPr/>
        </p:nvSpPr>
        <p:spPr>
          <a:xfrm>
            <a:off x="4041613" y="1406262"/>
            <a:ext cx="2839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死的意义有不同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8480" y="1855562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司马迁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81402" y="182968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固有一死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7237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重于泰山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11851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轻于鸿毛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08247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人民利益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38182" y="2717623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法西斯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34577" y="2717623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剥削人民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90718" y="270638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压迫人民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14811" y="3558726"/>
            <a:ext cx="2812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比泰山还要重的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88900" y="555526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课后第一题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988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1582420"/>
            <a:ext cx="6344285" cy="1454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想一想生活中有哪些为了人民利益牺牲的事例，说说你的理解。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1277630"/>
            <a:ext cx="1104039" cy="15821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/>
        </p:blipFill>
        <p:spPr>
          <a:xfrm>
            <a:off x="2483768" y="1851670"/>
            <a:ext cx="5685507" cy="548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97"/>
          <a:stretch/>
        </p:blipFill>
        <p:spPr>
          <a:xfrm>
            <a:off x="1864439" y="2571750"/>
            <a:ext cx="6379969" cy="5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2"/>
          <a:stretch/>
        </p:blipFill>
        <p:spPr bwMode="auto">
          <a:xfrm>
            <a:off x="-1" y="1886016"/>
            <a:ext cx="9144003" cy="325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1" y="0"/>
            <a:ext cx="9144003" cy="213970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-61486" y="123478"/>
            <a:ext cx="2796774" cy="288032"/>
            <a:chOff x="-61486" y="123478"/>
            <a:chExt cx="2796774" cy="28803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D184A55-3423-F349-98B8-52F211EB9433}"/>
                </a:ext>
              </a:extLst>
            </p:cNvPr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06E88223-4167-0746-8818-C83637374A72}"/>
                </a:ext>
              </a:extLst>
            </p:cNvPr>
            <p:cNvSpPr txBox="1"/>
            <p:nvPr/>
          </p:nvSpPr>
          <p:spPr>
            <a:xfrm>
              <a:off x="-61486" y="123478"/>
              <a:ext cx="1800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itchFamily="49" charset="-122"/>
                  <a:ea typeface="黑体" pitchFamily="49" charset="-122"/>
                </a:rPr>
                <a:t>   语文  六年级  下册</a:t>
              </a:r>
            </a:p>
          </p:txBody>
        </p:sp>
      </p:grpSp>
      <p:sp>
        <p:nvSpPr>
          <p:cNvPr id="19" name="TextBox 48"/>
          <p:cNvSpPr txBox="1"/>
          <p:nvPr/>
        </p:nvSpPr>
        <p:spPr>
          <a:xfrm>
            <a:off x="2163103" y="1458976"/>
            <a:ext cx="4817793" cy="854080"/>
          </a:xfrm>
          <a:prstGeom prst="rect">
            <a:avLst/>
          </a:prstGeom>
          <a:solidFill>
            <a:schemeClr val="bg1">
              <a:alpha val="98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12  </a:t>
            </a:r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为人民服务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25CFD39-A22E-C348-BCD9-F21C6C36F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2572B1-64F1-6842-92BD-8700995A3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F78E23-50A4-DE4E-802E-429241B99C9C}"/>
              </a:ext>
            </a:extLst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3" name="文本框 14">
            <a:hlinkClick r:id="rId4" action="ppaction://hlinksldjump"/>
            <a:extLst>
              <a:ext uri="{FF2B5EF4-FFF2-40B4-BE49-F238E27FC236}">
                <a16:creationId xmlns:a16="http://schemas.microsoft.com/office/drawing/2014/main" id="{DE258695-61B7-0946-83FB-8DFACD6C2F8C}"/>
              </a:ext>
            </a:extLst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b="3567"/>
          <a:stretch>
            <a:fillRect/>
          </a:stretch>
        </p:blipFill>
        <p:spPr>
          <a:xfrm>
            <a:off x="539552" y="706217"/>
            <a:ext cx="3344832" cy="3122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149736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雷锋叔叔时时处处做好事，为人民服务。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8321"/>
            <a:ext cx="2691308" cy="349205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TextBox 3"/>
          <p:cNvSpPr txBox="1"/>
          <p:nvPr/>
        </p:nvSpPr>
        <p:spPr>
          <a:xfrm>
            <a:off x="3779912" y="1497185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焦裕禄同志为了人民的利益鞠躬尽瘁，死而后已。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55976" y="756618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林秀贞，赡养了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位孤寡老人，三十年如一日。被她赡养悉心照料的孤寡老人，度过了幸福的晚年，享年都超过了八十岁。</a:t>
            </a:r>
          </a:p>
        </p:txBody>
      </p:sp>
      <p:sp>
        <p:nvSpPr>
          <p:cNvPr id="47106" name="AutoShape 2" descr="http://img0.imgtn.bdimg.com/it/u=2947004488,138587748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7108" name="Picture 4" descr="https://timgsa.baidu.com/timg?image&amp;quality=80&amp;size=b9999_10000&amp;sec=1537421189810&amp;di=8f923a180711bfad6b4f6f0c983700b1&amp;imgtype=0&amp;src=http%3A%2F%2Fwww.ce.cn%2Fxwzx%2Fgnsz%2Fgdxw%2F200805%2F05%2FW02008050556801877987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5574" y="699542"/>
            <a:ext cx="4128393" cy="31040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763688" y="1517177"/>
            <a:ext cx="634428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，说说这段话共有几句话？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每句话说的是什么？句与句是怎么连起来？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课后第三题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" y="1565648"/>
            <a:ext cx="1104039" cy="15821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411510"/>
            <a:ext cx="30834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二、正确对待批评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9542"/>
            <a:ext cx="792088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因为我们是为人民服务的，所以，我们如果有缺点，就不怕别人批评指出。不管是什么人，谁向我们指出都行。只要你说得对，我们就改正。你说的办法对人民有好处，我们就照你的办。“精兵简政”这一条意见，就是党外人士李鼎铭先生提出来的；他提得好，对人民有好处，我们就采用了。只要我们为人民的利益坚持好的，为人民的利益改正错的，我们这个队伍就一定会兴旺起来。</a:t>
            </a:r>
          </a:p>
        </p:txBody>
      </p:sp>
      <p:sp>
        <p:nvSpPr>
          <p:cNvPr id="3" name="椭圆 2"/>
          <p:cNvSpPr/>
          <p:nvPr/>
        </p:nvSpPr>
        <p:spPr>
          <a:xfrm>
            <a:off x="1297136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004048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516216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5958" y="1179550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754034" y="1179550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64584" y="1635768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821269" y="2061020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224614" y="2942246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731726" y="1200909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419872" y="1635768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269335" y="2068665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47332" y="2949890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365236" y="3376124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15616" y="3972909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各句之间是通过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连接起来的。</a:t>
            </a:r>
          </a:p>
        </p:txBody>
      </p:sp>
      <p:sp>
        <p:nvSpPr>
          <p:cNvPr id="17" name="矩形 16"/>
          <p:cNvSpPr/>
          <p:nvPr/>
        </p:nvSpPr>
        <p:spPr>
          <a:xfrm>
            <a:off x="3770108" y="395859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关联词语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5552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第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自然段共（   ）句话。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088" y="1347614"/>
            <a:ext cx="8057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第一句讲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我们如果有缺点，不怕别人批评的原因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第二句讲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不管什么人向我们指出都行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第三、四句是说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我们虚心听取批评的前提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第五句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举了“精兵简政”的例子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第六句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做出总结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613164" y="562055"/>
            <a:ext cx="36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98332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结合课文内容，体会关联词的使用有什么好处。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2067694"/>
            <a:ext cx="684076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关联词的使用使得句子与句子之间的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联系更紧密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结构更清晰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；句意转折、承接、递进等关系明确，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表达更具有条理性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538745" y="886364"/>
            <a:ext cx="8352928" cy="6324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7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自然段中毛主席的演讲中为什么提到李鼎铭先生</a:t>
            </a:r>
            <a:r>
              <a:rPr lang="en-US" altLang="zh-CN" sz="27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7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3089" y="1875229"/>
            <a:ext cx="7823479" cy="15650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李鼎铭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先生是党外人士。在演讲中提到李鼎铭是为了说明“只要你说得对，我们就改正。你说的办法对人民有好处，我们就照你的办”这个观点。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244199" y="2190942"/>
            <a:ext cx="335134" cy="4723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384320" y="3579862"/>
            <a:ext cx="5995992" cy="72008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2264" y="3651870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1691680" y="3657515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批评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5436096" y="3666242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表扬</a:t>
            </a:r>
          </a:p>
        </p:txBody>
      </p:sp>
      <p:sp>
        <p:nvSpPr>
          <p:cNvPr id="4" name="矩形 3"/>
          <p:cNvSpPr/>
          <p:nvPr/>
        </p:nvSpPr>
        <p:spPr>
          <a:xfrm>
            <a:off x="3529965" y="424180"/>
            <a:ext cx="1567815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600" dirty="0"/>
              <a:t>反义词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8"/>
          <a:stretch/>
        </p:blipFill>
        <p:spPr bwMode="auto">
          <a:xfrm>
            <a:off x="482080" y="1170237"/>
            <a:ext cx="3810000" cy="252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2646"/>
            <a:ext cx="3024336" cy="206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915566"/>
            <a:ext cx="63442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讨论：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我们党为什么日益强大，从而成为执政党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775345"/>
            <a:ext cx="1104039" cy="1582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9" y="2357511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因为我们的党始终把“为人民服务”作为自己的宗旨，全心全意为人民服务，勇于接受各方面的批评指正，所以日益强大，成为执政党。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902" y="1540986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张思德是四川仪陇县人，生前为毛主席警卫班战士。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1944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日，张思德奉命到南泥湾挖窑烧炭，被塌落的炭窑埋住。被救出时锨把顶着他的胸腹部，鲜血从嘴里流出，已经牺牲。毛主席知道这个消息后非常难过，要求把张思德的遗体运回延安，召开追悼会。</a:t>
            </a:r>
          </a:p>
        </p:txBody>
      </p:sp>
      <p:sp>
        <p:nvSpPr>
          <p:cNvPr id="3" name="矩形 2"/>
          <p:cNvSpPr/>
          <p:nvPr/>
        </p:nvSpPr>
        <p:spPr>
          <a:xfrm>
            <a:off x="309791" y="916548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《为人民服务》发表的背景</a:t>
            </a:r>
            <a:endParaRPr lang="zh-CN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0049" y="443448"/>
            <a:ext cx="1629583" cy="400110"/>
            <a:chOff x="160049" y="525491"/>
            <a:chExt cx="1629583" cy="400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1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1710556"/>
            <a:ext cx="713949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默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，说说你读懂了什么？</a:t>
            </a:r>
          </a:p>
          <a:p>
            <a:pPr fontAlgn="auto">
              <a:lnSpc>
                <a:spcPct val="100000"/>
              </a:lnSpc>
            </a:pP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1277630"/>
            <a:ext cx="1104039" cy="1582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11510"/>
            <a:ext cx="4091521" cy="500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三、克服困难，团结起来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770434"/>
            <a:ext cx="7704856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我们都是来自五湖四海，为了一个共同的革命目标，走到一起来了，但要取得胜利，还要团结更多的人。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193707"/>
            <a:ext cx="77048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我们要正确对待困难，眼看到成绩、光明，要提高我们的勇气，不要灰心。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200658"/>
            <a:ext cx="770485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要正确对待牺牲。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3776722"/>
            <a:ext cx="77048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革命队伍的人要互相关心、爱护、帮助。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971600" y="1275606"/>
            <a:ext cx="7416824" cy="11037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我们的同志在困难的时候，要看到成绩，要看到光明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要提高我们的勇气。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457283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01290" y="3075806"/>
            <a:ext cx="7387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这句话说明革命斗争不会是一帆风顺的，必然要遇到艰难困苦。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899592" y="1203598"/>
            <a:ext cx="7488832" cy="16943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我们今天已经领导着有九千一百万人口的根据地，但是还不够，还要更大些，才能取得全民族的解放。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411510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899592" y="3003798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“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九千一百万人口的根据地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”指的是当时的陕甘宁边区和华北、华中、华南等抗日根据地。当时“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”的共同目标就是打败日本侵略者，解放全中国。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909046" y="1322497"/>
            <a:ext cx="7911426" cy="117724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我们的干部要关心每一个战士，一切革命队伍的人都要互相关心，互相爱护，互相帮助。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601299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909046" y="280229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革命队伍的人是为了一个共同的目标走到一起的，因此，不论是干部对战士，还是战士对战士，都要互相关心、爱护和帮助。三个“互相”从不同层面上阐述了什么才是真正的团结，什么是真正的革命同志关系。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683568" y="1220927"/>
            <a:ext cx="7725410" cy="96075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我们的干部要关心每一个战士，一切革命队伍的人都要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互相关心，互相爱护，互相帮助。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1547664" y="3773804"/>
            <a:ext cx="1134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排比</a:t>
            </a:r>
          </a:p>
        </p:txBody>
      </p:sp>
      <p:sp>
        <p:nvSpPr>
          <p:cNvPr id="3" name="文本框 3"/>
          <p:cNvSpPr txBox="1"/>
          <p:nvPr/>
        </p:nvSpPr>
        <p:spPr>
          <a:xfrm>
            <a:off x="663014" y="2427734"/>
            <a:ext cx="7725410" cy="96075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一切革命队伍的人都要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互相关心，互相爱护，互相帮助。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539552" y="476017"/>
            <a:ext cx="7115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下面一组句子在表达上有什么特点？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4136901" y="3453446"/>
            <a:ext cx="1943735" cy="1383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增强演讲词的气势和感染力</a:t>
            </a:r>
          </a:p>
        </p:txBody>
      </p:sp>
      <p:sp>
        <p:nvSpPr>
          <p:cNvPr id="2" name="右箭头 1"/>
          <p:cNvSpPr/>
          <p:nvPr/>
        </p:nvSpPr>
        <p:spPr>
          <a:xfrm>
            <a:off x="2843808" y="3884294"/>
            <a:ext cx="720080" cy="26098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187624" y="627534"/>
            <a:ext cx="69809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联系第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自然段，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体会第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自然段意思。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" y="519206"/>
            <a:ext cx="1104039" cy="1582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995686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让我们明确了目标，懂得了团结更多的人的重要性；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在此基础上提出只要是做过一些有益的事的人，死后都要开追悼会，寄托哀思。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889607319"/>
              </p:ext>
            </p:extLst>
          </p:nvPr>
        </p:nvGraphicFramePr>
        <p:xfrm>
          <a:off x="1841672" y="357172"/>
          <a:ext cx="676277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上箭头 5"/>
          <p:cNvSpPr/>
          <p:nvPr/>
        </p:nvSpPr>
        <p:spPr>
          <a:xfrm>
            <a:off x="5032548" y="1285866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 rot="5400000">
            <a:off x="5961242" y="2357436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上箭头 7"/>
          <p:cNvSpPr/>
          <p:nvPr/>
        </p:nvSpPr>
        <p:spPr>
          <a:xfrm flipV="1">
            <a:off x="5175424" y="3286130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上箭头 8"/>
          <p:cNvSpPr/>
          <p:nvPr/>
        </p:nvSpPr>
        <p:spPr>
          <a:xfrm rot="5400000" flipV="1">
            <a:off x="4175292" y="2285998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"/>
          <p:cNvSpPr txBox="1"/>
          <p:nvPr/>
        </p:nvSpPr>
        <p:spPr>
          <a:xfrm>
            <a:off x="200851" y="411510"/>
            <a:ext cx="2282917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毛主席是怎样一层一层表达出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“为人民服务”这一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中心的？</a:t>
            </a:r>
            <a:endParaRPr 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115166" y="1545636"/>
            <a:ext cx="7201250" cy="214674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围绕一个中心论述：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是以议论为主的文章的主要表达方式。文章围绕某一中心从几个方面进行论述。</a:t>
            </a: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好处：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中心明确，有据可依，有的放矢。文章有说服力。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1259632" y="623003"/>
            <a:ext cx="300078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围绕一个中心论述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1A10B2-CE78-6A4D-8987-BCB3984DC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9" y="627534"/>
            <a:ext cx="533534" cy="470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539552" y="1059582"/>
            <a:ext cx="525137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请围绕一个中心练习写几句话！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377" y="2355725"/>
            <a:ext cx="8230177" cy="22852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雨下得真大。豆大的雨点打在窗前，瓦上，地上，天地顷刻间挂起了一片珠帘。街上的行人匆匆忙忙往家里赶。街边的小贩一边收拾着自己的货物，一边含糊不清地说着什么。风、闪电和雷也来凑热闹。风呼呼地咆哮着，路旁的小树弯着纤细的腰枝，就快要断了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79512" y="483518"/>
            <a:ext cx="1842729" cy="500137"/>
            <a:chOff x="755577" y="411510"/>
            <a:chExt cx="1989619" cy="711810"/>
          </a:xfrm>
        </p:grpSpPr>
        <p:sp>
          <p:nvSpPr>
            <p:cNvPr id="7" name="文本框 9"/>
            <p:cNvSpPr txBox="1"/>
            <p:nvPr/>
          </p:nvSpPr>
          <p:spPr>
            <a:xfrm>
              <a:off x="1222064" y="411510"/>
              <a:ext cx="1523132" cy="71181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小</a:t>
              </a:r>
              <a:r>
                <a:rPr lang="zh-CN" altLang="en-US" sz="2800" dirty="0">
                  <a:latin typeface="黑体" pitchFamily="49" charset="-122"/>
                  <a:ea typeface="黑体" pitchFamily="49" charset="-122"/>
                </a:rPr>
                <a:t>练笔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A1A10B2-CE78-6A4D-8987-BCB3984D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7" y="411510"/>
              <a:ext cx="576064" cy="6690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115616" y="1692787"/>
            <a:ext cx="227177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雨下得真大。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683568" y="843558"/>
            <a:ext cx="78488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   1944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年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9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月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8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日，即张思德牺牲后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3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天，中央直属机关在延安凤凰山脚枣园操场上为他举行了追悼会，毛主席进行了题为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《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为人民服务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》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的演讲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。张思德牺牲时年仅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28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498054" y="555526"/>
            <a:ext cx="8466434" cy="12588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联系时代背景，思考：毛泽东主席为什么要在张思德的追悼会上做演讲？</a:t>
            </a:r>
          </a:p>
        </p:txBody>
      </p:sp>
      <p:sp>
        <p:nvSpPr>
          <p:cNvPr id="4" name="矩形 3"/>
          <p:cNvSpPr/>
          <p:nvPr/>
        </p:nvSpPr>
        <p:spPr>
          <a:xfrm>
            <a:off x="539552" y="2067694"/>
            <a:ext cx="8208912" cy="22298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当时抗日战争正处于十分艰苦的阶段，有许多困难需要克服。毛泽东主席针对这一情况，讲述为人民服务的道理，号召大家学习张思德同志完全彻底为人民服务的精神，团结起来，打败日本侵略者。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947752" y="4155926"/>
            <a:ext cx="5995992" cy="7200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696" y="4227934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" y="-1"/>
            <a:ext cx="9146720" cy="51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755576" y="843558"/>
            <a:ext cx="7488832" cy="19897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读一读课本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页“阅读链接”，说说你对“人固有一死，或重于泰山，或轻于鸿毛”这句话的理解和体会。</a:t>
            </a:r>
          </a:p>
        </p:txBody>
      </p:sp>
      <p:sp>
        <p:nvSpPr>
          <p:cNvPr id="3" name="矩形 2"/>
          <p:cNvSpPr/>
          <p:nvPr/>
        </p:nvSpPr>
        <p:spPr>
          <a:xfrm>
            <a:off x="3059832" y="3003798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课后第四题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8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203598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   每一个人本来都是要死的，但死的价值和意义却有所不同。有的人死得有价值、有意义，就比泰山还要重；有的人死得没有价值、没有意义，就比鸿毛还要轻。</a:t>
            </a:r>
          </a:p>
        </p:txBody>
      </p:sp>
    </p:spTree>
    <p:extLst>
      <p:ext uri="{BB962C8B-B14F-4D97-AF65-F5344CB8AC3E}">
        <p14:creationId xmlns:p14="http://schemas.microsoft.com/office/powerpoint/2010/main" val="19239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6"/>
          <p:cNvSpPr txBox="1"/>
          <p:nvPr/>
        </p:nvSpPr>
        <p:spPr>
          <a:xfrm>
            <a:off x="1410457" y="1232288"/>
            <a:ext cx="573364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提出观点</a:t>
            </a:r>
            <a:r>
              <a:rPr lang="en-US" altLang="zh-CN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完全、彻底地为人民服务</a:t>
            </a:r>
          </a:p>
        </p:txBody>
      </p:sp>
      <p:sp>
        <p:nvSpPr>
          <p:cNvPr id="37" name="文本框 8"/>
          <p:cNvSpPr txBox="1">
            <a:spLocks noChangeArrowheads="1"/>
          </p:cNvSpPr>
          <p:nvPr/>
        </p:nvSpPr>
        <p:spPr bwMode="auto">
          <a:xfrm>
            <a:off x="3118625" y="1809230"/>
            <a:ext cx="5197791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死的意义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为人民不怕牺牲</a:t>
            </a:r>
          </a:p>
        </p:txBody>
      </p:sp>
      <p:sp>
        <p:nvSpPr>
          <p:cNvPr id="38" name="文本框 9"/>
          <p:cNvSpPr txBox="1">
            <a:spLocks noChangeArrowheads="1"/>
          </p:cNvSpPr>
          <p:nvPr/>
        </p:nvSpPr>
        <p:spPr bwMode="auto">
          <a:xfrm>
            <a:off x="1410457" y="2452172"/>
            <a:ext cx="160756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具体观点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196115" y="1178709"/>
            <a:ext cx="267927" cy="305397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文本框 16"/>
          <p:cNvSpPr txBox="1">
            <a:spLocks noChangeArrowheads="1"/>
          </p:cNvSpPr>
          <p:nvPr/>
        </p:nvSpPr>
        <p:spPr bwMode="auto">
          <a:xfrm>
            <a:off x="3118625" y="2452172"/>
            <a:ext cx="466193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面对批评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为人民不怕牺牲</a:t>
            </a:r>
          </a:p>
        </p:txBody>
      </p:sp>
      <p:sp>
        <p:nvSpPr>
          <p:cNvPr id="13" name="文本框 6"/>
          <p:cNvSpPr txBox="1"/>
          <p:nvPr/>
        </p:nvSpPr>
        <p:spPr>
          <a:xfrm>
            <a:off x="660260" y="1603735"/>
            <a:ext cx="535855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2964436" y="1862808"/>
            <a:ext cx="267927" cy="171451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9"/>
          <p:cNvSpPr txBox="1">
            <a:spLocks noChangeArrowheads="1"/>
          </p:cNvSpPr>
          <p:nvPr/>
        </p:nvSpPr>
        <p:spPr bwMode="auto">
          <a:xfrm>
            <a:off x="3118625" y="3095114"/>
            <a:ext cx="466193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面对困难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为人民搞好团结</a:t>
            </a:r>
          </a:p>
        </p:txBody>
      </p:sp>
      <p:sp>
        <p:nvSpPr>
          <p:cNvPr id="22" name="文本框 19"/>
          <p:cNvSpPr txBox="1">
            <a:spLocks noChangeArrowheads="1"/>
          </p:cNvSpPr>
          <p:nvPr/>
        </p:nvSpPr>
        <p:spPr bwMode="auto">
          <a:xfrm>
            <a:off x="8055056" y="1254945"/>
            <a:ext cx="375098" cy="297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全心全意为人民</a:t>
            </a:r>
          </a:p>
        </p:txBody>
      </p:sp>
      <p:sp>
        <p:nvSpPr>
          <p:cNvPr id="29" name="文本框 19"/>
          <p:cNvSpPr txBox="1">
            <a:spLocks noChangeArrowheads="1"/>
          </p:cNvSpPr>
          <p:nvPr/>
        </p:nvSpPr>
        <p:spPr bwMode="auto">
          <a:xfrm>
            <a:off x="1410457" y="3804056"/>
            <a:ext cx="50906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提出希望  整个人民团结起来</a:t>
            </a:r>
          </a:p>
        </p:txBody>
      </p:sp>
      <p:sp>
        <p:nvSpPr>
          <p:cNvPr id="18" name="左大括号 17"/>
          <p:cNvSpPr/>
          <p:nvPr/>
        </p:nvSpPr>
        <p:spPr>
          <a:xfrm flipH="1">
            <a:off x="7733543" y="1232287"/>
            <a:ext cx="321513" cy="316113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92083" y="411510"/>
            <a:ext cx="2651725" cy="561692"/>
            <a:chOff x="192083" y="411510"/>
            <a:chExt cx="2651725" cy="561692"/>
          </a:xfrm>
        </p:grpSpPr>
        <p:sp>
          <p:nvSpPr>
            <p:cNvPr id="17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6508" y="1163547"/>
            <a:ext cx="7818590" cy="316928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本文是毛泽东在张思德同志追悼会上所做的演讲，一开始就提出中国共产党及其领导的八路军、新四军的宗旨是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，然后结合实际，从树立正确的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、正确对待批评和搞好团结三个方面号召大家学习张思德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的精神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团结起来，打败敌人。</a:t>
            </a:r>
          </a:p>
        </p:txBody>
      </p:sp>
      <p:sp>
        <p:nvSpPr>
          <p:cNvPr id="4" name="矩形 3"/>
          <p:cNvSpPr/>
          <p:nvPr/>
        </p:nvSpPr>
        <p:spPr>
          <a:xfrm>
            <a:off x="3986130" y="2156294"/>
            <a:ext cx="2089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sp>
        <p:nvSpPr>
          <p:cNvPr id="5" name="矩形 4"/>
          <p:cNvSpPr/>
          <p:nvPr/>
        </p:nvSpPr>
        <p:spPr>
          <a:xfrm>
            <a:off x="3106770" y="2663066"/>
            <a:ext cx="1393222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生死观</a:t>
            </a:r>
          </a:p>
        </p:txBody>
      </p:sp>
      <p:sp>
        <p:nvSpPr>
          <p:cNvPr id="9" name="矩形 8"/>
          <p:cNvSpPr/>
          <p:nvPr/>
        </p:nvSpPr>
        <p:spPr>
          <a:xfrm>
            <a:off x="6226582" y="3239130"/>
            <a:ext cx="2089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9512" y="411510"/>
            <a:ext cx="2481672" cy="561692"/>
            <a:chOff x="179512" y="411510"/>
            <a:chExt cx="2481672" cy="56169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499504" y="1108856"/>
            <a:ext cx="8392976" cy="35594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张思德“尝百草”</a:t>
            </a:r>
          </a:p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红军长征最艰难的要数爬雪山过草地了。当年，为了能走出草地北上抗日，首长们把驮文件的马杀了，战士们把牛皮带煮了充饥。那时候，张思德还没有入党，但他处处按着党员的标准严格要求自己，在党组织号召的“尝百草”活动中，每见到一种草。他总是先尝，发现能吃的，就马上告诉兄弟单位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696436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6CD915-17EA-1141-B92C-9C186F2A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749503" y="1203598"/>
            <a:ext cx="7494905" cy="2562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一天，一名战士采了一兜小蘑菇，张思德怕它有毒先尝了尝。结果，他脸色发青、呕吐、浑身无力，这蘑菇有毒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张思德慢慢醒来后，模模糊糊地看见战友端着瓷红蹲在跟前，他急忙说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不要管我，快去告诉其他同志去。”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11608" y="1803924"/>
            <a:ext cx="7620832" cy="20082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精兵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   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五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四（    ）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汉语拼音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死得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 (    )    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轻于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</a:t>
            </a: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重于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61401" y="1923643"/>
            <a:ext cx="53585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</a:t>
            </a:r>
          </a:p>
        </p:txBody>
      </p:sp>
      <p:sp>
        <p:nvSpPr>
          <p:cNvPr id="8" name="矩形 7"/>
          <p:cNvSpPr/>
          <p:nvPr/>
        </p:nvSpPr>
        <p:spPr>
          <a:xfrm>
            <a:off x="1955724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0196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42021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55724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6923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96486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42021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毛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55724" y="3219822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86923" y="3219822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23528" y="411510"/>
            <a:ext cx="2376264" cy="561692"/>
            <a:chOff x="179512" y="411510"/>
            <a:chExt cx="2376264" cy="561692"/>
          </a:xfrm>
        </p:grpSpPr>
        <p:sp>
          <p:nvSpPr>
            <p:cNvPr id="19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95536" y="997971"/>
            <a:ext cx="3791423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一、把词语补充完整。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99542"/>
            <a:ext cx="7777876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二、下列句子比较长。读一读，标出停顿的地方。</a:t>
            </a:r>
          </a:p>
        </p:txBody>
      </p:sp>
      <p:sp>
        <p:nvSpPr>
          <p:cNvPr id="6" name="矩形 5"/>
          <p:cNvSpPr/>
          <p:nvPr/>
        </p:nvSpPr>
        <p:spPr>
          <a:xfrm>
            <a:off x="573882" y="1841730"/>
            <a:ext cx="8034619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我们这个队伍完全是为着解放人民的，是彻底地为人民的利益工作的。</a:t>
            </a:r>
          </a:p>
          <a:p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中国古时候有个文学家叫做司马迁的说过：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人固有一死，或重于泰山，或轻于鸿毛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1347614"/>
            <a:ext cx="8034619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我们这个队伍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完全是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为着解放人民的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，是彻底地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利益工作的。</a:t>
            </a:r>
          </a:p>
          <a:p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中国古时候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有个文学家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叫做司马迁的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说过：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固有一死，或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重于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泰山，或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轻于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鸿毛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1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14" y="22926"/>
            <a:ext cx="4565873" cy="51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77"/>
            <a:ext cx="3436630" cy="51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9504" y="627534"/>
            <a:ext cx="8104944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三、读句子，先理解加红的词，再写写句子的意思。</a:t>
            </a:r>
          </a:p>
        </p:txBody>
      </p:sp>
      <p:sp>
        <p:nvSpPr>
          <p:cNvPr id="18" name="矩形 17"/>
          <p:cNvSpPr/>
          <p:nvPr/>
        </p:nvSpPr>
        <p:spPr>
          <a:xfrm>
            <a:off x="834554" y="1555524"/>
            <a:ext cx="7769894" cy="21467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有一死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泰山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或轻于鸿毛。</a:t>
            </a:r>
          </a:p>
          <a:p>
            <a:pPr>
              <a:lnSpc>
                <a:spcPct val="125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固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</a:p>
          <a:p>
            <a:pPr>
              <a:lnSpc>
                <a:spcPct val="125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句子意思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</a:t>
            </a:r>
          </a:p>
          <a:p>
            <a:pPr>
              <a:lnSpc>
                <a:spcPct val="125000"/>
              </a:lnSpc>
            </a:pP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____________________________________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7546" y="3079357"/>
            <a:ext cx="589440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重于泰山，无价值的死，轻于鸿毛。</a:t>
            </a:r>
          </a:p>
        </p:txBody>
      </p:sp>
      <p:sp>
        <p:nvSpPr>
          <p:cNvPr id="7" name="矩形 6"/>
          <p:cNvSpPr/>
          <p:nvPr/>
        </p:nvSpPr>
        <p:spPr>
          <a:xfrm>
            <a:off x="1731970" y="2089783"/>
            <a:ext cx="834203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本来</a:t>
            </a:r>
          </a:p>
        </p:txBody>
      </p:sp>
      <p:sp>
        <p:nvSpPr>
          <p:cNvPr id="8" name="矩形 7"/>
          <p:cNvSpPr/>
          <p:nvPr/>
        </p:nvSpPr>
        <p:spPr>
          <a:xfrm>
            <a:off x="3624229" y="2088905"/>
            <a:ext cx="831105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</a:p>
        </p:txBody>
      </p:sp>
      <p:sp>
        <p:nvSpPr>
          <p:cNvPr id="9" name="矩形 8"/>
          <p:cNvSpPr/>
          <p:nvPr/>
        </p:nvSpPr>
        <p:spPr>
          <a:xfrm>
            <a:off x="5590124" y="2088905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</a:p>
        </p:txBody>
      </p:sp>
      <p:sp>
        <p:nvSpPr>
          <p:cNvPr id="10" name="矩形 9"/>
          <p:cNvSpPr/>
          <p:nvPr/>
        </p:nvSpPr>
        <p:spPr>
          <a:xfrm>
            <a:off x="2750094" y="2573653"/>
            <a:ext cx="5566322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人本来就是要死的，有价值的死，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7534"/>
            <a:ext cx="820891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四、 学了这篇课文，思考一下，你会用什么实际行动来为人民服务？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66" y="1923678"/>
            <a:ext cx="7126868" cy="2146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提示：</a:t>
            </a:r>
            <a:endParaRPr lang="en-US" altLang="zh-CN" sz="27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可以从身边的小事做起。比如：看到同学需要帮助要尽自己的能力帮助。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捡拾垃圾。 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做义工。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67544" y="987574"/>
            <a:ext cx="1545870" cy="472337"/>
            <a:chOff x="467544" y="556111"/>
            <a:chExt cx="1545870" cy="472337"/>
          </a:xfrm>
        </p:grpSpPr>
        <p:sp>
          <p:nvSpPr>
            <p:cNvPr id="41" name="TextBox 11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89866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aphicFrame>
        <p:nvGraphicFramePr>
          <p:cNvPr id="3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112174"/>
              </p:ext>
            </p:extLst>
          </p:nvPr>
        </p:nvGraphicFramePr>
        <p:xfrm>
          <a:off x="6086998" y="3676844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23"/>
          <p:cNvSpPr txBox="1"/>
          <p:nvPr/>
        </p:nvSpPr>
        <p:spPr>
          <a:xfrm>
            <a:off x="6124049" y="3615295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葬</a:t>
            </a:r>
          </a:p>
        </p:txBody>
      </p:sp>
      <p:graphicFrame>
        <p:nvGraphicFramePr>
          <p:cNvPr id="3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82613"/>
              </p:ext>
            </p:extLst>
          </p:nvPr>
        </p:nvGraphicFramePr>
        <p:xfrm>
          <a:off x="888770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23"/>
          <p:cNvSpPr txBox="1"/>
          <p:nvPr/>
        </p:nvSpPr>
        <p:spPr>
          <a:xfrm>
            <a:off x="857176" y="1902470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</a:t>
            </a:r>
          </a:p>
        </p:txBody>
      </p:sp>
      <p:graphicFrame>
        <p:nvGraphicFramePr>
          <p:cNvPr id="3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11756"/>
              </p:ext>
            </p:extLst>
          </p:nvPr>
        </p:nvGraphicFramePr>
        <p:xfrm>
          <a:off x="2412056" y="2022766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TextBox 23"/>
          <p:cNvSpPr txBox="1"/>
          <p:nvPr/>
        </p:nvSpPr>
        <p:spPr>
          <a:xfrm>
            <a:off x="2454652" y="1948833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迁</a:t>
            </a:r>
          </a:p>
        </p:txBody>
      </p:sp>
      <p:graphicFrame>
        <p:nvGraphicFramePr>
          <p:cNvPr id="46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62502"/>
              </p:ext>
            </p:extLst>
          </p:nvPr>
        </p:nvGraphicFramePr>
        <p:xfrm>
          <a:off x="3965826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23"/>
          <p:cNvSpPr txBox="1"/>
          <p:nvPr/>
        </p:nvSpPr>
        <p:spPr>
          <a:xfrm>
            <a:off x="4000749" y="1914329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</a:t>
            </a:r>
          </a:p>
        </p:txBody>
      </p:sp>
      <p:graphicFrame>
        <p:nvGraphicFramePr>
          <p:cNvPr id="4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02345"/>
              </p:ext>
            </p:extLst>
          </p:nvPr>
        </p:nvGraphicFramePr>
        <p:xfrm>
          <a:off x="5482920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Box 23"/>
          <p:cNvSpPr txBox="1"/>
          <p:nvPr/>
        </p:nvSpPr>
        <p:spPr>
          <a:xfrm>
            <a:off x="5537900" y="1927875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迫</a:t>
            </a:r>
          </a:p>
        </p:txBody>
      </p:sp>
      <p:sp>
        <p:nvSpPr>
          <p:cNvPr id="50" name="文本框 23"/>
          <p:cNvSpPr txBox="1"/>
          <p:nvPr/>
        </p:nvSpPr>
        <p:spPr>
          <a:xfrm>
            <a:off x="6102766" y="3053966"/>
            <a:ext cx="1223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汉语拼音" panose="000B0604020202020204" pitchFamily="34" charset="0"/>
                <a:cs typeface="汉语拼音" panose="000B0604020202020204" pitchFamily="34" charset="0"/>
              </a:rPr>
              <a:t>zàng</a:t>
            </a:r>
            <a:endParaRPr lang="en-US" altLang="zh-CN" sz="32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51" name="文本框 24"/>
          <p:cNvSpPr txBox="1"/>
          <p:nvPr/>
        </p:nvSpPr>
        <p:spPr>
          <a:xfrm>
            <a:off x="1049358" y="1404656"/>
            <a:ext cx="905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chè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2" name="文本框 26"/>
          <p:cNvSpPr txBox="1"/>
          <p:nvPr/>
        </p:nvSpPr>
        <p:spPr>
          <a:xfrm>
            <a:off x="2494935" y="1444187"/>
            <a:ext cx="105744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qiān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3" name="文本框 27"/>
          <p:cNvSpPr txBox="1"/>
          <p:nvPr/>
        </p:nvSpPr>
        <p:spPr>
          <a:xfrm>
            <a:off x="4121442" y="1403348"/>
            <a:ext cx="94312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tài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4" name="文本框 28"/>
          <p:cNvSpPr txBox="1"/>
          <p:nvPr/>
        </p:nvSpPr>
        <p:spPr>
          <a:xfrm>
            <a:off x="5537696" y="1423229"/>
            <a:ext cx="9778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 </a:t>
            </a:r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pò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graphicFrame>
        <p:nvGraphicFramePr>
          <p:cNvPr id="5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4544"/>
              </p:ext>
            </p:extLst>
          </p:nvPr>
        </p:nvGraphicFramePr>
        <p:xfrm>
          <a:off x="7020186" y="201865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" name="TextBox 23"/>
          <p:cNvSpPr txBox="1"/>
          <p:nvPr/>
        </p:nvSpPr>
        <p:spPr>
          <a:xfrm>
            <a:off x="7057237" y="1890430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批</a:t>
            </a:r>
          </a:p>
        </p:txBody>
      </p:sp>
      <p:graphicFrame>
        <p:nvGraphicFramePr>
          <p:cNvPr id="59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54834"/>
              </p:ext>
            </p:extLst>
          </p:nvPr>
        </p:nvGraphicFramePr>
        <p:xfrm>
          <a:off x="1475656" y="371651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TextBox 23"/>
          <p:cNvSpPr txBox="1"/>
          <p:nvPr/>
        </p:nvSpPr>
        <p:spPr>
          <a:xfrm>
            <a:off x="1509626" y="3599452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</a:t>
            </a:r>
          </a:p>
        </p:txBody>
      </p:sp>
      <p:graphicFrame>
        <p:nvGraphicFramePr>
          <p:cNvPr id="6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41567"/>
              </p:ext>
            </p:extLst>
          </p:nvPr>
        </p:nvGraphicFramePr>
        <p:xfrm>
          <a:off x="3029426" y="3704131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TextBox 23"/>
          <p:cNvSpPr txBox="1"/>
          <p:nvPr/>
        </p:nvSpPr>
        <p:spPr>
          <a:xfrm>
            <a:off x="3072975" y="3558654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牺</a:t>
            </a:r>
          </a:p>
        </p:txBody>
      </p:sp>
      <p:graphicFrame>
        <p:nvGraphicFramePr>
          <p:cNvPr id="6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911048"/>
              </p:ext>
            </p:extLst>
          </p:nvPr>
        </p:nvGraphicFramePr>
        <p:xfrm>
          <a:off x="4546520" y="3704131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23"/>
          <p:cNvSpPr txBox="1"/>
          <p:nvPr/>
        </p:nvSpPr>
        <p:spPr>
          <a:xfrm>
            <a:off x="4601500" y="3604372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炊</a:t>
            </a:r>
          </a:p>
        </p:txBody>
      </p:sp>
      <p:sp>
        <p:nvSpPr>
          <p:cNvPr id="65" name="文本框 23"/>
          <p:cNvSpPr txBox="1"/>
          <p:nvPr/>
        </p:nvSpPr>
        <p:spPr>
          <a:xfrm>
            <a:off x="7334865" y="1395777"/>
            <a:ext cx="70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汉语拼音" panose="000B0604020202020204" pitchFamily="34" charset="0"/>
                <a:cs typeface="汉语拼音" panose="000B0604020202020204" pitchFamily="34" charset="0"/>
              </a:rPr>
              <a:t>pī</a:t>
            </a:r>
            <a:endParaRPr lang="en-US" altLang="zh-CN" sz="32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67" name="文本框 26"/>
          <p:cNvSpPr txBox="1"/>
          <p:nvPr/>
        </p:nvSpPr>
        <p:spPr>
          <a:xfrm>
            <a:off x="1545835" y="3137936"/>
            <a:ext cx="1057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biāo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8" name="文本框 27"/>
          <p:cNvSpPr txBox="1"/>
          <p:nvPr/>
        </p:nvSpPr>
        <p:spPr>
          <a:xfrm>
            <a:off x="3296018" y="3116978"/>
            <a:ext cx="94312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xī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9" name="文本框 28"/>
          <p:cNvSpPr txBox="1"/>
          <p:nvPr/>
        </p:nvSpPr>
        <p:spPr>
          <a:xfrm>
            <a:off x="4588596" y="3116978"/>
            <a:ext cx="9778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chuī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65" grpId="0"/>
      <p:bldP spid="65" grpId="1"/>
      <p:bldP spid="67" grpId="0"/>
      <p:bldP spid="67" grpId="1"/>
      <p:bldP spid="68" grpId="0"/>
      <p:bldP spid="68" grpId="1"/>
      <p:bldP spid="69" grpId="0"/>
      <p:bldP spid="6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27674"/>
              </p:ext>
            </p:extLst>
          </p:nvPr>
        </p:nvGraphicFramePr>
        <p:xfrm>
          <a:off x="1331640" y="1769891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369476" y="1671181"/>
            <a:ext cx="1420517" cy="16675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牺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1043608" y="922960"/>
            <a:ext cx="1743089" cy="83868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  </a:t>
            </a:r>
            <a:r>
              <a:rPr lang="en-US" altLang="zh-CN" sz="5000" b="1" dirty="0" err="1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xī</a:t>
            </a:r>
            <a:endParaRPr lang="en-US" altLang="zh-CN" sz="5000" b="1" dirty="0">
              <a:solidFill>
                <a:prstClr val="black"/>
              </a:solidFill>
              <a:latin typeface="汉语拼音" pitchFamily="34" charset="0"/>
              <a:ea typeface="GB Pinyinok-B" pitchFamily="2" charset="-122"/>
              <a:cs typeface="汉语拼音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28208" y="2555925"/>
            <a:ext cx="1167627" cy="684803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4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牺牲</a:t>
            </a:r>
          </a:p>
        </p:txBody>
      </p:sp>
      <p:sp>
        <p:nvSpPr>
          <p:cNvPr id="6" name="矩形 5"/>
          <p:cNvSpPr/>
          <p:nvPr/>
        </p:nvSpPr>
        <p:spPr>
          <a:xfrm>
            <a:off x="1907704" y="3564037"/>
            <a:ext cx="5184576" cy="80791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牺牲：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指为坚持信仰而死、为了正义的目的舍弃自己的生命或利益。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线形标注 2 10"/>
          <p:cNvSpPr/>
          <p:nvPr/>
        </p:nvSpPr>
        <p:spPr>
          <a:xfrm>
            <a:off x="3370089" y="1467879"/>
            <a:ext cx="2030327" cy="800013"/>
          </a:xfrm>
          <a:prstGeom prst="borderCallout2">
            <a:avLst>
              <a:gd name="adj1" fmla="val 77095"/>
              <a:gd name="adj2" fmla="val -1469"/>
              <a:gd name="adj3" fmla="val 145736"/>
              <a:gd name="adj4" fmla="val -13547"/>
              <a:gd name="adj5" fmla="val 168068"/>
              <a:gd name="adj6" fmla="val -52226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右半部分是“西”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30" y="1478603"/>
            <a:ext cx="28575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635896" y="267494"/>
            <a:ext cx="1944216" cy="577081"/>
            <a:chOff x="3635896" y="554509"/>
            <a:chExt cx="1944216" cy="577081"/>
          </a:xfrm>
        </p:grpSpPr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67544" y="1363882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泰山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2084" y="1363882"/>
            <a:ext cx="276634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山名，在山东省。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544" y="1851670"/>
            <a:ext cx="423325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本文比喻敬仰的人和重大的、有价值的事物。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2967648"/>
            <a:ext cx="403244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巍峨的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泰山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一直是我们向往的地方。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1560" y="703461"/>
            <a:ext cx="1944216" cy="500137"/>
            <a:chOff x="882216" y="703461"/>
            <a:chExt cx="1944216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882216" y="703461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75778" name="Picture 2" descr="http://imgsrc.baidu.com/image/c0%3Dpixel_huitu%2C0%2C0%2C294%2C40/sign=ebca4c532e2dd42a4b0409eb6a433ed9/d1a20cf431adcbef4ae9673ca7af2edda3cc9f2e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b="5020"/>
          <a:stretch>
            <a:fillRect/>
          </a:stretch>
        </p:blipFill>
        <p:spPr bwMode="auto">
          <a:xfrm>
            <a:off x="4705975" y="1203598"/>
            <a:ext cx="3980235" cy="252028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2963</Words>
  <PresentationFormat>全屏显示(16:9)</PresentationFormat>
  <Paragraphs>292</Paragraphs>
  <Slides>61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3" baseType="lpstr">
      <vt:lpstr>宋体</vt:lpstr>
      <vt:lpstr>幼圆</vt:lpstr>
      <vt:lpstr>黑体</vt:lpstr>
      <vt:lpstr>Kaiti SC</vt:lpstr>
      <vt:lpstr>Times New Roman</vt:lpstr>
      <vt:lpstr>楷体</vt:lpstr>
      <vt:lpstr>华文楷体</vt:lpstr>
      <vt:lpstr>Calibri</vt:lpstr>
      <vt:lpstr>Arial</vt:lpstr>
      <vt:lpstr>幼圆</vt:lpstr>
      <vt:lpstr>汉语拼音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yitifen.tmall.com易提分旗舰店</Manager>
  <Company>易提分旗舰店yitifen.tmall.com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易提分旗舰店; yitifen.tmall.com</dc:creator>
  <cp:lastModifiedBy/>
  <dcterms:created xsi:type="dcterms:W3CDTF">2017-03-17T02:28:00Z</dcterms:created>
  <dcterms:modified xsi:type="dcterms:W3CDTF">2020-02-01T11:04:12Z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