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51"/>
  </p:notesMasterIdLst>
  <p:handoutMasterIdLst>
    <p:handoutMasterId r:id="rId52"/>
  </p:handoutMasterIdLst>
  <p:sldIdLst>
    <p:sldId id="982" r:id="rId2"/>
    <p:sldId id="523" r:id="rId3"/>
    <p:sldId id="577" r:id="rId4"/>
    <p:sldId id="1256" r:id="rId5"/>
    <p:sldId id="966" r:id="rId6"/>
    <p:sldId id="483" r:id="rId7"/>
    <p:sldId id="918" r:id="rId8"/>
    <p:sldId id="1073" r:id="rId9"/>
    <p:sldId id="1066" r:id="rId10"/>
    <p:sldId id="1209" r:id="rId11"/>
    <p:sldId id="1210" r:id="rId12"/>
    <p:sldId id="1211" r:id="rId13"/>
    <p:sldId id="1214" r:id="rId14"/>
    <p:sldId id="1114" r:id="rId15"/>
    <p:sldId id="1129" r:id="rId16"/>
    <p:sldId id="1067" r:id="rId17"/>
    <p:sldId id="1215" r:id="rId18"/>
    <p:sldId id="1127" r:id="rId19"/>
    <p:sldId id="1128" r:id="rId20"/>
    <p:sldId id="1068" r:id="rId21"/>
    <p:sldId id="1131" r:id="rId22"/>
    <p:sldId id="1069" r:id="rId23"/>
    <p:sldId id="559" r:id="rId24"/>
    <p:sldId id="1132" r:id="rId25"/>
    <p:sldId id="1167" r:id="rId26"/>
    <p:sldId id="1070" r:id="rId27"/>
    <p:sldId id="1079" r:id="rId28"/>
    <p:sldId id="1168" r:id="rId29"/>
    <p:sldId id="1072" r:id="rId30"/>
    <p:sldId id="1166" r:id="rId31"/>
    <p:sldId id="1113" r:id="rId32"/>
    <p:sldId id="1076" r:id="rId33"/>
    <p:sldId id="987" r:id="rId34"/>
    <p:sldId id="1258" r:id="rId35"/>
    <p:sldId id="682" r:id="rId36"/>
    <p:sldId id="1109" r:id="rId37"/>
    <p:sldId id="963" r:id="rId38"/>
    <p:sldId id="1248" r:id="rId39"/>
    <p:sldId id="1249" r:id="rId40"/>
    <p:sldId id="1250" r:id="rId41"/>
    <p:sldId id="1251" r:id="rId42"/>
    <p:sldId id="1111" r:id="rId43"/>
    <p:sldId id="1257" r:id="rId44"/>
    <p:sldId id="571" r:id="rId45"/>
    <p:sldId id="1259" r:id="rId46"/>
    <p:sldId id="1260" r:id="rId47"/>
    <p:sldId id="1261" r:id="rId48"/>
    <p:sldId id="1262" r:id="rId49"/>
    <p:sldId id="1263" r:id="rId50"/>
  </p:sldIdLst>
  <p:sldSz cx="9144000" cy="5143500" type="screen16x9"/>
  <p:notesSz cx="6858000" cy="9144000"/>
  <p:embeddedFontLst>
    <p:embeddedFont>
      <p:font typeface="华文新魏" panose="02010800040101010101" pitchFamily="2" charset="-122"/>
      <p:regular r:id="rId53"/>
    </p:embeddedFont>
    <p:embeddedFont>
      <p:font typeface="楷体" panose="02010609060101010101" pitchFamily="49" charset="-122"/>
      <p:regular r:id="rId54"/>
    </p:embeddedFont>
    <p:embeddedFont>
      <p:font typeface="微软雅黑" panose="020B0503020204020204" pitchFamily="34" charset="-122"/>
      <p:regular r:id="rId55"/>
      <p:bold r:id="rId56"/>
    </p:embeddedFont>
    <p:embeddedFont>
      <p:font typeface="黑体" panose="02010609060101010101" pitchFamily="49" charset="-122"/>
      <p:regular r:id="rId57"/>
    </p:embeddedFont>
    <p:embeddedFont>
      <p:font typeface="幼圆" panose="02010509060101010101" pitchFamily="49" charset="-122"/>
      <p:regular r:id="rId58"/>
    </p:embeddedFont>
    <p:embeddedFont>
      <p:font typeface="等线" panose="02010600030101010101" pitchFamily="2" charset="-122"/>
      <p:regular r:id="rId59"/>
      <p:bold r:id="rId60"/>
    </p:embeddedFont>
    <p:embeddedFont>
      <p:font typeface="Calibri" panose="020F0502020204030204" pitchFamily="34" charset="0"/>
      <p:regular r:id="rId61"/>
      <p:bold r:id="rId62"/>
      <p:italic r:id="rId63"/>
      <p:boldItalic r:id="rId64"/>
    </p:embeddedFont>
  </p:embeddedFontLst>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31">
          <p15:clr>
            <a:srgbClr val="A4A3A4"/>
          </p15:clr>
        </p15:guide>
        <p15:guide id="2" pos="5148">
          <p15:clr>
            <a:srgbClr val="A4A3A4"/>
          </p15:clr>
        </p15:guide>
      </p15:sldGuideLst>
    </p:ext>
    <p:ext uri="{2D200454-40CA-4A62-9FC3-DE9A4176ACB9}">
      <p15:notesGuideLst xmlns:p15="http://schemas.microsoft.com/office/powerpoint/2012/main">
        <p15:guide id="1" orient="horz" pos="2781">
          <p15:clr>
            <a:srgbClr val="A4A3A4"/>
          </p15:clr>
        </p15:guide>
        <p15:guide id="2" pos="22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0000"/>
    <a:srgbClr val="D60093"/>
    <a:srgbClr val="F07474"/>
    <a:srgbClr val="0066FF"/>
    <a:srgbClr val="FFFFFF"/>
    <a:srgbClr val="92D050"/>
    <a:srgbClr val="A3830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p:cViewPr varScale="1">
        <p:scale>
          <a:sx n="140" d="100"/>
          <a:sy n="140" d="100"/>
        </p:scale>
        <p:origin x="768" y="120"/>
      </p:cViewPr>
      <p:guideLst>
        <p:guide orient="horz" pos="2531"/>
        <p:guide pos="5148"/>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2502" y="-114"/>
      </p:cViewPr>
      <p:guideLst>
        <p:guide orient="horz" pos="2781"/>
        <p:guide pos="22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C8EF0-063C-4EC8-822D-D4BEE606CB45}" type="datetimeFigureOut">
              <a:rPr lang="zh-CN" altLang="en-US" smtClean="0"/>
              <a:t>2021/4/5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F7337-2D4C-4836-9F96-E27918AAD3E1}" type="slidenum">
              <a:rPr lang="zh-CN" altLang="en-US" smtClean="0"/>
              <a:t>‹#›</a:t>
            </a:fld>
            <a:endParaRPr lang="zh-CN" altLang="en-US"/>
          </a:p>
        </p:txBody>
      </p:sp>
    </p:spTree>
    <p:extLst>
      <p:ext uri="{BB962C8B-B14F-4D97-AF65-F5344CB8AC3E}">
        <p14:creationId xmlns:p14="http://schemas.microsoft.com/office/powerpoint/2010/main" val="875284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2E35E-6DB1-4671-AA13-E9173BD066DF}" type="datetimeFigureOut">
              <a:rPr lang="zh-CN" altLang="en-US" smtClean="0"/>
              <a:t>2021/4/5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CD010-A9A3-4117-BFBF-9C1583B3E142}" type="slidenum">
              <a:rPr lang="zh-CN" altLang="en-US" smtClean="0"/>
              <a:t>‹#›</a:t>
            </a:fld>
            <a:endParaRPr lang="zh-CN" altLang="en-US"/>
          </a:p>
        </p:txBody>
      </p:sp>
    </p:spTree>
    <p:extLst>
      <p:ext uri="{BB962C8B-B14F-4D97-AF65-F5344CB8AC3E}">
        <p14:creationId xmlns:p14="http://schemas.microsoft.com/office/powerpoint/2010/main" val="264908387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5514D-1C19-4227-9FDB-AE9C2557C608}"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t>46</a:t>
            </a:fld>
            <a:endParaRPr lang="zh-CN" altLang="en-US"/>
          </a:p>
        </p:txBody>
      </p:sp>
    </p:spTree>
    <p:extLst>
      <p:ext uri="{BB962C8B-B14F-4D97-AF65-F5344CB8AC3E}">
        <p14:creationId xmlns:p14="http://schemas.microsoft.com/office/powerpoint/2010/main" val="309715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23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29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35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44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8FDDFD90-1429-7244-B887-4B2B69E9159A}"/>
              </a:ext>
            </a:extLst>
          </p:cNvPr>
          <p:cNvSpPr/>
          <p:nvPr userDrawn="1"/>
        </p:nvSpPr>
        <p:spPr>
          <a:xfrm flipH="1">
            <a:off x="1" y="123478"/>
            <a:ext cx="2771800" cy="216000"/>
          </a:xfrm>
          <a:prstGeom prst="rect">
            <a:avLst/>
          </a:prstGeom>
          <a:gradFill flip="none" rotWithShape="1">
            <a:gsLst>
              <a:gs pos="40000">
                <a:srgbClr val="00B9FA">
                  <a:lumMod val="60000"/>
                  <a:lumOff val="40000"/>
                </a:srgbClr>
              </a:gs>
              <a:gs pos="97000">
                <a:sysClr val="window" lastClr="FFFFFF">
                  <a:alpha val="0"/>
                </a:sysClr>
              </a:gs>
              <a:gs pos="70000">
                <a:srgbClr val="00B9FA">
                  <a:lumMod val="40000"/>
                  <a:lumOff val="60000"/>
                  <a:alpha val="7600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ysClr val="window" lastClr="FFFFFF"/>
              </a:solidFill>
              <a:effectLst/>
              <a:uLnTx/>
              <a:uFillTx/>
              <a:latin typeface="Times New Roman"/>
              <a:ea typeface="微软雅黑"/>
              <a:cs typeface="+mn-cs"/>
            </a:endParaRP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C764DE79-268F-4C1A-8933-263129D2AF90}" type="datetimeFigureOut">
              <a:rPr lang="en-US" dirty="0"/>
              <a:t>4/5/2021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8" name="Picture 4" descr="https://timgsa.baidu.com/timg?image&amp;quality=80&amp;size=b9999_10000&amp;sec=1535206645217&amp;di=262f5ef97e59ea2eabeb5a704980e380&amp;imgtype=0&amp;src=http%3A%2F%2Fwww.81.cn%2Fjmywyl%2Fattachement%2Fjpg%2Fsite351%2F20160928%2F8cdcd42c54a4195569414a.jpg"/>
          <p:cNvPicPr>
            <a:picLocks noChangeAspect="1" noChangeArrowheads="1"/>
          </p:cNvPicPr>
          <p:nvPr userDrawn="1"/>
        </p:nvPicPr>
        <p:blipFill>
          <a:blip r:embed="rId7" cstate="print">
            <a:lum contrast="40000"/>
          </a:blip>
          <a:srcRect b="16360"/>
          <a:stretch>
            <a:fillRect/>
          </a:stretch>
        </p:blipFill>
        <p:spPr bwMode="auto">
          <a:xfrm>
            <a:off x="1" y="3696898"/>
            <a:ext cx="9144000" cy="1446602"/>
          </a:xfrm>
          <a:prstGeom prst="rect">
            <a:avLst/>
          </a:prstGeom>
          <a:noFill/>
        </p:spPr>
      </p:pic>
      <p:sp>
        <p:nvSpPr>
          <p:cNvPr id="10" name="文本框 10"/>
          <p:cNvSpPr txBox="1"/>
          <p:nvPr userDrawn="1"/>
        </p:nvSpPr>
        <p:spPr>
          <a:xfrm>
            <a:off x="251520" y="131738"/>
            <a:ext cx="1029769" cy="230832"/>
          </a:xfrm>
          <a:prstGeom prst="rect">
            <a:avLst/>
          </a:prstGeom>
          <a:noFill/>
        </p:spPr>
        <p:txBody>
          <a:bodyPr wrap="none" lIns="68580" tIns="34290" rIns="68580" bIns="34290" rtlCol="0">
            <a:spAutoFit/>
          </a:bodyPr>
          <a:lstStyle/>
          <a:p>
            <a:r>
              <a:rPr kumimoji="1" lang="en-US" altLang="zh-CN" sz="1050" b="1" dirty="0">
                <a:latin typeface="Heiti SC Light" panose="02000000000000000000" pitchFamily="2" charset="-128"/>
                <a:ea typeface="Heiti SC Light" panose="02000000000000000000" pitchFamily="2" charset="-128"/>
              </a:rPr>
              <a:t>13 </a:t>
            </a:r>
            <a:r>
              <a:rPr kumimoji="1" lang="en-US" altLang="zh-CN" sz="1050" b="1" baseline="0" dirty="0">
                <a:latin typeface="Heiti SC Light" panose="02000000000000000000" pitchFamily="2" charset="-128"/>
                <a:ea typeface="Heiti SC Light" panose="02000000000000000000" pitchFamily="2" charset="-128"/>
              </a:rPr>
              <a:t> </a:t>
            </a:r>
            <a:r>
              <a:rPr kumimoji="1" lang="zh-CN" altLang="en-US" sz="1050" b="1" baseline="0" dirty="0">
                <a:latin typeface="Heiti SC Light" panose="02000000000000000000" pitchFamily="2" charset="-128"/>
                <a:ea typeface="Heiti SC Light" panose="02000000000000000000" pitchFamily="2" charset="-128"/>
              </a:rPr>
              <a:t>金色的鱼钩</a:t>
            </a:r>
            <a:endParaRPr kumimoji="1" lang="zh-CN" altLang="en-US" sz="1050" b="1" dirty="0">
              <a:latin typeface="Heiti SC Light" panose="02000000000000000000" pitchFamily="2" charset="-128"/>
              <a:ea typeface="Heiti SC Light" panose="02000000000000000000" pitchFamily="2"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 id="2147483661" r:id="rId4"/>
    <p:sldLayoutId id="2147483662"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38142;&#25509;1&#65306;&#24278;&#26124;&#27704;%20-%20&#36807;&#38634;&#23665;&#33609;&#22320;.mp3"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38142;&#25509;&#65306;&#25642;&#29943;&#30871;.pptx"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38142;&#25509;2&#65306;&#32418;&#20891;&#38271;&#24449;&#29228;&#38634;&#23665;&#36807;&#33609;&#22320;,%20&#19981;&#24536;&#37027;&#20123;&#33521;&#38596;&#23681;&#26376;,%20&#25112;&#26007;&#21040;&#24213;&#12290;.mp4"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35838;&#25991;&#26391;&#35835;-13&#37329;&#33394;&#30340;&#40060;&#38057;.mp4"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0043" y="789553"/>
            <a:ext cx="3874885" cy="2354491"/>
          </a:xfrm>
          <a:prstGeom prst="rect">
            <a:avLst/>
          </a:prstGeom>
          <a:noFill/>
        </p:spPr>
        <p:txBody>
          <a:bodyPr wrap="square" lIns="68580" tIns="34290" rIns="68580" bIns="34290" rtlCol="0">
            <a:spAutoFit/>
          </a:bodyPr>
          <a:lstStyle/>
          <a:p>
            <a:pPr>
              <a:lnSpc>
                <a:spcPct val="110000"/>
              </a:lnSpc>
              <a:spcBef>
                <a:spcPct val="50000"/>
              </a:spcBef>
              <a:defRPr/>
            </a:pPr>
            <a:r>
              <a:rPr lang="en-US" altLang="zh-CN" sz="2700" dirty="0">
                <a:latin typeface="黑体" panose="02010609060101010101" pitchFamily="49" charset="-122"/>
                <a:ea typeface="黑体" panose="02010609060101010101" pitchFamily="49" charset="-122"/>
              </a:rPr>
              <a:t>    </a:t>
            </a:r>
            <a:r>
              <a:rPr lang="zh-CN" altLang="en-US" sz="2700" dirty="0">
                <a:latin typeface="黑体" panose="02010609060101010101" pitchFamily="49" charset="-122"/>
                <a:ea typeface="黑体" panose="02010609060101010101" pitchFamily="49" charset="-122"/>
              </a:rPr>
              <a:t>长征是世界军事史上一个伟大的奇迹。在这个奇迹的背后，是一个个红军战士舍生忘死的付出</a:t>
            </a:r>
            <a:r>
              <a:rPr lang="zh-CN" altLang="en-US" sz="2700" dirty="0" smtClean="0">
                <a:latin typeface="黑体" panose="02010609060101010101" pitchFamily="49" charset="-122"/>
                <a:ea typeface="黑体" panose="02010609060101010101" pitchFamily="49" charset="-122"/>
              </a:rPr>
              <a:t>。</a:t>
            </a:r>
            <a:endParaRPr lang="zh-CN" altLang="en-US" sz="2700" dirty="0">
              <a:latin typeface="黑体" panose="02010609060101010101" pitchFamily="49" charset="-122"/>
              <a:ea typeface="黑体" panose="02010609060101010101" pitchFamily="49" charset="-122"/>
            </a:endParaRPr>
          </a:p>
        </p:txBody>
      </p:sp>
      <p:pic>
        <p:nvPicPr>
          <p:cNvPr id="58370" name="Picture 2" descr="http://ww2.sinaimg.cn/large/005BToJJgw1f76xel86oij31kw0w4dtw.jpg">
            <a:hlinkClick r:id="rId2" action="ppaction://hlinkfile"/>
          </p:cNvPr>
          <p:cNvPicPr>
            <a:picLocks noChangeAspect="1" noChangeArrowheads="1"/>
          </p:cNvPicPr>
          <p:nvPr/>
        </p:nvPicPr>
        <p:blipFill>
          <a:blip r:embed="rId3" cstate="print"/>
          <a:srcRect/>
          <a:stretch>
            <a:fillRect/>
          </a:stretch>
        </p:blipFill>
        <p:spPr bwMode="auto">
          <a:xfrm>
            <a:off x="845586" y="789553"/>
            <a:ext cx="3991218" cy="28441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42996" y="1982386"/>
            <a:ext cx="696521" cy="375050"/>
          </a:xfrm>
          <a:prstGeom prst="rect">
            <a:avLst/>
          </a:prstGeom>
          <a:solidFill>
            <a:schemeClr val="accent3">
              <a:lumMod val="75000"/>
              <a:alpha val="45098"/>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778187" y="1982386"/>
            <a:ext cx="1660934" cy="375050"/>
          </a:xfrm>
          <a:prstGeom prst="rect">
            <a:avLst/>
          </a:prstGeom>
          <a:solidFill>
            <a:srgbClr val="F07474">
              <a:alpha val="45098"/>
            </a:srgb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TextBox 1"/>
          <p:cNvSpPr txBox="1"/>
          <p:nvPr/>
        </p:nvSpPr>
        <p:spPr>
          <a:xfrm>
            <a:off x="1924424" y="3536164"/>
            <a:ext cx="1798254" cy="692497"/>
          </a:xfrm>
          <a:prstGeom prst="rect">
            <a:avLst/>
          </a:prstGeom>
          <a:noFill/>
        </p:spPr>
        <p:txBody>
          <a:bodyPr wrap="square" lIns="68580" tIns="34290" rIns="68580" bIns="34290" rtlCol="0">
            <a:spAutoFit/>
          </a:bodyPr>
          <a:lstStyle/>
          <a:p>
            <a:pPr>
              <a:lnSpc>
                <a:spcPct val="150000"/>
              </a:lnSpc>
            </a:pPr>
            <a:r>
              <a:rPr lang="zh-CN" altLang="en-US" sz="2700" b="1" dirty="0">
                <a:solidFill>
                  <a:srgbClr val="FF0000"/>
                </a:solidFill>
                <a:latin typeface="黑体" panose="02010609060101010101" pitchFamily="49" charset="-122"/>
                <a:ea typeface="黑体" panose="02010609060101010101" pitchFamily="49" charset="-122"/>
              </a:rPr>
              <a:t>老班长   </a:t>
            </a:r>
            <a:endParaRPr lang="en-US" altLang="zh-CN" sz="2700" b="1" dirty="0">
              <a:solidFill>
                <a:srgbClr val="FF0000"/>
              </a:solidFill>
              <a:latin typeface="黑体" panose="02010609060101010101" pitchFamily="49" charset="-122"/>
              <a:ea typeface="黑体" panose="02010609060101010101" pitchFamily="49" charset="-122"/>
            </a:endParaRPr>
          </a:p>
        </p:txBody>
      </p:sp>
      <p:sp>
        <p:nvSpPr>
          <p:cNvPr id="5" name="TextBox 4"/>
          <p:cNvSpPr txBox="1"/>
          <p:nvPr/>
        </p:nvSpPr>
        <p:spPr>
          <a:xfrm>
            <a:off x="3134367" y="3523178"/>
            <a:ext cx="1307821" cy="692497"/>
          </a:xfrm>
          <a:prstGeom prst="rect">
            <a:avLst/>
          </a:prstGeom>
          <a:noFill/>
        </p:spPr>
        <p:txBody>
          <a:bodyPr wrap="square" lIns="68580" tIns="34290" rIns="68580" bIns="34290" rtlCol="0">
            <a:spAutoFit/>
          </a:bodyPr>
          <a:lstStyle/>
          <a:p>
            <a:pPr>
              <a:lnSpc>
                <a:spcPct val="150000"/>
              </a:lnSpc>
            </a:pPr>
            <a:r>
              <a:rPr lang="zh-CN" altLang="en-US" sz="2700" b="1" dirty="0">
                <a:solidFill>
                  <a:srgbClr val="FF0000"/>
                </a:solidFill>
                <a:latin typeface="黑体" panose="02010609060101010101" pitchFamily="49" charset="-122"/>
                <a:ea typeface="黑体" panose="02010609060101010101" pitchFamily="49" charset="-122"/>
              </a:rPr>
              <a:t> 我    </a:t>
            </a:r>
            <a:endParaRPr lang="en-US" altLang="zh-CN" sz="2700" b="1" dirty="0">
              <a:solidFill>
                <a:srgbClr val="FF0000"/>
              </a:solidFill>
              <a:latin typeface="黑体" panose="02010609060101010101" pitchFamily="49" charset="-122"/>
              <a:ea typeface="黑体" panose="02010609060101010101" pitchFamily="49" charset="-122"/>
            </a:endParaRPr>
          </a:p>
        </p:txBody>
      </p:sp>
      <p:sp>
        <p:nvSpPr>
          <p:cNvPr id="6" name="TextBox 5"/>
          <p:cNvSpPr txBox="1"/>
          <p:nvPr/>
        </p:nvSpPr>
        <p:spPr>
          <a:xfrm>
            <a:off x="3853875" y="3526381"/>
            <a:ext cx="3024336" cy="692497"/>
          </a:xfrm>
          <a:prstGeom prst="rect">
            <a:avLst/>
          </a:prstGeom>
          <a:noFill/>
        </p:spPr>
        <p:txBody>
          <a:bodyPr wrap="square" lIns="68580" tIns="34290" rIns="68580" bIns="34290" rtlCol="0">
            <a:spAutoFit/>
          </a:bodyPr>
          <a:lstStyle/>
          <a:p>
            <a:pPr>
              <a:lnSpc>
                <a:spcPct val="150000"/>
              </a:lnSpc>
            </a:pPr>
            <a:r>
              <a:rPr lang="zh-CN" altLang="en-US" sz="2700" b="1" dirty="0">
                <a:solidFill>
                  <a:srgbClr val="FF0000"/>
                </a:solidFill>
                <a:latin typeface="黑体" panose="02010609060101010101" pitchFamily="49" charset="-122"/>
                <a:ea typeface="黑体" panose="02010609060101010101" pitchFamily="49" charset="-122"/>
              </a:rPr>
              <a:t> 另外两个小同志   </a:t>
            </a:r>
            <a:endParaRPr lang="en-US" altLang="zh-CN" sz="2700" b="1" dirty="0">
              <a:solidFill>
                <a:srgbClr val="FF0000"/>
              </a:solidFill>
              <a:latin typeface="黑体" panose="02010609060101010101" pitchFamily="49" charset="-122"/>
              <a:ea typeface="黑体" panose="02010609060101010101" pitchFamily="49" charset="-122"/>
            </a:endParaRPr>
          </a:p>
        </p:txBody>
      </p:sp>
      <p:sp>
        <p:nvSpPr>
          <p:cNvPr id="7" name="矩形 6"/>
          <p:cNvSpPr/>
          <p:nvPr/>
        </p:nvSpPr>
        <p:spPr>
          <a:xfrm>
            <a:off x="778187" y="1982387"/>
            <a:ext cx="5357850" cy="1545908"/>
          </a:xfrm>
          <a:prstGeom prst="rect">
            <a:avLst/>
          </a:prstGeom>
        </p:spPr>
        <p:txBody>
          <a:bodyPr wrap="square" lIns="68580" tIns="34290" rIns="68580" bIns="34290">
            <a:spAutoFit/>
          </a:bodyPr>
          <a:lstStyle/>
          <a:p>
            <a:r>
              <a:rPr lang="en-US" altLang="zh-CN" sz="2400" b="1" dirty="0">
                <a:latin typeface="楷体" panose="02010609060101010101" pitchFamily="49" charset="-122"/>
                <a:ea typeface="楷体" panose="02010609060101010101" pitchFamily="49" charset="-122"/>
                <a:cs typeface="楷体" panose="02010609060101010101" pitchFamily="49" charset="-122"/>
              </a:rPr>
              <a:t>1935</a:t>
            </a:r>
            <a:r>
              <a:rPr lang="zh-CN" altLang="en-US" sz="2400" b="1" dirty="0">
                <a:latin typeface="楷体" panose="02010609060101010101" pitchFamily="49" charset="-122"/>
                <a:ea typeface="楷体" panose="02010609060101010101" pitchFamily="49" charset="-122"/>
                <a:cs typeface="楷体" panose="02010609060101010101" pitchFamily="49" charset="-122"/>
              </a:rPr>
              <a:t>年秋天，红四方面军进入草地，许多同志得了肠胃病。我和两个小同志病得实在跟不上队伍了，指导员派炊事班长照顾我们，让我们走在后面。</a:t>
            </a:r>
          </a:p>
        </p:txBody>
      </p:sp>
      <p:grpSp>
        <p:nvGrpSpPr>
          <p:cNvPr id="16" name="组合 15"/>
          <p:cNvGrpSpPr/>
          <p:nvPr/>
        </p:nvGrpSpPr>
        <p:grpSpPr>
          <a:xfrm>
            <a:off x="2303748" y="1339444"/>
            <a:ext cx="6608111" cy="696521"/>
            <a:chOff x="3166248" y="1142984"/>
            <a:chExt cx="8643998" cy="1625215"/>
          </a:xfrm>
        </p:grpSpPr>
        <p:sp>
          <p:nvSpPr>
            <p:cNvPr id="10" name="椭圆 9"/>
            <p:cNvSpPr/>
            <p:nvPr/>
          </p:nvSpPr>
          <p:spPr>
            <a:xfrm>
              <a:off x="8595536" y="1142984"/>
              <a:ext cx="3214710" cy="1083165"/>
            </a:xfrm>
            <a:prstGeom prst="ellipse">
              <a:avLst/>
            </a:prstGeom>
            <a:solidFill>
              <a:srgbClr val="FFC000"/>
            </a:solid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时间和地点</a:t>
              </a:r>
            </a:p>
          </p:txBody>
        </p:sp>
        <p:cxnSp>
          <p:nvCxnSpPr>
            <p:cNvPr id="12" name="直接箭头连接符 11"/>
            <p:cNvCxnSpPr/>
            <p:nvPr/>
          </p:nvCxnSpPr>
          <p:spPr>
            <a:xfrm flipV="1">
              <a:off x="7172003" y="1643050"/>
              <a:ext cx="1637847" cy="11251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3166248" y="1571612"/>
              <a:ext cx="5572164" cy="10715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584961" y="3536164"/>
            <a:ext cx="1285884" cy="692497"/>
          </a:xfrm>
          <a:prstGeom prst="rect">
            <a:avLst/>
          </a:prstGeom>
          <a:noFill/>
        </p:spPr>
        <p:txBody>
          <a:bodyPr wrap="square" lIns="68580" tIns="34290" rIns="68580" bIns="34290" rtlCol="0">
            <a:spAutoFit/>
          </a:bodyPr>
          <a:lstStyle/>
          <a:p>
            <a:pPr>
              <a:lnSpc>
                <a:spcPct val="150000"/>
              </a:lnSpc>
            </a:pPr>
            <a:r>
              <a:rPr lang="zh-CN" altLang="en-US" sz="2700" b="1" dirty="0">
                <a:solidFill>
                  <a:srgbClr val="FF0000"/>
                </a:solidFill>
                <a:latin typeface="黑体" panose="02010609060101010101" pitchFamily="49" charset="-122"/>
                <a:ea typeface="黑体" panose="02010609060101010101" pitchFamily="49" charset="-122"/>
              </a:rPr>
              <a:t> 人物：</a:t>
            </a:r>
            <a:endParaRPr lang="en-US" altLang="zh-CN" sz="2700" b="1" dirty="0">
              <a:solidFill>
                <a:srgbClr val="FF0000"/>
              </a:solidFill>
              <a:latin typeface="黑体" panose="02010609060101010101" pitchFamily="49" charset="-122"/>
              <a:ea typeface="黑体" panose="02010609060101010101" pitchFamily="49" charset="-122"/>
            </a:endParaRPr>
          </a:p>
        </p:txBody>
      </p:sp>
      <p:sp>
        <p:nvSpPr>
          <p:cNvPr id="3" name="文本框 2"/>
          <p:cNvSpPr txBox="1"/>
          <p:nvPr/>
        </p:nvSpPr>
        <p:spPr>
          <a:xfrm>
            <a:off x="179512" y="556261"/>
            <a:ext cx="3022302" cy="561692"/>
          </a:xfrm>
          <a:prstGeom prst="rect">
            <a:avLst/>
          </a:prstGeom>
          <a:solidFill>
            <a:srgbClr val="92D050"/>
          </a:solidFill>
        </p:spPr>
        <p:txBody>
          <a:bodyPr wrap="none" lIns="68580" tIns="34290" rIns="68580" bIns="34290" rtlCol="0" anchor="t">
            <a:spAutoFit/>
          </a:bodyPr>
          <a:lstStyle/>
          <a:p>
            <a:r>
              <a:rPr lang="zh-CN" altLang="en-US" sz="3200" b="1" dirty="0">
                <a:solidFill>
                  <a:srgbClr val="C00000"/>
                </a:solidFill>
                <a:latin typeface="宋体" panose="02010600030101010101" pitchFamily="2" charset="-122"/>
                <a:ea typeface="宋体" panose="02010600030101010101" pitchFamily="2" charset="-122"/>
                <a:sym typeface="+mn-ea"/>
              </a:rPr>
              <a:t>老班长接受任务</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amond(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amond(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p:bldP spid="5" grpId="0"/>
      <p:bldP spid="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648782" y="2051893"/>
            <a:ext cx="1875546"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TextBox 1"/>
          <p:cNvSpPr txBox="1"/>
          <p:nvPr/>
        </p:nvSpPr>
        <p:spPr>
          <a:xfrm>
            <a:off x="581312" y="1167594"/>
            <a:ext cx="7804785" cy="1346074"/>
          </a:xfrm>
          <a:prstGeom prst="rect">
            <a:avLst/>
          </a:prstGeom>
          <a:noFill/>
          <a:ln>
            <a:noFill/>
          </a:ln>
        </p:spPr>
        <p:txBody>
          <a:bodyPr wrap="square" lIns="68580" tIns="34290" rIns="68580" bIns="34290" rtlCol="0">
            <a:spAutoFit/>
          </a:bodyPr>
          <a:lstStyle/>
          <a:p>
            <a:pPr>
              <a:lnSpc>
                <a:spcPct val="150000"/>
              </a:lnSpc>
            </a:pPr>
            <a:r>
              <a:rPr lang="zh-CN" altLang="en-US" sz="3000" b="1" dirty="0">
                <a:latin typeface="楷体" panose="02010609060101010101" pitchFamily="49" charset="-122"/>
                <a:ea typeface="楷体" panose="02010609060101010101" pitchFamily="49" charset="-122"/>
              </a:rPr>
              <a:t>    炊事班长快四十岁了，个子挺高，背有点儿驼，四方脸，高颧骨，脸上布满了皱纹。</a:t>
            </a:r>
          </a:p>
        </p:txBody>
      </p:sp>
      <p:sp>
        <p:nvSpPr>
          <p:cNvPr id="9" name="矩形 8"/>
          <p:cNvSpPr/>
          <p:nvPr/>
        </p:nvSpPr>
        <p:spPr>
          <a:xfrm>
            <a:off x="597" y="0"/>
            <a:ext cx="9142810" cy="5143500"/>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文本框 28"/>
          <p:cNvSpPr txBox="1"/>
          <p:nvPr/>
        </p:nvSpPr>
        <p:spPr>
          <a:xfrm>
            <a:off x="1575174" y="339502"/>
            <a:ext cx="5488079" cy="900247"/>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lIns="68580" tIns="34290" rIns="68580" bIns="34290" rtlCol="0">
            <a:spAutoFit/>
          </a:bodyPr>
          <a:lstStyle/>
          <a:p>
            <a:r>
              <a:rPr lang="zh-CN" altLang="en-US" sz="2700" b="1" dirty="0">
                <a:solidFill>
                  <a:sysClr val="windowText" lastClr="000000"/>
                </a:solidFill>
                <a:latin typeface="宋体" panose="02010600030101010101" pitchFamily="2" charset="-122"/>
                <a:ea typeface="宋体" panose="02010600030101010101" pitchFamily="2" charset="-122"/>
              </a:rPr>
              <a:t>    三十多岁的老班长为什么会有这样显老的外貌特征</a:t>
            </a:r>
            <a:r>
              <a:rPr lang="en-US" altLang="zh-CN" sz="2700" b="1" dirty="0">
                <a:solidFill>
                  <a:sysClr val="windowText" lastClr="000000"/>
                </a:solidFill>
                <a:latin typeface="宋体" panose="02010600030101010101" pitchFamily="2" charset="-122"/>
                <a:ea typeface="宋体" panose="02010600030101010101" pitchFamily="2" charset="-122"/>
              </a:rPr>
              <a:t>?</a:t>
            </a:r>
            <a:endParaRPr lang="zh-CN" altLang="en-US" sz="2700" b="1" dirty="0">
              <a:solidFill>
                <a:sysClr val="windowText" lastClr="000000"/>
              </a:solidFill>
              <a:latin typeface="宋体" panose="02010600030101010101" pitchFamily="2" charset="-122"/>
              <a:ea typeface="宋体" panose="02010600030101010101" pitchFamily="2" charset="-122"/>
            </a:endParaRPr>
          </a:p>
        </p:txBody>
      </p:sp>
      <p:sp>
        <p:nvSpPr>
          <p:cNvPr id="27" name="下箭头 26"/>
          <p:cNvSpPr/>
          <p:nvPr/>
        </p:nvSpPr>
        <p:spPr bwMode="auto">
          <a:xfrm>
            <a:off x="6315583" y="2571750"/>
            <a:ext cx="432197" cy="51554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1" name="矩形 10"/>
          <p:cNvSpPr/>
          <p:nvPr/>
        </p:nvSpPr>
        <p:spPr>
          <a:xfrm>
            <a:off x="5076056" y="3053956"/>
            <a:ext cx="3384376" cy="807913"/>
          </a:xfrm>
          <a:prstGeom prst="rect">
            <a:avLst/>
          </a:prstGeom>
        </p:spPr>
        <p:txBody>
          <a:bodyPr wrap="square" lIns="68580" tIns="34290" rIns="68580" bIns="34290">
            <a:spAutoFit/>
          </a:bodyPr>
          <a:lstStyle/>
          <a:p>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证明他经历长期艰苦的革命斗争，饱经风霜。</a:t>
            </a:r>
            <a:endParaRPr lang="zh-CN" altLang="en-US" sz="2400" dirty="0">
              <a:solidFill>
                <a:srgbClr val="FF0000"/>
              </a:solidFill>
              <a:latin typeface="黑体" panose="02010609060101010101" pitchFamily="49" charset="-122"/>
              <a:ea typeface="黑体" panose="02010609060101010101" pitchFamily="49" charset="-122"/>
            </a:endParaRPr>
          </a:p>
        </p:txBody>
      </p:sp>
      <p:sp>
        <p:nvSpPr>
          <p:cNvPr id="3" name="椭圆 2"/>
          <p:cNvSpPr/>
          <p:nvPr/>
        </p:nvSpPr>
        <p:spPr>
          <a:xfrm>
            <a:off x="3327202" y="3160395"/>
            <a:ext cx="1584008" cy="914400"/>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tx1"/>
                </a:solidFill>
              </a:rPr>
              <a:t>外貌</a:t>
            </a:r>
            <a:endParaRPr lang="en-US" altLang="zh-CN" sz="2400" b="1" dirty="0">
              <a:solidFill>
                <a:schemeClr val="tx1"/>
              </a:solidFill>
            </a:endParaRPr>
          </a:p>
          <a:p>
            <a:pPr algn="ctr"/>
            <a:r>
              <a:rPr lang="zh-CN" altLang="en-US" sz="2400" b="1" dirty="0">
                <a:solidFill>
                  <a:schemeClr val="tx1"/>
                </a:solidFill>
              </a:rPr>
              <a:t>描写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27" grpId="0" bldLvl="0" animBg="1"/>
      <p:bldP spid="11" grpId="0"/>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403648" y="1295479"/>
            <a:ext cx="6696744" cy="1546577"/>
          </a:xfrm>
          <a:prstGeom prst="rect">
            <a:avLst/>
          </a:prstGeom>
          <a:noFill/>
          <a:ln>
            <a:noFill/>
          </a:ln>
          <a:extLst>
            <a:ext uri="{909E8E84-426E-40DD-AFC4-6F175D3DCCD1}">
              <a14:hiddenFill xmlns:a14="http://schemas.microsoft.com/office/drawing/2010/main">
                <a:solidFill>
                  <a:schemeClr val="accent5"/>
                </a:solidFill>
              </a14:hiddenFill>
            </a:ext>
          </a:extLst>
        </p:spPr>
        <p:style>
          <a:lnRef idx="3">
            <a:schemeClr val="lt1"/>
          </a:lnRef>
          <a:fillRef idx="1">
            <a:schemeClr val="accent5"/>
          </a:fillRef>
          <a:effectRef idx="1">
            <a:schemeClr val="accent5"/>
          </a:effectRef>
          <a:fontRef idx="minor">
            <a:schemeClr val="lt1"/>
          </a:fontRef>
        </p:style>
        <p:txBody>
          <a:bodyPr wrap="square" lIns="68580" tIns="34290" rIns="68580" bIns="34290" rtlCol="0" anchor="t">
            <a:spAutoFit/>
          </a:bodyPr>
          <a:lstStyle/>
          <a:p>
            <a:r>
              <a:rPr lang="zh-CN" altLang="en-US" sz="3200" dirty="0">
                <a:solidFill>
                  <a:sysClr val="windowText" lastClr="000000"/>
                </a:solidFill>
                <a:latin typeface="黑体" panose="02010609060101010101" pitchFamily="49" charset="-122"/>
                <a:ea typeface="黑体" panose="02010609060101010101" pitchFamily="49" charset="-122"/>
              </a:rPr>
              <a:t>    默读</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千辛万苦找食物</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（第</a:t>
            </a:r>
            <a:r>
              <a:rPr lang="en-US" altLang="zh-CN" sz="3200" dirty="0">
                <a:solidFill>
                  <a:sysClr val="windowText" lastClr="000000"/>
                </a:solidFill>
                <a:latin typeface="黑体" panose="02010609060101010101" pitchFamily="49" charset="-122"/>
                <a:ea typeface="黑体" panose="02010609060101010101" pitchFamily="49" charset="-122"/>
              </a:rPr>
              <a:t>3-5</a:t>
            </a:r>
            <a:r>
              <a:rPr lang="zh-CN" altLang="en-US" sz="3200" dirty="0">
                <a:solidFill>
                  <a:sysClr val="windowText" lastClr="000000"/>
                </a:solidFill>
                <a:latin typeface="黑体" panose="02010609060101010101" pitchFamily="49" charset="-122"/>
                <a:ea typeface="黑体" panose="02010609060101010101" pitchFamily="49" charset="-122"/>
              </a:rPr>
              <a:t>自然段），想一想：老班长是怎样</a:t>
            </a:r>
            <a:r>
              <a:rPr lang="zh-CN" altLang="en-US" sz="3200" dirty="0">
                <a:solidFill>
                  <a:schemeClr val="tx1"/>
                </a:solidFill>
                <a:latin typeface="黑体" panose="02010609060101010101" pitchFamily="49" charset="-122"/>
                <a:ea typeface="黑体" panose="02010609060101010101" pitchFamily="49" charset="-122"/>
              </a:rPr>
              <a:t>找食物的？这是一个怎样的老班长？</a:t>
            </a:r>
            <a:endParaRPr lang="zh-CN" altLang="en-US" sz="3200" dirty="0">
              <a:solidFill>
                <a:sysClr val="windowText" lastClr="000000"/>
              </a:solidFill>
              <a:latin typeface="黑体" panose="02010609060101010101" pitchFamily="49" charset="-122"/>
              <a:ea typeface="黑体" panose="02010609060101010101" pitchFamily="49"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19651"/>
            <a:ext cx="1358741" cy="19469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4790" y="1059582"/>
            <a:ext cx="5089958" cy="2162130"/>
          </a:xfrm>
          <a:prstGeom prst="rect">
            <a:avLst/>
          </a:prstGeom>
        </p:spPr>
        <p:txBody>
          <a:bodyPr wrap="square" lIns="68580" tIns="34290" rIns="68580" bIns="34290">
            <a:spAutoFit/>
          </a:bodyPr>
          <a:lstStyle/>
          <a:p>
            <a:r>
              <a:rPr lang="en-US" altLang="zh-CN" sz="2400"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老班长</a:t>
            </a:r>
            <a:r>
              <a:rPr lang="zh-CN" altLang="en-US" sz="2800" b="1" dirty="0">
                <a:solidFill>
                  <a:srgbClr val="FF0000"/>
                </a:solidFill>
                <a:latin typeface="楷体" panose="02010609060101010101" pitchFamily="49" charset="-122"/>
                <a:ea typeface="楷体" panose="02010609060101010101" pitchFamily="49" charset="-122"/>
              </a:rPr>
              <a:t>到处</a:t>
            </a:r>
            <a:r>
              <a:rPr lang="zh-CN" altLang="en-US" sz="2400" b="1" dirty="0">
                <a:latin typeface="楷体" panose="02010609060101010101" pitchFamily="49" charset="-122"/>
                <a:ea typeface="楷体" panose="02010609060101010101" pitchFamily="49" charset="-122"/>
              </a:rPr>
              <a:t>找野菜，挖草根，可是光吃这些东西怎么行呢！老班长看我们一天天瘦下去，他</a:t>
            </a:r>
            <a:r>
              <a:rPr lang="zh-CN" altLang="en-US" sz="2800" b="1" dirty="0">
                <a:solidFill>
                  <a:srgbClr val="FF0000"/>
                </a:solidFill>
                <a:latin typeface="楷体" panose="02010609060101010101" pitchFamily="49" charset="-122"/>
                <a:ea typeface="楷体" panose="02010609060101010101" pitchFamily="49" charset="-122"/>
              </a:rPr>
              <a:t>整夜整夜</a:t>
            </a:r>
            <a:r>
              <a:rPr lang="zh-CN" altLang="en-US" sz="2400" b="1" dirty="0">
                <a:latin typeface="楷体" panose="02010609060101010101" pitchFamily="49" charset="-122"/>
                <a:ea typeface="楷体" panose="02010609060101010101" pitchFamily="49" charset="-122"/>
              </a:rPr>
              <a:t>地合不拢眼。其实他这些天</a:t>
            </a:r>
            <a:r>
              <a:rPr lang="zh-CN" altLang="en-US" sz="2800" b="1" dirty="0">
                <a:solidFill>
                  <a:srgbClr val="FF0000"/>
                </a:solidFill>
                <a:latin typeface="楷体" panose="02010609060101010101" pitchFamily="49" charset="-122"/>
                <a:ea typeface="楷体" panose="02010609060101010101" pitchFamily="49" charset="-122"/>
              </a:rPr>
              <a:t>瘦得比我们还厉害</a:t>
            </a:r>
            <a:r>
              <a:rPr lang="zh-CN" altLang="en-US" sz="2400" b="1" dirty="0">
                <a:latin typeface="楷体" panose="02010609060101010101" pitchFamily="49" charset="-122"/>
                <a:ea typeface="楷体" panose="02010609060101010101" pitchFamily="49" charset="-122"/>
              </a:rPr>
              <a:t>呢。</a:t>
            </a:r>
          </a:p>
        </p:txBody>
      </p:sp>
      <p:sp>
        <p:nvSpPr>
          <p:cNvPr id="5" name="椭圆 4"/>
          <p:cNvSpPr/>
          <p:nvPr/>
        </p:nvSpPr>
        <p:spPr>
          <a:xfrm>
            <a:off x="5750727" y="2327706"/>
            <a:ext cx="2450783" cy="1270159"/>
          </a:xfrm>
          <a:prstGeom prst="ellipse">
            <a:avLst/>
          </a:prstGeom>
          <a:solidFill>
            <a:srgbClr val="FFC000"/>
          </a:solid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dirty="0">
                <a:solidFill>
                  <a:schemeClr val="tx1"/>
                </a:solidFill>
              </a:rPr>
              <a:t>担心我们的身体，愁得睡不着</a:t>
            </a:r>
          </a:p>
        </p:txBody>
      </p:sp>
      <p:sp>
        <p:nvSpPr>
          <p:cNvPr id="6" name="下箭头 5"/>
          <p:cNvSpPr/>
          <p:nvPr/>
        </p:nvSpPr>
        <p:spPr bwMode="auto">
          <a:xfrm rot="3707238">
            <a:off x="5014024" y="2971081"/>
            <a:ext cx="432197" cy="759205"/>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b="1"/>
          </a:p>
        </p:txBody>
      </p:sp>
      <p:sp>
        <p:nvSpPr>
          <p:cNvPr id="7" name="流程图: 可选过程 6"/>
          <p:cNvSpPr/>
          <p:nvPr/>
        </p:nvSpPr>
        <p:spPr>
          <a:xfrm>
            <a:off x="2942428" y="3337599"/>
            <a:ext cx="1788260" cy="434162"/>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lIns="68580" tIns="34290" rIns="68580" bIns="34290">
            <a:spAutoFit/>
          </a:bodyPr>
          <a:lstStyle/>
          <a:p>
            <a:r>
              <a:rPr lang="zh-CN" altLang="en-US" sz="2100" b="1" dirty="0">
                <a:solidFill>
                  <a:srgbClr val="FF0000"/>
                </a:solidFill>
              </a:rPr>
              <a:t>高度的责任感</a:t>
            </a:r>
          </a:p>
        </p:txBody>
      </p:sp>
      <p:sp>
        <p:nvSpPr>
          <p:cNvPr id="12" name="下箭头 11"/>
          <p:cNvSpPr/>
          <p:nvPr/>
        </p:nvSpPr>
        <p:spPr bwMode="auto">
          <a:xfrm rot="18131197">
            <a:off x="5629166" y="2069934"/>
            <a:ext cx="432197" cy="51554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9" name="文本框 8"/>
          <p:cNvSpPr txBox="1"/>
          <p:nvPr/>
        </p:nvSpPr>
        <p:spPr>
          <a:xfrm>
            <a:off x="107504" y="483518"/>
            <a:ext cx="2663230" cy="500137"/>
          </a:xfrm>
          <a:prstGeom prst="rect">
            <a:avLst/>
          </a:prstGeom>
          <a:solidFill>
            <a:srgbClr val="92D050"/>
          </a:solidFill>
        </p:spPr>
        <p:txBody>
          <a:bodyPr wrap="none" lIns="68580" tIns="34290" rIns="68580" bIns="34290" rtlCol="0" anchor="t">
            <a:spAutoFit/>
          </a:bodyPr>
          <a:lstStyle/>
          <a:p>
            <a:r>
              <a:rPr lang="zh-CN" altLang="en-US" sz="2800" b="1" dirty="0">
                <a:solidFill>
                  <a:srgbClr val="C00000"/>
                </a:solidFill>
                <a:latin typeface="宋体" panose="02010600030101010101" pitchFamily="2" charset="-122"/>
                <a:ea typeface="宋体" panose="02010600030101010101" pitchFamily="2" charset="-122"/>
                <a:sym typeface="+mn-ea"/>
              </a:rPr>
              <a:t>千辛万苦找食物</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3005734" y="1653541"/>
            <a:ext cx="1404461" cy="324326"/>
          </a:xfrm>
          <a:prstGeom prst="flowChartAlternateProcess">
            <a:avLst/>
          </a:prstGeom>
          <a:solidFill>
            <a:srgbClr val="92D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1303712" y="2467689"/>
            <a:ext cx="712965" cy="3781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4357686" y="2059063"/>
            <a:ext cx="712965" cy="3781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矩形 5"/>
          <p:cNvSpPr/>
          <p:nvPr/>
        </p:nvSpPr>
        <p:spPr>
          <a:xfrm>
            <a:off x="1571605" y="2036203"/>
            <a:ext cx="712964" cy="3781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矩形 4"/>
          <p:cNvSpPr/>
          <p:nvPr/>
        </p:nvSpPr>
        <p:spPr>
          <a:xfrm>
            <a:off x="4679157" y="1660915"/>
            <a:ext cx="543908" cy="3750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TextBox 3"/>
          <p:cNvSpPr txBox="1"/>
          <p:nvPr/>
        </p:nvSpPr>
        <p:spPr>
          <a:xfrm>
            <a:off x="500034" y="750081"/>
            <a:ext cx="4661330" cy="2146742"/>
          </a:xfrm>
          <a:prstGeom prst="rect">
            <a:avLst/>
          </a:prstGeom>
          <a:noFill/>
          <a:ln>
            <a:noFill/>
          </a:ln>
        </p:spPr>
        <p:txBody>
          <a:bodyPr wrap="square" lIns="68580" tIns="34290" rIns="68580" bIns="34290" rtlCol="0">
            <a:spAutoFit/>
          </a:bodyPr>
          <a:lstStyle/>
          <a:p>
            <a:r>
              <a:rPr lang="zh-CN" altLang="en-US" sz="2700" b="1" dirty="0">
                <a:latin typeface="楷体" panose="02010609060101010101" pitchFamily="49" charset="-122"/>
                <a:ea typeface="楷体" panose="02010609060101010101" pitchFamily="49" charset="-122"/>
              </a:rPr>
              <a:t>     一天，他在一个水塘边给我们洗衣裳，忽然看见一条鱼跳出水面。他喜出望外地跑回来，取出一根缝衣针，烧红了，弯成个钓鱼钩。</a:t>
            </a:r>
          </a:p>
        </p:txBody>
      </p:sp>
      <p:sp>
        <p:nvSpPr>
          <p:cNvPr id="9" name="椭圆 8"/>
          <p:cNvSpPr/>
          <p:nvPr/>
        </p:nvSpPr>
        <p:spPr>
          <a:xfrm>
            <a:off x="6285599" y="267494"/>
            <a:ext cx="1197856" cy="812374"/>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tx1"/>
                </a:solidFill>
              </a:rPr>
              <a:t>动作描写</a:t>
            </a:r>
          </a:p>
        </p:txBody>
      </p:sp>
      <p:sp>
        <p:nvSpPr>
          <p:cNvPr id="10" name="下箭头 9"/>
          <p:cNvSpPr/>
          <p:nvPr/>
        </p:nvSpPr>
        <p:spPr bwMode="auto">
          <a:xfrm rot="16045345">
            <a:off x="5212494" y="1952088"/>
            <a:ext cx="432197" cy="51554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1" name="圆角矩形 10"/>
          <p:cNvSpPr/>
          <p:nvPr/>
        </p:nvSpPr>
        <p:spPr>
          <a:xfrm>
            <a:off x="5785606" y="1935957"/>
            <a:ext cx="966311" cy="536317"/>
          </a:xfrm>
          <a:prstGeom prst="roundRect">
            <a:avLst/>
          </a:prstGeom>
          <a:solidFill>
            <a:srgbClr val="92D050"/>
          </a:solidFill>
          <a:ln>
            <a:solidFill>
              <a:srgbClr val="FFC000"/>
            </a:solidFill>
          </a:ln>
        </p:spPr>
        <p:txBody>
          <a:bodyPr wrap="square" lIns="68580" tIns="34290" rIns="68580" bIns="34290">
            <a:spAutoFit/>
          </a:bodyPr>
          <a:lstStyle/>
          <a:p>
            <a:r>
              <a:rPr lang="zh-CN" altLang="en-US" sz="2700" b="1" dirty="0">
                <a:solidFill>
                  <a:srgbClr val="0000FF"/>
                </a:solidFill>
                <a:latin typeface="黑体" panose="02010609060101010101" pitchFamily="49" charset="-122"/>
                <a:ea typeface="黑体" panose="02010609060101010101" pitchFamily="49" charset="-122"/>
                <a:sym typeface="宋体" panose="02010600030101010101" pitchFamily="2" charset="-122"/>
              </a:rPr>
              <a:t>迫切</a:t>
            </a:r>
            <a:endParaRPr lang="zh-CN" altLang="en-US" sz="2700" dirty="0">
              <a:solidFill>
                <a:srgbClr val="FF0000"/>
              </a:solidFill>
              <a:latin typeface="黑体" panose="02010609060101010101" pitchFamily="49" charset="-122"/>
              <a:ea typeface="黑体" panose="02010609060101010101" pitchFamily="49" charset="-122"/>
            </a:endParaRPr>
          </a:p>
        </p:txBody>
      </p:sp>
      <p:sp>
        <p:nvSpPr>
          <p:cNvPr id="13" name="圆角矩形 12"/>
          <p:cNvSpPr/>
          <p:nvPr/>
        </p:nvSpPr>
        <p:spPr>
          <a:xfrm>
            <a:off x="1571605" y="3127412"/>
            <a:ext cx="1848267" cy="1512168"/>
          </a:xfrm>
          <a:prstGeom prst="roundRect">
            <a:avLst/>
          </a:prstGeom>
          <a:solidFill>
            <a:srgbClr val="92D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ysClr val="windowText" lastClr="000000"/>
                </a:solidFill>
              </a:rPr>
              <a:t>为能增加战士们的营养而兴奋</a:t>
            </a:r>
          </a:p>
        </p:txBody>
      </p:sp>
      <p:sp>
        <p:nvSpPr>
          <p:cNvPr id="14" name="下箭头 13"/>
          <p:cNvSpPr/>
          <p:nvPr/>
        </p:nvSpPr>
        <p:spPr bwMode="auto">
          <a:xfrm rot="16200000">
            <a:off x="3605560" y="3341789"/>
            <a:ext cx="432197" cy="51554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2" name="下箭头 1"/>
          <p:cNvSpPr/>
          <p:nvPr/>
        </p:nvSpPr>
        <p:spPr bwMode="auto">
          <a:xfrm>
            <a:off x="6052116" y="2720759"/>
            <a:ext cx="432197" cy="51554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pic>
        <p:nvPicPr>
          <p:cNvPr id="22" name="图片 21"/>
          <p:cNvPicPr>
            <a:picLocks noChangeAspect="1"/>
          </p:cNvPicPr>
          <p:nvPr/>
        </p:nvPicPr>
        <p:blipFill rotWithShape="1">
          <a:blip r:embed="rId2">
            <a:extLst>
              <a:ext uri="{28A0092B-C50C-407E-A947-70E740481C1C}">
                <a14:useLocalDpi xmlns:a14="http://schemas.microsoft.com/office/drawing/2010/main" val="0"/>
              </a:ext>
            </a:extLst>
          </a:blip>
          <a:srcRect l="39495" r="-1"/>
          <a:stretch/>
        </p:blipFill>
        <p:spPr>
          <a:xfrm>
            <a:off x="4139952" y="3307114"/>
            <a:ext cx="4710657" cy="648072"/>
          </a:xfrm>
          <a:prstGeom prst="rect">
            <a:avLst/>
          </a:prstGeom>
        </p:spPr>
      </p:pic>
      <p:sp>
        <p:nvSpPr>
          <p:cNvPr id="23" name="TextBox 22"/>
          <p:cNvSpPr txBox="1">
            <a:spLocks noChangeArrowheads="1"/>
          </p:cNvSpPr>
          <p:nvPr/>
        </p:nvSpPr>
        <p:spPr bwMode="auto">
          <a:xfrm>
            <a:off x="4139953" y="3349505"/>
            <a:ext cx="4206601" cy="461665"/>
          </a:xfrm>
          <a:prstGeom prst="rect">
            <a:avLst/>
          </a:prstGeom>
          <a:solidFill>
            <a:schemeClr val="bg1">
              <a:alpha val="73000"/>
            </a:schemeClr>
          </a:solidFill>
          <a:ln>
            <a:noFill/>
            <a:headEnd/>
            <a:tailEnd/>
          </a:ln>
        </p:spPr>
        <p:style>
          <a:lnRef idx="2">
            <a:schemeClr val="accent3"/>
          </a:lnRef>
          <a:fillRef idx="1">
            <a:schemeClr val="lt1"/>
          </a:fillRef>
          <a:effectRef idx="0">
            <a:schemeClr val="accent3"/>
          </a:effectRef>
          <a:fontRef idx="minor">
            <a:schemeClr val="dk1"/>
          </a:fontRef>
        </p:style>
        <p:txBody>
          <a:bodyPr vert="horz" wrap="none">
            <a:spAutoFit/>
          </a:bodyPr>
          <a:lstStyle/>
          <a:p>
            <a:r>
              <a:rPr lang="zh-CN" altLang="en-US" sz="2400" b="1" dirty="0">
                <a:solidFill>
                  <a:schemeClr val="tx1"/>
                </a:solidFill>
                <a:latin typeface="黑体" pitchFamily="49" charset="-122"/>
                <a:ea typeface="黑体" pitchFamily="49" charset="-122"/>
              </a:rPr>
              <a:t>神态、动作：老班长尽职尽责</a:t>
            </a:r>
          </a:p>
        </p:txBody>
      </p:sp>
      <p:sp>
        <p:nvSpPr>
          <p:cNvPr id="24" name="椭圆 23"/>
          <p:cNvSpPr/>
          <p:nvPr/>
        </p:nvSpPr>
        <p:spPr>
          <a:xfrm>
            <a:off x="121409" y="3193372"/>
            <a:ext cx="1376516" cy="812374"/>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tx1"/>
                </a:solidFill>
              </a:rPr>
              <a:t>神态描写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edge">
                                      <p:cBhvr>
                                        <p:cTn id="40" dur="2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bldLvl="0" animBg="1"/>
      <p:bldP spid="7" grpId="0" bldLvl="0" animBg="1"/>
      <p:bldP spid="6" grpId="0" bldLvl="0" animBg="1"/>
      <p:bldP spid="5" grpId="0" bldLvl="0" animBg="1"/>
      <p:bldP spid="9" grpId="0" animBg="1"/>
      <p:bldP spid="10" grpId="0" animBg="1"/>
      <p:bldP spid="11" grpId="0" bldLvl="0" animBg="1"/>
      <p:bldP spid="13" grpId="0" bldLvl="0" animBg="1"/>
      <p:bldP spid="14" grpId="0" animBg="1"/>
      <p:bldP spid="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184" y="1348013"/>
            <a:ext cx="5835253" cy="235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6"/>
          <p:cNvSpPr txBox="1"/>
          <p:nvPr/>
        </p:nvSpPr>
        <p:spPr>
          <a:xfrm>
            <a:off x="1946654" y="1562328"/>
            <a:ext cx="5022558" cy="2377574"/>
          </a:xfrm>
          <a:prstGeom prst="rect">
            <a:avLst/>
          </a:prstGeom>
          <a:noFill/>
        </p:spPr>
        <p:txBody>
          <a:bodyPr wrap="square" lIns="68580" tIns="34290" rIns="68580" bIns="34290" rtlCol="0" anchor="t">
            <a:spAutoFit/>
          </a:bodyPr>
          <a:lstStyle/>
          <a:p>
            <a:pPr>
              <a:lnSpc>
                <a:spcPct val="200000"/>
              </a:lnSpc>
            </a:pPr>
            <a:r>
              <a:rPr lang="zh-CN" altLang="en-US" sz="2700" b="1" dirty="0">
                <a:latin typeface="楷体" panose="02010609060101010101" pitchFamily="49" charset="-122"/>
                <a:ea typeface="楷体" panose="02010609060101010101" pitchFamily="49" charset="-122"/>
              </a:rPr>
              <a:t>欣喜若狂  </a:t>
            </a:r>
            <a:r>
              <a:rPr lang="zh-CN" altLang="en-US" sz="2700" b="1" dirty="0">
                <a:solidFill>
                  <a:srgbClr val="FF0000"/>
                </a:solidFill>
                <a:latin typeface="楷体" panose="02010609060101010101" pitchFamily="49" charset="-122"/>
                <a:ea typeface="楷体" panose="02010609060101010101" pitchFamily="49" charset="-122"/>
              </a:rPr>
              <a:t>大喜过望  喜从天降乐不可支  喜不自胜</a:t>
            </a:r>
            <a:r>
              <a:rPr lang="zh-CN" altLang="en-US" sz="2700" b="1" dirty="0">
                <a:latin typeface="楷体" panose="02010609060101010101" pitchFamily="49" charset="-122"/>
                <a:ea typeface="楷体" panose="02010609060101010101" pitchFamily="49" charset="-122"/>
              </a:rPr>
              <a:t> </a:t>
            </a:r>
          </a:p>
          <a:p>
            <a:pPr>
              <a:lnSpc>
                <a:spcPct val="200000"/>
              </a:lnSpc>
            </a:pPr>
            <a:r>
              <a:rPr lang="zh-CN" altLang="en-US" sz="2100" dirty="0">
                <a:solidFill>
                  <a:srgbClr val="FF0000"/>
                </a:solidFill>
                <a:latin typeface="楷体" panose="02010609060101010101" pitchFamily="49" charset="-122"/>
                <a:ea typeface="楷体" panose="02010609060101010101" pitchFamily="49" charset="-122"/>
              </a:rPr>
              <a:t> </a:t>
            </a:r>
          </a:p>
        </p:txBody>
      </p:sp>
      <p:sp>
        <p:nvSpPr>
          <p:cNvPr id="6" name="文本框 11"/>
          <p:cNvSpPr txBox="1"/>
          <p:nvPr/>
        </p:nvSpPr>
        <p:spPr>
          <a:xfrm>
            <a:off x="962627" y="589377"/>
            <a:ext cx="4038002" cy="438582"/>
          </a:xfrm>
          <a:prstGeom prst="rect">
            <a:avLst/>
          </a:prstGeom>
          <a:noFill/>
        </p:spPr>
        <p:txBody>
          <a:bodyPr wrap="square" lIns="68580" tIns="34290" rIns="68580" bIns="34290" rtlCol="0">
            <a:spAutoFit/>
          </a:bodyPr>
          <a:lstStyle/>
          <a:p>
            <a:r>
              <a:rPr lang="zh-CN" altLang="en-US" sz="2400" b="1" dirty="0">
                <a:latin typeface="宋体" panose="02010600030101010101" pitchFamily="2" charset="-122"/>
                <a:ea typeface="宋体" panose="02010600030101010101" pitchFamily="2" charset="-122"/>
              </a:rPr>
              <a:t>词语积累（</a:t>
            </a:r>
            <a:r>
              <a:rPr lang="zh-CN" altLang="en-US" sz="2400" b="1" dirty="0">
                <a:solidFill>
                  <a:srgbClr val="C00000"/>
                </a:solidFill>
                <a:latin typeface="宋体" panose="02010600030101010101" pitchFamily="2" charset="-122"/>
                <a:ea typeface="宋体" panose="02010600030101010101" pitchFamily="2" charset="-122"/>
              </a:rPr>
              <a:t>表示高兴的词语</a:t>
            </a:r>
            <a:r>
              <a:rPr lang="zh-CN" altLang="en-US" sz="2400" b="1" dirty="0">
                <a:latin typeface="宋体" panose="02010600030101010101" pitchFamily="2" charset="-122"/>
                <a:ea typeface="宋体" panose="02010600030101010101" pitchFamily="2" charset="-122"/>
              </a:rPr>
              <a:t>）</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14" y="562349"/>
            <a:ext cx="380613" cy="4582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6"/>
          <p:cNvSpPr txBox="1"/>
          <p:nvPr/>
        </p:nvSpPr>
        <p:spPr>
          <a:xfrm>
            <a:off x="1475656" y="1298317"/>
            <a:ext cx="6752257" cy="2039020"/>
          </a:xfrm>
          <a:prstGeom prst="rect">
            <a:avLst/>
          </a:prstGeom>
          <a:noFill/>
          <a:ln>
            <a:noFill/>
          </a:ln>
          <a:extLst>
            <a:ext uri="{909E8E84-426E-40DD-AFC4-6F175D3DCCD1}">
              <a14:hiddenFill xmlns:a14="http://schemas.microsoft.com/office/drawing/2010/main">
                <a:solidFill>
                  <a:srgbClr val="92D050"/>
                </a:solidFill>
              </a14:hiddenFill>
            </a:ext>
          </a:extLst>
        </p:spPr>
        <p:style>
          <a:lnRef idx="3">
            <a:schemeClr val="lt1"/>
          </a:lnRef>
          <a:fillRef idx="1">
            <a:schemeClr val="accent5"/>
          </a:fillRef>
          <a:effectRef idx="1">
            <a:schemeClr val="accent5"/>
          </a:effectRef>
          <a:fontRef idx="minor">
            <a:schemeClr val="lt1"/>
          </a:fontRef>
        </p:style>
        <p:txBody>
          <a:bodyPr wrap="square" lIns="68580" tIns="34290" rIns="68580" bIns="34290" rtlCol="0" anchor="t">
            <a:spAutoFit/>
          </a:bodyPr>
          <a:lstStyle/>
          <a:p>
            <a:r>
              <a:rPr lang="zh-CN" altLang="en-US" sz="3200" dirty="0">
                <a:solidFill>
                  <a:sysClr val="windowText" lastClr="000000"/>
                </a:solidFill>
                <a:latin typeface="黑体" panose="02010609060101010101" pitchFamily="49" charset="-122"/>
                <a:ea typeface="黑体" panose="02010609060101010101" pitchFamily="49" charset="-122"/>
              </a:rPr>
              <a:t>    默读</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硬咽草根鱼骨头</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片段（第</a:t>
            </a:r>
            <a:r>
              <a:rPr lang="en-US" altLang="zh-CN" sz="3200" dirty="0">
                <a:solidFill>
                  <a:sysClr val="windowText" lastClr="000000"/>
                </a:solidFill>
                <a:latin typeface="黑体" panose="02010609060101010101" pitchFamily="49" charset="-122"/>
                <a:ea typeface="黑体" panose="02010609060101010101" pitchFamily="49" charset="-122"/>
              </a:rPr>
              <a:t>6-8</a:t>
            </a:r>
            <a:r>
              <a:rPr lang="zh-CN" altLang="en-US" sz="3200" dirty="0">
                <a:solidFill>
                  <a:sysClr val="windowText" lastClr="000000"/>
                </a:solidFill>
                <a:latin typeface="黑体" panose="02010609060101010101" pitchFamily="49" charset="-122"/>
                <a:ea typeface="黑体" panose="02010609060101010101" pitchFamily="49" charset="-122"/>
              </a:rPr>
              <a:t>自然段），找出老班长吃东西的句子。想一想：这是一个怎样的老班长？</a:t>
            </a:r>
            <a:endParaRPr lang="en-US" altLang="zh-CN" sz="3200" dirty="0">
              <a:solidFill>
                <a:sysClr val="windowText" lastClr="000000"/>
              </a:solidFill>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298317"/>
            <a:ext cx="1240631" cy="177831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53459" y="2133152"/>
            <a:ext cx="992981"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p>
        </p:txBody>
      </p:sp>
      <p:sp>
        <p:nvSpPr>
          <p:cNvPr id="8" name="矩形 7"/>
          <p:cNvSpPr/>
          <p:nvPr/>
        </p:nvSpPr>
        <p:spPr>
          <a:xfrm>
            <a:off x="739737" y="2133152"/>
            <a:ext cx="2002631"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p>
        </p:txBody>
      </p:sp>
      <p:sp>
        <p:nvSpPr>
          <p:cNvPr id="9" name="矩形 8"/>
          <p:cNvSpPr/>
          <p:nvPr/>
        </p:nvSpPr>
        <p:spPr>
          <a:xfrm>
            <a:off x="739580" y="3411493"/>
            <a:ext cx="2688758"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p>
        </p:txBody>
      </p:sp>
      <p:sp>
        <p:nvSpPr>
          <p:cNvPr id="4" name="下箭头 3"/>
          <p:cNvSpPr/>
          <p:nvPr/>
        </p:nvSpPr>
        <p:spPr bwMode="auto">
          <a:xfrm rot="18154244">
            <a:off x="3847755" y="3113546"/>
            <a:ext cx="418682" cy="732156"/>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b="1"/>
          </a:p>
        </p:txBody>
      </p:sp>
      <p:sp>
        <p:nvSpPr>
          <p:cNvPr id="12" name="椭圆 11"/>
          <p:cNvSpPr/>
          <p:nvPr/>
        </p:nvSpPr>
        <p:spPr>
          <a:xfrm>
            <a:off x="5580112" y="1356207"/>
            <a:ext cx="2538282" cy="1215788"/>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tx1"/>
                </a:solidFill>
              </a:rPr>
              <a:t>动作、神态描写</a:t>
            </a:r>
          </a:p>
        </p:txBody>
      </p:sp>
      <p:sp>
        <p:nvSpPr>
          <p:cNvPr id="3" name="TextBox 2"/>
          <p:cNvSpPr txBox="1"/>
          <p:nvPr/>
        </p:nvSpPr>
        <p:spPr>
          <a:xfrm>
            <a:off x="611560" y="1290875"/>
            <a:ext cx="4502885" cy="2562240"/>
          </a:xfrm>
          <a:prstGeom prst="rect">
            <a:avLst/>
          </a:prstGeom>
          <a:noFill/>
          <a:ln>
            <a:noFill/>
          </a:ln>
        </p:spPr>
        <p:txBody>
          <a:bodyPr wrap="square" lIns="68580" tIns="34290" rIns="68580" bIns="34290" rtlCol="0">
            <a:spAutoFit/>
          </a:bodyPr>
          <a:lstStyle/>
          <a:p>
            <a:pPr>
              <a:lnSpc>
                <a:spcPct val="150000"/>
              </a:lnSpc>
            </a:pPr>
            <a:r>
              <a:rPr lang="zh-CN" altLang="en-US" sz="2700" b="1" dirty="0">
                <a:latin typeface="楷体" panose="02010609060101010101" pitchFamily="49" charset="-122"/>
                <a:ea typeface="楷体" panose="02010609060101010101" pitchFamily="49" charset="-122"/>
              </a:rPr>
              <a:t>    他坐在那里捧着</a:t>
            </a:r>
            <a:r>
              <a:rPr lang="zh-CN" altLang="en-US" sz="2700" b="1" dirty="0">
                <a:latin typeface="楷体" panose="02010609060101010101" pitchFamily="49" charset="-122"/>
                <a:ea typeface="楷体" panose="02010609060101010101" pitchFamily="49" charset="-122"/>
                <a:hlinkClick r:id="rId2" action="ppaction://hlinkpres?slideindex=1&amp;slidetitle="/>
              </a:rPr>
              <a:t>搪瓷碗</a:t>
            </a:r>
            <a:r>
              <a:rPr lang="zh-CN" altLang="en-US" sz="2700" b="1" dirty="0">
                <a:latin typeface="楷体" panose="02010609060101010101" pitchFamily="49" charset="-122"/>
                <a:ea typeface="楷体" panose="02010609060101010101" pitchFamily="49" charset="-122"/>
              </a:rPr>
              <a:t> ，嚼着几根草根和我们吃剩下的鱼骨头，嚼了一会儿，就皱紧眉头硬咽下去。</a:t>
            </a:r>
          </a:p>
        </p:txBody>
      </p:sp>
      <p:sp>
        <p:nvSpPr>
          <p:cNvPr id="6" name="文本框 5"/>
          <p:cNvSpPr txBox="1"/>
          <p:nvPr/>
        </p:nvSpPr>
        <p:spPr>
          <a:xfrm>
            <a:off x="210907" y="483518"/>
            <a:ext cx="2663230" cy="500137"/>
          </a:xfrm>
          <a:prstGeom prst="rect">
            <a:avLst/>
          </a:prstGeom>
          <a:solidFill>
            <a:srgbClr val="92D050"/>
          </a:solidFill>
        </p:spPr>
        <p:txBody>
          <a:bodyPr wrap="none" lIns="68580" tIns="34290" rIns="68580" bIns="34290" rtlCol="0" anchor="t">
            <a:spAutoFit/>
          </a:bodyPr>
          <a:lstStyle/>
          <a:p>
            <a:r>
              <a:rPr lang="zh-CN" altLang="en-US" sz="2800" b="1" dirty="0">
                <a:solidFill>
                  <a:srgbClr val="C00000"/>
                </a:solidFill>
                <a:latin typeface="宋体" panose="02010600030101010101" pitchFamily="2" charset="-122"/>
                <a:ea typeface="宋体" panose="02010600030101010101" pitchFamily="2" charset="-122"/>
                <a:sym typeface="+mn-ea"/>
              </a:rPr>
              <a:t>硬咽草根鱼骨头</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57708">
            <a:off x="4856019" y="1649452"/>
            <a:ext cx="335090" cy="472337"/>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39495" r="-1"/>
          <a:stretch/>
        </p:blipFill>
        <p:spPr>
          <a:xfrm>
            <a:off x="4139952" y="3867894"/>
            <a:ext cx="4710657" cy="648072"/>
          </a:xfrm>
          <a:prstGeom prst="rect">
            <a:avLst/>
          </a:prstGeom>
        </p:spPr>
      </p:pic>
      <p:sp>
        <p:nvSpPr>
          <p:cNvPr id="14" name="TextBox 13"/>
          <p:cNvSpPr txBox="1">
            <a:spLocks noChangeArrowheads="1"/>
          </p:cNvSpPr>
          <p:nvPr/>
        </p:nvSpPr>
        <p:spPr bwMode="auto">
          <a:xfrm>
            <a:off x="4139953" y="3910285"/>
            <a:ext cx="4206601" cy="461665"/>
          </a:xfrm>
          <a:prstGeom prst="rect">
            <a:avLst/>
          </a:prstGeom>
          <a:solidFill>
            <a:schemeClr val="bg1">
              <a:alpha val="73000"/>
            </a:schemeClr>
          </a:solidFill>
          <a:ln>
            <a:noFill/>
            <a:headEnd/>
            <a:tailEnd/>
          </a:ln>
        </p:spPr>
        <p:style>
          <a:lnRef idx="2">
            <a:schemeClr val="accent3"/>
          </a:lnRef>
          <a:fillRef idx="1">
            <a:schemeClr val="lt1"/>
          </a:fillRef>
          <a:effectRef idx="0">
            <a:schemeClr val="accent3"/>
          </a:effectRef>
          <a:fontRef idx="minor">
            <a:schemeClr val="dk1"/>
          </a:fontRef>
        </p:style>
        <p:txBody>
          <a:bodyPr vert="horz" wrap="none">
            <a:spAutoFit/>
          </a:bodyPr>
          <a:lstStyle/>
          <a:p>
            <a:r>
              <a:rPr lang="zh-CN" altLang="en-US" sz="2400" b="1" dirty="0">
                <a:solidFill>
                  <a:schemeClr val="tx1"/>
                </a:solidFill>
                <a:latin typeface="黑体" pitchFamily="49" charset="-122"/>
                <a:ea typeface="黑体" pitchFamily="49" charset="-122"/>
              </a:rPr>
              <a:t>动作、神态：老班长舍己为人</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9" grpId="0" bldLvl="0" animBg="1"/>
      <p:bldP spid="4" grpId="0" bldLvl="0" animBg="1"/>
      <p:bldP spid="12" grpId="0" bldLvl="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619672" y="1158709"/>
            <a:ext cx="6282285" cy="2553584"/>
          </a:xfrm>
          <a:prstGeom prst="rect">
            <a:avLst/>
          </a:prstGeom>
          <a:noFill/>
          <a:ln>
            <a:noFill/>
          </a:ln>
          <a:extLst>
            <a:ext uri="{909E8E84-426E-40DD-AFC4-6F175D3DCCD1}">
              <a14:hiddenFill xmlns:a14="http://schemas.microsoft.com/office/drawing/2010/main">
                <a:solidFill>
                  <a:schemeClr val="accent5"/>
                </a:solidFill>
              </a14:hiddenFill>
            </a:ext>
          </a:extLst>
        </p:spPr>
        <p:style>
          <a:lnRef idx="3">
            <a:schemeClr val="lt1"/>
          </a:lnRef>
          <a:fillRef idx="1">
            <a:schemeClr val="accent5"/>
          </a:fillRef>
          <a:effectRef idx="1">
            <a:schemeClr val="accent5"/>
          </a:effectRef>
          <a:fontRef idx="minor">
            <a:schemeClr val="lt1"/>
          </a:fontRef>
        </p:style>
        <p:txBody>
          <a:bodyPr wrap="square" lIns="68580" tIns="34290" rIns="68580" bIns="34290" rtlCol="0" anchor="t">
            <a:spAutoFit/>
          </a:bodyPr>
          <a:lstStyle/>
          <a:p>
            <a:pPr>
              <a:lnSpc>
                <a:spcPct val="150000"/>
              </a:lnSpc>
            </a:pPr>
            <a:r>
              <a:rPr lang="zh-CN" altLang="en-US" sz="2800" dirty="0">
                <a:solidFill>
                  <a:sysClr val="windowText" lastClr="000000"/>
                </a:solidFill>
                <a:latin typeface="黑体" panose="02010609060101010101" pitchFamily="49" charset="-122"/>
                <a:ea typeface="黑体" panose="02010609060101010101" pitchFamily="49" charset="-122"/>
              </a:rPr>
              <a:t>    自由读</a:t>
            </a:r>
            <a:r>
              <a:rPr lang="en-US" altLang="zh-CN" sz="2800" dirty="0">
                <a:solidFill>
                  <a:sysClr val="windowText" lastClr="000000"/>
                </a:solidFill>
                <a:latin typeface="黑体" panose="02010609060101010101" pitchFamily="49" charset="-122"/>
                <a:ea typeface="黑体" panose="02010609060101010101" pitchFamily="49" charset="-122"/>
              </a:rPr>
              <a:t>“</a:t>
            </a:r>
            <a:r>
              <a:rPr lang="zh-CN" altLang="en-US" sz="2800" dirty="0">
                <a:solidFill>
                  <a:sysClr val="windowText" lastClr="000000"/>
                </a:solidFill>
                <a:latin typeface="黑体" panose="02010609060101010101" pitchFamily="49" charset="-122"/>
                <a:ea typeface="黑体" panose="02010609060101010101" pitchFamily="49" charset="-122"/>
              </a:rPr>
              <a:t>耐心劝导小梁</a:t>
            </a:r>
            <a:r>
              <a:rPr lang="en-US" altLang="zh-CN" sz="2800" dirty="0">
                <a:solidFill>
                  <a:sysClr val="windowText" lastClr="000000"/>
                </a:solidFill>
                <a:latin typeface="黑体" panose="02010609060101010101" pitchFamily="49" charset="-122"/>
                <a:ea typeface="黑体" panose="02010609060101010101" pitchFamily="49" charset="-122"/>
              </a:rPr>
              <a:t>”</a:t>
            </a:r>
            <a:r>
              <a:rPr lang="zh-CN" altLang="en-US" sz="2800" dirty="0">
                <a:solidFill>
                  <a:sysClr val="windowText" lastClr="000000"/>
                </a:solidFill>
                <a:latin typeface="黑体" panose="02010609060101010101" pitchFamily="49" charset="-122"/>
                <a:ea typeface="黑体" panose="02010609060101010101" pitchFamily="49" charset="-122"/>
              </a:rPr>
              <a:t>（第</a:t>
            </a:r>
            <a:r>
              <a:rPr lang="en-US" altLang="zh-CN" sz="2800" dirty="0">
                <a:solidFill>
                  <a:sysClr val="windowText" lastClr="000000"/>
                </a:solidFill>
                <a:latin typeface="黑体" panose="02010609060101010101" pitchFamily="49" charset="-122"/>
                <a:ea typeface="黑体" panose="02010609060101010101" pitchFamily="49" charset="-122"/>
              </a:rPr>
              <a:t>9-19</a:t>
            </a:r>
            <a:r>
              <a:rPr lang="zh-CN" altLang="en-US" sz="2800" dirty="0">
                <a:solidFill>
                  <a:sysClr val="windowText" lastClr="000000"/>
                </a:solidFill>
                <a:latin typeface="黑体" panose="02010609060101010101" pitchFamily="49" charset="-122"/>
                <a:ea typeface="黑体" panose="02010609060101010101" pitchFamily="49" charset="-122"/>
              </a:rPr>
              <a:t>自然段），找一找老班长</a:t>
            </a:r>
            <a:r>
              <a:rPr lang="zh-CN" altLang="en-US" sz="2800" dirty="0">
                <a:solidFill>
                  <a:sysClr val="windowText" lastClr="000000"/>
                </a:solidFill>
                <a:latin typeface="黑体" panose="02010609060101010101" pitchFamily="49" charset="-122"/>
                <a:ea typeface="黑体" panose="02010609060101010101" pitchFamily="49" charset="-122"/>
                <a:sym typeface="+mn-ea"/>
              </a:rPr>
              <a:t>劝小梁时</a:t>
            </a:r>
            <a:r>
              <a:rPr lang="zh-CN" altLang="en-US" sz="2800" dirty="0">
                <a:solidFill>
                  <a:sysClr val="windowText" lastClr="000000"/>
                </a:solidFill>
                <a:latin typeface="黑体" panose="02010609060101010101" pitchFamily="49" charset="-122"/>
                <a:ea typeface="黑体" panose="02010609060101010101" pitchFamily="49" charset="-122"/>
              </a:rPr>
              <a:t>的语言、动作、神态，想一想：这</a:t>
            </a:r>
            <a:r>
              <a:rPr lang="zh-CN" altLang="en-US" sz="2800" dirty="0">
                <a:solidFill>
                  <a:sysClr val="windowText" lastClr="000000"/>
                </a:solidFill>
                <a:latin typeface="黑体" panose="02010609060101010101" pitchFamily="49" charset="-122"/>
                <a:ea typeface="黑体" panose="02010609060101010101" pitchFamily="49" charset="-122"/>
                <a:sym typeface="+mn-ea"/>
              </a:rPr>
              <a:t>是一个怎样的</a:t>
            </a:r>
            <a:r>
              <a:rPr lang="zh-CN" altLang="en-US" sz="2800" dirty="0">
                <a:solidFill>
                  <a:sysClr val="windowText" lastClr="000000"/>
                </a:solidFill>
                <a:latin typeface="黑体" panose="02010609060101010101" pitchFamily="49" charset="-122"/>
                <a:ea typeface="黑体" panose="02010609060101010101" pitchFamily="49" charset="-122"/>
              </a:rPr>
              <a:t>老班长？</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045361"/>
            <a:ext cx="1286351" cy="1843564"/>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r="27923"/>
          <a:stretch/>
        </p:blipFill>
        <p:spPr>
          <a:xfrm>
            <a:off x="3419872" y="2023062"/>
            <a:ext cx="4482085" cy="548688"/>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 r="8790"/>
          <a:stretch/>
        </p:blipFill>
        <p:spPr>
          <a:xfrm>
            <a:off x="1691680" y="2643758"/>
            <a:ext cx="6210277" cy="548688"/>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28967"/>
          <a:stretch/>
        </p:blipFill>
        <p:spPr>
          <a:xfrm>
            <a:off x="1524000" y="3219822"/>
            <a:ext cx="2767218" cy="7498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5084" y="1125132"/>
            <a:ext cx="4929222" cy="1915909"/>
          </a:xfrm>
          <a:prstGeom prst="rect">
            <a:avLst/>
          </a:prstGeom>
        </p:spPr>
        <p:txBody>
          <a:bodyPr wrap="square" lIns="68580" tIns="34290" rIns="68580" bIns="34290">
            <a:spAutoFit/>
          </a:bodyPr>
          <a:lstStyle/>
          <a:p>
            <a:r>
              <a:rPr lang="zh-CN" altLang="en-US" sz="2400" b="1" dirty="0">
                <a:latin typeface="楷体" panose="02010609060101010101" pitchFamily="49" charset="-122"/>
                <a:ea typeface="楷体" panose="02010609060101010101" pitchFamily="49" charset="-122"/>
              </a:rPr>
              <a:t>    老班长转身朝两个小同志睡觉的地方</a:t>
            </a:r>
            <a:r>
              <a:rPr lang="zh-CN" altLang="en-US" sz="2400" b="1" dirty="0">
                <a:solidFill>
                  <a:srgbClr val="FF0000"/>
                </a:solidFill>
                <a:latin typeface="楷体" panose="02010609060101010101" pitchFamily="49" charset="-122"/>
                <a:ea typeface="楷体" panose="02010609060101010101" pitchFamily="49" charset="-122"/>
              </a:rPr>
              <a:t>看了一眼</a:t>
            </a:r>
            <a:r>
              <a:rPr lang="zh-CN" altLang="en-US" sz="2400" b="1" dirty="0">
                <a:latin typeface="楷体" panose="02010609060101010101" pitchFamily="49" charset="-122"/>
                <a:ea typeface="楷体" panose="02010609060101010101" pitchFamily="49" charset="-122"/>
              </a:rPr>
              <a:t>，一把把我</a:t>
            </a:r>
            <a:r>
              <a:rPr lang="zh-CN" altLang="en-US" sz="2400" b="1" dirty="0">
                <a:solidFill>
                  <a:srgbClr val="FF0000"/>
                </a:solidFill>
                <a:latin typeface="楷体" panose="02010609060101010101" pitchFamily="49" charset="-122"/>
                <a:ea typeface="楷体" panose="02010609060101010101" pitchFamily="49" charset="-122"/>
              </a:rPr>
              <a:t>搂到身边</a:t>
            </a:r>
            <a:r>
              <a:rPr lang="zh-CN" altLang="en-US"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轻声</a:t>
            </a:r>
            <a:r>
              <a:rPr lang="zh-CN" altLang="en-US" sz="2400" b="1" dirty="0">
                <a:latin typeface="楷体" panose="02010609060101010101" pitchFamily="49" charset="-122"/>
                <a:ea typeface="楷体" panose="02010609060101010101" pitchFamily="49" charset="-122"/>
              </a:rPr>
              <a:t>说：“小声点儿，小梁！咱俩</a:t>
            </a:r>
            <a:r>
              <a:rPr lang="zh-CN" altLang="en-US" sz="2400" b="1" dirty="0">
                <a:solidFill>
                  <a:srgbClr val="FF0000"/>
                </a:solidFill>
                <a:latin typeface="楷体" panose="02010609060101010101" pitchFamily="49" charset="-122"/>
                <a:ea typeface="楷体" panose="02010609060101010101" pitchFamily="49" charset="-122"/>
              </a:rPr>
              <a:t>是党员</a:t>
            </a:r>
            <a:r>
              <a:rPr lang="zh-CN" altLang="en-US" sz="2400" b="1" dirty="0">
                <a:latin typeface="楷体" panose="02010609060101010101" pitchFamily="49" charset="-122"/>
                <a:ea typeface="楷体" panose="02010609060101010101" pitchFamily="49" charset="-122"/>
              </a:rPr>
              <a:t>，你既然知道了，</a:t>
            </a:r>
            <a:r>
              <a:rPr lang="zh-CN" altLang="en-US" sz="2400" b="1" dirty="0">
                <a:solidFill>
                  <a:srgbClr val="FF0000"/>
                </a:solidFill>
                <a:latin typeface="楷体" panose="02010609060101010101" pitchFamily="49" charset="-122"/>
                <a:ea typeface="楷体" panose="02010609060101010101" pitchFamily="49" charset="-122"/>
              </a:rPr>
              <a:t>可不要再告诉别人</a:t>
            </a:r>
            <a:r>
              <a:rPr lang="zh-CN" altLang="en-US" sz="2400" b="1" dirty="0">
                <a:latin typeface="楷体" panose="02010609060101010101" pitchFamily="49" charset="-122"/>
                <a:ea typeface="楷体" panose="02010609060101010101" pitchFamily="49" charset="-122"/>
              </a:rPr>
              <a:t>。”</a:t>
            </a:r>
          </a:p>
        </p:txBody>
      </p:sp>
      <p:sp>
        <p:nvSpPr>
          <p:cNvPr id="4" name="圆角矩形 3"/>
          <p:cNvSpPr/>
          <p:nvPr/>
        </p:nvSpPr>
        <p:spPr>
          <a:xfrm>
            <a:off x="2895244" y="3328035"/>
            <a:ext cx="2557939" cy="1000782"/>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lIns="68580" tIns="34290" rIns="68580" bIns="34290">
            <a:spAutoFit/>
          </a:bodyPr>
          <a:lstStyle/>
          <a:p>
            <a:pPr algn="just"/>
            <a:r>
              <a:rPr lang="zh-CN" altLang="en-US" sz="2700" b="1" dirty="0">
                <a:solidFill>
                  <a:srgbClr val="FF0000"/>
                </a:solidFill>
                <a:latin typeface="黑体" panose="02010609060101010101" pitchFamily="49" charset="-122"/>
                <a:ea typeface="黑体" panose="02010609060101010101" pitchFamily="49" charset="-122"/>
                <a:sym typeface="宋体" panose="02010600030101010101" pitchFamily="2" charset="-122"/>
              </a:rPr>
              <a:t>疼爱小战士，牢记党员职责</a:t>
            </a:r>
            <a:endParaRPr lang="zh-CN" altLang="en-US" sz="2700" dirty="0">
              <a:solidFill>
                <a:srgbClr val="FF0000"/>
              </a:solidFill>
              <a:latin typeface="黑体" panose="02010609060101010101" pitchFamily="49" charset="-122"/>
              <a:ea typeface="黑体" panose="02010609060101010101" pitchFamily="49" charset="-122"/>
            </a:endParaRPr>
          </a:p>
        </p:txBody>
      </p:sp>
      <p:sp>
        <p:nvSpPr>
          <p:cNvPr id="8" name="椭圆 7"/>
          <p:cNvSpPr/>
          <p:nvPr/>
        </p:nvSpPr>
        <p:spPr>
          <a:xfrm>
            <a:off x="5652120" y="294616"/>
            <a:ext cx="2538282" cy="1215788"/>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tx1"/>
                </a:solidFill>
              </a:rPr>
              <a:t>动作、语言描写</a:t>
            </a:r>
          </a:p>
        </p:txBody>
      </p:sp>
      <p:sp>
        <p:nvSpPr>
          <p:cNvPr id="5" name="下箭头 4"/>
          <p:cNvSpPr/>
          <p:nvPr/>
        </p:nvSpPr>
        <p:spPr>
          <a:xfrm>
            <a:off x="3815834" y="2733675"/>
            <a:ext cx="378143" cy="594360"/>
          </a:xfrm>
          <a:prstGeom prst="downArrow">
            <a:avLst/>
          </a:prstGeom>
          <a:solidFill>
            <a:srgbClr val="FF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文本框 5"/>
          <p:cNvSpPr txBox="1"/>
          <p:nvPr/>
        </p:nvSpPr>
        <p:spPr>
          <a:xfrm>
            <a:off x="107504" y="408301"/>
            <a:ext cx="2302553" cy="500137"/>
          </a:xfrm>
          <a:prstGeom prst="rect">
            <a:avLst/>
          </a:prstGeom>
          <a:solidFill>
            <a:srgbClr val="92D050"/>
          </a:solidFill>
        </p:spPr>
        <p:txBody>
          <a:bodyPr wrap="none" lIns="68580" tIns="34290" rIns="68580" bIns="34290" rtlCol="0" anchor="t">
            <a:spAutoFit/>
          </a:bodyPr>
          <a:lstStyle/>
          <a:p>
            <a:r>
              <a:rPr lang="zh-CN" altLang="en-US" sz="2800" b="1" dirty="0">
                <a:solidFill>
                  <a:srgbClr val="C00000"/>
                </a:solidFill>
                <a:latin typeface="宋体" panose="02010600030101010101" pitchFamily="2" charset="-122"/>
                <a:ea typeface="宋体" panose="02010600030101010101" pitchFamily="2" charset="-122"/>
                <a:sym typeface="+mn-ea"/>
              </a:rPr>
              <a:t>耐心劝导小梁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48"/>
          <p:cNvSpPr txBox="1"/>
          <p:nvPr/>
        </p:nvSpPr>
        <p:spPr>
          <a:xfrm>
            <a:off x="899592" y="1271693"/>
            <a:ext cx="4176464" cy="761048"/>
          </a:xfrm>
          <a:prstGeom prst="rect">
            <a:avLst/>
          </a:prstGeom>
          <a:solidFill>
            <a:schemeClr val="bg1"/>
          </a:solidFill>
          <a:effectLst>
            <a:softEdge rad="31750"/>
          </a:effectLst>
        </p:spPr>
        <p:txBody>
          <a:bodyPr wrap="square" lIns="68580" tIns="34290" rIns="68580" bIns="34290" rtlCol="0">
            <a:spAutoFit/>
            <a:scene3d>
              <a:camera prst="orthographicFront"/>
              <a:lightRig rig="threePt" dir="t"/>
            </a:scene3d>
          </a:bodyPr>
          <a:lstStyle/>
          <a:p>
            <a:r>
              <a:rPr lang="en-US" altLang="zh-CN" sz="4500" b="1" dirty="0">
                <a:ln/>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13  </a:t>
            </a:r>
            <a:r>
              <a:rPr lang="zh-CN" altLang="en-US" sz="4500" b="1" dirty="0">
                <a:ln/>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金色的鱼钩</a:t>
            </a:r>
          </a:p>
        </p:txBody>
      </p:sp>
      <p:grpSp>
        <p:nvGrpSpPr>
          <p:cNvPr id="3" name="组合 2"/>
          <p:cNvGrpSpPr/>
          <p:nvPr/>
        </p:nvGrpSpPr>
        <p:grpSpPr>
          <a:xfrm>
            <a:off x="-27146" y="82867"/>
            <a:ext cx="2870835" cy="307658"/>
            <a:chOff x="-57" y="174"/>
            <a:chExt cx="6028" cy="646"/>
          </a:xfrm>
        </p:grpSpPr>
        <p:sp>
          <p:nvSpPr>
            <p:cNvPr id="4" name="矩形 3"/>
            <p:cNvSpPr/>
            <p:nvPr/>
          </p:nvSpPr>
          <p:spPr>
            <a:xfrm flipH="1">
              <a:off x="-57" y="251"/>
              <a:ext cx="6028" cy="569"/>
            </a:xfrm>
            <a:prstGeom prst="rect">
              <a:avLst/>
            </a:prstGeom>
            <a:gradFill flip="none" rotWithShape="1">
              <a:gsLst>
                <a:gs pos="40000">
                  <a:sysClr val="window" lastClr="FFFFFF"/>
                </a:gs>
                <a:gs pos="99000">
                  <a:sysClr val="window" lastClr="FFFFFF">
                    <a:alpha val="0"/>
                  </a:sysClr>
                </a:gs>
                <a:gs pos="77000">
                  <a:sysClr val="window" lastClr="FFFFFF">
                    <a:alpha val="59000"/>
                  </a:sysClr>
                </a:gs>
              </a:gsLst>
              <a:lin ang="10800000" scaled="1"/>
              <a:tileRect/>
            </a:gradFill>
            <a:ln w="25400" cap="flat" cmpd="sng" algn="ctr">
              <a:noFill/>
              <a:prstDash val="solid"/>
            </a:ln>
            <a:effectLst/>
          </p:spPr>
          <p:txBody>
            <a:bodyPr rtlCol="0" anchor="ctr"/>
            <a:lstStyle/>
            <a:p>
              <a:pPr algn="ctr"/>
              <a:endParaRPr kumimoji="1" lang="zh-CN" altLang="en-US"/>
            </a:p>
          </p:txBody>
        </p:sp>
        <p:sp>
          <p:nvSpPr>
            <p:cNvPr id="5" name="文本框 1"/>
            <p:cNvSpPr txBox="1"/>
            <p:nvPr/>
          </p:nvSpPr>
          <p:spPr>
            <a:xfrm>
              <a:off x="254" y="174"/>
              <a:ext cx="4023" cy="646"/>
            </a:xfrm>
            <a:prstGeom prst="rect">
              <a:avLst/>
            </a:prstGeom>
            <a:noFill/>
          </p:spPr>
          <p:txBody>
            <a:bodyPr wrap="none" rtlCol="0">
              <a:spAutoFit/>
            </a:bodyPr>
            <a:lstStyle/>
            <a:p>
              <a:r>
                <a:rPr kumimoji="1" lang="zh-CN" altLang="en-US" sz="900" dirty="0">
                  <a:latin typeface="黑体" panose="02010609060101010101" pitchFamily="49" charset="-122"/>
                  <a:ea typeface="黑体" panose="02010609060101010101" pitchFamily="49" charset="-122"/>
                </a:rPr>
                <a:t>  </a:t>
              </a:r>
              <a:r>
                <a:rPr kumimoji="1" lang="zh-CN" altLang="en-US" dirty="0">
                  <a:latin typeface="黑体" panose="02010609060101010101" pitchFamily="49" charset="-122"/>
                  <a:ea typeface="黑体" panose="02010609060101010101" pitchFamily="49" charset="-122"/>
                </a:rPr>
                <a:t>语文  六年级  下册</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75857" y="1383618"/>
            <a:ext cx="1728192"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TextBox 6"/>
          <p:cNvSpPr txBox="1"/>
          <p:nvPr/>
        </p:nvSpPr>
        <p:spPr>
          <a:xfrm>
            <a:off x="780917" y="1164165"/>
            <a:ext cx="4374486" cy="3185488"/>
          </a:xfrm>
          <a:prstGeom prst="rect">
            <a:avLst/>
          </a:prstGeom>
          <a:noFill/>
          <a:ln>
            <a:solidFill>
              <a:schemeClr val="bg1"/>
            </a:solidFill>
          </a:ln>
        </p:spPr>
        <p:txBody>
          <a:bodyPr wrap="square" lIns="68580" tIns="34290" rIns="68580" bIns="34290" rtlCol="0">
            <a:spAutoFit/>
          </a:bodyPr>
          <a:lstStyle/>
          <a:p>
            <a:pPr>
              <a:lnSpc>
                <a:spcPct val="150000"/>
              </a:lnSpc>
            </a:pPr>
            <a:r>
              <a:rPr lang="zh-CN" altLang="en-US" sz="2700" b="1" dirty="0">
                <a:latin typeface="楷体" panose="02010609060101010101" pitchFamily="49" charset="-122"/>
                <a:ea typeface="楷体" panose="02010609060101010101" pitchFamily="49" charset="-122"/>
              </a:rPr>
              <a:t>    老班长忽然严厉地说：“小梁同志，共产党员要服从党的分配。你的任务是坚持走路，安定两个小同志的情绪，增强他们的信心！”</a:t>
            </a:r>
          </a:p>
        </p:txBody>
      </p:sp>
      <p:sp>
        <p:nvSpPr>
          <p:cNvPr id="8" name="椭圆 7"/>
          <p:cNvSpPr/>
          <p:nvPr/>
        </p:nvSpPr>
        <p:spPr>
          <a:xfrm>
            <a:off x="5282755" y="710174"/>
            <a:ext cx="2538282" cy="1215788"/>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dirty="0">
                <a:solidFill>
                  <a:schemeClr val="tx1"/>
                </a:solidFill>
              </a:rPr>
              <a:t>神态、语言描写</a:t>
            </a:r>
          </a:p>
        </p:txBody>
      </p:sp>
      <p:sp>
        <p:nvSpPr>
          <p:cNvPr id="9" name="下箭头 8"/>
          <p:cNvSpPr/>
          <p:nvPr/>
        </p:nvSpPr>
        <p:spPr bwMode="auto">
          <a:xfrm rot="16200000">
            <a:off x="5109185" y="3106621"/>
            <a:ext cx="432197" cy="51554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0" name="圆角矩形 9"/>
          <p:cNvSpPr/>
          <p:nvPr/>
        </p:nvSpPr>
        <p:spPr>
          <a:xfrm>
            <a:off x="5727025" y="3097054"/>
            <a:ext cx="2452688" cy="536222"/>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lIns="68580" tIns="34290" rIns="68580" bIns="34290">
            <a:spAutoFit/>
          </a:bodyPr>
          <a:lstStyle/>
          <a:p>
            <a:r>
              <a:rPr lang="zh-CN" altLang="en-US" sz="2700" b="1" dirty="0">
                <a:solidFill>
                  <a:srgbClr val="FF0000"/>
                </a:solidFill>
                <a:latin typeface="黑体" panose="02010609060101010101" pitchFamily="49" charset="-122"/>
                <a:ea typeface="黑体" panose="02010609060101010101" pitchFamily="49" charset="-122"/>
                <a:sym typeface="宋体" panose="02010600030101010101" pitchFamily="2" charset="-122"/>
              </a:rPr>
              <a:t> 一心只想他人</a:t>
            </a:r>
            <a:endParaRPr lang="zh-CN" altLang="en-US" sz="2700" dirty="0">
              <a:solidFill>
                <a:srgbClr val="FF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9" grpId="0" animBg="1"/>
      <p:bldP spid="1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763688" y="1207770"/>
            <a:ext cx="6465094" cy="2169825"/>
          </a:xfrm>
          <a:prstGeom prst="rect">
            <a:avLst/>
          </a:prstGeom>
          <a:noFill/>
          <a:ln>
            <a:noFill/>
          </a:ln>
          <a:extLst>
            <a:ext uri="{909E8E84-426E-40DD-AFC4-6F175D3DCCD1}">
              <a14:hiddenFill xmlns:a14="http://schemas.microsoft.com/office/drawing/2010/main">
                <a:solidFill>
                  <a:schemeClr val="accent5"/>
                </a:solidFill>
              </a14:hiddenFill>
            </a:ext>
          </a:extLst>
        </p:spPr>
        <p:style>
          <a:lnRef idx="3">
            <a:schemeClr val="lt1"/>
          </a:lnRef>
          <a:fillRef idx="1">
            <a:schemeClr val="accent5"/>
          </a:fillRef>
          <a:effectRef idx="1">
            <a:schemeClr val="accent5"/>
          </a:effectRef>
          <a:fontRef idx="minor">
            <a:schemeClr val="lt1"/>
          </a:fontRef>
        </p:style>
        <p:txBody>
          <a:bodyPr wrap="square" lIns="68580" tIns="34290" rIns="68580" bIns="34290" rtlCol="0" anchor="t">
            <a:spAutoFit/>
          </a:bodyPr>
          <a:lstStyle/>
          <a:p>
            <a:pPr>
              <a:lnSpc>
                <a:spcPct val="150000"/>
              </a:lnSpc>
            </a:pPr>
            <a:r>
              <a:rPr lang="zh-CN" altLang="en-US" sz="3200" dirty="0">
                <a:solidFill>
                  <a:sysClr val="windowText" lastClr="000000"/>
                </a:solidFill>
                <a:latin typeface="黑体" panose="02010609060101010101" pitchFamily="49" charset="-122"/>
                <a:ea typeface="黑体" panose="02010609060101010101" pitchFamily="49" charset="-122"/>
              </a:rPr>
              <a:t>    自由读</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命令战士喝鱼汤</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（第</a:t>
            </a:r>
            <a:r>
              <a:rPr lang="en-US" altLang="zh-CN" sz="3200" dirty="0">
                <a:solidFill>
                  <a:sysClr val="windowText" lastClr="000000"/>
                </a:solidFill>
                <a:latin typeface="黑体" panose="02010609060101010101" pitchFamily="49" charset="-122"/>
                <a:ea typeface="黑体" panose="02010609060101010101" pitchFamily="49" charset="-122"/>
              </a:rPr>
              <a:t>20-22</a:t>
            </a:r>
            <a:r>
              <a:rPr lang="zh-CN" altLang="en-US" sz="3200" dirty="0">
                <a:solidFill>
                  <a:sysClr val="windowText" lastClr="000000"/>
                </a:solidFill>
                <a:latin typeface="黑体" panose="02010609060101010101" pitchFamily="49" charset="-122"/>
                <a:ea typeface="黑体" panose="02010609060101010101" pitchFamily="49" charset="-122"/>
              </a:rPr>
              <a:t>自然段），说一说：这是一个怎样的老班长？</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392" y="989409"/>
            <a:ext cx="1559243" cy="2235041"/>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1" r="8790"/>
          <a:stretch/>
        </p:blipFill>
        <p:spPr>
          <a:xfrm>
            <a:off x="1961456" y="2259915"/>
            <a:ext cx="6210277" cy="548688"/>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7321"/>
          <a:stretch/>
        </p:blipFill>
        <p:spPr>
          <a:xfrm>
            <a:off x="1331640" y="2849513"/>
            <a:ext cx="4612963" cy="749873"/>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 r="8790"/>
          <a:stretch/>
        </p:blipFill>
        <p:spPr>
          <a:xfrm>
            <a:off x="2113857" y="1419622"/>
            <a:ext cx="5482480" cy="548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00182" y="1599249"/>
            <a:ext cx="864870" cy="32432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矩形 5"/>
          <p:cNvSpPr/>
          <p:nvPr/>
        </p:nvSpPr>
        <p:spPr>
          <a:xfrm>
            <a:off x="1364985" y="2414007"/>
            <a:ext cx="1566174"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364985" y="2846055"/>
            <a:ext cx="1296144"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矩形 4"/>
          <p:cNvSpPr/>
          <p:nvPr/>
        </p:nvSpPr>
        <p:spPr>
          <a:xfrm>
            <a:off x="392877" y="2035966"/>
            <a:ext cx="3834426" cy="1915909"/>
          </a:xfrm>
          <a:prstGeom prst="rect">
            <a:avLst/>
          </a:prstGeom>
        </p:spPr>
        <p:txBody>
          <a:bodyPr wrap="square" lIns="68580" tIns="34290" rIns="68580" bIns="34290">
            <a:spAutoFit/>
          </a:bodyPr>
          <a:lstStyle/>
          <a:p>
            <a:r>
              <a:rPr lang="zh-CN" altLang="en-US" sz="2400" b="1" dirty="0">
                <a:latin typeface="楷体" panose="02010609060101010101" pitchFamily="49" charset="-122"/>
                <a:ea typeface="楷体" panose="02010609060101010101" pitchFamily="49" charset="-122"/>
              </a:rPr>
              <a:t>    老班长看着我们吃完，脸上的皱纹舒展开了，嘴边露出了一丝笑意。可是我的心里好像塞了铅块似的，沉重极了。</a:t>
            </a:r>
            <a:endParaRPr lang="zh-CN" altLang="en-US" sz="2400" b="1" dirty="0"/>
          </a:p>
        </p:txBody>
      </p:sp>
      <p:sp>
        <p:nvSpPr>
          <p:cNvPr id="8" name="椭圆 7"/>
          <p:cNvSpPr/>
          <p:nvPr/>
        </p:nvSpPr>
        <p:spPr>
          <a:xfrm>
            <a:off x="5259327" y="627535"/>
            <a:ext cx="2097557" cy="704362"/>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dirty="0">
                <a:solidFill>
                  <a:schemeClr val="tx1"/>
                </a:solidFill>
              </a:rPr>
              <a:t>神态 描写</a:t>
            </a:r>
          </a:p>
        </p:txBody>
      </p:sp>
      <p:sp>
        <p:nvSpPr>
          <p:cNvPr id="9" name="下箭头 8"/>
          <p:cNvSpPr/>
          <p:nvPr/>
        </p:nvSpPr>
        <p:spPr bwMode="auto">
          <a:xfrm rot="19140000">
            <a:off x="4555807" y="1426369"/>
            <a:ext cx="383858" cy="671036"/>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2" name="圆角矩形 11"/>
          <p:cNvSpPr/>
          <p:nvPr/>
        </p:nvSpPr>
        <p:spPr>
          <a:xfrm>
            <a:off x="4976299" y="2036186"/>
            <a:ext cx="1080120" cy="542344"/>
          </a:xfrm>
          <a:prstGeom prst="roundRect">
            <a:avLst/>
          </a:prstGeom>
          <a:solidFill>
            <a:srgbClr val="92D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dirty="0">
                <a:solidFill>
                  <a:schemeClr val="tx1"/>
                </a:solidFill>
              </a:rPr>
              <a:t>对比</a:t>
            </a:r>
          </a:p>
        </p:txBody>
      </p:sp>
      <p:sp>
        <p:nvSpPr>
          <p:cNvPr id="14" name="圆角矩形 13"/>
          <p:cNvSpPr/>
          <p:nvPr/>
        </p:nvSpPr>
        <p:spPr>
          <a:xfrm>
            <a:off x="5113139" y="3224212"/>
            <a:ext cx="2943225" cy="48524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wrap="square" lIns="68580" tIns="34290" rIns="68580" bIns="34290">
            <a:spAutoFit/>
          </a:bodyPr>
          <a:lstStyle/>
          <a:p>
            <a:r>
              <a:rPr lang="zh-CN" altLang="en-US" sz="2400" b="1" dirty="0">
                <a:solidFill>
                  <a:srgbClr val="FF0000"/>
                </a:solidFill>
              </a:rPr>
              <a:t>只有战友，没有自己</a:t>
            </a:r>
          </a:p>
        </p:txBody>
      </p:sp>
      <p:sp>
        <p:nvSpPr>
          <p:cNvPr id="2" name="文本框 1"/>
          <p:cNvSpPr txBox="1"/>
          <p:nvPr/>
        </p:nvSpPr>
        <p:spPr>
          <a:xfrm>
            <a:off x="107504" y="377466"/>
            <a:ext cx="2663230" cy="500137"/>
          </a:xfrm>
          <a:prstGeom prst="rect">
            <a:avLst/>
          </a:prstGeom>
          <a:solidFill>
            <a:srgbClr val="92D050"/>
          </a:solidFill>
        </p:spPr>
        <p:txBody>
          <a:bodyPr wrap="none" lIns="68580" tIns="34290" rIns="68580" bIns="34290" rtlCol="0" anchor="t">
            <a:spAutoFit/>
          </a:bodyPr>
          <a:lstStyle/>
          <a:p>
            <a:r>
              <a:rPr lang="zh-CN" altLang="en-US" sz="2800" b="1" dirty="0">
                <a:solidFill>
                  <a:srgbClr val="C00000"/>
                </a:solidFill>
                <a:latin typeface="宋体" panose="02010600030101010101" pitchFamily="2" charset="-122"/>
                <a:ea typeface="宋体" panose="02010600030101010101" pitchFamily="2" charset="-122"/>
                <a:sym typeface="+mn-ea"/>
              </a:rPr>
              <a:t>命令战士喝鱼汤</a:t>
            </a:r>
          </a:p>
        </p:txBody>
      </p:sp>
      <p:sp>
        <p:nvSpPr>
          <p:cNvPr id="16" name="矩形 15"/>
          <p:cNvSpPr/>
          <p:nvPr/>
        </p:nvSpPr>
        <p:spPr>
          <a:xfrm>
            <a:off x="500034" y="964396"/>
            <a:ext cx="3911231" cy="1038746"/>
          </a:xfrm>
          <a:prstGeom prst="rect">
            <a:avLst/>
          </a:prstGeom>
        </p:spPr>
        <p:txBody>
          <a:bodyPr wrap="square" lIns="68580" tIns="34290" rIns="68580" bIns="34290">
            <a:spAutoFit/>
          </a:bodyPr>
          <a:lstStyle/>
          <a:p>
            <a:r>
              <a:rPr lang="zh-CN" altLang="en-US" sz="2100" b="1" dirty="0">
                <a:latin typeface="楷体" panose="02010609060101010101" pitchFamily="49" charset="-122"/>
                <a:ea typeface="楷体" panose="02010609060101010101" pitchFamily="49" charset="-122"/>
              </a:rPr>
              <a:t>    他说：“怎么了，</a:t>
            </a:r>
            <a:r>
              <a:rPr lang="en-US" altLang="zh-CN" sz="2100" b="1" dirty="0">
                <a:latin typeface="楷体" panose="02010609060101010101" pitchFamily="49" charset="-122"/>
                <a:ea typeface="楷体" panose="02010609060101010101" pitchFamily="49" charset="-122"/>
              </a:rPr>
              <a:t>……</a:t>
            </a:r>
            <a:r>
              <a:rPr lang="zh-CN" altLang="en-US" sz="2100" b="1" dirty="0">
                <a:latin typeface="楷体" panose="02010609060101010101" pitchFamily="49" charset="-122"/>
                <a:ea typeface="楷体" panose="02010609060101010101" pitchFamily="49" charset="-122"/>
              </a:rPr>
              <a:t>小梁，你不要太脆弱！”最后这句话是严厉的，意思只有我知道。</a:t>
            </a:r>
          </a:p>
        </p:txBody>
      </p:sp>
      <p:sp>
        <p:nvSpPr>
          <p:cNvPr id="13" name="下箭头 12"/>
          <p:cNvSpPr/>
          <p:nvPr/>
        </p:nvSpPr>
        <p:spPr bwMode="auto">
          <a:xfrm rot="14760000">
            <a:off x="4400074" y="2267903"/>
            <a:ext cx="383858" cy="671036"/>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8" name="圆角右箭头 17"/>
          <p:cNvSpPr/>
          <p:nvPr/>
        </p:nvSpPr>
        <p:spPr>
          <a:xfrm rot="5400000">
            <a:off x="5955030" y="2366963"/>
            <a:ext cx="837248" cy="633889"/>
          </a:xfrm>
          <a:prstGeom prst="bentArrow">
            <a:avLst>
              <a:gd name="adj1" fmla="val 18369"/>
              <a:gd name="adj2" fmla="val 25037"/>
              <a:gd name="adj3" fmla="val 24906"/>
              <a:gd name="adj4" fmla="val 353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P spid="8" grpId="0" bldLvl="0" animBg="1"/>
      <p:bldP spid="9" grpId="0" bldLvl="0" animBg="1"/>
      <p:bldP spid="12" grpId="0" bldLvl="0" animBg="1"/>
      <p:bldP spid="14" grpId="0" bldLvl="0" animBg="1"/>
      <p:bldP spid="13" grpId="0" bldLvl="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885825" y="2687206"/>
            <a:ext cx="7298984" cy="1149545"/>
          </a:xfrm>
          <a:prstGeom prst="rect">
            <a:avLst/>
          </a:prstGeom>
          <a:noFill/>
        </p:spPr>
        <p:txBody>
          <a:bodyPr wrap="square" lIns="68580" tIns="34290" rIns="68580" bIns="34290" rtlCol="0">
            <a:spAutoFit/>
          </a:bodyPr>
          <a:lstStyle/>
          <a:p>
            <a:pPr algn="just">
              <a:lnSpc>
                <a:spcPct val="130000"/>
              </a:lnSpc>
            </a:pPr>
            <a:r>
              <a:rPr lang="zh-CN" altLang="en-US" sz="2700" b="1" dirty="0">
                <a:solidFill>
                  <a:srgbClr val="FF0000"/>
                </a:solidFill>
                <a:latin typeface="楷体" panose="02010609060101010101" pitchFamily="49" charset="-122"/>
                <a:ea typeface="楷体" panose="02010609060101010101" pitchFamily="49" charset="-122"/>
              </a:rPr>
              <a:t>好处  </a:t>
            </a:r>
            <a:r>
              <a:rPr lang="zh-CN" altLang="en-US" sz="2700" b="1" dirty="0">
                <a:latin typeface="楷体" panose="02010609060101010101" pitchFamily="49" charset="-122"/>
                <a:ea typeface="楷体" panose="02010609060101010101" pitchFamily="49" charset="-122"/>
              </a:rPr>
              <a:t>可以表现老班长一心只为他人的高贵品质，对刻画老班长的形象起到画龙点睛的作用。</a:t>
            </a:r>
          </a:p>
        </p:txBody>
      </p:sp>
      <p:sp>
        <p:nvSpPr>
          <p:cNvPr id="2" name="文本框 1"/>
          <p:cNvSpPr txBox="1"/>
          <p:nvPr/>
        </p:nvSpPr>
        <p:spPr>
          <a:xfrm>
            <a:off x="784504" y="1256348"/>
            <a:ext cx="7297600" cy="900246"/>
          </a:xfrm>
          <a:prstGeom prst="rect">
            <a:avLst/>
          </a:prstGeom>
          <a:noFill/>
        </p:spPr>
        <p:txBody>
          <a:bodyPr wrap="square" lIns="68580" tIns="34290" rIns="68580" bIns="34290" rtlCol="0" anchor="t">
            <a:spAutoFit/>
          </a:bodyPr>
          <a:lstStyle/>
          <a:p>
            <a:r>
              <a:rPr lang="en-US" altLang="zh-CN" sz="2700" b="1" dirty="0">
                <a:latin typeface="楷体" panose="02010609060101010101" pitchFamily="49" charset="-122"/>
                <a:ea typeface="楷体" panose="02010609060101010101" pitchFamily="49" charset="-122"/>
                <a:sym typeface="+mn-ea"/>
              </a:rPr>
              <a:t>“</a:t>
            </a:r>
            <a:r>
              <a:rPr lang="zh-CN" altLang="en-US" sz="2700" b="1" dirty="0">
                <a:latin typeface="楷体" panose="02010609060101010101" pitchFamily="49" charset="-122"/>
                <a:ea typeface="楷体" panose="02010609060101010101" pitchFamily="49" charset="-122"/>
                <a:sym typeface="+mn-ea"/>
              </a:rPr>
              <a:t>老班长看着我们吃完，脸上的</a:t>
            </a:r>
            <a:r>
              <a:rPr lang="zh-CN" altLang="en-US" sz="2700" b="1" dirty="0">
                <a:solidFill>
                  <a:srgbClr val="FF0000"/>
                </a:solidFill>
                <a:latin typeface="楷体" panose="02010609060101010101" pitchFamily="49" charset="-122"/>
                <a:ea typeface="楷体" panose="02010609060101010101" pitchFamily="49" charset="-122"/>
                <a:sym typeface="+mn-ea"/>
              </a:rPr>
              <a:t>皱纹舒展开了</a:t>
            </a:r>
            <a:r>
              <a:rPr lang="zh-CN" altLang="en-US" sz="2700" b="1" dirty="0">
                <a:latin typeface="楷体" panose="02010609060101010101" pitchFamily="49" charset="-122"/>
                <a:ea typeface="楷体" panose="02010609060101010101" pitchFamily="49" charset="-122"/>
                <a:sym typeface="+mn-ea"/>
              </a:rPr>
              <a:t>，嘴边露出了</a:t>
            </a:r>
            <a:r>
              <a:rPr lang="zh-CN" altLang="en-US" sz="2700" b="1" dirty="0">
                <a:solidFill>
                  <a:srgbClr val="FF0000"/>
                </a:solidFill>
                <a:latin typeface="楷体" panose="02010609060101010101" pitchFamily="49" charset="-122"/>
                <a:ea typeface="楷体" panose="02010609060101010101" pitchFamily="49" charset="-122"/>
                <a:sym typeface="+mn-ea"/>
              </a:rPr>
              <a:t>一丝笑意</a:t>
            </a:r>
            <a:r>
              <a:rPr lang="zh-CN" altLang="en-US" sz="2700" b="1" dirty="0">
                <a:latin typeface="楷体" panose="02010609060101010101" pitchFamily="49" charset="-122"/>
                <a:ea typeface="楷体" panose="02010609060101010101" pitchFamily="49" charset="-122"/>
                <a:sym typeface="+mn-ea"/>
              </a:rPr>
              <a:t>。</a:t>
            </a:r>
            <a:r>
              <a:rPr lang="en-US" altLang="zh-CN" sz="2700" b="1" dirty="0">
                <a:latin typeface="楷体" panose="02010609060101010101" pitchFamily="49" charset="-122"/>
                <a:ea typeface="楷体" panose="02010609060101010101" pitchFamily="49" charset="-122"/>
                <a:sym typeface="+mn-ea"/>
              </a:rPr>
              <a:t>”</a:t>
            </a:r>
            <a:r>
              <a:rPr lang="zh-CN" altLang="en-US" sz="2700" b="1" dirty="0">
                <a:latin typeface="黑体" pitchFamily="49" charset="-122"/>
                <a:ea typeface="黑体" pitchFamily="49" charset="-122"/>
                <a:sym typeface="+mn-ea"/>
              </a:rPr>
              <a:t>这句话是神态描写。</a:t>
            </a:r>
          </a:p>
        </p:txBody>
      </p:sp>
      <p:grpSp>
        <p:nvGrpSpPr>
          <p:cNvPr id="4" name="组合 3"/>
          <p:cNvGrpSpPr/>
          <p:nvPr/>
        </p:nvGrpSpPr>
        <p:grpSpPr>
          <a:xfrm>
            <a:off x="180618" y="330995"/>
            <a:ext cx="1553241" cy="700564"/>
            <a:chOff x="378" y="695"/>
            <a:chExt cx="2175" cy="1064"/>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 y="695"/>
              <a:ext cx="1975" cy="1064"/>
            </a:xfrm>
            <a:prstGeom prst="rect">
              <a:avLst/>
            </a:prstGeom>
            <a:effectLst>
              <a:outerShdw blurRad="50800" dist="38100" dir="2700000" algn="tl" rotWithShape="0">
                <a:prstClr val="black">
                  <a:alpha val="40000"/>
                </a:prstClr>
              </a:outerShdw>
            </a:effectLst>
          </p:spPr>
        </p:pic>
        <p:sp>
          <p:nvSpPr>
            <p:cNvPr id="10" name="文本框 9"/>
            <p:cNvSpPr txBox="1"/>
            <p:nvPr/>
          </p:nvSpPr>
          <p:spPr>
            <a:xfrm>
              <a:off x="737" y="1095"/>
              <a:ext cx="1816" cy="596"/>
            </a:xfrm>
            <a:prstGeom prst="rect">
              <a:avLst/>
            </a:prstGeom>
            <a:noFill/>
          </p:spPr>
          <p:txBody>
            <a:bodyPr wrap="square" lIns="68580" tIns="34290" rIns="68580" bIns="34290" rtlCol="0">
              <a:spAutoFit/>
            </a:bodyPr>
            <a:lstStyle/>
            <a:p>
              <a:r>
                <a:rPr lang="zh-CN" altLang="en-US" sz="2100" dirty="0">
                  <a:solidFill>
                    <a:schemeClr val="bg1"/>
                  </a:solidFill>
                  <a:latin typeface="黑体" panose="02010609060101010101" pitchFamily="49" charset="-122"/>
                  <a:ea typeface="黑体" panose="02010609060101010101" pitchFamily="49" charset="-122"/>
                </a:rPr>
                <a:t>神态描写</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771768" y="1248728"/>
            <a:ext cx="6328623" cy="2208297"/>
          </a:xfrm>
          <a:prstGeom prst="rect">
            <a:avLst/>
          </a:prstGeom>
          <a:noFill/>
          <a:ln>
            <a:noFill/>
          </a:ln>
          <a:extLst>
            <a:ext uri="{909E8E84-426E-40DD-AFC4-6F175D3DCCD1}">
              <a14:hiddenFill xmlns:a14="http://schemas.microsoft.com/office/drawing/2010/main">
                <a:solidFill>
                  <a:schemeClr val="accent5"/>
                </a:solidFill>
              </a14:hiddenFill>
            </a:ext>
          </a:extLst>
        </p:spPr>
        <p:style>
          <a:lnRef idx="3">
            <a:schemeClr val="lt1"/>
          </a:lnRef>
          <a:fillRef idx="1">
            <a:schemeClr val="accent5"/>
          </a:fillRef>
          <a:effectRef idx="1">
            <a:schemeClr val="accent5"/>
          </a:effectRef>
          <a:fontRef idx="minor">
            <a:schemeClr val="lt1"/>
          </a:fontRef>
        </p:style>
        <p:txBody>
          <a:bodyPr wrap="square" lIns="68580" tIns="34290" rIns="68580" bIns="34290" rtlCol="0" anchor="t">
            <a:spAutoFit/>
          </a:bodyPr>
          <a:lstStyle/>
          <a:p>
            <a:r>
              <a:rPr lang="zh-CN" altLang="en-US" sz="2800" dirty="0">
                <a:solidFill>
                  <a:sysClr val="windowText" lastClr="000000"/>
                </a:solidFill>
                <a:latin typeface="黑体" panose="02010609060101010101" pitchFamily="49" charset="-122"/>
                <a:ea typeface="黑体" panose="02010609060101010101" pitchFamily="49" charset="-122"/>
              </a:rPr>
              <a:t>    默读</a:t>
            </a:r>
            <a:r>
              <a:rPr lang="en-US" altLang="zh-CN" sz="2800" dirty="0">
                <a:solidFill>
                  <a:sysClr val="windowText" lastClr="000000"/>
                </a:solidFill>
                <a:latin typeface="黑体" panose="02010609060101010101" pitchFamily="49" charset="-122"/>
                <a:ea typeface="黑体" panose="02010609060101010101" pitchFamily="49" charset="-122"/>
              </a:rPr>
              <a:t>“</a:t>
            </a:r>
            <a:r>
              <a:rPr lang="zh-CN" altLang="en-US" sz="2800" dirty="0">
                <a:solidFill>
                  <a:sysClr val="windowText" lastClr="000000"/>
                </a:solidFill>
                <a:latin typeface="黑体" panose="02010609060101010101" pitchFamily="49" charset="-122"/>
                <a:ea typeface="黑体" panose="02010609060101010101" pitchFamily="49" charset="-122"/>
              </a:rPr>
              <a:t>奄奄一息让鱼汤</a:t>
            </a:r>
            <a:r>
              <a:rPr lang="en-US" altLang="zh-CN" sz="2800" dirty="0">
                <a:solidFill>
                  <a:sysClr val="windowText" lastClr="000000"/>
                </a:solidFill>
                <a:latin typeface="黑体" panose="02010609060101010101" pitchFamily="49" charset="-122"/>
                <a:ea typeface="黑体" panose="02010609060101010101" pitchFamily="49" charset="-122"/>
              </a:rPr>
              <a:t>”</a:t>
            </a:r>
            <a:r>
              <a:rPr lang="zh-CN" altLang="en-US" sz="2800" dirty="0">
                <a:solidFill>
                  <a:sysClr val="windowText" lastClr="000000"/>
                </a:solidFill>
                <a:latin typeface="黑体" panose="02010609060101010101" pitchFamily="49" charset="-122"/>
                <a:ea typeface="黑体" panose="02010609060101010101" pitchFamily="49" charset="-122"/>
              </a:rPr>
              <a:t>（第</a:t>
            </a:r>
            <a:r>
              <a:rPr lang="en-US" altLang="zh-CN" sz="2800" dirty="0">
                <a:solidFill>
                  <a:sysClr val="windowText" lastClr="000000"/>
                </a:solidFill>
                <a:latin typeface="黑体" panose="02010609060101010101" pitchFamily="49" charset="-122"/>
                <a:ea typeface="黑体" panose="02010609060101010101" pitchFamily="49" charset="-122"/>
              </a:rPr>
              <a:t>23-33</a:t>
            </a:r>
            <a:r>
              <a:rPr lang="zh-CN" altLang="en-US" sz="2800" dirty="0">
                <a:solidFill>
                  <a:sysClr val="windowText" lastClr="000000"/>
                </a:solidFill>
                <a:latin typeface="黑体" panose="02010609060101010101" pitchFamily="49" charset="-122"/>
                <a:ea typeface="黑体" panose="02010609060101010101" pitchFamily="49" charset="-122"/>
              </a:rPr>
              <a:t>自然段），想一想：我们接近草地边时，老班长状态有什么变化？这是一个怎样的老班长？</a:t>
            </a:r>
          </a:p>
          <a:p>
            <a:endParaRPr lang="zh-CN" altLang="en-US" sz="2700" dirty="0">
              <a:solidFill>
                <a:sysClr val="windowText" lastClr="000000"/>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915566"/>
            <a:ext cx="1418749" cy="20335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2"/>
          <p:cNvSpPr/>
          <p:nvPr/>
        </p:nvSpPr>
        <p:spPr>
          <a:xfrm>
            <a:off x="4680012" y="955538"/>
            <a:ext cx="702078" cy="32432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椭圆 5"/>
          <p:cNvSpPr/>
          <p:nvPr/>
        </p:nvSpPr>
        <p:spPr>
          <a:xfrm>
            <a:off x="5778460" y="1400889"/>
            <a:ext cx="2304098" cy="1170623"/>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dirty="0">
                <a:solidFill>
                  <a:schemeClr val="tx1"/>
                </a:solidFill>
              </a:rPr>
              <a:t>神态、语言、动作描写</a:t>
            </a:r>
          </a:p>
        </p:txBody>
      </p:sp>
      <p:sp>
        <p:nvSpPr>
          <p:cNvPr id="5" name="文本框 4"/>
          <p:cNvSpPr txBox="1"/>
          <p:nvPr/>
        </p:nvSpPr>
        <p:spPr>
          <a:xfrm>
            <a:off x="107504" y="401618"/>
            <a:ext cx="2663230" cy="500137"/>
          </a:xfrm>
          <a:prstGeom prst="rect">
            <a:avLst/>
          </a:prstGeom>
          <a:solidFill>
            <a:srgbClr val="92D050"/>
          </a:solidFill>
        </p:spPr>
        <p:txBody>
          <a:bodyPr wrap="none" lIns="68580" tIns="34290" rIns="68580" bIns="34290" rtlCol="0" anchor="t">
            <a:spAutoFit/>
          </a:bodyPr>
          <a:lstStyle/>
          <a:p>
            <a:r>
              <a:rPr lang="zh-CN" altLang="en-US" sz="2800" b="1" dirty="0">
                <a:solidFill>
                  <a:srgbClr val="C00000"/>
                </a:solidFill>
                <a:latin typeface="宋体" panose="02010600030101010101" pitchFamily="2" charset="-122"/>
                <a:ea typeface="宋体" panose="02010600030101010101" pitchFamily="2" charset="-122"/>
                <a:sym typeface="+mn-ea"/>
              </a:rPr>
              <a:t>奄奄一息让鱼汤</a:t>
            </a:r>
          </a:p>
        </p:txBody>
      </p:sp>
      <p:sp>
        <p:nvSpPr>
          <p:cNvPr id="9" name="下箭头 8"/>
          <p:cNvSpPr/>
          <p:nvPr/>
        </p:nvSpPr>
        <p:spPr bwMode="auto">
          <a:xfrm>
            <a:off x="6546651" y="2980834"/>
            <a:ext cx="383858" cy="671036"/>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4" name="圆角矩形 2"/>
          <p:cNvSpPr/>
          <p:nvPr/>
        </p:nvSpPr>
        <p:spPr>
          <a:xfrm>
            <a:off x="1970723" y="1279684"/>
            <a:ext cx="309086" cy="32432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圆角矩形 2"/>
          <p:cNvSpPr/>
          <p:nvPr/>
        </p:nvSpPr>
        <p:spPr>
          <a:xfrm>
            <a:off x="4057174" y="2409349"/>
            <a:ext cx="341948" cy="32432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文本框 1"/>
          <p:cNvSpPr txBox="1"/>
          <p:nvPr/>
        </p:nvSpPr>
        <p:spPr>
          <a:xfrm>
            <a:off x="1590794" y="895827"/>
            <a:ext cx="3871913" cy="2284571"/>
          </a:xfrm>
          <a:prstGeom prst="rect">
            <a:avLst/>
          </a:prstGeom>
          <a:noFill/>
        </p:spPr>
        <p:txBody>
          <a:bodyPr wrap="square" lIns="68580" tIns="34290" rIns="68580" bIns="34290" rtlCol="0">
            <a:spAutoFit/>
          </a:bodyPr>
          <a:lstStyle/>
          <a:p>
            <a:r>
              <a:rPr lang="en-US"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这天上午，老班长快活地说：</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同志们，咱们在这儿停一下，好好弄点儿吃的，鼓一鼓劲，一口气走出草地去。</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说罢，他就拿起鱼钩找水塘去了。</a:t>
            </a:r>
          </a:p>
        </p:txBody>
      </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19963"/>
          <a:stretch/>
        </p:blipFill>
        <p:spPr>
          <a:xfrm>
            <a:off x="1763688" y="3651870"/>
            <a:ext cx="6231234" cy="648072"/>
          </a:xfrm>
          <a:prstGeom prst="rect">
            <a:avLst/>
          </a:prstGeom>
        </p:spPr>
      </p:pic>
      <p:sp>
        <p:nvSpPr>
          <p:cNvPr id="11" name="TextBox 10"/>
          <p:cNvSpPr txBox="1">
            <a:spLocks noChangeArrowheads="1"/>
          </p:cNvSpPr>
          <p:nvPr/>
        </p:nvSpPr>
        <p:spPr bwMode="auto">
          <a:xfrm>
            <a:off x="1916112" y="3694261"/>
            <a:ext cx="5444119" cy="461665"/>
          </a:xfrm>
          <a:prstGeom prst="rect">
            <a:avLst/>
          </a:prstGeom>
          <a:solidFill>
            <a:schemeClr val="bg1">
              <a:alpha val="73000"/>
            </a:schemeClr>
          </a:solidFill>
          <a:ln>
            <a:noFill/>
            <a:headEnd/>
            <a:tailEnd/>
          </a:ln>
        </p:spPr>
        <p:style>
          <a:lnRef idx="2">
            <a:schemeClr val="accent3"/>
          </a:lnRef>
          <a:fillRef idx="1">
            <a:schemeClr val="lt1"/>
          </a:fillRef>
          <a:effectRef idx="0">
            <a:schemeClr val="accent3"/>
          </a:effectRef>
          <a:fontRef idx="minor">
            <a:schemeClr val="dk1"/>
          </a:fontRef>
        </p:style>
        <p:txBody>
          <a:bodyPr vert="horz" wrap="none">
            <a:spAutoFit/>
          </a:bodyPr>
          <a:lstStyle/>
          <a:p>
            <a:r>
              <a:rPr lang="zh-CN" altLang="en-US" sz="2400" b="1" dirty="0">
                <a:solidFill>
                  <a:schemeClr val="tx1"/>
                </a:solidFill>
                <a:latin typeface="黑体" pitchFamily="49" charset="-122"/>
                <a:ea typeface="黑体" pitchFamily="49" charset="-122"/>
              </a:rPr>
              <a:t>神态、语言、动作：革命乐观主义精神</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bldLvl="0" animBg="1"/>
      <p:bldP spid="9" grpId="0" bldLvl="0" animBg="1"/>
      <p:bldP spid="4" grpId="0" bldLvl="0" animBg="1"/>
      <p:bldP spid="8" grpId="0" bldLvl="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0.so.qhimgs1.com/t01e8a6a84e1749b5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9000" y="1119889"/>
            <a:ext cx="3099246" cy="206874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763877" y="668166"/>
            <a:ext cx="3834427" cy="2838450"/>
          </a:xfrm>
          <a:prstGeom prst="rect">
            <a:avLst/>
          </a:prstGeom>
        </p:spPr>
        <p:txBody>
          <a:bodyPr wrap="square" lIns="68580" tIns="34290" rIns="68580" bIns="34290">
            <a:spAutoFit/>
          </a:bodyPr>
          <a:lstStyle/>
          <a:p>
            <a:pPr>
              <a:lnSpc>
                <a:spcPct val="150000"/>
              </a:lnSpc>
            </a:pPr>
            <a:r>
              <a:rPr lang="zh-CN" altLang="en-US" sz="2400"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不，你们吃吧。你们一定要走出草地去！见着指导员，告诉他，我没完成党交给我的任务，没把你们照顾好。看，你们都瘦得</a:t>
            </a:r>
            <a:r>
              <a:rPr lang="en-US" altLang="zh-CN" sz="2400" b="1" dirty="0">
                <a:latin typeface="楷体" panose="02010609060101010101" pitchFamily="49" charset="-122"/>
                <a:ea typeface="楷体" panose="02010609060101010101" pitchFamily="49" charset="-122"/>
              </a:rPr>
              <a:t>……”</a:t>
            </a:r>
            <a:endParaRPr lang="zh-CN" altLang="en-US" sz="2400" b="1" dirty="0"/>
          </a:p>
        </p:txBody>
      </p:sp>
      <p:sp>
        <p:nvSpPr>
          <p:cNvPr id="6" name="椭圆 5"/>
          <p:cNvSpPr/>
          <p:nvPr/>
        </p:nvSpPr>
        <p:spPr>
          <a:xfrm>
            <a:off x="4187419" y="246682"/>
            <a:ext cx="1944216" cy="704362"/>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tx1"/>
                </a:solidFill>
              </a:rPr>
              <a:t>语言描写</a:t>
            </a:r>
          </a:p>
        </p:txBody>
      </p:sp>
      <p:sp>
        <p:nvSpPr>
          <p:cNvPr id="9" name="下箭头 8"/>
          <p:cNvSpPr/>
          <p:nvPr/>
        </p:nvSpPr>
        <p:spPr bwMode="auto">
          <a:xfrm rot="18120000">
            <a:off x="1998821" y="3282792"/>
            <a:ext cx="383858" cy="671036"/>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2048"/>
          <a:stretch/>
        </p:blipFill>
        <p:spPr>
          <a:xfrm>
            <a:off x="611560" y="3939902"/>
            <a:ext cx="4511831" cy="648072"/>
          </a:xfrm>
          <a:prstGeom prst="rect">
            <a:avLst/>
          </a:prstGeom>
        </p:spPr>
      </p:pic>
      <p:sp>
        <p:nvSpPr>
          <p:cNvPr id="10" name="TextBox 9"/>
          <p:cNvSpPr txBox="1">
            <a:spLocks noChangeArrowheads="1"/>
          </p:cNvSpPr>
          <p:nvPr/>
        </p:nvSpPr>
        <p:spPr bwMode="auto">
          <a:xfrm>
            <a:off x="611561" y="3982293"/>
            <a:ext cx="3897221" cy="461665"/>
          </a:xfrm>
          <a:prstGeom prst="rect">
            <a:avLst/>
          </a:prstGeom>
          <a:solidFill>
            <a:schemeClr val="bg1">
              <a:alpha val="73000"/>
            </a:schemeClr>
          </a:solidFill>
          <a:ln>
            <a:noFill/>
            <a:headEnd/>
            <a:tailEnd/>
          </a:ln>
        </p:spPr>
        <p:style>
          <a:lnRef idx="2">
            <a:schemeClr val="accent3"/>
          </a:lnRef>
          <a:fillRef idx="1">
            <a:schemeClr val="lt1"/>
          </a:fillRef>
          <a:effectRef idx="0">
            <a:schemeClr val="accent3"/>
          </a:effectRef>
          <a:fontRef idx="minor">
            <a:schemeClr val="dk1"/>
          </a:fontRef>
        </p:style>
        <p:txBody>
          <a:bodyPr vert="horz" wrap="none">
            <a:spAutoFit/>
          </a:bodyPr>
          <a:lstStyle/>
          <a:p>
            <a:r>
              <a:rPr lang="zh-CN" altLang="en-US" sz="2400" b="1" dirty="0">
                <a:solidFill>
                  <a:schemeClr val="tx1"/>
                </a:solidFill>
                <a:latin typeface="黑体" pitchFamily="49" charset="-122"/>
                <a:ea typeface="黑体" pitchFamily="49" charset="-122"/>
              </a:rPr>
              <a:t>语言：牢记使命、关心战友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p:nvPr/>
        </p:nvSpPr>
        <p:spPr>
          <a:xfrm>
            <a:off x="1259632" y="1541872"/>
            <a:ext cx="6557543" cy="1689693"/>
          </a:xfrm>
          <a:prstGeom prst="rect">
            <a:avLst/>
          </a:prstGeom>
          <a:noFill/>
        </p:spPr>
        <p:txBody>
          <a:bodyPr wrap="square" lIns="68580" tIns="34290" rIns="68580" bIns="34290" rtlCol="0" anchor="t">
            <a:spAutoFit/>
          </a:bodyPr>
          <a:lstStyle/>
          <a:p>
            <a:pPr>
              <a:lnSpc>
                <a:spcPct val="130000"/>
              </a:lnSpc>
            </a:pPr>
            <a:r>
              <a:rPr lang="zh-CN" altLang="en-US" sz="2700" dirty="0">
                <a:latin typeface="黑体" panose="02010609060101010101" pitchFamily="49" charset="-122"/>
                <a:ea typeface="黑体" panose="02010609060101010101" pitchFamily="49" charset="-122"/>
              </a:rPr>
              <a:t>    本文作者描写老班长用了大量的神态、动作、语言等描写，请你运用这些方法描写一个你熟悉的人物。</a:t>
            </a:r>
          </a:p>
        </p:txBody>
      </p:sp>
      <p:grpSp>
        <p:nvGrpSpPr>
          <p:cNvPr id="2" name="组合 1"/>
          <p:cNvGrpSpPr/>
          <p:nvPr/>
        </p:nvGrpSpPr>
        <p:grpSpPr>
          <a:xfrm>
            <a:off x="513272" y="534044"/>
            <a:ext cx="1746005" cy="500137"/>
            <a:chOff x="755576" y="349591"/>
            <a:chExt cx="2328007" cy="666849"/>
          </a:xfrm>
        </p:grpSpPr>
        <p:sp>
          <p:nvSpPr>
            <p:cNvPr id="11" name="文本框 9"/>
            <p:cNvSpPr txBox="1"/>
            <p:nvPr/>
          </p:nvSpPr>
          <p:spPr>
            <a:xfrm>
              <a:off x="1320351" y="349591"/>
              <a:ext cx="1763232" cy="666849"/>
            </a:xfrm>
            <a:prstGeom prst="rect">
              <a:avLst/>
            </a:prstGeom>
            <a:noFill/>
          </p:spPr>
          <p:txBody>
            <a:bodyPr wrap="square" lIns="68580" tIns="34290" rIns="68580" bIns="34290" rtlCol="0">
              <a:spAutoFit/>
            </a:bodyPr>
            <a:lstStyle/>
            <a:p>
              <a:r>
                <a:rPr lang="zh-CN" altLang="en-US" sz="2800" b="1" dirty="0">
                  <a:latin typeface="黑体" panose="02010609060101010101" pitchFamily="49" charset="-122"/>
                  <a:ea typeface="黑体" panose="02010609060101010101" pitchFamily="49" charset="-122"/>
                </a:rPr>
                <a:t>小</a:t>
              </a:r>
              <a:r>
                <a:rPr lang="zh-CN" altLang="en-US" sz="2800" dirty="0">
                  <a:latin typeface="黑体" panose="02010609060101010101" pitchFamily="49" charset="-122"/>
                  <a:ea typeface="黑体" panose="02010609060101010101" pitchFamily="49" charset="-122"/>
                </a:rPr>
                <a:t>练笔</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11510"/>
              <a:ext cx="559476" cy="5454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7409" y="1435894"/>
            <a:ext cx="6649403" cy="2838450"/>
          </a:xfrm>
          <a:prstGeom prst="rect">
            <a:avLst/>
          </a:prstGeom>
          <a:noFill/>
        </p:spPr>
        <p:txBody>
          <a:bodyPr wrap="square" lIns="68580" tIns="34290" rIns="68580" bIns="34290" rtlCol="0">
            <a:spAutoFit/>
          </a:bodyPr>
          <a:lstStyle/>
          <a:p>
            <a:r>
              <a:rPr lang="en-US" altLang="zh-CN" b="1" dirty="0"/>
              <a:t>            </a:t>
            </a:r>
            <a:r>
              <a:rPr lang="zh-CN" altLang="en-US" sz="1800" b="1" dirty="0">
                <a:latin typeface="楷体" panose="02010609060101010101" pitchFamily="49" charset="-122"/>
                <a:ea typeface="楷体" panose="02010609060101010101" pitchFamily="49" charset="-122"/>
                <a:cs typeface="楷体" panose="02010609060101010101" pitchFamily="49" charset="-122"/>
              </a:rPr>
              <a:t>李老师是我们的班主任。</a:t>
            </a:r>
          </a:p>
          <a:p>
            <a:r>
              <a:rPr lang="zh-CN" altLang="en-US" sz="1800" b="1" dirty="0">
                <a:latin typeface="楷体" panose="02010609060101010101" pitchFamily="49" charset="-122"/>
                <a:ea typeface="楷体" panose="02010609060101010101" pitchFamily="49" charset="-122"/>
                <a:cs typeface="楷体" panose="02010609060101010101" pitchFamily="49" charset="-122"/>
              </a:rPr>
              <a:t>    他身材瘦高，好像一阵风就能吹倒似的。在学校，他一直穿着西装和白衬衫，领扣一直是扣着的。他那副方形黑框眼镜虽然老旧，但被他擦得透亮。从那里，我们能看见他明亮的眼睛。</a:t>
            </a:r>
          </a:p>
          <a:p>
            <a:r>
              <a:rPr lang="zh-CN" altLang="en-US" sz="1800" b="1" dirty="0">
                <a:latin typeface="楷体" panose="02010609060101010101" pitchFamily="49" charset="-122"/>
                <a:ea typeface="楷体" panose="02010609060101010101" pitchFamily="49" charset="-122"/>
                <a:cs typeface="楷体" panose="02010609060101010101" pitchFamily="49" charset="-122"/>
              </a:rPr>
              <a:t>    每天板书的时候，他都笔直地站在黑板面前，左手拿书，右手一丝不苟的在黑板上划动。他的字，极方正，就像他的表情一样。</a:t>
            </a:r>
          </a:p>
          <a:p>
            <a:r>
              <a:rPr lang="zh-CN" altLang="en-US" sz="1800" b="1" dirty="0">
                <a:latin typeface="楷体" panose="02010609060101010101" pitchFamily="49" charset="-122"/>
                <a:ea typeface="楷体" panose="02010609060101010101" pitchFamily="49" charset="-122"/>
                <a:cs typeface="楷体" panose="02010609060101010101" pitchFamily="49" charset="-122"/>
              </a:rPr>
              <a:t>    每当我们趴在座子上听课时，他都会来到我们身边，用手敲一下桌子，说：</a:t>
            </a:r>
            <a:r>
              <a:rPr lang="en-US" altLang="zh-CN" sz="1800" b="1" dirty="0">
                <a:latin typeface="楷体" panose="02010609060101010101" pitchFamily="49" charset="-122"/>
                <a:ea typeface="楷体" panose="02010609060101010101" pitchFamily="49" charset="-122"/>
                <a:cs typeface="楷体" panose="02010609060101010101" pitchFamily="49" charset="-122"/>
              </a:rPr>
              <a:t>“</a:t>
            </a:r>
            <a:r>
              <a:rPr lang="zh-CN" altLang="en-US" sz="1800" b="1" dirty="0">
                <a:latin typeface="楷体" panose="02010609060101010101" pitchFamily="49" charset="-122"/>
                <a:ea typeface="楷体" panose="02010609060101010101" pitchFamily="49" charset="-122"/>
                <a:cs typeface="楷体" panose="02010609060101010101" pitchFamily="49" charset="-122"/>
              </a:rPr>
              <a:t>坐直！</a:t>
            </a:r>
            <a:r>
              <a:rPr lang="en-US" altLang="zh-CN" sz="1800" b="1" dirty="0">
                <a:latin typeface="楷体" panose="02010609060101010101" pitchFamily="49" charset="-122"/>
                <a:ea typeface="楷体" panose="02010609060101010101" pitchFamily="49" charset="-122"/>
                <a:cs typeface="楷体" panose="02010609060101010101" pitchFamily="49" charset="-122"/>
              </a:rPr>
              <a:t>”</a:t>
            </a:r>
          </a:p>
          <a:p>
            <a:r>
              <a:rPr lang="zh-CN" altLang="en-US" sz="1800" b="1" dirty="0">
                <a:latin typeface="楷体" panose="02010609060101010101" pitchFamily="49" charset="-122"/>
                <a:ea typeface="楷体" panose="02010609060101010101" pitchFamily="49" charset="-122"/>
                <a:cs typeface="楷体" panose="02010609060101010101" pitchFamily="49" charset="-122"/>
              </a:rPr>
              <a:t>    他确实和其他的老师不一样。</a:t>
            </a:r>
          </a:p>
        </p:txBody>
      </p:sp>
      <p:sp>
        <p:nvSpPr>
          <p:cNvPr id="3" name="云形 2"/>
          <p:cNvSpPr/>
          <p:nvPr/>
        </p:nvSpPr>
        <p:spPr>
          <a:xfrm>
            <a:off x="3842980" y="519590"/>
            <a:ext cx="1458278" cy="431959"/>
          </a:xfrm>
          <a:prstGeom prst="cloud">
            <a:avLst/>
          </a:prstGeom>
          <a:solidFill>
            <a:srgbClr val="92D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a:solidFill>
                  <a:schemeClr val="tx1"/>
                </a:solidFill>
                <a:latin typeface="宋体" panose="02010600030101010101" pitchFamily="2" charset="-122"/>
                <a:ea typeface="宋体" panose="02010600030101010101" pitchFamily="2" charset="-122"/>
              </a:rPr>
              <a:t>示例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6"/>
          <p:cNvSpPr txBox="1"/>
          <p:nvPr/>
        </p:nvSpPr>
        <p:spPr>
          <a:xfrm>
            <a:off x="1106116" y="1120180"/>
            <a:ext cx="6490221" cy="1989775"/>
          </a:xfrm>
          <a:prstGeom prst="rect">
            <a:avLst/>
          </a:prstGeom>
          <a:noFill/>
        </p:spPr>
        <p:txBody>
          <a:bodyPr wrap="square" lIns="68580" tIns="34290" rIns="68580" bIns="34290" rtlCol="0" anchor="t">
            <a:spAutoFit/>
          </a:bodyPr>
          <a:lstStyle/>
          <a:p>
            <a:pPr>
              <a:lnSpc>
                <a:spcPct val="130000"/>
              </a:lnSpc>
            </a:pPr>
            <a:r>
              <a:rPr lang="zh-CN" altLang="en-US" sz="3200" dirty="0">
                <a:solidFill>
                  <a:srgbClr val="FF0000"/>
                </a:solidFill>
                <a:latin typeface="黑体" panose="02010609060101010101" pitchFamily="49" charset="-122"/>
                <a:ea typeface="黑体" panose="02010609060101010101" pitchFamily="49" charset="-122"/>
              </a:rPr>
              <a:t>    小结：</a:t>
            </a:r>
            <a:r>
              <a:rPr lang="zh-CN" altLang="en-US" sz="3200" dirty="0">
                <a:latin typeface="黑体" panose="02010609060101010101" pitchFamily="49" charset="-122"/>
                <a:ea typeface="黑体" panose="02010609060101010101" pitchFamily="49" charset="-122"/>
              </a:rPr>
              <a:t>作者通过语言、动作、神态等描写方法，将老班长刻画成了一个什么样的人？</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 r="8790"/>
          <a:stretch/>
        </p:blipFill>
        <p:spPr>
          <a:xfrm>
            <a:off x="1127051" y="1886767"/>
            <a:ext cx="6210277" cy="548688"/>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7321"/>
          <a:stretch/>
        </p:blipFill>
        <p:spPr>
          <a:xfrm>
            <a:off x="755576" y="2664587"/>
            <a:ext cx="4612963" cy="749873"/>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 r="8790"/>
          <a:stretch/>
        </p:blipFill>
        <p:spPr>
          <a:xfrm>
            <a:off x="1979712" y="1275606"/>
            <a:ext cx="5482480" cy="548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3027" y="481013"/>
            <a:ext cx="7983379" cy="3872865"/>
          </a:xfrm>
          <a:prstGeom prst="rect">
            <a:avLst/>
          </a:pr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500"/>
          </a:p>
        </p:txBody>
      </p:sp>
      <p:sp>
        <p:nvSpPr>
          <p:cNvPr id="7" name="Rectangle 7"/>
          <p:cNvSpPr>
            <a:spLocks noChangeArrowheads="1"/>
          </p:cNvSpPr>
          <p:nvPr/>
        </p:nvSpPr>
        <p:spPr bwMode="auto">
          <a:xfrm>
            <a:off x="500272" y="531454"/>
            <a:ext cx="7768883" cy="3467103"/>
          </a:xfrm>
          <a:prstGeom prst="rect">
            <a:avLst/>
          </a:prstGeom>
          <a:noFill/>
          <a:ln w="19050">
            <a:noFill/>
            <a:prstDash val="sysDash"/>
            <a:miter lim="800000"/>
          </a:ln>
        </p:spPr>
        <p:txBody>
          <a:bodyPr wrap="square" lIns="68580" tIns="34290" rIns="68580" bIns="34290" anchor="ctr">
            <a:spAutoFit/>
          </a:bodyPr>
          <a:lstStyle/>
          <a:p>
            <a:pPr algn="just">
              <a:lnSpc>
                <a:spcPct val="120000"/>
              </a:lnSpc>
            </a:pPr>
            <a:r>
              <a:rPr lang="zh-CN" altLang="en-US" sz="2700" b="1" dirty="0">
                <a:solidFill>
                  <a:srgbClr val="0066FF"/>
                </a:solidFill>
                <a:latin typeface="黑体" panose="02010609060101010101" pitchFamily="49" charset="-122"/>
                <a:ea typeface="黑体" panose="02010609060101010101" pitchFamily="49" charset="-122"/>
              </a:rPr>
              <a:t>长征</a:t>
            </a:r>
            <a:r>
              <a:rPr lang="zh-CN" altLang="en-US" sz="2700" b="1" dirty="0">
                <a:latin typeface="黑体" panose="02010609060101010101" pitchFamily="49" charset="-122"/>
                <a:ea typeface="黑体" panose="02010609060101010101" pitchFamily="49" charset="-122"/>
              </a:rPr>
              <a:t>  </a:t>
            </a:r>
          </a:p>
          <a:p>
            <a:pPr algn="just">
              <a:lnSpc>
                <a:spcPct val="120000"/>
              </a:lnSpc>
            </a:pPr>
            <a:r>
              <a:rPr lang="zh-CN" altLang="en-US" sz="2700" b="1" dirty="0">
                <a:latin typeface="黑体" panose="02010609060101010101" pitchFamily="49" charset="-122"/>
                <a:ea typeface="黑体" panose="02010609060101010101" pitchFamily="49" charset="-122"/>
              </a:rPr>
              <a:t>    </a:t>
            </a:r>
            <a:r>
              <a:rPr lang="zh-CN" altLang="en-US" sz="2600" b="1" dirty="0">
                <a:latin typeface="楷体" panose="02010609060101010101" pitchFamily="49" charset="-122"/>
                <a:ea typeface="楷体" panose="02010609060101010101" pitchFamily="49" charset="-122"/>
                <a:cs typeface="楷体" panose="02010609060101010101" pitchFamily="49" charset="-122"/>
              </a:rPr>
              <a:t>红军二万五千里长征，简称 “长征”，是第二次国内革命战争时期中国工农红军主力从长江南北各根据地向陕北革命根据地</a:t>
            </a:r>
            <a:r>
              <a:rPr lang="en-US" altLang="zh-CN" sz="2600" b="1" dirty="0">
                <a:latin typeface="楷体" panose="02010609060101010101" pitchFamily="49" charset="-122"/>
                <a:ea typeface="楷体" panose="02010609060101010101" pitchFamily="49" charset="-122"/>
                <a:cs typeface="楷体" panose="02010609060101010101" pitchFamily="49" charset="-122"/>
              </a:rPr>
              <a:t>(</a:t>
            </a:r>
            <a:r>
              <a:rPr lang="zh-CN" altLang="en-US" sz="2600" b="1" dirty="0">
                <a:latin typeface="楷体" panose="02010609060101010101" pitchFamily="49" charset="-122"/>
                <a:ea typeface="楷体" panose="02010609060101010101" pitchFamily="49" charset="-122"/>
                <a:cs typeface="楷体" panose="02010609060101010101" pitchFamily="49" charset="-122"/>
              </a:rPr>
              <a:t>亦称陕甘苏区</a:t>
            </a:r>
            <a:r>
              <a:rPr lang="en-US" altLang="zh-CN" sz="2600" b="1" dirty="0">
                <a:latin typeface="楷体" panose="02010609060101010101" pitchFamily="49" charset="-122"/>
                <a:ea typeface="楷体" panose="02010609060101010101" pitchFamily="49" charset="-122"/>
                <a:cs typeface="楷体" panose="02010609060101010101" pitchFamily="49" charset="-122"/>
              </a:rPr>
              <a:t>)</a:t>
            </a:r>
            <a:r>
              <a:rPr lang="zh-CN" altLang="en-US" sz="2600" b="1" dirty="0">
                <a:latin typeface="楷体" panose="02010609060101010101" pitchFamily="49" charset="-122"/>
                <a:ea typeface="楷体" panose="02010609060101010101" pitchFamily="49" charset="-122"/>
                <a:cs typeface="楷体" panose="02010609060101010101" pitchFamily="49" charset="-122"/>
              </a:rPr>
              <a:t>进行的战略大转移。从</a:t>
            </a:r>
            <a:r>
              <a:rPr lang="en-US" altLang="zh-CN" sz="2600" b="1" dirty="0">
                <a:latin typeface="楷体" panose="02010609060101010101" pitchFamily="49" charset="-122"/>
                <a:ea typeface="楷体" panose="02010609060101010101" pitchFamily="49" charset="-122"/>
                <a:cs typeface="楷体" panose="02010609060101010101" pitchFamily="49" charset="-122"/>
              </a:rPr>
              <a:t>1934 </a:t>
            </a:r>
            <a:r>
              <a:rPr lang="zh-CN" altLang="en-US" sz="2600" b="1" dirty="0">
                <a:latin typeface="楷体" panose="02010609060101010101" pitchFamily="49" charset="-122"/>
                <a:ea typeface="楷体" panose="02010609060101010101" pitchFamily="49" charset="-122"/>
                <a:cs typeface="楷体" panose="02010609060101010101" pitchFamily="49" charset="-122"/>
              </a:rPr>
              <a:t>年</a:t>
            </a:r>
            <a:r>
              <a:rPr lang="en-US" altLang="zh-CN" sz="2600" b="1" dirty="0">
                <a:latin typeface="楷体" panose="02010609060101010101" pitchFamily="49" charset="-122"/>
                <a:ea typeface="楷体" panose="02010609060101010101" pitchFamily="49" charset="-122"/>
                <a:cs typeface="楷体" panose="02010609060101010101" pitchFamily="49" charset="-122"/>
              </a:rPr>
              <a:t>10</a:t>
            </a:r>
            <a:r>
              <a:rPr lang="zh-CN" altLang="en-US" sz="2600" b="1" dirty="0">
                <a:latin typeface="楷体" panose="02010609060101010101" pitchFamily="49" charset="-122"/>
                <a:ea typeface="楷体" panose="02010609060101010101" pitchFamily="49" charset="-122"/>
                <a:cs typeface="楷体" panose="02010609060101010101" pitchFamily="49" charset="-122"/>
              </a:rPr>
              <a:t>月开始，到 </a:t>
            </a:r>
            <a:r>
              <a:rPr lang="en-US" altLang="zh-CN" sz="2600" b="1" dirty="0">
                <a:latin typeface="楷体" panose="02010609060101010101" pitchFamily="49" charset="-122"/>
                <a:ea typeface="楷体" panose="02010609060101010101" pitchFamily="49" charset="-122"/>
                <a:cs typeface="楷体" panose="02010609060101010101" pitchFamily="49" charset="-122"/>
              </a:rPr>
              <a:t>1936 </a:t>
            </a:r>
            <a:r>
              <a:rPr lang="zh-CN" altLang="en-US" sz="2600" b="1" dirty="0">
                <a:latin typeface="楷体" panose="02010609060101010101" pitchFamily="49" charset="-122"/>
                <a:ea typeface="楷体" panose="02010609060101010101" pitchFamily="49" charset="-122"/>
                <a:cs typeface="楷体" panose="02010609060101010101" pitchFamily="49" charset="-122"/>
              </a:rPr>
              <a:t>年 </a:t>
            </a:r>
            <a:r>
              <a:rPr lang="en-US" altLang="zh-CN" sz="2600" b="1" dirty="0">
                <a:latin typeface="楷体" panose="02010609060101010101" pitchFamily="49" charset="-122"/>
                <a:ea typeface="楷体" panose="02010609060101010101" pitchFamily="49" charset="-122"/>
                <a:cs typeface="楷体" panose="02010609060101010101" pitchFamily="49" charset="-122"/>
              </a:rPr>
              <a:t>10 </a:t>
            </a:r>
            <a:r>
              <a:rPr lang="zh-CN" altLang="en-US" sz="2600" b="1" dirty="0">
                <a:latin typeface="楷体" panose="02010609060101010101" pitchFamily="49" charset="-122"/>
                <a:ea typeface="楷体" panose="02010609060101010101" pitchFamily="49" charset="-122"/>
                <a:cs typeface="楷体" panose="02010609060101010101" pitchFamily="49" charset="-122"/>
              </a:rPr>
              <a:t>月结束。历时</a:t>
            </a:r>
            <a:r>
              <a:rPr lang="zh-CN" altLang="en-US" sz="2600" b="1" dirty="0">
                <a:solidFill>
                  <a:srgbClr val="FF0000"/>
                </a:solidFill>
                <a:latin typeface="楷体" panose="02010609060101010101" pitchFamily="49" charset="-122"/>
                <a:ea typeface="楷体" panose="02010609060101010101" pitchFamily="49" charset="-122"/>
                <a:cs typeface="楷体" panose="02010609060101010101" pitchFamily="49" charset="-122"/>
              </a:rPr>
              <a:t>两年</a:t>
            </a:r>
            <a:r>
              <a:rPr lang="zh-CN" altLang="en-US" sz="2600" b="1" dirty="0">
                <a:latin typeface="楷体" panose="02010609060101010101" pitchFamily="49" charset="-122"/>
                <a:ea typeface="楷体" panose="02010609060101010101" pitchFamily="49" charset="-122"/>
                <a:cs typeface="楷体" panose="02010609060101010101" pitchFamily="49" charset="-122"/>
              </a:rPr>
              <a:t>，行程</a:t>
            </a:r>
            <a:r>
              <a:rPr lang="zh-CN" altLang="en-US" sz="2600" b="1" dirty="0">
                <a:solidFill>
                  <a:srgbClr val="FF0000"/>
                </a:solidFill>
                <a:latin typeface="楷体" panose="02010609060101010101" pitchFamily="49" charset="-122"/>
                <a:ea typeface="楷体" panose="02010609060101010101" pitchFamily="49" charset="-122"/>
                <a:cs typeface="楷体" panose="02010609060101010101" pitchFamily="49" charset="-122"/>
              </a:rPr>
              <a:t>二万五千里</a:t>
            </a:r>
            <a:r>
              <a:rPr lang="zh-CN" altLang="en-US" sz="2600" b="1" dirty="0">
                <a:latin typeface="楷体" panose="02010609060101010101" pitchFamily="49" charset="-122"/>
                <a:ea typeface="楷体" panose="02010609060101010101" pitchFamily="49" charset="-122"/>
                <a:cs typeface="楷体" panose="02010609060101010101" pitchFamily="49" charset="-122"/>
              </a:rPr>
              <a:t>。</a:t>
            </a:r>
            <a:r>
              <a:rPr lang="zh-CN" altLang="en-US" sz="2600" b="1" dirty="0">
                <a:solidFill>
                  <a:srgbClr val="FF0000"/>
                </a:solidFill>
                <a:latin typeface="楷体" panose="02010609060101010101" pitchFamily="49" charset="-122"/>
                <a:ea typeface="楷体" panose="02010609060101010101" pitchFamily="49" charset="-122"/>
                <a:cs typeface="楷体" panose="02010609060101010101" pitchFamily="49" charset="-122"/>
              </a:rPr>
              <a:t>中央红军</a:t>
            </a:r>
            <a:r>
              <a:rPr lang="zh-CN" altLang="en-US" sz="2600" b="1" dirty="0">
                <a:latin typeface="楷体" panose="02010609060101010101" pitchFamily="49" charset="-122"/>
                <a:ea typeface="楷体" panose="02010609060101010101" pitchFamily="49" charset="-122"/>
                <a:cs typeface="楷体" panose="02010609060101010101" pitchFamily="49" charset="-122"/>
              </a:rPr>
              <a:t>长征前约 </a:t>
            </a:r>
            <a:r>
              <a:rPr lang="en-US" altLang="zh-CN" sz="2600" b="1" dirty="0">
                <a:solidFill>
                  <a:srgbClr val="FF0000"/>
                </a:solidFill>
                <a:latin typeface="楷体" panose="02010609060101010101" pitchFamily="49" charset="-122"/>
                <a:ea typeface="楷体" panose="02010609060101010101" pitchFamily="49" charset="-122"/>
                <a:cs typeface="楷体" panose="02010609060101010101" pitchFamily="49" charset="-122"/>
              </a:rPr>
              <a:t>8.8 </a:t>
            </a:r>
            <a:r>
              <a:rPr lang="zh-CN" altLang="en-US" sz="2600" b="1" dirty="0">
                <a:solidFill>
                  <a:srgbClr val="FF0000"/>
                </a:solidFill>
                <a:latin typeface="楷体" panose="02010609060101010101" pitchFamily="49" charset="-122"/>
                <a:ea typeface="楷体" panose="02010609060101010101" pitchFamily="49" charset="-122"/>
                <a:cs typeface="楷体" panose="02010609060101010101" pitchFamily="49" charset="-122"/>
              </a:rPr>
              <a:t>万</a:t>
            </a:r>
            <a:r>
              <a:rPr lang="zh-CN" altLang="en-US" sz="2600" b="1" dirty="0">
                <a:latin typeface="楷体" panose="02010609060101010101" pitchFamily="49" charset="-122"/>
                <a:ea typeface="楷体" panose="02010609060101010101" pitchFamily="49" charset="-122"/>
                <a:cs typeface="楷体" panose="02010609060101010101" pitchFamily="49" charset="-122"/>
              </a:rPr>
              <a:t>人，到达陕北后只剩下</a:t>
            </a:r>
            <a:r>
              <a:rPr lang="zh-CN" altLang="en-US" sz="2600" b="1" dirty="0">
                <a:solidFill>
                  <a:srgbClr val="FF0000"/>
                </a:solidFill>
                <a:latin typeface="楷体" panose="02010609060101010101" pitchFamily="49" charset="-122"/>
                <a:ea typeface="楷体" panose="02010609060101010101" pitchFamily="49" charset="-122"/>
                <a:cs typeface="楷体" panose="02010609060101010101" pitchFamily="49" charset="-122"/>
              </a:rPr>
              <a:t>约七千人</a:t>
            </a:r>
            <a:r>
              <a:rPr lang="zh-CN" altLang="en-US" sz="2600" b="1" dirty="0">
                <a:latin typeface="楷体" panose="02010609060101010101" pitchFamily="49" charset="-122"/>
                <a:ea typeface="楷体" panose="02010609060101010101" pitchFamily="49" charset="-122"/>
                <a:cs typeface="楷体" panose="02010609060101010101" pitchFamily="49" charset="-122"/>
              </a:rPr>
              <a:t>。</a:t>
            </a:r>
            <a:endParaRPr kumimoji="1" lang="zh-CN" altLang="en-US" sz="2600"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93113" y="2129056"/>
            <a:ext cx="2225609" cy="484748"/>
          </a:xfrm>
          <a:prstGeom prst="rect">
            <a:avLst/>
          </a:prstGeom>
          <a:noFill/>
        </p:spPr>
        <p:txBody>
          <a:bodyPr wrap="none" lIns="68580" tIns="34290" rIns="68580" bIns="34290" rtlCol="0">
            <a:spAutoFit/>
          </a:bodyPr>
          <a:lstStyle/>
          <a:p>
            <a:pPr algn="l"/>
            <a:r>
              <a:rPr lang="zh-CN" altLang="en-US" sz="2700" b="1" dirty="0">
                <a:solidFill>
                  <a:srgbClr val="0000FF"/>
                </a:solidFill>
                <a:latin typeface="宋体" panose="02010600030101010101" pitchFamily="2" charset="-122"/>
                <a:ea typeface="宋体" panose="02010600030101010101" pitchFamily="2" charset="-122"/>
                <a:sym typeface="宋体" panose="02010600030101010101" pitchFamily="2" charset="-122"/>
              </a:rPr>
              <a:t>老班长是一个</a:t>
            </a:r>
          </a:p>
        </p:txBody>
      </p:sp>
      <p:sp>
        <p:nvSpPr>
          <p:cNvPr id="4" name="文本框 3"/>
          <p:cNvSpPr txBox="1"/>
          <p:nvPr/>
        </p:nvSpPr>
        <p:spPr>
          <a:xfrm>
            <a:off x="4064913" y="2775327"/>
            <a:ext cx="1401128" cy="486891"/>
          </a:xfrm>
          <a:prstGeom prst="ellipse">
            <a:avLst/>
          </a:prstGeom>
          <a:solidFill>
            <a:srgbClr val="FFC000"/>
          </a:solidFill>
        </p:spPr>
        <p:txBody>
          <a:bodyPr wrap="square" lIns="68580" tIns="34290" rIns="68580" bIns="34290" rtlCol="0">
            <a:spAutoFit/>
          </a:bodyPr>
          <a:lstStyle/>
          <a:p>
            <a:pPr algn="ctr"/>
            <a:r>
              <a:rPr lang="zh-CN" altLang="en-US" sz="1800" b="1" dirty="0">
                <a:solidFill>
                  <a:srgbClr val="FF0000"/>
                </a:solidFill>
                <a:latin typeface="楷体" panose="02010609060101010101" pitchFamily="49" charset="-122"/>
                <a:ea typeface="楷体" panose="02010609060101010101" pitchFamily="49" charset="-122"/>
                <a:sym typeface="宋体" panose="02010600030101010101" pitchFamily="2" charset="-122"/>
              </a:rPr>
              <a:t>忠于党</a:t>
            </a:r>
          </a:p>
        </p:txBody>
      </p:sp>
      <p:sp>
        <p:nvSpPr>
          <p:cNvPr id="5" name="文本框 4"/>
          <p:cNvSpPr txBox="1"/>
          <p:nvPr/>
        </p:nvSpPr>
        <p:spPr>
          <a:xfrm>
            <a:off x="4037292" y="2221925"/>
            <a:ext cx="1499896" cy="486891"/>
          </a:xfrm>
          <a:prstGeom prst="ellipse">
            <a:avLst/>
          </a:prstGeom>
          <a:solidFill>
            <a:srgbClr val="FFC000"/>
          </a:solidFill>
        </p:spPr>
        <p:txBody>
          <a:bodyPr wrap="none" lIns="68580" tIns="34290" rIns="68580" bIns="34290" rtlCol="0">
            <a:spAutoFit/>
          </a:bodyPr>
          <a:lstStyle/>
          <a:p>
            <a:pPr algn="l"/>
            <a:r>
              <a:rPr lang="zh-CN" altLang="en-US" sz="1800" b="1" dirty="0">
                <a:solidFill>
                  <a:srgbClr val="FF0000"/>
                </a:solidFill>
                <a:latin typeface="楷体" panose="02010609060101010101" pitchFamily="49" charset="-122"/>
                <a:ea typeface="楷体" panose="02010609060101010101" pitchFamily="49" charset="-122"/>
                <a:sym typeface="宋体" panose="02010600030101010101" pitchFamily="2" charset="-122"/>
              </a:rPr>
              <a:t>忠于革命</a:t>
            </a:r>
          </a:p>
        </p:txBody>
      </p:sp>
      <p:sp>
        <p:nvSpPr>
          <p:cNvPr id="6" name="文本框 5"/>
          <p:cNvSpPr txBox="1"/>
          <p:nvPr/>
        </p:nvSpPr>
        <p:spPr>
          <a:xfrm>
            <a:off x="4037292" y="555526"/>
            <a:ext cx="1499896" cy="486891"/>
          </a:xfrm>
          <a:prstGeom prst="ellipse">
            <a:avLst/>
          </a:prstGeom>
          <a:solidFill>
            <a:srgbClr val="FFC000"/>
          </a:solidFill>
        </p:spPr>
        <p:txBody>
          <a:bodyPr wrap="none" lIns="68580" tIns="34290" rIns="68580" bIns="34290" rtlCol="0">
            <a:spAutoFit/>
          </a:bodyPr>
          <a:lstStyle/>
          <a:p>
            <a:pPr algn="l"/>
            <a:r>
              <a:rPr lang="zh-CN" altLang="en-US" sz="1800" b="1" dirty="0">
                <a:solidFill>
                  <a:srgbClr val="FF0000"/>
                </a:solidFill>
                <a:latin typeface="楷体" panose="02010609060101010101" pitchFamily="49" charset="-122"/>
                <a:ea typeface="楷体" panose="02010609060101010101" pitchFamily="49" charset="-122"/>
                <a:sym typeface="宋体" panose="02010600030101010101" pitchFamily="2" charset="-122"/>
              </a:rPr>
              <a:t>关心战士</a:t>
            </a:r>
          </a:p>
        </p:txBody>
      </p:sp>
      <p:sp>
        <p:nvSpPr>
          <p:cNvPr id="7" name="文本框 6"/>
          <p:cNvSpPr txBox="1"/>
          <p:nvPr/>
        </p:nvSpPr>
        <p:spPr>
          <a:xfrm>
            <a:off x="4037292" y="1109881"/>
            <a:ext cx="1499896" cy="486891"/>
          </a:xfrm>
          <a:prstGeom prst="ellipse">
            <a:avLst/>
          </a:prstGeom>
          <a:solidFill>
            <a:srgbClr val="FFC000"/>
          </a:solidFill>
        </p:spPr>
        <p:txBody>
          <a:bodyPr wrap="none" lIns="68580" tIns="34290" rIns="68580" bIns="34290" rtlCol="0">
            <a:spAutoFit/>
          </a:bodyPr>
          <a:lstStyle/>
          <a:p>
            <a:pPr algn="l"/>
            <a:r>
              <a:rPr lang="zh-CN" altLang="en-US" sz="1800" b="1" dirty="0">
                <a:solidFill>
                  <a:srgbClr val="FF0000"/>
                </a:solidFill>
                <a:latin typeface="楷体" panose="02010609060101010101" pitchFamily="49" charset="-122"/>
                <a:ea typeface="楷体" panose="02010609060101010101" pitchFamily="49" charset="-122"/>
                <a:sym typeface="宋体" panose="02010600030101010101" pitchFamily="2" charset="-122"/>
              </a:rPr>
              <a:t>舍己为人</a:t>
            </a:r>
          </a:p>
        </p:txBody>
      </p:sp>
      <p:sp>
        <p:nvSpPr>
          <p:cNvPr id="8" name="文本框 7"/>
          <p:cNvSpPr txBox="1"/>
          <p:nvPr/>
        </p:nvSpPr>
        <p:spPr>
          <a:xfrm>
            <a:off x="6342817" y="2129056"/>
            <a:ext cx="834203" cy="484748"/>
          </a:xfrm>
          <a:prstGeom prst="rect">
            <a:avLst/>
          </a:prstGeom>
          <a:noFill/>
        </p:spPr>
        <p:txBody>
          <a:bodyPr wrap="none" lIns="68580" tIns="34290" rIns="68580" bIns="34290" rtlCol="0">
            <a:spAutoFit/>
          </a:bodyPr>
          <a:lstStyle/>
          <a:p>
            <a:pPr algn="l"/>
            <a:r>
              <a:rPr lang="zh-CN" altLang="en-US" sz="2700" b="1" dirty="0">
                <a:solidFill>
                  <a:srgbClr val="0000FF"/>
                </a:solidFill>
                <a:latin typeface="宋体" panose="02010600030101010101" pitchFamily="2" charset="-122"/>
                <a:ea typeface="宋体" panose="02010600030101010101" pitchFamily="2" charset="-122"/>
                <a:sym typeface="宋体" panose="02010600030101010101" pitchFamily="2" charset="-122"/>
              </a:rPr>
              <a:t>的人</a:t>
            </a:r>
          </a:p>
        </p:txBody>
      </p:sp>
      <p:sp>
        <p:nvSpPr>
          <p:cNvPr id="9" name="文本框 8"/>
          <p:cNvSpPr txBox="1"/>
          <p:nvPr/>
        </p:nvSpPr>
        <p:spPr>
          <a:xfrm>
            <a:off x="4037292" y="1691858"/>
            <a:ext cx="1499896" cy="486891"/>
          </a:xfrm>
          <a:prstGeom prst="ellipse">
            <a:avLst/>
          </a:prstGeom>
          <a:solidFill>
            <a:srgbClr val="FFC000"/>
          </a:solidFill>
        </p:spPr>
        <p:txBody>
          <a:bodyPr wrap="none" lIns="68580" tIns="34290" rIns="68580" bIns="34290" rtlCol="0">
            <a:spAutoFit/>
          </a:bodyPr>
          <a:lstStyle/>
          <a:p>
            <a:pPr algn="l"/>
            <a:r>
              <a:rPr lang="zh-CN" altLang="en-US" sz="1800" b="1">
                <a:solidFill>
                  <a:srgbClr val="FF0000"/>
                </a:solidFill>
                <a:latin typeface="楷体" panose="02010609060101010101" pitchFamily="49" charset="-122"/>
                <a:ea typeface="楷体" panose="02010609060101010101" pitchFamily="49" charset="-122"/>
              </a:rPr>
              <a:t>牢记使命</a:t>
            </a:r>
          </a:p>
        </p:txBody>
      </p:sp>
      <p:sp>
        <p:nvSpPr>
          <p:cNvPr id="10" name="双大括号 9"/>
          <p:cNvSpPr/>
          <p:nvPr/>
        </p:nvSpPr>
        <p:spPr>
          <a:xfrm>
            <a:off x="3437217" y="778887"/>
            <a:ext cx="2711291" cy="3184208"/>
          </a:xfrm>
          <a:prstGeom prst="bracePair">
            <a:avLst/>
          </a:prstGeom>
          <a:ln w="28575"/>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11" name="文本框 10"/>
          <p:cNvSpPr txBox="1"/>
          <p:nvPr/>
        </p:nvSpPr>
        <p:spPr>
          <a:xfrm>
            <a:off x="4092535" y="3888801"/>
            <a:ext cx="1401128" cy="489055"/>
          </a:xfrm>
          <a:prstGeom prst="ellipse">
            <a:avLst/>
          </a:prstGeom>
          <a:solidFill>
            <a:srgbClr val="FFC000"/>
          </a:solidFill>
        </p:spPr>
        <p:txBody>
          <a:bodyPr wrap="square" lIns="68580" tIns="34290" rIns="68580" bIns="34290" rtlCol="0">
            <a:spAutoFit/>
          </a:bodyPr>
          <a:lstStyle/>
          <a:p>
            <a:pPr algn="ctr"/>
            <a:r>
              <a:rPr lang="en-US" altLang="zh-CN" sz="1800" b="1" dirty="0">
                <a:solidFill>
                  <a:srgbClr val="FF0000"/>
                </a:solidFill>
                <a:latin typeface="楷体" panose="02010609060101010101" pitchFamily="49" charset="-122"/>
                <a:ea typeface="楷体" panose="02010609060101010101" pitchFamily="49" charset="-122"/>
                <a:sym typeface="宋体" panose="02010600030101010101" pitchFamily="2" charset="-122"/>
              </a:rPr>
              <a:t>……</a:t>
            </a:r>
          </a:p>
        </p:txBody>
      </p:sp>
      <p:sp>
        <p:nvSpPr>
          <p:cNvPr id="2" name="文本框 1"/>
          <p:cNvSpPr txBox="1"/>
          <p:nvPr/>
        </p:nvSpPr>
        <p:spPr>
          <a:xfrm>
            <a:off x="3705820" y="3293487"/>
            <a:ext cx="2174558" cy="486891"/>
          </a:xfrm>
          <a:prstGeom prst="ellipse">
            <a:avLst/>
          </a:prstGeom>
          <a:solidFill>
            <a:srgbClr val="FFC000"/>
          </a:solidFill>
        </p:spPr>
        <p:txBody>
          <a:bodyPr wrap="square" lIns="68580" tIns="34290" rIns="68580" bIns="34290" rtlCol="0">
            <a:spAutoFit/>
          </a:bodyPr>
          <a:lstStyle/>
          <a:p>
            <a:pPr algn="ctr"/>
            <a:r>
              <a:rPr lang="zh-CN" altLang="en-US" sz="1800" b="1" dirty="0">
                <a:solidFill>
                  <a:srgbClr val="FF0000"/>
                </a:solidFill>
                <a:latin typeface="楷体" panose="02010609060101010101" pitchFamily="49" charset="-122"/>
                <a:ea typeface="楷体" panose="02010609060101010101" pitchFamily="49" charset="-122"/>
                <a:sym typeface="宋体" panose="02010600030101010101" pitchFamily="2" charset="-122"/>
              </a:rPr>
              <a:t>革命乐观主义</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bldLvl="0" animBg="1"/>
      <p:bldP spid="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p:nvPr/>
        </p:nvSpPr>
        <p:spPr>
          <a:xfrm>
            <a:off x="1369339" y="720568"/>
            <a:ext cx="7000399" cy="609398"/>
          </a:xfrm>
          <a:prstGeom prst="rect">
            <a:avLst/>
          </a:prstGeom>
          <a:noFill/>
        </p:spPr>
        <p:txBody>
          <a:bodyPr wrap="square" lIns="68580" tIns="34290" rIns="68580" bIns="34290" rtlCol="0" anchor="t">
            <a:spAutoFit/>
          </a:bodyPr>
          <a:lstStyle/>
          <a:p>
            <a:pPr>
              <a:lnSpc>
                <a:spcPct val="130000"/>
              </a:lnSpc>
            </a:pPr>
            <a:r>
              <a:rPr lang="zh-CN" altLang="en-US" sz="2700" dirty="0">
                <a:latin typeface="黑体" panose="02010609060101010101" pitchFamily="49" charset="-122"/>
                <a:ea typeface="黑体" panose="02010609060101010101" pitchFamily="49" charset="-122"/>
              </a:rPr>
              <a:t>说一说：你想对这样的老班长说些什么呢？</a:t>
            </a:r>
          </a:p>
        </p:txBody>
      </p:sp>
      <p:sp>
        <p:nvSpPr>
          <p:cNvPr id="6" name="矩形 5"/>
          <p:cNvSpPr/>
          <p:nvPr/>
        </p:nvSpPr>
        <p:spPr>
          <a:xfrm>
            <a:off x="1691680" y="1534954"/>
            <a:ext cx="6202203" cy="1037749"/>
          </a:xfrm>
          <a:prstGeom prst="rect">
            <a:avLst/>
          </a:prstGeom>
        </p:spPr>
        <p:txBody>
          <a:bodyPr wrap="square" lIns="68580" tIns="34290" rIns="68580" bIns="34290">
            <a:spAutoFit/>
          </a:bodyPr>
          <a:lstStyle/>
          <a:p>
            <a:r>
              <a:rPr lang="zh-CN" altLang="en-US" sz="2100" b="1" dirty="0">
                <a:solidFill>
                  <a:srgbClr val="D60093"/>
                </a:solidFill>
                <a:latin typeface="黑体" panose="02010609060101010101" pitchFamily="49" charset="-122"/>
                <a:ea typeface="黑体" panose="02010609060101010101" pitchFamily="49" charset="-122"/>
                <a:sym typeface="宋体" panose="02010600030101010101" pitchFamily="2" charset="-122"/>
              </a:rPr>
              <a:t>   </a:t>
            </a:r>
            <a:r>
              <a:rPr lang="zh-CN" altLang="en-US" sz="2100" b="1" dirty="0">
                <a:solidFill>
                  <a:srgbClr val="0000FF"/>
                </a:solidFill>
                <a:latin typeface="黑体" panose="02010609060101010101" pitchFamily="49" charset="-122"/>
                <a:ea typeface="黑体" panose="02010609060101010101" pitchFamily="49" charset="-122"/>
                <a:sym typeface="宋体" panose="02010600030101010101" pitchFamily="2" charset="-122"/>
              </a:rPr>
              <a:t> </a:t>
            </a:r>
            <a:r>
              <a:rPr lang="zh-CN" altLang="en-US" sz="2100" b="1" dirty="0">
                <a:solidFill>
                  <a:srgbClr val="0000FF"/>
                </a:solidFill>
                <a:latin typeface="宋体" panose="02010600030101010101" pitchFamily="2" charset="-122"/>
                <a:ea typeface="宋体" panose="02010600030101010101" pitchFamily="2" charset="-122"/>
                <a:sym typeface="宋体" panose="02010600030101010101" pitchFamily="2" charset="-122"/>
              </a:rPr>
              <a:t>老班长你用革命乐观主义精神，不停地鼓舞小战士的斗志和走出草地的信心，我们要向你学习这种精神。</a:t>
            </a:r>
          </a:p>
        </p:txBody>
      </p:sp>
      <p:sp>
        <p:nvSpPr>
          <p:cNvPr id="7" name="矩形 6"/>
          <p:cNvSpPr/>
          <p:nvPr/>
        </p:nvSpPr>
        <p:spPr>
          <a:xfrm>
            <a:off x="1619672" y="2859782"/>
            <a:ext cx="6054371" cy="1037749"/>
          </a:xfrm>
          <a:prstGeom prst="rect">
            <a:avLst/>
          </a:prstGeom>
        </p:spPr>
        <p:txBody>
          <a:bodyPr wrap="square" lIns="68580" tIns="34290" rIns="68580" bIns="34290">
            <a:spAutoFit/>
          </a:bodyPr>
          <a:lstStyle/>
          <a:p>
            <a:r>
              <a:rPr lang="zh-CN" altLang="en-US" sz="2100" b="1" dirty="0">
                <a:solidFill>
                  <a:srgbClr val="D60093"/>
                </a:solidFill>
              </a:rPr>
              <a:t>         </a:t>
            </a:r>
            <a:r>
              <a:rPr lang="zh-CN" altLang="en-US" sz="2100" b="1" dirty="0">
                <a:solidFill>
                  <a:srgbClr val="0000FF"/>
                </a:solidFill>
              </a:rPr>
              <a:t>敬爱的老班长，您是一个真正的战士，是你们一代人的付出换来了我们如今的美好生活。我们一定要好好学习，长大了为祖国做贡献。</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2118913" y="1349111"/>
            <a:ext cx="6557543" cy="1689693"/>
          </a:xfrm>
          <a:prstGeom prst="rect">
            <a:avLst/>
          </a:prstGeom>
          <a:noFill/>
        </p:spPr>
        <p:txBody>
          <a:bodyPr wrap="square" lIns="68580" tIns="34290" rIns="68580" bIns="34290" rtlCol="0" anchor="t">
            <a:spAutoFit/>
          </a:bodyPr>
          <a:lstStyle/>
          <a:p>
            <a:pPr>
              <a:lnSpc>
                <a:spcPct val="130000"/>
              </a:lnSpc>
            </a:pPr>
            <a:r>
              <a:rPr lang="zh-CN" altLang="en-US" sz="2700" dirty="0">
                <a:latin typeface="黑体" panose="02010609060101010101" pitchFamily="49" charset="-122"/>
                <a:ea typeface="黑体" panose="02010609060101010101" pitchFamily="49" charset="-122"/>
              </a:rPr>
              <a:t>   齐读课文最后一自然段，画出点明文章中心的句子。思考：为什么说它是“闪烁着金色光芒”的鱼钩？</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074" y="1282641"/>
            <a:ext cx="1062840" cy="15231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p:nvPr/>
        </p:nvSpPr>
        <p:spPr>
          <a:xfrm>
            <a:off x="827584" y="1059582"/>
            <a:ext cx="7584631" cy="1029513"/>
          </a:xfrm>
          <a:prstGeom prst="rect">
            <a:avLst/>
          </a:prstGeom>
          <a:noFill/>
        </p:spPr>
        <p:txBody>
          <a:bodyPr wrap="square" lIns="68580" tIns="34290" rIns="68580" bIns="34290" rtlCol="0" anchor="t">
            <a:spAutoFit/>
          </a:bodyPr>
          <a:lstStyle/>
          <a:p>
            <a:pPr>
              <a:lnSpc>
                <a:spcPct val="130000"/>
              </a:lnSpc>
            </a:pPr>
            <a:r>
              <a:rPr lang="zh-CN" altLang="en-US" sz="2400" dirty="0">
                <a:latin typeface="黑体" panose="02010609060101010101" pitchFamily="49" charset="-122"/>
                <a:ea typeface="黑体" panose="02010609060101010101" pitchFamily="49" charset="-122"/>
              </a:rPr>
              <a:t>    等革命胜利以后，一定要把</a:t>
            </a:r>
            <a:r>
              <a:rPr lang="zh-CN" altLang="en-US" sz="2400" dirty="0">
                <a:solidFill>
                  <a:srgbClr val="FF0000"/>
                </a:solidFill>
                <a:latin typeface="黑体" panose="02010609060101010101" pitchFamily="49" charset="-122"/>
                <a:ea typeface="黑体" panose="02010609060101010101" pitchFamily="49" charset="-122"/>
              </a:rPr>
              <a:t>这个闪烁着金色光芒的鱼钩</a:t>
            </a:r>
            <a:r>
              <a:rPr lang="zh-CN" altLang="en-US" sz="2400" dirty="0">
                <a:latin typeface="黑体" panose="02010609060101010101" pitchFamily="49" charset="-122"/>
                <a:ea typeface="黑体" panose="02010609060101010101" pitchFamily="49" charset="-122"/>
              </a:rPr>
              <a:t>送到革命烈士纪念馆去，让我们的子孙都来瞻仰它。</a:t>
            </a:r>
            <a:endParaRPr lang="en-US" altLang="zh-CN" sz="2400" dirty="0">
              <a:latin typeface="黑体" panose="02010609060101010101" pitchFamily="49" charset="-122"/>
              <a:ea typeface="黑体" panose="02010609060101010101" pitchFamily="49" charset="-122"/>
            </a:endParaRPr>
          </a:p>
        </p:txBody>
      </p:sp>
      <p:grpSp>
        <p:nvGrpSpPr>
          <p:cNvPr id="13" name="组合 12"/>
          <p:cNvGrpSpPr/>
          <p:nvPr/>
        </p:nvGrpSpPr>
        <p:grpSpPr>
          <a:xfrm>
            <a:off x="4417337" y="2808924"/>
            <a:ext cx="1018735" cy="738664"/>
            <a:chOff x="14493" y="7217"/>
            <a:chExt cx="5213" cy="2237"/>
          </a:xfrm>
        </p:grpSpPr>
        <p:sp>
          <p:nvSpPr>
            <p:cNvPr id="23" name="文本框 11"/>
            <p:cNvSpPr txBox="1"/>
            <p:nvPr/>
          </p:nvSpPr>
          <p:spPr>
            <a:xfrm>
              <a:off x="14493" y="7673"/>
              <a:ext cx="5213" cy="1398"/>
            </a:xfrm>
            <a:prstGeom prst="rect">
              <a:avLst/>
            </a:prstGeom>
            <a:noFill/>
            <a:ln w="9525">
              <a:solidFill>
                <a:schemeClr val="bg1"/>
              </a:solidFill>
            </a:ln>
          </p:spPr>
          <p:txBody>
            <a:bodyPr wrap="square">
              <a:spAutoFit/>
            </a:bodyPr>
            <a:lstStyle/>
            <a:p>
              <a:pPr eaLnBrk="1" hangingPunct="1">
                <a:buFont typeface="Arial" panose="020B0604020202020204" pitchFamily="34" charset="0"/>
                <a:buNone/>
              </a:pPr>
              <a:r>
                <a:rPr lang="zh-CN" altLang="en-US" sz="2400" b="1" dirty="0">
                  <a:latin typeface="黑体" panose="02010609060101010101" pitchFamily="49" charset="-122"/>
                  <a:ea typeface="黑体" panose="02010609060101010101" pitchFamily="49" charset="-122"/>
                  <a:sym typeface="宋体" panose="02010600030101010101" pitchFamily="2" charset="-122"/>
                </a:rPr>
                <a:t>鱼钩</a:t>
              </a:r>
            </a:p>
          </p:txBody>
        </p:sp>
        <p:sp>
          <p:nvSpPr>
            <p:cNvPr id="24" name="椭圆 23"/>
            <p:cNvSpPr/>
            <p:nvPr/>
          </p:nvSpPr>
          <p:spPr>
            <a:xfrm>
              <a:off x="14494" y="7217"/>
              <a:ext cx="3908" cy="2237"/>
            </a:xfrm>
            <a:prstGeom prst="ellipse">
              <a:avLst/>
            </a:prstGeom>
            <a:grpFill/>
            <a:ln>
              <a:solidFill>
                <a:schemeClr val="accent6">
                  <a:lumMod val="50000"/>
                </a:schemeClr>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6148031" y="2796541"/>
            <a:ext cx="1308735" cy="738664"/>
            <a:chOff x="14242" y="7217"/>
            <a:chExt cx="5216" cy="2237"/>
          </a:xfrm>
        </p:grpSpPr>
        <p:sp>
          <p:nvSpPr>
            <p:cNvPr id="7" name="文本框 11"/>
            <p:cNvSpPr txBox="1"/>
            <p:nvPr/>
          </p:nvSpPr>
          <p:spPr>
            <a:xfrm>
              <a:off x="14242" y="7743"/>
              <a:ext cx="5216" cy="1258"/>
            </a:xfrm>
            <a:prstGeom prst="rect">
              <a:avLst/>
            </a:prstGeom>
            <a:noFill/>
            <a:ln w="9525">
              <a:solidFill>
                <a:schemeClr val="bg1"/>
              </a:solidFill>
            </a:ln>
          </p:spPr>
          <p:txBody>
            <a:bodyPr wrap="square">
              <a:spAutoFit/>
            </a:bodyPr>
            <a:lstStyle/>
            <a:p>
              <a:pPr eaLnBrk="1" hangingPunct="1">
                <a:buFont typeface="Arial" panose="020B0604020202020204" pitchFamily="34" charset="0"/>
                <a:buNone/>
              </a:pPr>
              <a:r>
                <a:rPr lang="zh-CN" altLang="en-US" sz="2100" b="1" dirty="0">
                  <a:latin typeface="黑体" panose="02010609060101010101" pitchFamily="49" charset="-122"/>
                  <a:ea typeface="黑体" panose="02010609060101010101" pitchFamily="49" charset="-122"/>
                  <a:sym typeface="宋体" panose="02010600030101010101" pitchFamily="2" charset="-122"/>
                </a:rPr>
                <a:t>三个病号</a:t>
              </a:r>
            </a:p>
          </p:txBody>
        </p:sp>
        <p:sp>
          <p:nvSpPr>
            <p:cNvPr id="8" name="椭圆 7"/>
            <p:cNvSpPr/>
            <p:nvPr/>
          </p:nvSpPr>
          <p:spPr>
            <a:xfrm>
              <a:off x="14242" y="7217"/>
              <a:ext cx="5216" cy="2237"/>
            </a:xfrm>
            <a:prstGeom prst="ellipse">
              <a:avLst/>
            </a:prstGeom>
            <a:grpFill/>
            <a:ln>
              <a:solidFill>
                <a:schemeClr val="accent6">
                  <a:lumMod val="50000"/>
                </a:schemeClr>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2181346" y="2808924"/>
            <a:ext cx="1372076" cy="738664"/>
            <a:chOff x="14242" y="7217"/>
            <a:chExt cx="5468" cy="2237"/>
          </a:xfrm>
        </p:grpSpPr>
        <p:sp>
          <p:nvSpPr>
            <p:cNvPr id="14" name="文本框 11"/>
            <p:cNvSpPr txBox="1"/>
            <p:nvPr/>
          </p:nvSpPr>
          <p:spPr>
            <a:xfrm>
              <a:off x="14494" y="7566"/>
              <a:ext cx="5216" cy="1538"/>
            </a:xfrm>
            <a:prstGeom prst="rect">
              <a:avLst/>
            </a:prstGeom>
            <a:noFill/>
            <a:ln w="9525">
              <a:solidFill>
                <a:schemeClr val="bg1"/>
              </a:solidFill>
            </a:ln>
          </p:spPr>
          <p:txBody>
            <a:bodyPr wrap="square">
              <a:spAutoFit/>
            </a:bodyPr>
            <a:lstStyle/>
            <a:p>
              <a:pPr eaLnBrk="1" hangingPunct="1">
                <a:buFont typeface="Arial" panose="020B0604020202020204" pitchFamily="34" charset="0"/>
                <a:buNone/>
              </a:pPr>
              <a:r>
                <a:rPr lang="zh-CN" altLang="en-US" sz="2700" b="1" dirty="0">
                  <a:latin typeface="黑体" panose="02010609060101010101" pitchFamily="49" charset="-122"/>
                  <a:ea typeface="黑体" panose="02010609060101010101" pitchFamily="49" charset="-122"/>
                  <a:sym typeface="宋体" panose="02010600030101010101" pitchFamily="2" charset="-122"/>
                </a:rPr>
                <a:t>老班长</a:t>
              </a:r>
            </a:p>
          </p:txBody>
        </p:sp>
        <p:sp>
          <p:nvSpPr>
            <p:cNvPr id="15" name="椭圆 14"/>
            <p:cNvSpPr/>
            <p:nvPr/>
          </p:nvSpPr>
          <p:spPr>
            <a:xfrm>
              <a:off x="14242" y="7217"/>
              <a:ext cx="5216" cy="2237"/>
            </a:xfrm>
            <a:prstGeom prst="ellipse">
              <a:avLst/>
            </a:prstGeom>
            <a:grpFill/>
            <a:ln>
              <a:solidFill>
                <a:schemeClr val="accent6">
                  <a:lumMod val="50000"/>
                </a:schemeClr>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右箭头 15"/>
          <p:cNvSpPr/>
          <p:nvPr/>
        </p:nvSpPr>
        <p:spPr>
          <a:xfrm>
            <a:off x="3489603" y="2924175"/>
            <a:ext cx="927735" cy="224790"/>
          </a:xfrm>
          <a:prstGeom prst="rightArrow">
            <a:avLst/>
          </a:prstGeom>
          <a:solidFill>
            <a:srgbClr val="0000F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右箭头 16"/>
          <p:cNvSpPr/>
          <p:nvPr/>
        </p:nvSpPr>
        <p:spPr>
          <a:xfrm>
            <a:off x="5180767" y="3053715"/>
            <a:ext cx="927735" cy="224790"/>
          </a:xfrm>
          <a:prstGeom prst="rightArrow">
            <a:avLst/>
          </a:prstGeom>
          <a:solidFill>
            <a:srgbClr val="0000F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右箭头 17"/>
          <p:cNvSpPr/>
          <p:nvPr/>
        </p:nvSpPr>
        <p:spPr>
          <a:xfrm rot="10800000">
            <a:off x="3489603" y="3183255"/>
            <a:ext cx="927735" cy="224790"/>
          </a:xfrm>
          <a:prstGeom prst="rightArrow">
            <a:avLst/>
          </a:prstGeom>
          <a:solidFill>
            <a:srgbClr val="0000F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文本框 18"/>
          <p:cNvSpPr txBox="1"/>
          <p:nvPr/>
        </p:nvSpPr>
        <p:spPr>
          <a:xfrm>
            <a:off x="3684867" y="2656046"/>
            <a:ext cx="466249" cy="391478"/>
          </a:xfrm>
          <a:prstGeom prst="rect">
            <a:avLst/>
          </a:prstGeom>
          <a:noFill/>
        </p:spPr>
        <p:txBody>
          <a:bodyPr wrap="square" lIns="68580" tIns="34290" rIns="68580" bIns="34290" rtlCol="0">
            <a:spAutoFit/>
          </a:bodyPr>
          <a:lstStyle/>
          <a:p>
            <a:r>
              <a:rPr lang="zh-CN" altLang="en-US" sz="2100" b="1" dirty="0">
                <a:solidFill>
                  <a:srgbClr val="FF0000"/>
                </a:solidFill>
                <a:latin typeface="楷体" panose="02010609060101010101" pitchFamily="49" charset="-122"/>
                <a:ea typeface="楷体" panose="02010609060101010101" pitchFamily="49" charset="-122"/>
              </a:rPr>
              <a:t>用</a:t>
            </a:r>
          </a:p>
        </p:txBody>
      </p:sp>
      <p:sp>
        <p:nvSpPr>
          <p:cNvPr id="20" name="文本框 19"/>
          <p:cNvSpPr txBox="1"/>
          <p:nvPr/>
        </p:nvSpPr>
        <p:spPr>
          <a:xfrm>
            <a:off x="5294592" y="2662237"/>
            <a:ext cx="699611" cy="391478"/>
          </a:xfrm>
          <a:prstGeom prst="rect">
            <a:avLst/>
          </a:prstGeom>
          <a:noFill/>
        </p:spPr>
        <p:txBody>
          <a:bodyPr wrap="square" lIns="68580" tIns="34290" rIns="68580" bIns="34290" rtlCol="0">
            <a:spAutoFit/>
          </a:bodyPr>
          <a:lstStyle/>
          <a:p>
            <a:r>
              <a:rPr lang="zh-CN" altLang="en-US" sz="2100" b="1">
                <a:solidFill>
                  <a:srgbClr val="FF0000"/>
                </a:solidFill>
                <a:latin typeface="楷体" panose="02010609060101010101" pitchFamily="49" charset="-122"/>
                <a:ea typeface="楷体" panose="02010609060101010101" pitchFamily="49" charset="-122"/>
              </a:rPr>
              <a:t>挽救</a:t>
            </a:r>
          </a:p>
        </p:txBody>
      </p:sp>
      <p:sp>
        <p:nvSpPr>
          <p:cNvPr id="21" name="文本框 20"/>
          <p:cNvSpPr txBox="1"/>
          <p:nvPr/>
        </p:nvSpPr>
        <p:spPr>
          <a:xfrm>
            <a:off x="3603904" y="3408045"/>
            <a:ext cx="699611" cy="391478"/>
          </a:xfrm>
          <a:prstGeom prst="rect">
            <a:avLst/>
          </a:prstGeom>
          <a:noFill/>
        </p:spPr>
        <p:txBody>
          <a:bodyPr wrap="square" lIns="68580" tIns="34290" rIns="68580" bIns="34290" rtlCol="0">
            <a:spAutoFit/>
          </a:bodyPr>
          <a:lstStyle/>
          <a:p>
            <a:r>
              <a:rPr lang="zh-CN" altLang="en-US" sz="2100" b="1">
                <a:solidFill>
                  <a:srgbClr val="FF0000"/>
                </a:solidFill>
                <a:latin typeface="楷体" panose="02010609060101010101" pitchFamily="49" charset="-122"/>
                <a:ea typeface="楷体" panose="02010609060101010101" pitchFamily="49" charset="-122"/>
              </a:rPr>
              <a:t>象征</a:t>
            </a:r>
          </a:p>
        </p:txBody>
      </p:sp>
      <p:grpSp>
        <p:nvGrpSpPr>
          <p:cNvPr id="26" name="组合 25"/>
          <p:cNvGrpSpPr/>
          <p:nvPr/>
        </p:nvGrpSpPr>
        <p:grpSpPr>
          <a:xfrm>
            <a:off x="1062158" y="2257426"/>
            <a:ext cx="1015841" cy="1976914"/>
            <a:chOff x="1796" y="4651"/>
            <a:chExt cx="2133" cy="4151"/>
          </a:xfrm>
        </p:grpSpPr>
        <p:sp>
          <p:nvSpPr>
            <p:cNvPr id="22" name="文本框 21"/>
            <p:cNvSpPr txBox="1"/>
            <p:nvPr/>
          </p:nvSpPr>
          <p:spPr>
            <a:xfrm>
              <a:off x="1796" y="4753"/>
              <a:ext cx="2133" cy="4049"/>
            </a:xfrm>
            <a:prstGeom prst="rect">
              <a:avLst/>
            </a:prstGeom>
            <a:noFill/>
          </p:spPr>
          <p:txBody>
            <a:bodyPr vert="eaVert" wrap="square" rtlCol="0">
              <a:spAutoFit/>
            </a:bodyPr>
            <a:lstStyle/>
            <a:p>
              <a:r>
                <a:rPr lang="zh-CN" altLang="en-US" sz="2700">
                  <a:sym typeface="+mn-ea"/>
                </a:rPr>
                <a:t>永放光芒。</a:t>
              </a:r>
              <a:r>
                <a:rPr lang="zh-CN" altLang="en-US" sz="2700"/>
                <a:t>舍己为人，</a:t>
              </a:r>
            </a:p>
          </p:txBody>
        </p:sp>
        <p:sp>
          <p:nvSpPr>
            <p:cNvPr id="25" name="流程图: 可选过程 24"/>
            <p:cNvSpPr/>
            <p:nvPr/>
          </p:nvSpPr>
          <p:spPr>
            <a:xfrm>
              <a:off x="1888" y="4651"/>
              <a:ext cx="2041" cy="3815"/>
            </a:xfrm>
            <a:prstGeom prst="flowChartAlternateProcess">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137761" y="401405"/>
            <a:ext cx="2663230" cy="500137"/>
          </a:xfrm>
          <a:prstGeom prst="rect">
            <a:avLst/>
          </a:prstGeom>
          <a:solidFill>
            <a:srgbClr val="92D050"/>
          </a:solidFill>
        </p:spPr>
        <p:txBody>
          <a:bodyPr wrap="none" lIns="68580" tIns="34290" rIns="68580" bIns="34290" rtlCol="0" anchor="t">
            <a:spAutoFit/>
          </a:bodyPr>
          <a:lstStyle/>
          <a:p>
            <a:r>
              <a:rPr lang="zh-CN" altLang="en-US" sz="2800" b="1" dirty="0">
                <a:solidFill>
                  <a:srgbClr val="C00000"/>
                </a:solidFill>
                <a:latin typeface="宋体" panose="02010600030101010101" pitchFamily="2" charset="-122"/>
                <a:ea typeface="宋体" panose="02010600030101010101" pitchFamily="2" charset="-122"/>
                <a:sym typeface="+mn-ea"/>
              </a:rPr>
              <a:t>保留鱼钩念班长</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500"/>
                                        <p:tgtEl>
                                          <p:spTgt spid="21"/>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righ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righ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21"/>
          <a:stretch/>
        </p:blipFill>
        <p:spPr bwMode="auto">
          <a:xfrm>
            <a:off x="3360" y="0"/>
            <a:ext cx="9140640" cy="514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6"/>
          <p:cNvSpPr txBox="1"/>
          <p:nvPr/>
        </p:nvSpPr>
        <p:spPr>
          <a:xfrm>
            <a:off x="1043608" y="1580952"/>
            <a:ext cx="6840760" cy="1669688"/>
          </a:xfrm>
          <a:prstGeom prst="rect">
            <a:avLst/>
          </a:prstGeom>
          <a:noFill/>
        </p:spPr>
        <p:txBody>
          <a:bodyPr wrap="square" lIns="68580" tIns="34290" rIns="68580" bIns="34290" rtlCol="0" anchor="t">
            <a:spAutoFit/>
          </a:bodyPr>
          <a:lstStyle/>
          <a:p>
            <a:pPr>
              <a:lnSpc>
                <a:spcPct val="130000"/>
              </a:lnSpc>
            </a:pPr>
            <a:r>
              <a:rPr lang="zh-CN" altLang="en-US" sz="4000" dirty="0">
                <a:latin typeface="黑体" panose="02010609060101010101" pitchFamily="49" charset="-122"/>
                <a:ea typeface="黑体" panose="02010609060101010101" pitchFamily="49" charset="-122"/>
              </a:rPr>
              <a:t>    和同学交流：这个故事中最让你感动的是什么？</a:t>
            </a:r>
            <a:endParaRPr lang="en-US" altLang="zh-CN" sz="40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99233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7584" y="981521"/>
            <a:ext cx="7488832" cy="3750469"/>
          </a:xfrm>
          <a:prstGeom prst="rect">
            <a:avLst/>
          </a:pr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文本框 6"/>
          <p:cNvSpPr txBox="1"/>
          <p:nvPr/>
        </p:nvSpPr>
        <p:spPr>
          <a:xfrm>
            <a:off x="1344914" y="1888001"/>
            <a:ext cx="540060" cy="2146742"/>
          </a:xfrm>
          <a:prstGeom prst="rect">
            <a:avLst/>
          </a:prstGeom>
          <a:noFill/>
        </p:spPr>
        <p:txBody>
          <a:bodyPr wrap="square" lIns="68580" tIns="34290" rIns="68580" bIns="34290">
            <a:spAutoFit/>
          </a:bodyPr>
          <a:lstStyle/>
          <a:p>
            <a:pPr eaLnBrk="1" hangingPunct="1">
              <a:buFont typeface="Arial" panose="020B0604020202020204" pitchFamily="34" charset="0"/>
              <a:buNone/>
              <a:defRPr/>
            </a:pPr>
            <a:r>
              <a:rPr lang="zh-CN" altLang="en-US" sz="2700" b="1" noProof="1">
                <a:solidFill>
                  <a:srgbClr val="0066FF"/>
                </a:solidFill>
                <a:latin typeface="楷体" panose="02010609060101010101" pitchFamily="49" charset="-122"/>
                <a:ea typeface="楷体" panose="02010609060101010101" pitchFamily="49" charset="-122"/>
              </a:rPr>
              <a:t>金色的鱼钩</a:t>
            </a:r>
          </a:p>
        </p:txBody>
      </p:sp>
      <p:sp>
        <p:nvSpPr>
          <p:cNvPr id="62" name="文本框 19"/>
          <p:cNvSpPr txBox="1">
            <a:spLocks noChangeArrowheads="1"/>
          </p:cNvSpPr>
          <p:nvPr/>
        </p:nvSpPr>
        <p:spPr bwMode="auto">
          <a:xfrm>
            <a:off x="6532894" y="2157229"/>
            <a:ext cx="2538282"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忠于革命</a:t>
            </a:r>
            <a:endParaRPr lang="en-US" altLang="zh-CN" sz="2700" b="1" dirty="0">
              <a:solidFill>
                <a:srgbClr val="7030A0"/>
              </a:solidFill>
              <a:latin typeface="楷体" panose="02010609060101010101" pitchFamily="49" charset="-122"/>
              <a:ea typeface="楷体" panose="02010609060101010101" pitchFamily="49" charset="-122"/>
            </a:endParaRPr>
          </a:p>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舍己为人</a:t>
            </a:r>
          </a:p>
        </p:txBody>
      </p:sp>
      <p:sp>
        <p:nvSpPr>
          <p:cNvPr id="2" name="左大括号 1"/>
          <p:cNvSpPr/>
          <p:nvPr/>
        </p:nvSpPr>
        <p:spPr>
          <a:xfrm>
            <a:off x="1884859" y="1335633"/>
            <a:ext cx="270510" cy="303466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b="1">
              <a:solidFill>
                <a:srgbClr val="FF0000"/>
              </a:solidFill>
            </a:endParaRPr>
          </a:p>
        </p:txBody>
      </p:sp>
      <p:sp>
        <p:nvSpPr>
          <p:cNvPr id="66" name="左大括号 65"/>
          <p:cNvSpPr/>
          <p:nvPr/>
        </p:nvSpPr>
        <p:spPr>
          <a:xfrm flipH="1">
            <a:off x="5598656" y="1336585"/>
            <a:ext cx="541973" cy="3033713"/>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b="1"/>
          </a:p>
        </p:txBody>
      </p:sp>
      <p:sp>
        <p:nvSpPr>
          <p:cNvPr id="13" name="文本框 6"/>
          <p:cNvSpPr txBox="1"/>
          <p:nvPr/>
        </p:nvSpPr>
        <p:spPr>
          <a:xfrm>
            <a:off x="2628297" y="2049544"/>
            <a:ext cx="5432446" cy="532775"/>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硬咽草根鱼骨头   </a:t>
            </a:r>
            <a:r>
              <a:rPr lang="en-US" altLang="zh-CN" sz="2700" b="1" dirty="0">
                <a:solidFill>
                  <a:srgbClr val="0066FF"/>
                </a:solidFill>
                <a:latin typeface="楷体" panose="02010609060101010101" pitchFamily="49" charset="-122"/>
                <a:ea typeface="楷体" panose="02010609060101010101" pitchFamily="49" charset="-122"/>
              </a:rPr>
              <a:t> </a:t>
            </a:r>
          </a:p>
        </p:txBody>
      </p:sp>
      <p:sp>
        <p:nvSpPr>
          <p:cNvPr id="14" name="文本框 6"/>
          <p:cNvSpPr txBox="1"/>
          <p:nvPr/>
        </p:nvSpPr>
        <p:spPr>
          <a:xfrm>
            <a:off x="2628487" y="2511212"/>
            <a:ext cx="4534876" cy="532775"/>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耐心劝导小梁        </a:t>
            </a:r>
            <a:r>
              <a:rPr lang="en-US" altLang="zh-CN" sz="2700" b="1" dirty="0">
                <a:solidFill>
                  <a:srgbClr val="0066FF"/>
                </a:solidFill>
                <a:latin typeface="楷体" panose="02010609060101010101" pitchFamily="49" charset="-122"/>
                <a:ea typeface="楷体" panose="02010609060101010101" pitchFamily="49" charset="-122"/>
              </a:rPr>
              <a:t> </a:t>
            </a:r>
          </a:p>
        </p:txBody>
      </p:sp>
      <p:sp>
        <p:nvSpPr>
          <p:cNvPr id="15" name="文本框 6"/>
          <p:cNvSpPr txBox="1"/>
          <p:nvPr/>
        </p:nvSpPr>
        <p:spPr>
          <a:xfrm>
            <a:off x="2628486" y="2906016"/>
            <a:ext cx="4638767" cy="532775"/>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命令战士喝鱼汤    </a:t>
            </a:r>
            <a:r>
              <a:rPr lang="en-US" altLang="zh-CN" sz="2700" b="1" dirty="0">
                <a:solidFill>
                  <a:srgbClr val="0066FF"/>
                </a:solidFill>
                <a:latin typeface="楷体" panose="02010609060101010101" pitchFamily="49" charset="-122"/>
                <a:ea typeface="楷体" panose="02010609060101010101" pitchFamily="49" charset="-122"/>
              </a:rPr>
              <a:t> </a:t>
            </a:r>
            <a:endParaRPr lang="zh-CN" altLang="en-US" sz="2700" b="1" dirty="0">
              <a:solidFill>
                <a:srgbClr val="0066FF"/>
              </a:solidFill>
              <a:latin typeface="楷体" panose="02010609060101010101" pitchFamily="49" charset="-122"/>
              <a:ea typeface="楷体" panose="02010609060101010101" pitchFamily="49" charset="-122"/>
            </a:endParaRPr>
          </a:p>
        </p:txBody>
      </p:sp>
      <p:sp>
        <p:nvSpPr>
          <p:cNvPr id="16" name="文本框 6"/>
          <p:cNvSpPr txBox="1"/>
          <p:nvPr/>
        </p:nvSpPr>
        <p:spPr>
          <a:xfrm>
            <a:off x="2628297" y="3336825"/>
            <a:ext cx="4970036" cy="609398"/>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奄奄一息让鱼汤    </a:t>
            </a:r>
            <a:r>
              <a:rPr lang="en-US" altLang="zh-CN" sz="2700" b="1" dirty="0">
                <a:solidFill>
                  <a:srgbClr val="0066FF"/>
                </a:solidFill>
                <a:latin typeface="楷体" panose="02010609060101010101" pitchFamily="49" charset="-122"/>
                <a:ea typeface="楷体" panose="02010609060101010101" pitchFamily="49" charset="-122"/>
              </a:rPr>
              <a:t> </a:t>
            </a:r>
            <a:endParaRPr lang="zh-CN" altLang="en-US" sz="2700" b="1" dirty="0">
              <a:solidFill>
                <a:srgbClr val="0066FF"/>
              </a:solidFill>
              <a:latin typeface="楷体" panose="02010609060101010101" pitchFamily="49" charset="-122"/>
              <a:ea typeface="楷体" panose="02010609060101010101" pitchFamily="49" charset="-122"/>
            </a:endParaRPr>
          </a:p>
        </p:txBody>
      </p:sp>
      <p:sp>
        <p:nvSpPr>
          <p:cNvPr id="17" name="文本框 6"/>
          <p:cNvSpPr txBox="1"/>
          <p:nvPr/>
        </p:nvSpPr>
        <p:spPr>
          <a:xfrm>
            <a:off x="2628393" y="1605973"/>
            <a:ext cx="2859618" cy="532775"/>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千辛万苦找食物</a:t>
            </a:r>
          </a:p>
        </p:txBody>
      </p:sp>
      <p:sp>
        <p:nvSpPr>
          <p:cNvPr id="3" name="文本框 6"/>
          <p:cNvSpPr txBox="1"/>
          <p:nvPr/>
        </p:nvSpPr>
        <p:spPr>
          <a:xfrm>
            <a:off x="2628393" y="1204494"/>
            <a:ext cx="2859618" cy="532775"/>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老班长接受任务</a:t>
            </a:r>
          </a:p>
        </p:txBody>
      </p:sp>
      <p:sp>
        <p:nvSpPr>
          <p:cNvPr id="4" name="文本框 6"/>
          <p:cNvSpPr txBox="1"/>
          <p:nvPr/>
        </p:nvSpPr>
        <p:spPr>
          <a:xfrm>
            <a:off x="2628393" y="3761480"/>
            <a:ext cx="2859618" cy="609398"/>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保留鱼钩念班长</a:t>
            </a:r>
          </a:p>
        </p:txBody>
      </p:sp>
      <p:grpSp>
        <p:nvGrpSpPr>
          <p:cNvPr id="10" name="组合 9"/>
          <p:cNvGrpSpPr/>
          <p:nvPr/>
        </p:nvGrpSpPr>
        <p:grpSpPr>
          <a:xfrm>
            <a:off x="144424" y="308610"/>
            <a:ext cx="2267427" cy="561498"/>
            <a:chOff x="302" y="648"/>
            <a:chExt cx="4761" cy="1179"/>
          </a:xfrm>
        </p:grpSpPr>
        <p:sp>
          <p:nvSpPr>
            <p:cNvPr id="12" name="文本框 14"/>
            <p:cNvSpPr txBox="1"/>
            <p:nvPr/>
          </p:nvSpPr>
          <p:spPr>
            <a:xfrm>
              <a:off x="1134" y="648"/>
              <a:ext cx="3929" cy="1179"/>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结构梳理</a:t>
              </a: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 y="754"/>
              <a:ext cx="830" cy="103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75968" y="1521678"/>
            <a:ext cx="6789420" cy="2146742"/>
          </a:xfrm>
          <a:prstGeom prst="rect">
            <a:avLst/>
          </a:prstGeom>
          <a:noFill/>
          <a:ln w="9525">
            <a:noFill/>
          </a:ln>
        </p:spPr>
        <p:txBody>
          <a:bodyPr wrap="square" lIns="68580" tIns="34290" rIns="68580" bIns="34290">
            <a:spAutoFit/>
          </a:bodyPr>
          <a:lstStyle/>
          <a:p>
            <a:r>
              <a:rPr lang="en-US" altLang="zh-CN" sz="2700" b="1" dirty="0">
                <a:latin typeface="楷体" panose="02010609060101010101" pitchFamily="49" charset="-122"/>
                <a:ea typeface="楷体" panose="02010609060101010101" pitchFamily="49" charset="-122"/>
                <a:cs typeface="楷体" panose="02010609060101010101" pitchFamily="49" charset="-122"/>
              </a:rPr>
              <a:t>    </a:t>
            </a:r>
            <a:r>
              <a:rPr lang="zh-CN" altLang="en-US" sz="2700" b="1" dirty="0">
                <a:latin typeface="楷体" panose="02010609060101010101" pitchFamily="49" charset="-122"/>
                <a:ea typeface="楷体" panose="02010609060101010101" pitchFamily="49" charset="-122"/>
                <a:cs typeface="楷体" panose="02010609060101010101" pitchFamily="49" charset="-122"/>
              </a:rPr>
              <a:t>作者抓住人物的＿＿＿、＿＿、＿＿＿、等细致入微的描写，揭示出＿＿＿＿崇高的内心世界，使我们受到忠于革命、舍己为人的崇高品质的教育，从而理解鱼钩闪烁着金色光芒的含义。</a:t>
            </a:r>
          </a:p>
        </p:txBody>
      </p:sp>
      <p:sp>
        <p:nvSpPr>
          <p:cNvPr id="5" name="TextBox 24"/>
          <p:cNvSpPr txBox="1"/>
          <p:nvPr/>
        </p:nvSpPr>
        <p:spPr>
          <a:xfrm>
            <a:off x="4301971" y="1482552"/>
            <a:ext cx="972108" cy="484748"/>
          </a:xfrm>
          <a:prstGeom prst="rect">
            <a:avLst/>
          </a:prstGeom>
          <a:noFill/>
        </p:spPr>
        <p:txBody>
          <a:bodyPr wrap="square" lIns="68580" tIns="34290" rIns="68580" bIns="34290" rtlCol="0">
            <a:spAutoFit/>
          </a:bodyPr>
          <a:lstStyle/>
          <a:p>
            <a:r>
              <a:rPr lang="zh-CN" altLang="en-US" sz="2700" b="1" dirty="0">
                <a:solidFill>
                  <a:srgbClr val="FF0000"/>
                </a:solidFill>
                <a:latin typeface="楷体" panose="02010609060101010101" pitchFamily="49" charset="-122"/>
                <a:ea typeface="楷体" panose="02010609060101010101" pitchFamily="49" charset="-122"/>
              </a:rPr>
              <a:t>动作</a:t>
            </a:r>
          </a:p>
        </p:txBody>
      </p:sp>
      <p:sp>
        <p:nvSpPr>
          <p:cNvPr id="6" name="TextBox 24"/>
          <p:cNvSpPr txBox="1"/>
          <p:nvPr/>
        </p:nvSpPr>
        <p:spPr>
          <a:xfrm>
            <a:off x="5580112" y="1502235"/>
            <a:ext cx="972108" cy="484748"/>
          </a:xfrm>
          <a:prstGeom prst="rect">
            <a:avLst/>
          </a:prstGeom>
          <a:noFill/>
        </p:spPr>
        <p:txBody>
          <a:bodyPr wrap="square" lIns="68580" tIns="34290" rIns="68580" bIns="34290" rtlCol="0">
            <a:spAutoFit/>
          </a:bodyPr>
          <a:lstStyle/>
          <a:p>
            <a:r>
              <a:rPr lang="zh-CN" altLang="en-US" sz="2700" b="1" dirty="0">
                <a:solidFill>
                  <a:srgbClr val="FF0000"/>
                </a:solidFill>
                <a:latin typeface="楷体" panose="02010609060101010101" pitchFamily="49" charset="-122"/>
                <a:ea typeface="楷体" panose="02010609060101010101" pitchFamily="49" charset="-122"/>
              </a:rPr>
              <a:t>神态</a:t>
            </a:r>
          </a:p>
        </p:txBody>
      </p:sp>
      <p:sp>
        <p:nvSpPr>
          <p:cNvPr id="7" name="TextBox 24"/>
          <p:cNvSpPr txBox="1"/>
          <p:nvPr/>
        </p:nvSpPr>
        <p:spPr>
          <a:xfrm>
            <a:off x="6786246" y="1482552"/>
            <a:ext cx="1479709" cy="484748"/>
          </a:xfrm>
          <a:prstGeom prst="rect">
            <a:avLst/>
          </a:prstGeom>
          <a:noFill/>
        </p:spPr>
        <p:txBody>
          <a:bodyPr wrap="square" lIns="68580" tIns="34290" rIns="68580" bIns="34290" rtlCol="0">
            <a:spAutoFit/>
          </a:bodyPr>
          <a:lstStyle/>
          <a:p>
            <a:r>
              <a:rPr lang="zh-CN" altLang="en-US" sz="2700" b="1" dirty="0">
                <a:solidFill>
                  <a:srgbClr val="FF0000"/>
                </a:solidFill>
                <a:latin typeface="楷体" panose="02010609060101010101" pitchFamily="49" charset="-122"/>
                <a:ea typeface="楷体" panose="02010609060101010101" pitchFamily="49" charset="-122"/>
              </a:rPr>
              <a:t>语言</a:t>
            </a:r>
          </a:p>
        </p:txBody>
      </p:sp>
      <p:sp>
        <p:nvSpPr>
          <p:cNvPr id="9" name="TextBox 24"/>
          <p:cNvSpPr txBox="1"/>
          <p:nvPr/>
        </p:nvSpPr>
        <p:spPr>
          <a:xfrm>
            <a:off x="5436096" y="1914600"/>
            <a:ext cx="1350150" cy="484748"/>
          </a:xfrm>
          <a:prstGeom prst="rect">
            <a:avLst/>
          </a:prstGeom>
          <a:noFill/>
        </p:spPr>
        <p:txBody>
          <a:bodyPr wrap="square" lIns="68580" tIns="34290" rIns="68580" bIns="34290" rtlCol="0">
            <a:spAutoFit/>
          </a:bodyPr>
          <a:lstStyle/>
          <a:p>
            <a:r>
              <a:rPr lang="zh-CN" altLang="en-US" sz="2700" b="1" dirty="0">
                <a:solidFill>
                  <a:srgbClr val="FF0000"/>
                </a:solidFill>
                <a:latin typeface="楷体" panose="02010609060101010101" pitchFamily="49" charset="-122"/>
                <a:ea typeface="楷体" panose="02010609060101010101" pitchFamily="49" charset="-122"/>
              </a:rPr>
              <a:t>老班长</a:t>
            </a:r>
          </a:p>
        </p:txBody>
      </p:sp>
      <p:grpSp>
        <p:nvGrpSpPr>
          <p:cNvPr id="2" name="组合 1"/>
          <p:cNvGrpSpPr/>
          <p:nvPr/>
        </p:nvGrpSpPr>
        <p:grpSpPr>
          <a:xfrm>
            <a:off x="84415" y="308610"/>
            <a:ext cx="2255521" cy="561498"/>
            <a:chOff x="176" y="648"/>
            <a:chExt cx="4736" cy="1179"/>
          </a:xfrm>
        </p:grpSpPr>
        <p:sp>
          <p:nvSpPr>
            <p:cNvPr id="16" name="文本框 14"/>
            <p:cNvSpPr txBox="1"/>
            <p:nvPr/>
          </p:nvSpPr>
          <p:spPr>
            <a:xfrm>
              <a:off x="983" y="648"/>
              <a:ext cx="3929" cy="1179"/>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主题概括</a:t>
              </a: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 y="731"/>
              <a:ext cx="849" cy="105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Text Box 7"/>
          <p:cNvSpPr txBox="1">
            <a:spLocks noChangeArrowheads="1"/>
          </p:cNvSpPr>
          <p:nvPr/>
        </p:nvSpPr>
        <p:spPr bwMode="auto">
          <a:xfrm>
            <a:off x="3168175" y="627534"/>
            <a:ext cx="3024336" cy="380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r>
              <a:rPr lang="zh-CN" altLang="en-US" sz="2400" dirty="0">
                <a:latin typeface="华文新魏" panose="02010800040101010101" pitchFamily="2" charset="-122"/>
                <a:ea typeface="华文新魏" panose="02010800040101010101" pitchFamily="2" charset="-122"/>
              </a:rPr>
              <a:t>        </a:t>
            </a:r>
            <a:r>
              <a:rPr lang="zh-CN" altLang="en-US" sz="2700" dirty="0">
                <a:latin typeface="华文新魏" panose="02010800040101010101" pitchFamily="2" charset="-122"/>
                <a:ea typeface="华文新魏" panose="02010800040101010101" pitchFamily="2" charset="-122"/>
              </a:rPr>
              <a:t>长    征</a:t>
            </a:r>
            <a:endParaRPr lang="en-US" altLang="zh-CN" sz="2700" dirty="0">
              <a:latin typeface="华文新魏" panose="02010800040101010101" pitchFamily="2" charset="-122"/>
              <a:ea typeface="华文新魏" panose="02010800040101010101" pitchFamily="2" charset="-122"/>
            </a:endParaRPr>
          </a:p>
          <a:p>
            <a:r>
              <a:rPr lang="zh-CN" altLang="en-US" sz="2400" dirty="0">
                <a:latin typeface="华文新魏" panose="02010800040101010101" pitchFamily="2" charset="-122"/>
                <a:ea typeface="华文新魏" panose="02010800040101010101" pitchFamily="2" charset="-122"/>
              </a:rPr>
              <a:t>                         </a:t>
            </a:r>
            <a:r>
              <a:rPr lang="zh-CN" altLang="en-US" sz="2100" b="1" dirty="0">
                <a:latin typeface="宋体" panose="02010600030101010101" pitchFamily="2" charset="-122"/>
                <a:ea typeface="宋体" panose="02010600030101010101" pitchFamily="2" charset="-122"/>
              </a:rPr>
              <a:t>毛泽东 </a:t>
            </a:r>
          </a:p>
          <a:p>
            <a:r>
              <a:rPr lang="zh-CN" altLang="en-US" sz="2400" dirty="0">
                <a:latin typeface="华文新魏" panose="02010800040101010101" pitchFamily="2" charset="-122"/>
                <a:ea typeface="华文新魏" panose="02010800040101010101" pitchFamily="2" charset="-122"/>
              </a:rPr>
              <a:t>红军不怕远征难，</a:t>
            </a:r>
          </a:p>
          <a:p>
            <a:r>
              <a:rPr lang="zh-CN" altLang="en-US" sz="2400" dirty="0">
                <a:latin typeface="华文新魏" panose="02010800040101010101" pitchFamily="2" charset="-122"/>
                <a:ea typeface="华文新魏" panose="02010800040101010101" pitchFamily="2" charset="-122"/>
              </a:rPr>
              <a:t>万水千山只等闲。</a:t>
            </a:r>
          </a:p>
          <a:p>
            <a:r>
              <a:rPr lang="zh-CN" altLang="en-US" sz="2400" dirty="0">
                <a:latin typeface="华文新魏" panose="02010800040101010101" pitchFamily="2" charset="-122"/>
                <a:ea typeface="华文新魏" panose="02010800040101010101" pitchFamily="2" charset="-122"/>
              </a:rPr>
              <a:t>五岭逶迤腾细浪，</a:t>
            </a:r>
          </a:p>
          <a:p>
            <a:r>
              <a:rPr lang="zh-CN" altLang="en-US" sz="2400" dirty="0">
                <a:latin typeface="华文新魏" panose="02010800040101010101" pitchFamily="2" charset="-122"/>
                <a:ea typeface="华文新魏" panose="02010800040101010101" pitchFamily="2" charset="-122"/>
              </a:rPr>
              <a:t>乌蒙磅礴走泥丸。</a:t>
            </a:r>
          </a:p>
          <a:p>
            <a:r>
              <a:rPr lang="zh-CN" altLang="en-US" sz="2400" dirty="0">
                <a:latin typeface="华文新魏" panose="02010800040101010101" pitchFamily="2" charset="-122"/>
                <a:ea typeface="华文新魏" panose="02010800040101010101" pitchFamily="2" charset="-122"/>
              </a:rPr>
              <a:t>金沙水拍云崖暖，</a:t>
            </a:r>
          </a:p>
          <a:p>
            <a:r>
              <a:rPr lang="zh-CN" altLang="en-US" sz="2400" dirty="0">
                <a:latin typeface="华文新魏" panose="02010800040101010101" pitchFamily="2" charset="-122"/>
                <a:ea typeface="华文新魏" panose="02010800040101010101" pitchFamily="2" charset="-122"/>
              </a:rPr>
              <a:t>大渡桥横铁索寒。</a:t>
            </a:r>
          </a:p>
          <a:p>
            <a:r>
              <a:rPr lang="zh-CN" altLang="en-US" sz="2400" dirty="0">
                <a:latin typeface="华文新魏" panose="02010800040101010101" pitchFamily="2" charset="-122"/>
                <a:ea typeface="华文新魏" panose="02010800040101010101" pitchFamily="2" charset="-122"/>
              </a:rPr>
              <a:t>更喜岷山千里雪，</a:t>
            </a:r>
          </a:p>
          <a:p>
            <a:r>
              <a:rPr lang="zh-CN" altLang="en-US" sz="2400" dirty="0">
                <a:latin typeface="华文新魏" panose="02010800040101010101" pitchFamily="2" charset="-122"/>
                <a:ea typeface="华文新魏" panose="02010800040101010101" pitchFamily="2" charset="-122"/>
              </a:rPr>
              <a:t>三军过后尽开颜。</a:t>
            </a:r>
          </a:p>
        </p:txBody>
      </p:sp>
      <p:sp>
        <p:nvSpPr>
          <p:cNvPr id="6" name="文本框 14"/>
          <p:cNvSpPr txBox="1"/>
          <p:nvPr/>
        </p:nvSpPr>
        <p:spPr>
          <a:xfrm>
            <a:off x="468917" y="308633"/>
            <a:ext cx="1798827" cy="544381"/>
          </a:xfrm>
          <a:prstGeom prst="rect">
            <a:avLst/>
          </a:prstGeom>
          <a:noFill/>
        </p:spPr>
        <p:txBody>
          <a:bodyPr wrap="square" lIns="51435" tIns="25718" rIns="51435" bIns="25718"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拓展延伸</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29" y="419996"/>
            <a:ext cx="333687" cy="4150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71155" y="1411605"/>
            <a:ext cx="4108133" cy="2067878"/>
          </a:xfrm>
          <a:prstGeom prst="roundRect">
            <a:avLst/>
          </a:prstGeom>
        </p:spPr>
      </p:pic>
      <p:sp>
        <p:nvSpPr>
          <p:cNvPr id="4" name="文本框 3"/>
          <p:cNvSpPr txBox="1"/>
          <p:nvPr/>
        </p:nvSpPr>
        <p:spPr>
          <a:xfrm>
            <a:off x="1925599" y="3517107"/>
            <a:ext cx="2003584" cy="437674"/>
          </a:xfrm>
          <a:prstGeom prst="rect">
            <a:avLst/>
          </a:prstGeom>
          <a:noFill/>
        </p:spPr>
        <p:txBody>
          <a:bodyPr wrap="square" lIns="68580" tIns="34290" rIns="68580" bIns="34290" rtlCol="0">
            <a:spAutoFit/>
          </a:bodyPr>
          <a:lstStyle/>
          <a:p>
            <a:r>
              <a:rPr lang="zh-CN" altLang="en-US" sz="2400" b="1">
                <a:latin typeface="宋体" panose="02010600030101010101" pitchFamily="2" charset="-122"/>
                <a:ea typeface="宋体" panose="02010600030101010101" pitchFamily="2" charset="-122"/>
              </a:rPr>
              <a:t>四渡赤水</a:t>
            </a:r>
          </a:p>
        </p:txBody>
      </p:sp>
      <p:sp>
        <p:nvSpPr>
          <p:cNvPr id="5" name="TextBox 4"/>
          <p:cNvSpPr txBox="1"/>
          <p:nvPr/>
        </p:nvSpPr>
        <p:spPr>
          <a:xfrm>
            <a:off x="2923439" y="597440"/>
            <a:ext cx="3223260" cy="483870"/>
          </a:xfrm>
          <a:prstGeom prst="rect">
            <a:avLst/>
          </a:prstGeom>
        </p:spPr>
        <p:style>
          <a:lnRef idx="3">
            <a:schemeClr val="lt1"/>
          </a:lnRef>
          <a:fillRef idx="1">
            <a:schemeClr val="accent5"/>
          </a:fillRef>
          <a:effectRef idx="1">
            <a:schemeClr val="accent5"/>
          </a:effectRef>
          <a:fontRef idx="minor">
            <a:schemeClr val="lt1"/>
          </a:fontRef>
        </p:style>
        <p:txBody>
          <a:bodyPr wrap="none" lIns="68580" tIns="34290" rIns="68580" bIns="34290" rtlCol="0">
            <a:spAutoFit/>
          </a:bodyPr>
          <a:lstStyle/>
          <a:p>
            <a:r>
              <a:rPr lang="zh-CN" altLang="en-US" sz="2700" b="1" dirty="0">
                <a:solidFill>
                  <a:schemeClr val="bg1"/>
                </a:solidFill>
              </a:rPr>
              <a:t>长征路上的著名事件</a:t>
            </a:r>
          </a:p>
        </p:txBody>
      </p:sp>
      <p:pic>
        <p:nvPicPr>
          <p:cNvPr id="6" name="图片 5"/>
          <p:cNvPicPr>
            <a:picLocks noChangeAspect="1"/>
          </p:cNvPicPr>
          <p:nvPr/>
        </p:nvPicPr>
        <p:blipFill>
          <a:blip r:embed="rId3"/>
          <a:stretch>
            <a:fillRect/>
          </a:stretch>
        </p:blipFill>
        <p:spPr>
          <a:xfrm>
            <a:off x="4924544" y="1374458"/>
            <a:ext cx="3578543" cy="2105025"/>
          </a:xfrm>
          <a:prstGeom prst="roundRect">
            <a:avLst/>
          </a:prstGeom>
        </p:spPr>
      </p:pic>
      <p:sp>
        <p:nvSpPr>
          <p:cNvPr id="7" name="文本框 6"/>
          <p:cNvSpPr txBox="1"/>
          <p:nvPr/>
        </p:nvSpPr>
        <p:spPr>
          <a:xfrm>
            <a:off x="6146603" y="3479484"/>
            <a:ext cx="2003584" cy="437674"/>
          </a:xfrm>
          <a:prstGeom prst="rect">
            <a:avLst/>
          </a:prstGeom>
          <a:noFill/>
        </p:spPr>
        <p:txBody>
          <a:bodyPr wrap="square" lIns="68580" tIns="34290" rIns="68580" bIns="34290" rtlCol="0">
            <a:spAutoFit/>
          </a:bodyPr>
          <a:lstStyle/>
          <a:p>
            <a:r>
              <a:rPr lang="zh-CN" altLang="en-US" sz="2400" b="1">
                <a:latin typeface="宋体" panose="02010600030101010101" pitchFamily="2" charset="-122"/>
                <a:ea typeface="宋体" panose="02010600030101010101" pitchFamily="2" charset="-122"/>
              </a:rPr>
              <a:t>巧渡金沙江</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76821" y="1052512"/>
            <a:ext cx="4385310" cy="2464118"/>
          </a:xfrm>
          <a:prstGeom prst="roundRect">
            <a:avLst/>
          </a:prstGeom>
        </p:spPr>
      </p:pic>
      <p:sp>
        <p:nvSpPr>
          <p:cNvPr id="4" name="文本框 3"/>
          <p:cNvSpPr txBox="1"/>
          <p:nvPr/>
        </p:nvSpPr>
        <p:spPr>
          <a:xfrm>
            <a:off x="1608417" y="3517107"/>
            <a:ext cx="2003584" cy="437674"/>
          </a:xfrm>
          <a:prstGeom prst="rect">
            <a:avLst/>
          </a:prstGeom>
          <a:noFill/>
        </p:spPr>
        <p:txBody>
          <a:bodyPr wrap="square" lIns="68580" tIns="34290" rIns="68580" bIns="34290" rtlCol="0">
            <a:spAutoFit/>
          </a:bodyPr>
          <a:lstStyle/>
          <a:p>
            <a:r>
              <a:rPr lang="zh-CN" altLang="en-US" sz="2400" b="1">
                <a:latin typeface="宋体" panose="02010600030101010101" pitchFamily="2" charset="-122"/>
                <a:ea typeface="宋体" panose="02010600030101010101" pitchFamily="2" charset="-122"/>
              </a:rPr>
              <a:t>强渡大渡河</a:t>
            </a:r>
          </a:p>
        </p:txBody>
      </p:sp>
      <p:pic>
        <p:nvPicPr>
          <p:cNvPr id="6" name="Picture 4" descr="http://www.pig66.com/xiazai/pic.php?url=http://mmbiz.qpic.cn/mmbiz_jpg/ARw4nwBgkdVMQ3MymMCGVTfoCtqueFL5N63aNnCIFH4AjJewhiaTtQPwKzwCDMVWmsNGvoC2niakvuqZZxz5Dsiag/0?wx_fmt=jpeg"/>
          <p:cNvPicPr>
            <a:picLocks noChangeAspect="1" noChangeArrowheads="1"/>
          </p:cNvPicPr>
          <p:nvPr/>
        </p:nvPicPr>
        <p:blipFill>
          <a:blip r:embed="rId3" cstate="print"/>
          <a:srcRect b="11940"/>
          <a:stretch>
            <a:fillRect/>
          </a:stretch>
        </p:blipFill>
        <p:spPr bwMode="auto">
          <a:xfrm>
            <a:off x="4662010" y="1052501"/>
            <a:ext cx="4095051" cy="2464611"/>
          </a:xfrm>
          <a:prstGeom prst="roundRect">
            <a:avLst/>
          </a:prstGeom>
          <a:noFill/>
        </p:spPr>
      </p:pic>
      <p:sp>
        <p:nvSpPr>
          <p:cNvPr id="7" name="文本框 6"/>
          <p:cNvSpPr txBox="1"/>
          <p:nvPr/>
        </p:nvSpPr>
        <p:spPr>
          <a:xfrm>
            <a:off x="5803703" y="3517107"/>
            <a:ext cx="2003584" cy="437674"/>
          </a:xfrm>
          <a:prstGeom prst="rect">
            <a:avLst/>
          </a:prstGeom>
          <a:noFill/>
        </p:spPr>
        <p:txBody>
          <a:bodyPr wrap="square" lIns="68580" tIns="34290" rIns="68580" bIns="34290" rtlCol="0">
            <a:spAutoFit/>
          </a:bodyPr>
          <a:lstStyle/>
          <a:p>
            <a:r>
              <a:rPr lang="zh-CN" altLang="en-US" sz="2400" b="1">
                <a:latin typeface="宋体" panose="02010600030101010101" pitchFamily="2" charset="-122"/>
                <a:ea typeface="宋体" panose="02010600030101010101" pitchFamily="2" charset="-122"/>
              </a:rPr>
              <a:t>飞夺泸定桥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55776" y="3711417"/>
            <a:ext cx="3512126" cy="561692"/>
          </a:xfrm>
          <a:prstGeom prst="rect">
            <a:avLst/>
          </a:prstGeom>
          <a:noFill/>
        </p:spPr>
        <p:txBody>
          <a:bodyPr wrap="square" lIns="68580" tIns="34290" rIns="68580" bIns="34290" rtlCol="0">
            <a:spAutoFit/>
          </a:bodyPr>
          <a:lstStyle/>
          <a:p>
            <a:r>
              <a:rPr lang="zh-CN" altLang="en-US" sz="3200" b="1" dirty="0">
                <a:solidFill>
                  <a:srgbClr val="0000FF"/>
                </a:solidFill>
                <a:latin typeface="宋体" panose="02010600030101010101" pitchFamily="2" charset="-122"/>
                <a:ea typeface="宋体" panose="02010600030101010101" pitchFamily="2" charset="-122"/>
              </a:rPr>
              <a:t>红军</a:t>
            </a:r>
            <a:r>
              <a:rPr lang="zh-CN" altLang="en-US" sz="3200" b="1" dirty="0" smtClean="0">
                <a:solidFill>
                  <a:srgbClr val="0000FF"/>
                </a:solidFill>
                <a:latin typeface="宋体" panose="02010600030101010101" pitchFamily="2" charset="-122"/>
                <a:ea typeface="宋体" panose="02010600030101010101" pitchFamily="2" charset="-122"/>
              </a:rPr>
              <a:t>长征</a:t>
            </a:r>
            <a:endParaRPr lang="zh-CN" altLang="en-US" sz="1800" b="1" dirty="0">
              <a:solidFill>
                <a:srgbClr val="0000FF"/>
              </a:solidFill>
              <a:latin typeface="宋体" panose="02010600030101010101" pitchFamily="2" charset="-122"/>
              <a:ea typeface="宋体" panose="02010600030101010101" pitchFamily="2" charset="-122"/>
            </a:endParaRPr>
          </a:p>
        </p:txBody>
      </p:sp>
      <p:pic>
        <p:nvPicPr>
          <p:cNvPr id="2050"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551" y="536719"/>
            <a:ext cx="5184576" cy="317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14" y="-20479"/>
            <a:ext cx="7733824" cy="5174933"/>
          </a:xfrm>
          <a:prstGeom prst="rect">
            <a:avLst/>
          </a:prstGeom>
        </p:spPr>
      </p:pic>
      <p:sp>
        <p:nvSpPr>
          <p:cNvPr id="3" name="文本框 2"/>
          <p:cNvSpPr txBox="1"/>
          <p:nvPr/>
        </p:nvSpPr>
        <p:spPr>
          <a:xfrm>
            <a:off x="7906226" y="1213010"/>
            <a:ext cx="553998" cy="2707481"/>
          </a:xfrm>
          <a:prstGeom prst="rect">
            <a:avLst/>
          </a:prstGeom>
          <a:noFill/>
        </p:spPr>
        <p:txBody>
          <a:bodyPr vert="eaVert" wrap="square" lIns="68580" tIns="34290" rIns="68580" bIns="34290" rtlCol="0">
            <a:spAutoFit/>
          </a:bodyPr>
          <a:lstStyle/>
          <a:p>
            <a:r>
              <a:rPr lang="zh-CN" altLang="en-US" sz="2700" b="1">
                <a:latin typeface="宋体" panose="02010600030101010101" pitchFamily="2" charset="-122"/>
                <a:ea typeface="宋体" panose="02010600030101010101" pitchFamily="2" charset="-122"/>
              </a:rPr>
              <a:t>突破腊子口</a:t>
            </a:r>
          </a:p>
        </p:txBody>
      </p:sp>
      <p:sp>
        <p:nvSpPr>
          <p:cNvPr id="4" name="文本框 3"/>
          <p:cNvSpPr txBox="1"/>
          <p:nvPr/>
        </p:nvSpPr>
        <p:spPr>
          <a:xfrm>
            <a:off x="7721473" y="3563303"/>
            <a:ext cx="353943" cy="969645"/>
          </a:xfrm>
          <a:prstGeom prst="rect">
            <a:avLst/>
          </a:prstGeom>
          <a:noFill/>
        </p:spPr>
        <p:txBody>
          <a:bodyPr vert="eaVert" wrap="square" lIns="68580" tIns="34290" rIns="68580" bIns="34290" rtlCol="0">
            <a:spAutoFit/>
          </a:bodyPr>
          <a:lstStyle/>
          <a:p>
            <a:r>
              <a:rPr lang="zh-CN" altLang="en-US"/>
              <a:t>（左为油画）</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l="-333" t="-6109" r="333" b="6109"/>
          <a:stretch>
            <a:fillRect/>
          </a:stretch>
        </p:blipFill>
        <p:spPr>
          <a:xfrm>
            <a:off x="4509368" y="915566"/>
            <a:ext cx="3571399" cy="2385536"/>
          </a:xfrm>
          <a:prstGeom prst="ellipse">
            <a:avLst/>
          </a:prstGeom>
        </p:spPr>
      </p:pic>
      <p:pic>
        <p:nvPicPr>
          <p:cNvPr id="3" name="图片 2"/>
          <p:cNvPicPr>
            <a:picLocks noChangeAspect="1"/>
          </p:cNvPicPr>
          <p:nvPr/>
        </p:nvPicPr>
        <p:blipFill>
          <a:blip r:embed="rId3"/>
          <a:stretch>
            <a:fillRect/>
          </a:stretch>
        </p:blipFill>
        <p:spPr>
          <a:xfrm>
            <a:off x="1475656" y="1012244"/>
            <a:ext cx="3571399" cy="2192655"/>
          </a:xfrm>
          <a:prstGeom prst="rect">
            <a:avLst/>
          </a:prstGeom>
        </p:spPr>
      </p:pic>
      <p:sp>
        <p:nvSpPr>
          <p:cNvPr id="4" name="文本框 3"/>
          <p:cNvSpPr txBox="1"/>
          <p:nvPr/>
        </p:nvSpPr>
        <p:spPr>
          <a:xfrm>
            <a:off x="3702601" y="3520654"/>
            <a:ext cx="2003584" cy="437674"/>
          </a:xfrm>
          <a:prstGeom prst="rect">
            <a:avLst/>
          </a:prstGeom>
          <a:noFill/>
        </p:spPr>
        <p:txBody>
          <a:bodyPr wrap="square" lIns="68580" tIns="34290" rIns="68580" bIns="34290" rtlCol="0">
            <a:spAutoFit/>
          </a:bodyPr>
          <a:lstStyle/>
          <a:p>
            <a:r>
              <a:rPr lang="zh-CN" altLang="en-US" sz="2400" b="1">
                <a:latin typeface="宋体" panose="02010600030101010101" pitchFamily="2" charset="-122"/>
                <a:ea typeface="宋体" panose="02010600030101010101" pitchFamily="2" charset="-122"/>
              </a:rPr>
              <a:t>血战独树镇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3599" y="1580894"/>
            <a:ext cx="6368891" cy="1177245"/>
          </a:xfrm>
          <a:prstGeom prst="rect">
            <a:avLst/>
          </a:prstGeom>
          <a:noFill/>
        </p:spPr>
        <p:txBody>
          <a:bodyPr wrap="square" lIns="68580" tIns="34290" rIns="68580" bIns="34290" rtlCol="0" anchor="t">
            <a:spAutoFit/>
          </a:bodyPr>
          <a:lstStyle/>
          <a:p>
            <a:r>
              <a:rPr lang="zh-CN" altLang="en-US" sz="2400" b="1" dirty="0">
                <a:latin typeface="宋体" panose="02010600030101010101" pitchFamily="2" charset="-122"/>
                <a:ea typeface="宋体" panose="02010600030101010101" pitchFamily="2" charset="-122"/>
              </a:rPr>
              <a:t>一、填上适当的词语。</a:t>
            </a:r>
          </a:p>
          <a:p>
            <a:r>
              <a:rPr lang="zh-CN" altLang="en-US" sz="2400" b="1" dirty="0">
                <a:latin typeface="楷体" panose="02010609060101010101" pitchFamily="49" charset="-122"/>
                <a:ea typeface="楷体" panose="02010609060101010101" pitchFamily="49" charset="-122"/>
              </a:rPr>
              <a:t>（      ）的鱼钩      （      ）的声音    </a:t>
            </a:r>
          </a:p>
          <a:p>
            <a:r>
              <a:rPr lang="zh-CN" altLang="en-US" sz="2400" b="1" dirty="0">
                <a:latin typeface="楷体" panose="02010609060101010101" pitchFamily="49" charset="-122"/>
                <a:ea typeface="楷体" panose="02010609060101010101" pitchFamily="49" charset="-122"/>
              </a:rPr>
              <a:t>（      ）的任务      （      ）的毅力</a:t>
            </a:r>
          </a:p>
        </p:txBody>
      </p:sp>
      <p:sp>
        <p:nvSpPr>
          <p:cNvPr id="5" name="文本框 11"/>
          <p:cNvSpPr txBox="1"/>
          <p:nvPr/>
        </p:nvSpPr>
        <p:spPr>
          <a:xfrm>
            <a:off x="1399172" y="1910612"/>
            <a:ext cx="972108" cy="438581"/>
          </a:xfrm>
          <a:prstGeom prst="rect">
            <a:avLst/>
          </a:prstGeom>
          <a:noFill/>
          <a:ln w="9525">
            <a:noFill/>
          </a:ln>
        </p:spPr>
        <p:txBody>
          <a:bodyPr wrap="square" lIns="68580" tIns="34290" rIns="68580" bIns="34290">
            <a:spAutoFit/>
          </a:bodyPr>
          <a:lstStyle/>
          <a:p>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金色</a:t>
            </a:r>
          </a:p>
        </p:txBody>
      </p:sp>
      <p:sp>
        <p:nvSpPr>
          <p:cNvPr id="6" name="文本框 11"/>
          <p:cNvSpPr txBox="1"/>
          <p:nvPr/>
        </p:nvSpPr>
        <p:spPr>
          <a:xfrm>
            <a:off x="4788024" y="1904931"/>
            <a:ext cx="972108" cy="438581"/>
          </a:xfrm>
          <a:prstGeom prst="rect">
            <a:avLst/>
          </a:prstGeom>
          <a:noFill/>
          <a:ln w="9525">
            <a:noFill/>
          </a:ln>
        </p:spPr>
        <p:txBody>
          <a:bodyPr wrap="square" lIns="68580" tIns="34290" rIns="68580" bIns="34290">
            <a:spAutoFit/>
          </a:bodyPr>
          <a:lstStyle/>
          <a:p>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响亮</a:t>
            </a:r>
          </a:p>
        </p:txBody>
      </p:sp>
      <p:sp>
        <p:nvSpPr>
          <p:cNvPr id="7" name="文本框 11"/>
          <p:cNvSpPr txBox="1"/>
          <p:nvPr/>
        </p:nvSpPr>
        <p:spPr>
          <a:xfrm>
            <a:off x="1395889" y="2349193"/>
            <a:ext cx="972108" cy="438581"/>
          </a:xfrm>
          <a:prstGeom prst="rect">
            <a:avLst/>
          </a:prstGeom>
          <a:noFill/>
          <a:ln w="9525">
            <a:noFill/>
          </a:ln>
        </p:spPr>
        <p:txBody>
          <a:bodyPr wrap="square" lIns="68580" tIns="34290" rIns="68580" bIns="34290">
            <a:spAutoFit/>
          </a:bodyPr>
          <a:lstStyle/>
          <a:p>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艰巨</a:t>
            </a:r>
          </a:p>
        </p:txBody>
      </p:sp>
      <p:sp>
        <p:nvSpPr>
          <p:cNvPr id="8" name="文本框 11"/>
          <p:cNvSpPr txBox="1"/>
          <p:nvPr/>
        </p:nvSpPr>
        <p:spPr>
          <a:xfrm>
            <a:off x="4788024" y="2336979"/>
            <a:ext cx="972108" cy="438581"/>
          </a:xfrm>
          <a:prstGeom prst="rect">
            <a:avLst/>
          </a:prstGeom>
          <a:noFill/>
          <a:ln w="9525">
            <a:noFill/>
          </a:ln>
        </p:spPr>
        <p:txBody>
          <a:bodyPr wrap="square" lIns="68580" tIns="34290" rIns="68580" bIns="34290">
            <a:spAutoFit/>
          </a:bodyPr>
          <a:lstStyle/>
          <a:p>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惊人</a:t>
            </a:r>
          </a:p>
        </p:txBody>
      </p:sp>
      <p:sp>
        <p:nvSpPr>
          <p:cNvPr id="11" name="文本框 14"/>
          <p:cNvSpPr txBox="1"/>
          <p:nvPr/>
        </p:nvSpPr>
        <p:spPr>
          <a:xfrm>
            <a:off x="492746" y="479759"/>
            <a:ext cx="1630982" cy="482825"/>
          </a:xfrm>
          <a:prstGeom prst="rect">
            <a:avLst/>
          </a:prstGeom>
          <a:noFill/>
        </p:spPr>
        <p:txBody>
          <a:bodyPr wrap="square" lIns="51435" tIns="25718" rIns="51435" bIns="25718" rtlCol="0">
            <a:spAutoFit/>
          </a:bodyPr>
          <a:lstStyle/>
          <a:p>
            <a:r>
              <a:rPr lang="zh-CN" altLang="en-US" sz="2800" b="1" dirty="0">
                <a:solidFill>
                  <a:srgbClr val="875000"/>
                </a:solidFill>
                <a:latin typeface="幼圆" panose="02010509060101010101" pitchFamily="49" charset="-122"/>
                <a:ea typeface="幼圆" panose="02010509060101010101" pitchFamily="49" charset="-122"/>
              </a:rPr>
              <a:t>课堂演练</a:t>
            </a: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59" y="519265"/>
            <a:ext cx="333687" cy="4150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97614" y="771550"/>
            <a:ext cx="6368891" cy="3023905"/>
          </a:xfrm>
          <a:prstGeom prst="rect">
            <a:avLst/>
          </a:prstGeom>
          <a:noFill/>
        </p:spPr>
        <p:txBody>
          <a:bodyPr wrap="square" lIns="68580" tIns="34290" rIns="68580" bIns="34290" rtlCol="0" anchor="t">
            <a:spAutoFit/>
          </a:bodyPr>
          <a:lstStyle/>
          <a:p>
            <a:r>
              <a:rPr lang="zh-CN" altLang="en-US" sz="2400" b="1" dirty="0">
                <a:latin typeface="宋体" panose="02010600030101010101" pitchFamily="2" charset="-122"/>
                <a:ea typeface="宋体" panose="02010600030101010101" pitchFamily="2" charset="-122"/>
              </a:rPr>
              <a:t>二、根据要求写句子。</a:t>
            </a:r>
          </a:p>
          <a:p>
            <a:r>
              <a:rPr lang="zh-CN" altLang="en-US" sz="2400" b="1" dirty="0">
                <a:latin typeface="楷体" panose="02010609060101010101" pitchFamily="49" charset="-122"/>
                <a:ea typeface="楷体" panose="02010609060101010101" pitchFamily="49" charset="-122"/>
              </a:rPr>
              <a:t>1.真有个三长两短，我怎么去向党报告呢？   （改为陈述句）</a:t>
            </a:r>
          </a:p>
          <a:p>
            <a:r>
              <a:rPr lang="zh-CN" altLang="en-US" sz="2400" b="1" dirty="0">
                <a:latin typeface="楷体" panose="02010609060101010101" pitchFamily="49" charset="-122"/>
                <a:ea typeface="楷体" panose="02010609060101010101" pitchFamily="49" charset="-122"/>
              </a:rPr>
              <a:t>________________________________________  </a:t>
            </a:r>
          </a:p>
          <a:p>
            <a:r>
              <a:rPr lang="zh-CN" altLang="en-US" sz="2400" b="1" dirty="0">
                <a:latin typeface="楷体" panose="02010609060101010101" pitchFamily="49" charset="-122"/>
                <a:ea typeface="楷体" panose="02010609060101010101" pitchFamily="49" charset="-122"/>
              </a:rPr>
              <a:t>2.老班长虽然瘦得只剩皮包骨头，眼睛深深地陷了下去，还一直用饱满的情绪鼓励着我们。（缩句）</a:t>
            </a:r>
          </a:p>
          <a:p>
            <a:r>
              <a:rPr lang="zh-CN" altLang="en-US" sz="2400" b="1" dirty="0">
                <a:latin typeface="楷体" panose="02010609060101010101" pitchFamily="49" charset="-122"/>
                <a:ea typeface="楷体" panose="02010609060101010101" pitchFamily="49" charset="-122"/>
              </a:rPr>
              <a:t>_____________________________________</a:t>
            </a:r>
            <a:r>
              <a:rPr lang="zh-CN" altLang="en-US" sz="2400" b="1" dirty="0">
                <a:latin typeface="黑体" panose="02010609060101010101" pitchFamily="49" charset="-122"/>
                <a:ea typeface="黑体" panose="02010609060101010101" pitchFamily="49" charset="-122"/>
              </a:rPr>
              <a:t>___  </a:t>
            </a:r>
          </a:p>
        </p:txBody>
      </p:sp>
      <p:sp>
        <p:nvSpPr>
          <p:cNvPr id="9" name="文本框 11"/>
          <p:cNvSpPr txBox="1"/>
          <p:nvPr/>
        </p:nvSpPr>
        <p:spPr>
          <a:xfrm>
            <a:off x="1259632" y="1887245"/>
            <a:ext cx="6264696" cy="438581"/>
          </a:xfrm>
          <a:prstGeom prst="rect">
            <a:avLst/>
          </a:prstGeom>
          <a:noFill/>
          <a:ln w="9525">
            <a:noFill/>
          </a:ln>
        </p:spPr>
        <p:txBody>
          <a:bodyPr wrap="square" lIns="68580" tIns="34290" rIns="68580" bIns="34290">
            <a:spAutoFit/>
          </a:bodyPr>
          <a:lstStyle/>
          <a:p>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真有个三长两短，我没法去向党报告。</a:t>
            </a:r>
          </a:p>
        </p:txBody>
      </p:sp>
      <p:sp>
        <p:nvSpPr>
          <p:cNvPr id="10" name="文本框 11"/>
          <p:cNvSpPr txBox="1"/>
          <p:nvPr/>
        </p:nvSpPr>
        <p:spPr>
          <a:xfrm>
            <a:off x="1259632" y="3345407"/>
            <a:ext cx="3186354" cy="438581"/>
          </a:xfrm>
          <a:prstGeom prst="rect">
            <a:avLst/>
          </a:prstGeom>
          <a:noFill/>
          <a:ln w="9525">
            <a:noFill/>
          </a:ln>
        </p:spPr>
        <p:txBody>
          <a:bodyPr wrap="square" lIns="68580" tIns="34290" rIns="68580" bIns="34290">
            <a:spAutoFit/>
          </a:bodyPr>
          <a:lstStyle/>
          <a:p>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老班长鼓励着我们。</a:t>
            </a:r>
          </a:p>
        </p:txBody>
      </p:sp>
    </p:spTree>
    <p:extLst>
      <p:ext uri="{BB962C8B-B14F-4D97-AF65-F5344CB8AC3E}">
        <p14:creationId xmlns:p14="http://schemas.microsoft.com/office/powerpoint/2010/main" val="2958060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9"/>
          <p:cNvSpPr txBox="1"/>
          <p:nvPr/>
        </p:nvSpPr>
        <p:spPr>
          <a:xfrm>
            <a:off x="1162884" y="548369"/>
            <a:ext cx="6577468" cy="899160"/>
          </a:xfrm>
          <a:prstGeom prst="rect">
            <a:avLst/>
          </a:prstGeom>
          <a:noFill/>
        </p:spPr>
        <p:txBody>
          <a:bodyPr wrap="square" lIns="68580" tIns="34290" rIns="68580" bIns="34290" rtlCol="0">
            <a:spAutoFit/>
          </a:bodyPr>
          <a:lstStyle/>
          <a:p>
            <a:r>
              <a:rPr lang="zh-CN" altLang="en-US" sz="2700" b="1" dirty="0">
                <a:latin typeface="楷体" panose="02010609060101010101" pitchFamily="49" charset="-122"/>
                <a:ea typeface="楷体" panose="02010609060101010101" pitchFamily="49" charset="-122"/>
              </a:rPr>
              <a:t>    </a:t>
            </a:r>
            <a:r>
              <a:rPr lang="zh-CN" altLang="en-US" sz="2700" b="1" dirty="0">
                <a:latin typeface="宋体" panose="02010600030101010101" pitchFamily="2" charset="-122"/>
                <a:ea typeface="宋体" panose="02010600030101010101" pitchFamily="2" charset="-122"/>
              </a:rPr>
              <a:t>三、以讲解员的身份向来纪念馆参观的人讲解金色鱼钩的故事。</a:t>
            </a:r>
          </a:p>
        </p:txBody>
      </p:sp>
      <p:sp>
        <p:nvSpPr>
          <p:cNvPr id="2" name="文本框 1"/>
          <p:cNvSpPr txBox="1"/>
          <p:nvPr/>
        </p:nvSpPr>
        <p:spPr>
          <a:xfrm>
            <a:off x="1898453" y="1828801"/>
            <a:ext cx="5245894" cy="899160"/>
          </a:xfrm>
          <a:prstGeom prst="rect">
            <a:avLst/>
          </a:prstGeom>
          <a:noFill/>
        </p:spPr>
        <p:txBody>
          <a:bodyPr wrap="square" lIns="68580" tIns="34290" rIns="68580" bIns="34290" rtlCol="0">
            <a:spAutoFit/>
          </a:bodyPr>
          <a:lstStyle/>
          <a:p>
            <a:r>
              <a:rPr lang="zh-CN" altLang="en-US" sz="1800" b="1" dirty="0">
                <a:solidFill>
                  <a:srgbClr val="FF0000"/>
                </a:solidFill>
                <a:latin typeface="宋体" panose="02010600030101010101" pitchFamily="2" charset="-122"/>
                <a:ea typeface="宋体" panose="02010600030101010101" pitchFamily="2" charset="-122"/>
              </a:rPr>
              <a:t>开头：</a:t>
            </a:r>
            <a:r>
              <a:rPr lang="zh-CN" altLang="en-US" sz="1800" b="1" dirty="0">
                <a:latin typeface="楷体" panose="02010609060101010101" pitchFamily="49" charset="-122"/>
                <a:ea typeface="楷体" panose="02010609060101010101" pitchFamily="49" charset="-122"/>
              </a:rPr>
              <a:t>各位游客朋友，欢迎您来到这里。我是这次的导游小明。现在呈现在各位面前的这一枚锈迹斑斑的鱼钩，有一个特殊的来历。</a:t>
            </a:r>
          </a:p>
        </p:txBody>
      </p:sp>
      <p:sp>
        <p:nvSpPr>
          <p:cNvPr id="3" name="文本框 2"/>
          <p:cNvSpPr txBox="1"/>
          <p:nvPr/>
        </p:nvSpPr>
        <p:spPr>
          <a:xfrm>
            <a:off x="1858419" y="2745862"/>
            <a:ext cx="5245894" cy="346249"/>
          </a:xfrm>
          <a:prstGeom prst="rect">
            <a:avLst/>
          </a:prstGeom>
          <a:noFill/>
        </p:spPr>
        <p:txBody>
          <a:bodyPr wrap="square" lIns="68580" tIns="34290" rIns="68580" bIns="34290" rtlCol="0">
            <a:spAutoFit/>
          </a:bodyPr>
          <a:lstStyle/>
          <a:p>
            <a:r>
              <a:rPr lang="zh-CN" altLang="en-US" sz="1800" b="1" dirty="0">
                <a:solidFill>
                  <a:srgbClr val="FF0000"/>
                </a:solidFill>
                <a:latin typeface="宋体" panose="02010600030101010101" pitchFamily="2" charset="-122"/>
                <a:ea typeface="宋体" panose="02010600030101010101" pitchFamily="2" charset="-122"/>
              </a:rPr>
              <a:t>中间：</a:t>
            </a:r>
            <a:r>
              <a:rPr lang="zh-CN" altLang="en-US" sz="1800" b="1" dirty="0">
                <a:latin typeface="楷体" panose="02010609060101010101" pitchFamily="49" charset="-122"/>
                <a:ea typeface="楷体" panose="02010609060101010101" pitchFamily="49" charset="-122"/>
              </a:rPr>
              <a:t>（用简单的话概述课文中故事）</a:t>
            </a:r>
          </a:p>
        </p:txBody>
      </p:sp>
      <p:sp>
        <p:nvSpPr>
          <p:cNvPr id="4" name="文本框 3"/>
          <p:cNvSpPr txBox="1"/>
          <p:nvPr/>
        </p:nvSpPr>
        <p:spPr>
          <a:xfrm>
            <a:off x="1872959" y="3161867"/>
            <a:ext cx="5245894" cy="623248"/>
          </a:xfrm>
          <a:prstGeom prst="rect">
            <a:avLst/>
          </a:prstGeom>
          <a:noFill/>
        </p:spPr>
        <p:txBody>
          <a:bodyPr wrap="square" lIns="68580" tIns="34290" rIns="68580" bIns="34290" rtlCol="0">
            <a:spAutoFit/>
          </a:bodyPr>
          <a:lstStyle/>
          <a:p>
            <a:r>
              <a:rPr lang="zh-CN" altLang="en-US" sz="1800" b="1" dirty="0">
                <a:solidFill>
                  <a:srgbClr val="FF0000"/>
                </a:solidFill>
                <a:latin typeface="宋体" panose="02010600030101010101" pitchFamily="2" charset="-122"/>
                <a:ea typeface="宋体" panose="02010600030101010101" pitchFamily="2" charset="-122"/>
              </a:rPr>
              <a:t>结尾：</a:t>
            </a:r>
            <a:r>
              <a:rPr lang="zh-CN" altLang="en-US" sz="1800" b="1" dirty="0">
                <a:latin typeface="楷体" panose="02010609060101010101" pitchFamily="49" charset="-122"/>
                <a:ea typeface="楷体" panose="02010609060101010101" pitchFamily="49" charset="-122"/>
              </a:rPr>
              <a:t>正因为有了这样感人至深的故事，它才会静静的陈列在这里。</a:t>
            </a:r>
          </a:p>
        </p:txBody>
      </p:sp>
      <p:sp>
        <p:nvSpPr>
          <p:cNvPr id="5" name="云形 4"/>
          <p:cNvSpPr/>
          <p:nvPr/>
        </p:nvSpPr>
        <p:spPr>
          <a:xfrm>
            <a:off x="615435" y="1815466"/>
            <a:ext cx="1094899" cy="648176"/>
          </a:xfrm>
          <a:prstGeom prst="cloud">
            <a:avLst/>
          </a:prstGeom>
          <a:solidFill>
            <a:srgbClr val="92D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100" b="1" dirty="0">
                <a:solidFill>
                  <a:srgbClr val="FF0000"/>
                </a:solidFill>
                <a:latin typeface="宋体" panose="02010600030101010101" pitchFamily="2" charset="-122"/>
                <a:ea typeface="宋体" panose="02010600030101010101" pitchFamily="2" charset="-122"/>
              </a:rPr>
              <a:t>示例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9144000" cy="5143319"/>
            <a:chOff x="4391" y="1898"/>
            <a:chExt cx="10229" cy="5935"/>
          </a:xfrm>
        </p:grpSpPr>
        <p:pic>
          <p:nvPicPr>
            <p:cNvPr id="2" name="图片 1"/>
            <p:cNvPicPr>
              <a:picLocks noChangeAspect="1"/>
            </p:cNvPicPr>
            <p:nvPr/>
          </p:nvPicPr>
          <p:blipFill>
            <a:blip r:embed="rId2"/>
            <a:stretch>
              <a:fillRect/>
            </a:stretch>
          </p:blipFill>
          <p:spPr>
            <a:xfrm>
              <a:off x="4391" y="1898"/>
              <a:ext cx="10229" cy="5935"/>
            </a:xfrm>
            <a:prstGeom prst="rect">
              <a:avLst/>
            </a:prstGeom>
          </p:spPr>
        </p:pic>
        <p:sp>
          <p:nvSpPr>
            <p:cNvPr id="3" name="文本框 2"/>
            <p:cNvSpPr txBox="1"/>
            <p:nvPr/>
          </p:nvSpPr>
          <p:spPr>
            <a:xfrm>
              <a:off x="7733" y="1898"/>
              <a:ext cx="5509" cy="675"/>
            </a:xfrm>
            <a:prstGeom prst="rect">
              <a:avLst/>
            </a:prstGeom>
            <a:noFill/>
          </p:spPr>
          <p:txBody>
            <a:bodyPr wrap="square" rtlCol="0">
              <a:spAutoFit/>
            </a:bodyPr>
            <a:lstStyle/>
            <a:p>
              <a:r>
                <a:rPr lang="zh-CN" altLang="en-US" sz="3200" b="1" dirty="0">
                  <a:latin typeface="宋体" panose="02010600030101010101" pitchFamily="2" charset="-122"/>
                  <a:ea typeface="宋体" panose="02010600030101010101" pitchFamily="2" charset="-122"/>
                </a:rPr>
                <a:t>长征会师</a:t>
              </a:r>
              <a:r>
                <a:rPr lang="zh-CN" altLang="en-US" sz="2800" dirty="0">
                  <a:latin typeface="宋体" panose="02010600030101010101" pitchFamily="2" charset="-122"/>
                  <a:ea typeface="宋体" panose="02010600030101010101" pitchFamily="2" charset="-122"/>
                </a:rPr>
                <a:t>（油画）</a:t>
              </a:r>
            </a:p>
          </p:txBody>
        </p:sp>
      </p:grpSp>
    </p:spTree>
    <p:extLst>
      <p:ext uri="{BB962C8B-B14F-4D97-AF65-F5344CB8AC3E}">
        <p14:creationId xmlns:p14="http://schemas.microsoft.com/office/powerpoint/2010/main" val="1324402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92877" y="1840256"/>
            <a:ext cx="3600986" cy="484748"/>
          </a:xfrm>
          <a:prstGeom prst="rect">
            <a:avLst/>
          </a:prstGeom>
        </p:spPr>
        <p:txBody>
          <a:bodyPr wrap="non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rPr>
              <a:t>支吾：</a:t>
            </a:r>
            <a:r>
              <a:rPr lang="zh-CN" altLang="en-US" sz="2700" b="1" dirty="0">
                <a:latin typeface="楷体" panose="02010609060101010101" pitchFamily="49" charset="-122"/>
                <a:ea typeface="楷体" panose="02010609060101010101" pitchFamily="49" charset="-122"/>
              </a:rPr>
              <a:t>说话含混躲闪。</a:t>
            </a:r>
          </a:p>
        </p:txBody>
      </p:sp>
      <p:sp>
        <p:nvSpPr>
          <p:cNvPr id="14" name="矩形 13"/>
          <p:cNvSpPr/>
          <p:nvPr/>
        </p:nvSpPr>
        <p:spPr>
          <a:xfrm>
            <a:off x="392878" y="2433180"/>
            <a:ext cx="2389115" cy="484748"/>
          </a:xfrm>
          <a:prstGeom prst="rect">
            <a:avLst/>
          </a:prstGeom>
        </p:spPr>
        <p:txBody>
          <a:bodyPr wrap="non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rPr>
              <a:t>弥漫：</a:t>
            </a:r>
            <a:r>
              <a:rPr lang="zh-CN" altLang="en-US" sz="2700" b="1" dirty="0">
                <a:latin typeface="楷体" panose="02010609060101010101" pitchFamily="49" charset="-122"/>
                <a:ea typeface="楷体" panose="02010609060101010101" pitchFamily="49" charset="-122"/>
              </a:rPr>
              <a:t>充满。 </a:t>
            </a:r>
          </a:p>
        </p:txBody>
      </p:sp>
      <p:sp>
        <p:nvSpPr>
          <p:cNvPr id="17" name="矩形 16"/>
          <p:cNvSpPr/>
          <p:nvPr/>
        </p:nvSpPr>
        <p:spPr>
          <a:xfrm>
            <a:off x="393115" y="3036842"/>
            <a:ext cx="3600986" cy="484748"/>
          </a:xfrm>
          <a:prstGeom prst="rect">
            <a:avLst/>
          </a:prstGeom>
        </p:spPr>
        <p:txBody>
          <a:bodyPr wrap="non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cs typeface="宋体" panose="02010600030101010101" pitchFamily="2" charset="-122"/>
              </a:rPr>
              <a:t>鱼饵：</a:t>
            </a:r>
            <a:r>
              <a:rPr lang="zh-CN" altLang="en-US" sz="2700" b="1" dirty="0">
                <a:latin typeface="楷体" panose="02010609060101010101" pitchFamily="49" charset="-122"/>
                <a:ea typeface="楷体" panose="02010609060101010101" pitchFamily="49" charset="-122"/>
                <a:cs typeface="宋体" panose="02010600030101010101" pitchFamily="2" charset="-122"/>
              </a:rPr>
              <a:t>钓鱼用的鱼食。</a:t>
            </a:r>
            <a:endParaRPr lang="zh-CN" altLang="en-US" sz="2700" b="1" dirty="0">
              <a:latin typeface="楷体" panose="02010609060101010101" pitchFamily="49" charset="-122"/>
              <a:ea typeface="楷体" panose="02010609060101010101" pitchFamily="49" charset="-122"/>
            </a:endParaRPr>
          </a:p>
        </p:txBody>
      </p:sp>
      <p:sp>
        <p:nvSpPr>
          <p:cNvPr id="18" name="矩形 17"/>
          <p:cNvSpPr/>
          <p:nvPr/>
        </p:nvSpPr>
        <p:spPr>
          <a:xfrm>
            <a:off x="393116" y="3600048"/>
            <a:ext cx="7443384" cy="484748"/>
          </a:xfrm>
          <a:prstGeom prst="rect">
            <a:avLst/>
          </a:prstGeom>
        </p:spPr>
        <p:txBody>
          <a:bodyPr wrap="non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cs typeface="宋体" panose="02010600030101010101" pitchFamily="2" charset="-122"/>
              </a:rPr>
              <a:t>收敛：</a:t>
            </a:r>
            <a:r>
              <a:rPr lang="zh-CN" altLang="en-US" sz="2700" b="1" dirty="0">
                <a:latin typeface="楷体" panose="02010609060101010101" pitchFamily="49" charset="-122"/>
                <a:ea typeface="楷体" panose="02010609060101010101" pitchFamily="49" charset="-122"/>
                <a:cs typeface="宋体" panose="02010600030101010101" pitchFamily="2" charset="-122"/>
              </a:rPr>
              <a:t>减弱或消失。</a:t>
            </a:r>
            <a:r>
              <a:rPr lang="zh-CN" altLang="en-US" sz="2700" b="1" dirty="0">
                <a:solidFill>
                  <a:srgbClr val="0000FF"/>
                </a:solidFill>
                <a:latin typeface="楷体" panose="02010609060101010101" pitchFamily="49" charset="-122"/>
                <a:ea typeface="楷体" panose="02010609060101010101" pitchFamily="49" charset="-122"/>
                <a:cs typeface="宋体" panose="02010600030101010101" pitchFamily="2" charset="-122"/>
              </a:rPr>
              <a:t>本课指老班长的笑容消失。</a:t>
            </a:r>
          </a:p>
        </p:txBody>
      </p:sp>
      <p:grpSp>
        <p:nvGrpSpPr>
          <p:cNvPr id="2" name="组合 1"/>
          <p:cNvGrpSpPr/>
          <p:nvPr/>
        </p:nvGrpSpPr>
        <p:grpSpPr>
          <a:xfrm>
            <a:off x="662107" y="1188757"/>
            <a:ext cx="1458278" cy="392430"/>
            <a:chOff x="1389" y="1011"/>
            <a:chExt cx="3062" cy="824"/>
          </a:xfrm>
        </p:grpSpPr>
        <p:sp>
          <p:nvSpPr>
            <p:cNvPr id="50" name="TextBox 11"/>
            <p:cNvSpPr txBox="1">
              <a:spLocks noChangeArrowheads="1"/>
            </p:cNvSpPr>
            <p:nvPr/>
          </p:nvSpPr>
          <p:spPr bwMode="auto">
            <a:xfrm>
              <a:off x="1389" y="1011"/>
              <a:ext cx="3062"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r>
                <a:rPr lang="zh-CN" altLang="en-US" sz="2100" b="1" dirty="0">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词语解释</a:t>
              </a:r>
            </a:p>
          </p:txBody>
        </p:sp>
        <p:sp>
          <p:nvSpPr>
            <p:cNvPr id="3" name="矩形 2"/>
            <p:cNvSpPr/>
            <p:nvPr/>
          </p:nvSpPr>
          <p:spPr>
            <a:xfrm>
              <a:off x="4138" y="1198"/>
              <a:ext cx="57" cy="510"/>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p>
          </p:txBody>
        </p:sp>
        <p:sp>
          <p:nvSpPr>
            <p:cNvPr id="10" name="矩形 9"/>
            <p:cNvSpPr/>
            <p:nvPr/>
          </p:nvSpPr>
          <p:spPr>
            <a:xfrm>
              <a:off x="1404" y="1194"/>
              <a:ext cx="57" cy="510"/>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p>
          </p:txBody>
        </p:sp>
      </p:grpSp>
      <p:sp>
        <p:nvSpPr>
          <p:cNvPr id="11" name="文本框 14">
            <a:hlinkClick r:id="rId3" action="ppaction://hlinkfile"/>
          </p:cNvPr>
          <p:cNvSpPr txBox="1"/>
          <p:nvPr/>
        </p:nvSpPr>
        <p:spPr>
          <a:xfrm>
            <a:off x="575557" y="480291"/>
            <a:ext cx="4033312" cy="561692"/>
          </a:xfrm>
          <a:prstGeom prst="rect">
            <a:avLst/>
          </a:prstGeom>
          <a:noFill/>
        </p:spPr>
        <p:txBody>
          <a:bodyPr wrap="square" lIns="68573" tIns="34286" rIns="68573" bIns="34286"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朗读课文 扫清障碍</a:t>
            </a: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4339" y="661818"/>
            <a:ext cx="351024" cy="3801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7708">
            <a:off x="4330360" y="608028"/>
            <a:ext cx="335090" cy="472337"/>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989" y="547046"/>
            <a:ext cx="366812" cy="456339"/>
          </a:xfrm>
          <a:prstGeom prst="rect">
            <a:avLst/>
          </a:prstGeom>
        </p:spPr>
      </p:pic>
    </p:spTree>
    <p:extLst>
      <p:ext uri="{BB962C8B-B14F-4D97-AF65-F5344CB8AC3E}">
        <p14:creationId xmlns:p14="http://schemas.microsoft.com/office/powerpoint/2010/main" val="121808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13218" y="3243006"/>
            <a:ext cx="6717224" cy="484748"/>
          </a:xfrm>
          <a:prstGeom prst="rect">
            <a:avLst/>
          </a:prstGeom>
        </p:spPr>
        <p:txBody>
          <a:bodyPr wrap="non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cs typeface="宋体" panose="02010600030101010101" pitchFamily="2" charset="-122"/>
              </a:rPr>
              <a:t>宿营地：</a:t>
            </a:r>
            <a:r>
              <a:rPr lang="zh-CN" altLang="en-US" sz="2700" b="1" dirty="0">
                <a:latin typeface="楷体" panose="02010609060101010101" pitchFamily="49" charset="-122"/>
                <a:ea typeface="楷体" panose="02010609060101010101" pitchFamily="49" charset="-122"/>
                <a:cs typeface="宋体" panose="02010600030101010101" pitchFamily="2" charset="-122"/>
              </a:rPr>
              <a:t>军队在行进或战斗后住宿的地方。</a:t>
            </a:r>
            <a:endParaRPr lang="zh-CN" altLang="en-US" sz="2700" b="1"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2"/>
          <a:stretch>
            <a:fillRect/>
          </a:stretch>
        </p:blipFill>
        <p:spPr>
          <a:xfrm>
            <a:off x="2889053" y="935831"/>
            <a:ext cx="3408521" cy="2258378"/>
          </a:xfrm>
          <a:prstGeom prst="ellipse">
            <a:avLst/>
          </a:prstGeom>
        </p:spPr>
      </p:pic>
    </p:spTree>
    <p:extLst>
      <p:ext uri="{BB962C8B-B14F-4D97-AF65-F5344CB8AC3E}">
        <p14:creationId xmlns:p14="http://schemas.microsoft.com/office/powerpoint/2010/main" val="1825605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1" y="857238"/>
            <a:ext cx="4822065" cy="1315745"/>
          </a:xfrm>
          <a:prstGeom prst="rect">
            <a:avLst/>
          </a:prstGeom>
        </p:spPr>
        <p:txBody>
          <a:bodyPr wrap="squar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rPr>
              <a:t>奄奄一息：</a:t>
            </a:r>
            <a:r>
              <a:rPr lang="zh-CN" altLang="en-US" sz="2700" b="1" dirty="0">
                <a:latin typeface="楷体" panose="02010609060101010101" pitchFamily="49" charset="-122"/>
                <a:ea typeface="楷体" panose="02010609060101010101" pitchFamily="49" charset="-122"/>
              </a:rPr>
              <a:t>形容呼吸微弱，生命垂危。</a:t>
            </a:r>
            <a:r>
              <a:rPr lang="zh-CN" altLang="en-US" sz="2700" b="1" dirty="0">
                <a:solidFill>
                  <a:srgbClr val="0000FF"/>
                </a:solidFill>
                <a:latin typeface="楷体" panose="02010609060101010101" pitchFamily="49" charset="-122"/>
                <a:ea typeface="楷体" panose="02010609060101010101" pitchFamily="49" charset="-122"/>
              </a:rPr>
              <a:t>本课指老班长的生命已经走到最后时刻。</a:t>
            </a:r>
          </a:p>
        </p:txBody>
      </p:sp>
      <p:sp>
        <p:nvSpPr>
          <p:cNvPr id="3" name="矩形 2"/>
          <p:cNvSpPr/>
          <p:nvPr/>
        </p:nvSpPr>
        <p:spPr>
          <a:xfrm>
            <a:off x="553373" y="2743675"/>
            <a:ext cx="4286280" cy="899160"/>
          </a:xfrm>
          <a:prstGeom prst="rect">
            <a:avLst/>
          </a:prstGeom>
        </p:spPr>
        <p:txBody>
          <a:bodyPr wrap="squar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rPr>
              <a:t>奄奄一息</a:t>
            </a:r>
            <a:r>
              <a:rPr lang="zh-CN" altLang="en-US" sz="2700" b="1" dirty="0">
                <a:latin typeface="楷体" panose="02010609060101010101" pitchFamily="49" charset="-122"/>
                <a:ea typeface="楷体" panose="02010609060101010101" pitchFamily="49" charset="-122"/>
              </a:rPr>
              <a:t>的老战士，依旧对战争的胜利充满了希望。</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8938" y="847481"/>
            <a:ext cx="2926093" cy="219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583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2142" y="964396"/>
            <a:ext cx="4018388" cy="900247"/>
          </a:xfrm>
          <a:prstGeom prst="rect">
            <a:avLst/>
          </a:prstGeom>
        </p:spPr>
        <p:txBody>
          <a:bodyPr wrap="squar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cs typeface="宋体" panose="02010600030101010101" pitchFamily="2" charset="-122"/>
              </a:rPr>
              <a:t>无边无际：</a:t>
            </a:r>
            <a:r>
              <a:rPr lang="zh-CN" altLang="en-US" sz="2700" b="1" dirty="0">
                <a:latin typeface="楷体" panose="02010609060101010101" pitchFamily="49" charset="-122"/>
                <a:ea typeface="楷体" panose="02010609060101010101" pitchFamily="49" charset="-122"/>
                <a:cs typeface="宋体" panose="02010600030101010101" pitchFamily="2" charset="-122"/>
              </a:rPr>
              <a:t>没有边际。本课指草地无边际，没尽头。</a:t>
            </a:r>
            <a:endParaRPr lang="zh-CN" altLang="en-US" sz="2700" b="1" dirty="0">
              <a:latin typeface="楷体" panose="02010609060101010101" pitchFamily="49" charset="-122"/>
              <a:ea typeface="楷体" panose="02010609060101010101" pitchFamily="49" charset="-122"/>
            </a:endParaRPr>
          </a:p>
        </p:txBody>
      </p:sp>
      <p:sp>
        <p:nvSpPr>
          <p:cNvPr id="3" name="矩形 2"/>
          <p:cNvSpPr/>
          <p:nvPr/>
        </p:nvSpPr>
        <p:spPr>
          <a:xfrm>
            <a:off x="345965" y="2315526"/>
            <a:ext cx="4018388" cy="899160"/>
          </a:xfrm>
          <a:prstGeom prst="rect">
            <a:avLst/>
          </a:prstGeom>
        </p:spPr>
        <p:txBody>
          <a:bodyPr wrap="square" lIns="68580" tIns="34290" rIns="68580" bIns="34290">
            <a:spAutoFit/>
          </a:bodyPr>
          <a:lstStyle/>
          <a:p>
            <a:r>
              <a:rPr lang="zh-CN" altLang="en-US" sz="2700" b="1" dirty="0">
                <a:latin typeface="楷体" panose="02010609060101010101" pitchFamily="49" charset="-122"/>
                <a:ea typeface="楷体" panose="02010609060101010101" pitchFamily="49" charset="-122"/>
              </a:rPr>
              <a:t>人少的时候置身广场真会有</a:t>
            </a:r>
            <a:r>
              <a:rPr lang="zh-CN" altLang="en-US" sz="2700" b="1" dirty="0">
                <a:solidFill>
                  <a:srgbClr val="FF0000"/>
                </a:solidFill>
                <a:latin typeface="楷体" panose="02010609060101010101" pitchFamily="49" charset="-122"/>
                <a:ea typeface="楷体" panose="02010609060101010101" pitchFamily="49" charset="-122"/>
              </a:rPr>
              <a:t>无边无际</a:t>
            </a:r>
            <a:r>
              <a:rPr lang="zh-CN" altLang="en-US" sz="2700" b="1" dirty="0">
                <a:latin typeface="楷体" panose="02010609060101010101" pitchFamily="49" charset="-122"/>
                <a:ea typeface="楷体" panose="02010609060101010101" pitchFamily="49" charset="-122"/>
              </a:rPr>
              <a:t>的空旷感。</a:t>
            </a:r>
          </a:p>
        </p:txBody>
      </p:sp>
      <p:sp>
        <p:nvSpPr>
          <p:cNvPr id="76802" name="AutoShape 2" descr="http://img4.imgtn.bdimg.com/it/u=3580821659,3711133625&amp;fm=214&amp;gp=0.jpg"/>
          <p:cNvSpPr>
            <a:spLocks noChangeAspect="1" noChangeArrowheads="1"/>
          </p:cNvSpPr>
          <p:nvPr/>
        </p:nvSpPr>
        <p:spPr bwMode="auto">
          <a:xfrm>
            <a:off x="117277" y="-108347"/>
            <a:ext cx="228600" cy="228601"/>
          </a:xfrm>
          <a:prstGeom prst="rect">
            <a:avLst/>
          </a:prstGeom>
          <a:noFill/>
        </p:spPr>
        <p:txBody>
          <a:bodyPr vert="horz" wrap="square" lIns="68580" tIns="34290" rIns="68580" bIns="34290" numCol="1" anchor="t" anchorCtr="0" compatLnSpc="1"/>
          <a:lstStyle/>
          <a:p>
            <a:endParaRPr lang="zh-CN" altLang="en-US"/>
          </a:p>
        </p:txBody>
      </p:sp>
      <p:pic>
        <p:nvPicPr>
          <p:cNvPr id="5" name="图片 4" descr="u=3580821659,3711133625&amp;fm=214&amp;gp=0.jpg"/>
          <p:cNvPicPr>
            <a:picLocks noChangeAspect="1"/>
          </p:cNvPicPr>
          <p:nvPr/>
        </p:nvPicPr>
        <p:blipFill>
          <a:blip r:embed="rId2"/>
          <a:srcRect r="20000"/>
          <a:stretch>
            <a:fillRect/>
          </a:stretch>
        </p:blipFill>
        <p:spPr>
          <a:xfrm>
            <a:off x="4679157" y="1125130"/>
            <a:ext cx="4179123" cy="2089562"/>
          </a:xfrm>
          <a:prstGeom prst="rect">
            <a:avLst/>
          </a:prstGeom>
        </p:spPr>
      </p:pic>
    </p:spTree>
    <p:extLst>
      <p:ext uri="{BB962C8B-B14F-4D97-AF65-F5344CB8AC3E}">
        <p14:creationId xmlns:p14="http://schemas.microsoft.com/office/powerpoint/2010/main" val="3124116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D:\资源库\9－5\18\媒体素材\课件类\红军当年从这里过草地.jpg"/>
          <p:cNvPicPr>
            <a:picLocks noChangeAspect="1" noChangeArrowheads="1"/>
          </p:cNvPicPr>
          <p:nvPr/>
        </p:nvPicPr>
        <p:blipFill>
          <a:blip r:embed="rId2" cstate="print">
            <a:lum contrast="40000"/>
          </a:blip>
          <a:srcRect/>
          <a:stretch>
            <a:fillRect/>
          </a:stretch>
        </p:blipFill>
        <p:spPr bwMode="auto">
          <a:xfrm>
            <a:off x="3958711" y="838676"/>
            <a:ext cx="5142071" cy="2893695"/>
          </a:xfrm>
          <a:prstGeom prst="rect">
            <a:avLst/>
          </a:prstGeom>
          <a:noFill/>
          <a:ln w="9525">
            <a:noFill/>
            <a:miter lim="800000"/>
            <a:headEnd/>
            <a:tailEnd/>
          </a:ln>
        </p:spPr>
      </p:pic>
      <p:sp>
        <p:nvSpPr>
          <p:cNvPr id="5" name="Text Box 7"/>
          <p:cNvSpPr txBox="1">
            <a:spLocks noChangeArrowheads="1"/>
          </p:cNvSpPr>
          <p:nvPr/>
        </p:nvSpPr>
        <p:spPr bwMode="auto">
          <a:xfrm>
            <a:off x="171569" y="637700"/>
            <a:ext cx="3787140" cy="322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15000"/>
              </a:lnSpc>
              <a:spcBef>
                <a:spcPct val="50000"/>
              </a:spcBef>
              <a:defRPr/>
            </a:pPr>
            <a:r>
              <a:rPr lang="zh-CN" altLang="en-US" sz="2400" b="1" dirty="0">
                <a:solidFill>
                  <a:srgbClr val="0000FF"/>
                </a:solidFill>
                <a:latin typeface="黑体" panose="02010609060101010101" pitchFamily="49" charset="-122"/>
                <a:ea typeface="黑体" panose="02010609060101010101" pitchFamily="49" charset="-122"/>
              </a:rPr>
              <a:t>松潘草原</a:t>
            </a:r>
            <a:r>
              <a:rPr lang="zh-CN" altLang="en-US" sz="2400" b="1" dirty="0">
                <a:solidFill>
                  <a:srgbClr val="FF0000"/>
                </a:solidFill>
                <a:latin typeface="楷体" panose="02010609060101010101" pitchFamily="49" charset="-122"/>
                <a:ea typeface="楷体" panose="02010609060101010101" pitchFamily="49" charset="-122"/>
              </a:rPr>
              <a:t>  </a:t>
            </a:r>
          </a:p>
          <a:p>
            <a:pPr>
              <a:lnSpc>
                <a:spcPct val="115000"/>
              </a:lnSpc>
              <a:spcBef>
                <a:spcPct val="50000"/>
              </a:spcBef>
              <a:defRPr/>
            </a:pPr>
            <a:r>
              <a:rPr lang="zh-CN" altLang="en-US" sz="2400" b="1" dirty="0">
                <a:solidFill>
                  <a:srgbClr val="FF0000"/>
                </a:solidFill>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红军长征途中穿越的地方。位于四川省，纵横</a:t>
            </a:r>
            <a:r>
              <a:rPr lang="en-US" altLang="zh-CN" sz="2400" b="1" dirty="0">
                <a:latin typeface="楷体" panose="02010609060101010101" pitchFamily="49" charset="-122"/>
                <a:ea typeface="楷体" panose="02010609060101010101" pitchFamily="49" charset="-122"/>
              </a:rPr>
              <a:t>300</a:t>
            </a:r>
            <a:r>
              <a:rPr lang="zh-CN" altLang="en-US" sz="2400" b="1" dirty="0">
                <a:latin typeface="楷体" panose="02010609060101010101" pitchFamily="49" charset="-122"/>
                <a:ea typeface="楷体" panose="02010609060101010101" pitchFamily="49" charset="-122"/>
              </a:rPr>
              <a:t>多公里。</a:t>
            </a:r>
            <a:r>
              <a:rPr lang="zh-CN" altLang="en-US" sz="2400" b="1" dirty="0">
                <a:solidFill>
                  <a:srgbClr val="FF0000"/>
                </a:solidFill>
                <a:latin typeface="楷体" panose="02010609060101010101" pitchFamily="49" charset="-122"/>
                <a:ea typeface="楷体" panose="02010609060101010101" pitchFamily="49" charset="-122"/>
              </a:rPr>
              <a:t>上面看上去是一片水草，地下却是烂泥塘，气候变化莫测</a:t>
            </a:r>
            <a:r>
              <a:rPr lang="zh-CN" altLang="en-US" sz="2400" dirty="0">
                <a:solidFill>
                  <a:srgbClr val="FF0000"/>
                </a:solidFill>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环境极为恶劣</a:t>
            </a:r>
            <a:r>
              <a:rPr lang="zh-CN" altLang="en-US" sz="2400" b="1" dirty="0">
                <a:latin typeface="楷体" panose="02010609060101010101" pitchFamily="49" charset="-122"/>
                <a:ea typeface="楷体" panose="020106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493658" y="2409733"/>
            <a:ext cx="6426714" cy="692497"/>
          </a:xfrm>
          <a:prstGeom prst="rect">
            <a:avLst/>
          </a:prstGeom>
          <a:noFill/>
        </p:spPr>
        <p:txBody>
          <a:bodyPr wrap="square" lIns="68580" tIns="34290" rIns="68580" bIns="34290" rtlCol="0">
            <a:spAutoFit/>
          </a:bodyPr>
          <a:lstStyle/>
          <a:p>
            <a:pPr>
              <a:lnSpc>
                <a:spcPct val="150000"/>
              </a:lnSpc>
            </a:pPr>
            <a:r>
              <a:rPr lang="zh-CN" altLang="en-US" sz="2700" b="1" dirty="0">
                <a:solidFill>
                  <a:srgbClr val="0066FF"/>
                </a:solidFill>
                <a:latin typeface="楷体" panose="02010609060101010101" pitchFamily="49" charset="-122"/>
                <a:ea typeface="楷体" panose="02010609060101010101" pitchFamily="49" charset="-122"/>
              </a:rPr>
              <a:t>（１）老班长与金色的鱼钩有什么关系？</a:t>
            </a:r>
            <a:endParaRPr lang="en-US" altLang="zh-CN" sz="2700" b="1" dirty="0">
              <a:solidFill>
                <a:srgbClr val="0066FF"/>
              </a:solidFill>
              <a:latin typeface="楷体" panose="02010609060101010101" pitchFamily="49" charset="-122"/>
              <a:ea typeface="楷体" panose="02010609060101010101" pitchFamily="49" charset="-122"/>
            </a:endParaRPr>
          </a:p>
        </p:txBody>
      </p:sp>
      <p:sp>
        <p:nvSpPr>
          <p:cNvPr id="22" name="文本框 6"/>
          <p:cNvSpPr txBox="1"/>
          <p:nvPr/>
        </p:nvSpPr>
        <p:spPr>
          <a:xfrm>
            <a:off x="1471029" y="1113588"/>
            <a:ext cx="6064840" cy="1149545"/>
          </a:xfrm>
          <a:prstGeom prst="rect">
            <a:avLst/>
          </a:prstGeom>
          <a:noFill/>
        </p:spPr>
        <p:txBody>
          <a:bodyPr wrap="square" lIns="68580" tIns="34290" rIns="68580" bIns="34290" rtlCol="0" anchor="t">
            <a:spAutoFit/>
          </a:bodyPr>
          <a:lstStyle/>
          <a:p>
            <a:pPr>
              <a:lnSpc>
                <a:spcPct val="130000"/>
              </a:lnSpc>
            </a:pPr>
            <a:r>
              <a:rPr lang="zh-CN" altLang="en-US" sz="2700" dirty="0">
                <a:latin typeface="黑体" panose="02010609060101010101" pitchFamily="49" charset="-122"/>
                <a:ea typeface="黑体" panose="02010609060101010101" pitchFamily="49" charset="-122"/>
              </a:rPr>
              <a:t>    读完课文题目“金色的鱼钩”，你有哪些疑问？</a:t>
            </a:r>
          </a:p>
        </p:txBody>
      </p:sp>
      <p:sp>
        <p:nvSpPr>
          <p:cNvPr id="14" name="TextBox 13"/>
          <p:cNvSpPr txBox="1"/>
          <p:nvPr/>
        </p:nvSpPr>
        <p:spPr>
          <a:xfrm>
            <a:off x="1493658" y="3219823"/>
            <a:ext cx="6426714" cy="692497"/>
          </a:xfrm>
          <a:prstGeom prst="rect">
            <a:avLst/>
          </a:prstGeom>
          <a:noFill/>
        </p:spPr>
        <p:txBody>
          <a:bodyPr wrap="square" lIns="68580" tIns="34290" rIns="68580" bIns="34290" rtlCol="0">
            <a:spAutoFit/>
          </a:bodyPr>
          <a:lstStyle/>
          <a:p>
            <a:pPr>
              <a:lnSpc>
                <a:spcPct val="150000"/>
              </a:lnSpc>
            </a:pPr>
            <a:r>
              <a:rPr lang="zh-CN" altLang="en-US" sz="2700" b="1" dirty="0">
                <a:solidFill>
                  <a:srgbClr val="0066FF"/>
                </a:solidFill>
                <a:latin typeface="楷体" panose="02010609060101010101" pitchFamily="49" charset="-122"/>
                <a:ea typeface="楷体" panose="02010609060101010101" pitchFamily="49" charset="-122"/>
              </a:rPr>
              <a:t>（２）为什么说是金色的鱼钩呢？</a:t>
            </a:r>
          </a:p>
        </p:txBody>
      </p:sp>
      <p:grpSp>
        <p:nvGrpSpPr>
          <p:cNvPr id="4" name="组合 3"/>
          <p:cNvGrpSpPr/>
          <p:nvPr/>
        </p:nvGrpSpPr>
        <p:grpSpPr>
          <a:xfrm>
            <a:off x="116326" y="327184"/>
            <a:ext cx="2215514" cy="565784"/>
            <a:chOff x="243" y="687"/>
            <a:chExt cx="4652" cy="1188"/>
          </a:xfrm>
        </p:grpSpPr>
        <p:sp>
          <p:nvSpPr>
            <p:cNvPr id="19" name="文本框 14"/>
            <p:cNvSpPr txBox="1"/>
            <p:nvPr/>
          </p:nvSpPr>
          <p:spPr>
            <a:xfrm>
              <a:off x="1132" y="687"/>
              <a:ext cx="3763" cy="1179"/>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整体感知</a:t>
              </a:r>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 y="770"/>
              <a:ext cx="889" cy="11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amond(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6"/>
          <p:cNvSpPr txBox="1"/>
          <p:nvPr/>
        </p:nvSpPr>
        <p:spPr>
          <a:xfrm>
            <a:off x="1060661" y="1216549"/>
            <a:ext cx="7722858" cy="609398"/>
          </a:xfrm>
          <a:prstGeom prst="rect">
            <a:avLst/>
          </a:prstGeom>
          <a:noFill/>
        </p:spPr>
        <p:txBody>
          <a:bodyPr wrap="square" lIns="68580" tIns="34290" rIns="68580" bIns="34290" rtlCol="0" anchor="t">
            <a:spAutoFit/>
          </a:bodyPr>
          <a:lstStyle/>
          <a:p>
            <a:pPr>
              <a:lnSpc>
                <a:spcPct val="130000"/>
              </a:lnSpc>
            </a:pPr>
            <a:r>
              <a:rPr lang="zh-CN" altLang="en-US" sz="2700" dirty="0">
                <a:latin typeface="黑体" panose="02010609060101010101" pitchFamily="49" charset="-122"/>
                <a:ea typeface="黑体" panose="02010609060101010101" pitchFamily="49" charset="-122"/>
              </a:rPr>
              <a:t>    “金色的鱼钩”其实是什么样的？</a:t>
            </a:r>
          </a:p>
        </p:txBody>
      </p:sp>
      <p:sp>
        <p:nvSpPr>
          <p:cNvPr id="3" name="文本框 2"/>
          <p:cNvSpPr txBox="1"/>
          <p:nvPr/>
        </p:nvSpPr>
        <p:spPr>
          <a:xfrm>
            <a:off x="3221851" y="2517745"/>
            <a:ext cx="1958407" cy="48474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lIns="68580" tIns="34290" rIns="68580" bIns="34290" rtlCol="0">
            <a:spAutoFit/>
          </a:bodyPr>
          <a:lstStyle/>
          <a:p>
            <a:r>
              <a:rPr lang="zh-CN" altLang="en-US" sz="2700" b="1" dirty="0">
                <a:solidFill>
                  <a:srgbClr val="FF0000"/>
                </a:solidFill>
                <a:latin typeface="黑体" panose="02010609060101010101" pitchFamily="49" charset="-122"/>
                <a:ea typeface="黑体" panose="02010609060101010101" pitchFamily="49" charset="-122"/>
              </a:rPr>
              <a:t>长满了红锈</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6"/>
          <p:cNvSpPr txBox="1"/>
          <p:nvPr/>
        </p:nvSpPr>
        <p:spPr>
          <a:xfrm>
            <a:off x="235027" y="771550"/>
            <a:ext cx="8784975" cy="549959"/>
          </a:xfrm>
          <a:prstGeom prst="rect">
            <a:avLst/>
          </a:prstGeom>
          <a:noFill/>
        </p:spPr>
        <p:txBody>
          <a:bodyPr wrap="square" lIns="68580" tIns="34290" rIns="68580" bIns="34290" rtlCol="0" anchor="t">
            <a:spAutoFit/>
          </a:bodyPr>
          <a:lstStyle/>
          <a:p>
            <a:pPr>
              <a:lnSpc>
                <a:spcPct val="130000"/>
              </a:lnSpc>
            </a:pPr>
            <a:r>
              <a:rPr lang="zh-CN" altLang="en-US" sz="2800" dirty="0">
                <a:latin typeface="黑体" panose="02010609060101010101" pitchFamily="49" charset="-122"/>
                <a:ea typeface="黑体" panose="02010609060101010101" pitchFamily="49" charset="-122"/>
              </a:rPr>
              <a:t>自读课文，按照下面的小标题在文中找出对应的段落。</a:t>
            </a:r>
            <a:endParaRPr lang="en-US" altLang="zh-CN" sz="2800" dirty="0">
              <a:latin typeface="黑体" panose="02010609060101010101" pitchFamily="49" charset="-122"/>
              <a:ea typeface="黑体" panose="02010609060101010101" pitchFamily="49" charset="-122"/>
            </a:endParaRPr>
          </a:p>
        </p:txBody>
      </p:sp>
      <p:sp>
        <p:nvSpPr>
          <p:cNvPr id="6" name="文本框 6"/>
          <p:cNvSpPr txBox="1"/>
          <p:nvPr/>
        </p:nvSpPr>
        <p:spPr>
          <a:xfrm>
            <a:off x="339300" y="2278588"/>
            <a:ext cx="4288151" cy="559833"/>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rPr>
              <a:t>硬咽草根鱼骨头   </a:t>
            </a:r>
            <a:r>
              <a:rPr lang="en-US" altLang="zh-CN" sz="2700" b="1" dirty="0">
                <a:solidFill>
                  <a:srgbClr val="0000FF"/>
                </a:solidFill>
              </a:rPr>
              <a:t>(           )</a:t>
            </a:r>
            <a:r>
              <a:rPr lang="zh-CN" altLang="en-US" sz="2700" b="1" dirty="0">
                <a:solidFill>
                  <a:srgbClr val="0000FF"/>
                </a:solidFill>
                <a:latin typeface="黑体" panose="02010609060101010101" pitchFamily="49" charset="-122"/>
                <a:ea typeface="黑体" panose="02010609060101010101" pitchFamily="49" charset="-122"/>
              </a:rPr>
              <a:t> </a:t>
            </a:r>
            <a:endParaRPr lang="en-US" altLang="zh-CN" sz="2700" b="1" dirty="0">
              <a:solidFill>
                <a:srgbClr val="0000FF"/>
              </a:solidFill>
              <a:latin typeface="黑体" panose="02010609060101010101" pitchFamily="49" charset="-122"/>
              <a:ea typeface="黑体" panose="02010609060101010101" pitchFamily="49" charset="-122"/>
            </a:endParaRPr>
          </a:p>
        </p:txBody>
      </p:sp>
      <p:sp>
        <p:nvSpPr>
          <p:cNvPr id="7" name="文本框 6"/>
          <p:cNvSpPr txBox="1"/>
          <p:nvPr/>
        </p:nvSpPr>
        <p:spPr>
          <a:xfrm>
            <a:off x="4732735" y="2385745"/>
            <a:ext cx="4110935" cy="559833"/>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rPr>
              <a:t>耐心劝导小梁        </a:t>
            </a:r>
            <a:r>
              <a:rPr lang="en-US" altLang="zh-CN" sz="2700" b="1" dirty="0">
                <a:solidFill>
                  <a:srgbClr val="0000FF"/>
                </a:solidFill>
              </a:rPr>
              <a:t>(          )</a:t>
            </a:r>
            <a:r>
              <a:rPr lang="zh-CN" altLang="en-US" sz="2700" b="1" dirty="0">
                <a:solidFill>
                  <a:srgbClr val="0000FF"/>
                </a:solidFill>
                <a:latin typeface="黑体" panose="02010609060101010101" pitchFamily="49" charset="-122"/>
                <a:ea typeface="黑体" panose="02010609060101010101" pitchFamily="49" charset="-122"/>
              </a:rPr>
              <a:t>  </a:t>
            </a:r>
            <a:endParaRPr lang="en-US" altLang="zh-CN" sz="2700" b="1" dirty="0">
              <a:solidFill>
                <a:srgbClr val="0000FF"/>
              </a:solidFill>
              <a:latin typeface="黑体" panose="02010609060101010101" pitchFamily="49" charset="-122"/>
              <a:ea typeface="黑体" panose="02010609060101010101" pitchFamily="49" charset="-122"/>
            </a:endParaRPr>
          </a:p>
        </p:txBody>
      </p:sp>
      <p:sp>
        <p:nvSpPr>
          <p:cNvPr id="8" name="文本框 6"/>
          <p:cNvSpPr txBox="1"/>
          <p:nvPr/>
        </p:nvSpPr>
        <p:spPr>
          <a:xfrm>
            <a:off x="392877" y="3028686"/>
            <a:ext cx="4638767" cy="559833"/>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rPr>
              <a:t>命令战士喝鱼汤   </a:t>
            </a:r>
            <a:r>
              <a:rPr lang="en-US" altLang="zh-CN" sz="2700" b="1" dirty="0">
                <a:solidFill>
                  <a:srgbClr val="0000FF"/>
                </a:solidFill>
              </a:rPr>
              <a:t>(           )</a:t>
            </a:r>
            <a:endParaRPr lang="zh-CN" altLang="en-US" sz="2700" b="1" dirty="0">
              <a:solidFill>
                <a:srgbClr val="0000FF"/>
              </a:solidFill>
              <a:latin typeface="黑体" panose="02010609060101010101" pitchFamily="49" charset="-122"/>
              <a:ea typeface="黑体" panose="02010609060101010101" pitchFamily="49" charset="-122"/>
            </a:endParaRPr>
          </a:p>
        </p:txBody>
      </p:sp>
      <p:sp>
        <p:nvSpPr>
          <p:cNvPr id="10" name="文本框 6"/>
          <p:cNvSpPr txBox="1"/>
          <p:nvPr/>
        </p:nvSpPr>
        <p:spPr>
          <a:xfrm>
            <a:off x="4627515" y="3102268"/>
            <a:ext cx="4505414" cy="559833"/>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rPr>
              <a:t>奄奄一息让鱼汤    </a:t>
            </a:r>
            <a:r>
              <a:rPr lang="en-US" altLang="zh-CN" sz="2700" b="1" dirty="0">
                <a:solidFill>
                  <a:srgbClr val="0000FF"/>
                </a:solidFill>
              </a:rPr>
              <a:t>(            )</a:t>
            </a:r>
            <a:endParaRPr lang="zh-CN" altLang="en-US" sz="2700" b="1" dirty="0">
              <a:solidFill>
                <a:srgbClr val="0000FF"/>
              </a:solidFill>
              <a:latin typeface="黑体" panose="02010609060101010101" pitchFamily="49" charset="-122"/>
              <a:ea typeface="黑体" panose="02010609060101010101" pitchFamily="49" charset="-122"/>
            </a:endParaRPr>
          </a:p>
        </p:txBody>
      </p:sp>
      <p:sp>
        <p:nvSpPr>
          <p:cNvPr id="12" name="文本框 6"/>
          <p:cNvSpPr txBox="1"/>
          <p:nvPr/>
        </p:nvSpPr>
        <p:spPr>
          <a:xfrm>
            <a:off x="4732617" y="1742568"/>
            <a:ext cx="4206716" cy="566822"/>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latin typeface="+mn-ea"/>
                <a:cs typeface="+mn-ea"/>
              </a:rPr>
              <a:t>千辛万苦找食物（        ）</a:t>
            </a:r>
          </a:p>
        </p:txBody>
      </p:sp>
      <p:sp>
        <p:nvSpPr>
          <p:cNvPr id="13" name="文本框 6"/>
          <p:cNvSpPr txBox="1"/>
          <p:nvPr/>
        </p:nvSpPr>
        <p:spPr>
          <a:xfrm>
            <a:off x="7397917" y="1711214"/>
            <a:ext cx="2369976" cy="609398"/>
          </a:xfrm>
          <a:prstGeom prst="rect">
            <a:avLst/>
          </a:prstGeom>
          <a:noFill/>
        </p:spPr>
        <p:txBody>
          <a:bodyPr wrap="square" lIns="68580" tIns="34290" rIns="68580" bIns="34290" rtlCol="0" anchor="t">
            <a:spAutoFit/>
          </a:bodyPr>
          <a:lstStyle/>
          <a:p>
            <a:pPr>
              <a:lnSpc>
                <a:spcPct val="130000"/>
              </a:lnSpc>
            </a:pPr>
            <a:r>
              <a:rPr lang="zh-CN" altLang="en-US" sz="2700" b="1" dirty="0">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3-5</a:t>
            </a:r>
            <a:r>
              <a:rPr lang="zh-CN" altLang="en-US" sz="2700" b="1" dirty="0">
                <a:latin typeface="黑体" panose="02010609060101010101" pitchFamily="49" charset="-122"/>
                <a:ea typeface="黑体" panose="02010609060101010101" pitchFamily="49" charset="-122"/>
              </a:rPr>
              <a:t> </a:t>
            </a:r>
          </a:p>
        </p:txBody>
      </p:sp>
      <p:sp>
        <p:nvSpPr>
          <p:cNvPr id="18" name="文本框 6"/>
          <p:cNvSpPr txBox="1"/>
          <p:nvPr/>
        </p:nvSpPr>
        <p:spPr>
          <a:xfrm>
            <a:off x="3087374" y="2298458"/>
            <a:ext cx="1026114" cy="609398"/>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FF0000"/>
                </a:solidFill>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6-8</a:t>
            </a:r>
            <a:r>
              <a:rPr lang="zh-CN" altLang="en-US" sz="2700" b="1" dirty="0">
                <a:solidFill>
                  <a:srgbClr val="FF0000"/>
                </a:solidFill>
                <a:latin typeface="黑体" panose="02010609060101010101" pitchFamily="49" charset="-122"/>
                <a:ea typeface="黑体" panose="02010609060101010101" pitchFamily="49" charset="-122"/>
              </a:rPr>
              <a:t>  </a:t>
            </a:r>
          </a:p>
        </p:txBody>
      </p:sp>
      <p:sp>
        <p:nvSpPr>
          <p:cNvPr id="19" name="文本框 6"/>
          <p:cNvSpPr txBox="1"/>
          <p:nvPr/>
        </p:nvSpPr>
        <p:spPr>
          <a:xfrm>
            <a:off x="7433513" y="2405634"/>
            <a:ext cx="1026114" cy="609398"/>
          </a:xfrm>
          <a:prstGeom prst="rect">
            <a:avLst/>
          </a:prstGeom>
          <a:noFill/>
        </p:spPr>
        <p:txBody>
          <a:bodyPr wrap="square" lIns="68580" tIns="34290" rIns="68580" bIns="34290" rtlCol="0" anchor="t">
            <a:spAutoFit/>
          </a:bodyPr>
          <a:lstStyle/>
          <a:p>
            <a:pPr>
              <a:lnSpc>
                <a:spcPct val="130000"/>
              </a:lnSpc>
            </a:pPr>
            <a:r>
              <a:rPr lang="zh-CN" altLang="en-US" sz="2700" b="1" dirty="0">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9-19</a:t>
            </a:r>
            <a:r>
              <a:rPr lang="zh-CN" altLang="en-US" sz="2700" b="1" dirty="0">
                <a:latin typeface="黑体" panose="02010609060101010101" pitchFamily="49" charset="-122"/>
                <a:ea typeface="黑体" panose="02010609060101010101" pitchFamily="49" charset="-122"/>
              </a:rPr>
              <a:t>  </a:t>
            </a:r>
          </a:p>
        </p:txBody>
      </p:sp>
      <p:sp>
        <p:nvSpPr>
          <p:cNvPr id="20" name="文本框 6"/>
          <p:cNvSpPr txBox="1"/>
          <p:nvPr/>
        </p:nvSpPr>
        <p:spPr>
          <a:xfrm>
            <a:off x="2953601" y="3102092"/>
            <a:ext cx="1242138" cy="608648"/>
          </a:xfrm>
          <a:prstGeom prst="rect">
            <a:avLst/>
          </a:prstGeom>
          <a:noFill/>
        </p:spPr>
        <p:txBody>
          <a:bodyPr wrap="square" lIns="68580" tIns="34290" rIns="68580" bIns="34290" rtlCol="0" anchor="t">
            <a:spAutoFit/>
          </a:bodyPr>
          <a:lstStyle/>
          <a:p>
            <a:pPr>
              <a:lnSpc>
                <a:spcPct val="130000"/>
              </a:lnSpc>
            </a:pPr>
            <a:r>
              <a:rPr lang="zh-CN" altLang="en-US" sz="2700" b="1" dirty="0">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20-22</a:t>
            </a:r>
            <a:r>
              <a:rPr lang="zh-CN" altLang="en-US" sz="2700" b="1" dirty="0">
                <a:latin typeface="黑体" panose="02010609060101010101" pitchFamily="49" charset="-122"/>
                <a:ea typeface="黑体" panose="02010609060101010101" pitchFamily="49" charset="-122"/>
              </a:rPr>
              <a:t>  </a:t>
            </a:r>
          </a:p>
        </p:txBody>
      </p:sp>
      <p:sp>
        <p:nvSpPr>
          <p:cNvPr id="21" name="文本框 6"/>
          <p:cNvSpPr txBox="1"/>
          <p:nvPr/>
        </p:nvSpPr>
        <p:spPr>
          <a:xfrm>
            <a:off x="7325013" y="3139892"/>
            <a:ext cx="1242138" cy="609398"/>
          </a:xfrm>
          <a:prstGeom prst="rect">
            <a:avLst/>
          </a:prstGeom>
          <a:noFill/>
        </p:spPr>
        <p:txBody>
          <a:bodyPr wrap="square" lIns="68580" tIns="34290" rIns="68580" bIns="34290" rtlCol="0" anchor="t">
            <a:spAutoFit/>
          </a:bodyPr>
          <a:lstStyle/>
          <a:p>
            <a:pPr>
              <a:lnSpc>
                <a:spcPct val="130000"/>
              </a:lnSpc>
            </a:pPr>
            <a:r>
              <a:rPr lang="zh-CN" altLang="en-US" sz="2700" b="1" dirty="0">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23-33</a:t>
            </a:r>
            <a:r>
              <a:rPr lang="zh-CN" altLang="en-US" sz="2700" b="1" dirty="0">
                <a:latin typeface="黑体" panose="02010609060101010101" pitchFamily="49" charset="-122"/>
                <a:ea typeface="黑体" panose="02010609060101010101" pitchFamily="49" charset="-122"/>
              </a:rPr>
              <a:t>  </a:t>
            </a:r>
          </a:p>
        </p:txBody>
      </p:sp>
      <p:sp>
        <p:nvSpPr>
          <p:cNvPr id="15" name="文本框 6"/>
          <p:cNvSpPr txBox="1"/>
          <p:nvPr/>
        </p:nvSpPr>
        <p:spPr>
          <a:xfrm>
            <a:off x="339300" y="1635646"/>
            <a:ext cx="4505414" cy="559833"/>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rPr>
              <a:t>老班长接受任务   </a:t>
            </a:r>
            <a:r>
              <a:rPr lang="en-US" altLang="zh-CN" sz="2700" b="1" dirty="0">
                <a:solidFill>
                  <a:srgbClr val="0000FF"/>
                </a:solidFill>
              </a:rPr>
              <a:t>(           )</a:t>
            </a:r>
            <a:endParaRPr lang="zh-CN" altLang="en-US" sz="2700" b="1" dirty="0">
              <a:solidFill>
                <a:srgbClr val="0000FF"/>
              </a:solidFill>
              <a:latin typeface="黑体" panose="02010609060101010101" pitchFamily="49" charset="-122"/>
              <a:ea typeface="黑体" panose="02010609060101010101" pitchFamily="49" charset="-122"/>
            </a:endParaRPr>
          </a:p>
        </p:txBody>
      </p:sp>
      <p:sp>
        <p:nvSpPr>
          <p:cNvPr id="16" name="文本框 6"/>
          <p:cNvSpPr txBox="1"/>
          <p:nvPr/>
        </p:nvSpPr>
        <p:spPr>
          <a:xfrm>
            <a:off x="3087760" y="1711132"/>
            <a:ext cx="1242138" cy="609398"/>
          </a:xfrm>
          <a:prstGeom prst="rect">
            <a:avLst/>
          </a:prstGeom>
          <a:noFill/>
        </p:spPr>
        <p:txBody>
          <a:bodyPr wrap="square" lIns="68580" tIns="34290" rIns="68580" bIns="34290" rtlCol="0" anchor="t">
            <a:spAutoFit/>
          </a:bodyPr>
          <a:lstStyle/>
          <a:p>
            <a:pPr>
              <a:lnSpc>
                <a:spcPct val="130000"/>
              </a:lnSpc>
            </a:pPr>
            <a:r>
              <a:rPr lang="zh-CN" altLang="en-US" sz="2700" b="1" dirty="0">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1-2</a:t>
            </a:r>
            <a:r>
              <a:rPr lang="zh-CN" altLang="en-US" sz="2700" b="1" dirty="0">
                <a:latin typeface="黑体" panose="02010609060101010101" pitchFamily="49" charset="-122"/>
                <a:ea typeface="黑体" panose="02010609060101010101" pitchFamily="49" charset="-122"/>
              </a:rPr>
              <a:t>  </a:t>
            </a:r>
          </a:p>
        </p:txBody>
      </p:sp>
      <p:sp>
        <p:nvSpPr>
          <p:cNvPr id="2" name="文本框 6"/>
          <p:cNvSpPr txBox="1"/>
          <p:nvPr/>
        </p:nvSpPr>
        <p:spPr>
          <a:xfrm>
            <a:off x="339061" y="3710676"/>
            <a:ext cx="4638767" cy="559833"/>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rPr>
              <a:t>保留鱼钩念班长    </a:t>
            </a:r>
            <a:r>
              <a:rPr lang="en-US" altLang="zh-CN" sz="2700" b="1" dirty="0">
                <a:solidFill>
                  <a:srgbClr val="0000FF"/>
                </a:solidFill>
              </a:rPr>
              <a:t>(           )</a:t>
            </a:r>
            <a:endParaRPr lang="zh-CN" altLang="en-US" sz="2700" b="1" dirty="0">
              <a:solidFill>
                <a:srgbClr val="0000FF"/>
              </a:solidFill>
              <a:latin typeface="黑体" panose="02010609060101010101" pitchFamily="49" charset="-122"/>
              <a:ea typeface="黑体" panose="02010609060101010101" pitchFamily="49" charset="-122"/>
            </a:endParaRPr>
          </a:p>
        </p:txBody>
      </p:sp>
      <p:sp>
        <p:nvSpPr>
          <p:cNvPr id="5" name="文本框 6"/>
          <p:cNvSpPr txBox="1"/>
          <p:nvPr/>
        </p:nvSpPr>
        <p:spPr>
          <a:xfrm>
            <a:off x="3224444" y="3786629"/>
            <a:ext cx="1242138" cy="609398"/>
          </a:xfrm>
          <a:prstGeom prst="rect">
            <a:avLst/>
          </a:prstGeom>
          <a:noFill/>
        </p:spPr>
        <p:txBody>
          <a:bodyPr wrap="square" lIns="68580" tIns="34290" rIns="68580" bIns="34290" rtlCol="0" anchor="t">
            <a:spAutoFit/>
          </a:bodyPr>
          <a:lstStyle/>
          <a:p>
            <a:pPr>
              <a:lnSpc>
                <a:spcPct val="130000"/>
              </a:lnSpc>
            </a:pPr>
            <a:r>
              <a:rPr lang="zh-CN" altLang="en-US" sz="2700" b="1" dirty="0">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34</a:t>
            </a:r>
            <a:r>
              <a:rPr lang="zh-CN" altLang="en-US" sz="2700" b="1" dirty="0">
                <a:latin typeface="黑体" panose="02010609060101010101" pitchFamily="49" charset="-122"/>
                <a:ea typeface="黑体" panose="02010609060101010101" pitchFamily="49" charset="-122"/>
              </a:rPr>
              <a:t>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P spid="1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nvSpPr>
        <p:spPr>
          <a:xfrm>
            <a:off x="1676018" y="1603057"/>
            <a:ext cx="6287929" cy="1546577"/>
          </a:xfrm>
          <a:prstGeom prst="rect">
            <a:avLst/>
          </a:prstGeom>
          <a:noFill/>
          <a:ln>
            <a:noFill/>
          </a:ln>
          <a:extLst>
            <a:ext uri="{909E8E84-426E-40DD-AFC4-6F175D3DCCD1}">
              <a14:hiddenFill xmlns:a14="http://schemas.microsoft.com/office/drawing/2010/main">
                <a:solidFill>
                  <a:schemeClr val="accent5"/>
                </a:solidFill>
              </a14:hiddenFill>
            </a:ext>
          </a:extLst>
        </p:spPr>
        <p:style>
          <a:lnRef idx="3">
            <a:schemeClr val="lt1"/>
          </a:lnRef>
          <a:fillRef idx="1">
            <a:schemeClr val="accent5"/>
          </a:fillRef>
          <a:effectRef idx="1">
            <a:schemeClr val="accent5"/>
          </a:effectRef>
          <a:fontRef idx="minor">
            <a:schemeClr val="lt1"/>
          </a:fontRef>
        </p:style>
        <p:txBody>
          <a:bodyPr wrap="square" lIns="68580" tIns="34290" rIns="68580" bIns="34290" rtlCol="0" anchor="t">
            <a:spAutoFit/>
          </a:bodyPr>
          <a:lstStyle/>
          <a:p>
            <a:r>
              <a:rPr lang="zh-CN" altLang="en-US" sz="3200" dirty="0">
                <a:solidFill>
                  <a:sysClr val="windowText" lastClr="000000"/>
                </a:solidFill>
                <a:latin typeface="黑体" panose="02010609060101010101" pitchFamily="49" charset="-122"/>
                <a:ea typeface="黑体" panose="02010609060101010101" pitchFamily="49" charset="-122"/>
              </a:rPr>
              <a:t>    认真读</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老班长接受任务</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片段（第</a:t>
            </a:r>
            <a:r>
              <a:rPr lang="en-US" altLang="zh-CN" sz="3200" dirty="0">
                <a:solidFill>
                  <a:sysClr val="windowText" lastClr="000000"/>
                </a:solidFill>
                <a:latin typeface="黑体" panose="02010609060101010101" pitchFamily="49" charset="-122"/>
                <a:ea typeface="黑体" panose="02010609060101010101" pitchFamily="49" charset="-122"/>
              </a:rPr>
              <a:t>1-2</a:t>
            </a:r>
            <a:r>
              <a:rPr lang="zh-CN" altLang="en-US" sz="3200" dirty="0">
                <a:solidFill>
                  <a:sysClr val="windowText" lastClr="000000"/>
                </a:solidFill>
                <a:latin typeface="黑体" panose="02010609060101010101" pitchFamily="49" charset="-122"/>
                <a:ea typeface="黑体" panose="02010609060101010101" pitchFamily="49" charset="-122"/>
              </a:rPr>
              <a:t>自然段），说说故事发生的时间、地点和人物。</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91" y="1646742"/>
            <a:ext cx="1140619" cy="1634966"/>
          </a:xfrm>
          <a:prstGeom prst="rect">
            <a:avLst/>
          </a:prstGeom>
        </p:spPr>
      </p:pic>
      <p:grpSp>
        <p:nvGrpSpPr>
          <p:cNvPr id="2" name="组合 1"/>
          <p:cNvGrpSpPr/>
          <p:nvPr/>
        </p:nvGrpSpPr>
        <p:grpSpPr>
          <a:xfrm>
            <a:off x="177165" y="348139"/>
            <a:ext cx="2234090" cy="561498"/>
            <a:chOff x="372" y="615"/>
            <a:chExt cx="4691" cy="1179"/>
          </a:xfrm>
        </p:grpSpPr>
        <p:sp>
          <p:nvSpPr>
            <p:cNvPr id="6" name="文本框 14"/>
            <p:cNvSpPr txBox="1"/>
            <p:nvPr/>
          </p:nvSpPr>
          <p:spPr>
            <a:xfrm>
              <a:off x="1133" y="615"/>
              <a:ext cx="3930" cy="1179"/>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互动课堂</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 y="731"/>
              <a:ext cx="761" cy="94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2010</Words>
  <Application>Microsoft Office PowerPoint</Application>
  <PresentationFormat>全屏显示(16:9)</PresentationFormat>
  <Paragraphs>198</Paragraphs>
  <Slides>49</Slides>
  <Notes>10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49</vt:i4>
      </vt:variant>
    </vt:vector>
  </HeadingPairs>
  <TitlesOfParts>
    <vt:vector size="61" baseType="lpstr">
      <vt:lpstr>华文新魏</vt:lpstr>
      <vt:lpstr>楷体</vt:lpstr>
      <vt:lpstr>微软雅黑</vt:lpstr>
      <vt:lpstr>Arial</vt:lpstr>
      <vt:lpstr>宋体</vt:lpstr>
      <vt:lpstr>黑体</vt:lpstr>
      <vt:lpstr>Heiti SC Light</vt:lpstr>
      <vt:lpstr>Times New Roman</vt:lpstr>
      <vt:lpstr>幼圆</vt:lpstr>
      <vt:lpstr>等线</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2017-03-17T02:28:00Z</dcterms:created>
  <dcterms:modified xsi:type="dcterms:W3CDTF">2021-04-05T12:17:08Z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