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3" r:id="rId2"/>
    <p:sldId id="523" r:id="rId3"/>
    <p:sldId id="1012" r:id="rId4"/>
    <p:sldId id="1134" r:id="rId5"/>
    <p:sldId id="1136" r:id="rId6"/>
    <p:sldId id="1137" r:id="rId7"/>
    <p:sldId id="1138" r:id="rId8"/>
    <p:sldId id="1105" r:id="rId9"/>
    <p:sldId id="1107" r:id="rId10"/>
    <p:sldId id="1133" r:id="rId11"/>
    <p:sldId id="1114" r:id="rId12"/>
    <p:sldId id="1116" r:id="rId13"/>
    <p:sldId id="1115" r:id="rId14"/>
    <p:sldId id="1124" r:id="rId15"/>
    <p:sldId id="1117" r:id="rId16"/>
    <p:sldId id="1113" r:id="rId17"/>
    <p:sldId id="1126" r:id="rId18"/>
    <p:sldId id="1125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 varScale="1">
        <p:scale>
          <a:sx n="138" d="100"/>
          <a:sy n="138" d="100"/>
        </p:scale>
        <p:origin x="822" y="114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64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0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0" dirty="0">
                <a:latin typeface="宋体" pitchFamily="2" charset="-122"/>
                <a:ea typeface="宋体" pitchFamily="2" charset="-122"/>
              </a:rPr>
              <a:t>口语交际：即兴发言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4587974"/>
            <a:ext cx="133164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803998"/>
            <a:ext cx="9144000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371950"/>
            <a:ext cx="82758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053930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995686"/>
            <a:ext cx="3884940" cy="2794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27534"/>
            <a:ext cx="7997645" cy="13619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怎样更好地交流，更好地通过言语影响他人，领导他人？怎样在简短的时间里让他人了解自己的想法，达到交流的目的，把事情做得更好？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73685" y="398145"/>
            <a:ext cx="7936230" cy="19380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班里来了新同学，班主任让你代表全班同学表示欢迎。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学校作文比赛获奖，老师临时让你发表获奖感言。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同学转学要走，你代表全班同学说几句话。</a:t>
            </a: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在街上玩耍，路遇电视台采访，记者让你谈谈对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小学生带手机去学校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的看法。</a:t>
            </a:r>
          </a:p>
        </p:txBody>
      </p:sp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3280" y="3118098"/>
            <a:ext cx="1128209" cy="1582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6135" y="2130425"/>
            <a:ext cx="4693920" cy="2406875"/>
          </a:xfrm>
          <a:prstGeom prst="cloudCallout">
            <a:avLst>
              <a:gd name="adj1" fmla="val 69954"/>
              <a:gd name="adj2" fmla="val 38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      </a:t>
            </a:r>
            <a:r>
              <a:rPr lang="en-US" altLang="zh-CN" sz="2400" b="1" dirty="0"/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小组内用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抽序号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的方式，各自选择一个话题，练习一下即兴发言吧。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65" y="2308225"/>
            <a:ext cx="6191250" cy="255778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360930" y="438785"/>
            <a:ext cx="4693920" cy="1273660"/>
          </a:xfrm>
          <a:prstGeom prst="cloudCallout">
            <a:avLst>
              <a:gd name="adj1" fmla="val -81"/>
              <a:gd name="adj2" fmla="val 1097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      </a:t>
            </a:r>
            <a:r>
              <a:rPr lang="en-US" altLang="zh-CN" sz="2400" b="1" dirty="0"/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我抽到的是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号，我先说吧。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5480" y="316865"/>
            <a:ext cx="5814695" cy="2406645"/>
          </a:xfrm>
          <a:prstGeom prst="cloudCallout">
            <a:avLst>
              <a:gd name="adj1" fmla="val 61761"/>
              <a:gd name="adj2" fmla="val 681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我们小组小明的即兴发言最精彩。他说得内容很有条理，语气自然，态度很大方。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62875" y="2950845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2858" r="4137" b="8525"/>
          <a:stretch>
            <a:fillRect/>
          </a:stretch>
        </p:blipFill>
        <p:spPr>
          <a:xfrm>
            <a:off x="332105" y="2246630"/>
            <a:ext cx="2111375" cy="2426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4955" y="410845"/>
            <a:ext cx="5867400" cy="2974031"/>
          </a:xfrm>
          <a:prstGeom prst="cloudCallout">
            <a:avLst>
              <a:gd name="adj1" fmla="val -71114"/>
              <a:gd name="adj2" fmla="val 250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我觉得我的即兴发言能力有待于提高，我很紧张，以后要多练习。说前打个腹稿，争取说得有条理些。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1224915" y="472440"/>
            <a:ext cx="5544185" cy="1824244"/>
          </a:xfrm>
          <a:prstGeom prst="cloudCallout">
            <a:avLst>
              <a:gd name="adj1" fmla="val 61361"/>
              <a:gd name="adj2" fmla="val 581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咱们小组内互相提出交流话题，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继续进行组内即兴发言练习吧！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5930" y="2567553"/>
            <a:ext cx="1128209" cy="158216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02027" y="2457450"/>
            <a:ext cx="5454149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※提前打腹稿，想清楚先说什么，后说什么。</a:t>
            </a:r>
          </a:p>
          <a:p>
            <a:pPr marL="358775" indent="-358775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※注意说话的场合和对象。</a:t>
            </a:r>
          </a:p>
        </p:txBody>
      </p:sp>
      <p:pic>
        <p:nvPicPr>
          <p:cNvPr id="34818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097" y="2229768"/>
            <a:ext cx="691639" cy="425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0" y="2479040"/>
            <a:ext cx="6041390" cy="2376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655" y="152400"/>
            <a:ext cx="4256405" cy="2398890"/>
          </a:xfrm>
          <a:prstGeom prst="cloudCallout">
            <a:avLst>
              <a:gd name="adj1" fmla="val -12509"/>
              <a:gd name="adj2" fmla="val 697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我给你出个话题：过新年了，你用手机语音向老师拜个年吧。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2101" y="517421"/>
            <a:ext cx="3816424" cy="2950158"/>
          </a:xfrm>
          <a:prstGeom prst="cloudCallout">
            <a:avLst>
              <a:gd name="adj1" fmla="val 103078"/>
              <a:gd name="adj2" fmla="val 271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通过这节课的口语交际，同学们有什么收获呢？跟大家交流一下吧。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5930" y="2567553"/>
            <a:ext cx="112820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2626360" y="596265"/>
            <a:ext cx="5544185" cy="2406875"/>
          </a:xfrm>
          <a:prstGeom prst="cloudCallout">
            <a:avLst>
              <a:gd name="adj1" fmla="val -55898"/>
              <a:gd name="adj2" fmla="val 403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我知道了生活中处处都离不开即兴发言，所以以后要积极发言，才会越来越敢说、会说。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2858" r="20473" b="8525"/>
          <a:stretch>
            <a:fillRect/>
          </a:stretch>
        </p:blipFill>
        <p:spPr>
          <a:xfrm>
            <a:off x="664845" y="2096770"/>
            <a:ext cx="1638935" cy="242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3240" y="316865"/>
            <a:ext cx="5449570" cy="2338134"/>
          </a:xfrm>
          <a:prstGeom prst="cloudCallout">
            <a:avLst>
              <a:gd name="adj1" fmla="val 54647"/>
              <a:gd name="adj2" fmla="val 811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我知道了即兴发言要注意的事项，也知道了即兴发言是一种能力，要多加练习。</a:t>
            </a:r>
            <a:endParaRPr lang="zh-CN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62875" y="2950845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3"/>
          <a:stretch/>
        </p:blipFill>
        <p:spPr bwMode="auto">
          <a:xfrm>
            <a:off x="3323907" y="699542"/>
            <a:ext cx="5810250" cy="410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flipH="1">
            <a:off x="0" y="123190"/>
            <a:ext cx="4484370" cy="28892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82236" y="12338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700655" y="899160"/>
            <a:ext cx="3743553" cy="854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100" b="1" dirty="0">
                <a:ln w="0"/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即兴发言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827584" y="627534"/>
            <a:ext cx="1296144" cy="1152128"/>
          </a:xfrm>
          <a:prstGeom prst="round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口语交际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83568" y="1131590"/>
            <a:ext cx="7488832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+mn-ea"/>
              </a:rPr>
              <a:t>    生活中有些场合，需要我们做即兴发言。</a:t>
            </a:r>
            <a:endParaRPr lang="zh-CN" altLang="en-US" sz="40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2" y="2067694"/>
            <a:ext cx="112820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r="2708" b="1333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67544" y="415290"/>
            <a:ext cx="597666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班里来了新同学，班主任让你代表全班同学向他表示欢迎。</a:t>
            </a:r>
          </a:p>
        </p:txBody>
      </p:sp>
    </p:spTree>
    <p:extLst>
      <p:ext uri="{BB962C8B-B14F-4D97-AF65-F5344CB8AC3E}">
        <p14:creationId xmlns:p14="http://schemas.microsoft.com/office/powerpoint/2010/main" val="9800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r="2895" b="52441"/>
          <a:stretch/>
        </p:blipFill>
        <p:spPr bwMode="auto">
          <a:xfrm>
            <a:off x="-1" y="-20192"/>
            <a:ext cx="9144001" cy="460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587973"/>
            <a:ext cx="9144000" cy="5555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6842" y="105757"/>
            <a:ext cx="88703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学校作文比赛获奖，老师临时让你发表获奖感言。</a:t>
            </a:r>
          </a:p>
        </p:txBody>
      </p:sp>
    </p:spTree>
    <p:extLst>
      <p:ext uri="{BB962C8B-B14F-4D97-AF65-F5344CB8AC3E}">
        <p14:creationId xmlns:p14="http://schemas.microsoft.com/office/powerpoint/2010/main" val="19284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9542"/>
            <a:ext cx="7272808" cy="40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6842" y="123478"/>
            <a:ext cx="88703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参加爷爷的寿宴，宴席上向爷爷说几句祝福的话。</a:t>
            </a:r>
          </a:p>
        </p:txBody>
      </p:sp>
    </p:spTree>
    <p:extLst>
      <p:ext uri="{BB962C8B-B14F-4D97-AF65-F5344CB8AC3E}">
        <p14:creationId xmlns:p14="http://schemas.microsoft.com/office/powerpoint/2010/main" val="5578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7625"/>
            <a:ext cx="5045198" cy="335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16949" y="483518"/>
            <a:ext cx="811474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在街上玩耍，路遇电视台采访，记者让你谈谈对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小学生带手机去学校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的看法。</a:t>
            </a:r>
          </a:p>
        </p:txBody>
      </p:sp>
    </p:spTree>
    <p:extLst>
      <p:ext uri="{BB962C8B-B14F-4D97-AF65-F5344CB8AC3E}">
        <p14:creationId xmlns:p14="http://schemas.microsoft.com/office/powerpoint/2010/main" val="27403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0090" y="2413000"/>
            <a:ext cx="1426845" cy="20015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36345" y="1300480"/>
            <a:ext cx="635999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※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提前打腹稿，想清楚先说什么，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后说什么。</a:t>
            </a:r>
          </a:p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※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注意说话的场合和对象。</a:t>
            </a:r>
          </a:p>
        </p:txBody>
      </p:sp>
      <p:pic>
        <p:nvPicPr>
          <p:cNvPr id="34818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312" y="1047398"/>
            <a:ext cx="691639" cy="425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212" y="1429593"/>
            <a:ext cx="3744416" cy="1264980"/>
          </a:xfrm>
          <a:prstGeom prst="cloudCallout">
            <a:avLst>
              <a:gd name="adj1" fmla="val -30762"/>
              <a:gd name="adj2" fmla="val 31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祝爷爷寿比南山，福如东海。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497" y="2571750"/>
            <a:ext cx="1504315" cy="18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16850" y="3039110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/>
          <p:nvPr/>
        </p:nvSpPr>
        <p:spPr>
          <a:xfrm>
            <a:off x="4283968" y="1377047"/>
            <a:ext cx="3935095" cy="2389406"/>
          </a:xfrm>
          <a:prstGeom prst="cloudCallout">
            <a:avLst>
              <a:gd name="adj1" fmla="val 40592"/>
              <a:gd name="adj2" fmla="val 375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祝爷爷身体健康，生活愉快！也谢谢各位来给爷爷祝寿的亲朋好友。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099" y="483518"/>
            <a:ext cx="6722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交际示例：宴席上向爷爷说几句祝福的话</a:t>
            </a:r>
            <a:endParaRPr lang="zh-CN" altLang="en-US" sz="16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PresentationFormat>全屏显示(16:9)</PresentationFormat>
  <Paragraphs>32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楷体</vt:lpstr>
      <vt:lpstr>黑体</vt:lpstr>
      <vt:lpstr>Times New Roman</vt:lpstr>
      <vt:lpstr>Kaiti SC</vt:lpstr>
      <vt:lpstr>宋体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yitifen.tmall.com易提分旗舰店</Manager>
  <Company>易提分旗舰店yitifen.tmall.com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易提分旗舰店; yitifen.tmall.com</dc:creator>
  <cp:lastModifiedBy/>
  <dcterms:created xsi:type="dcterms:W3CDTF">2017-03-17T02:28:00Z</dcterms:created>
  <dcterms:modified xsi:type="dcterms:W3CDTF">2020-01-27T12:39:39Z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