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3" r:id="rId2"/>
    <p:sldId id="523" r:id="rId3"/>
    <p:sldId id="1089" r:id="rId4"/>
    <p:sldId id="1119" r:id="rId5"/>
    <p:sldId id="1090" r:id="rId6"/>
    <p:sldId id="1183" r:id="rId7"/>
    <p:sldId id="1185" r:id="rId8"/>
    <p:sldId id="1184" r:id="rId9"/>
    <p:sldId id="1200" r:id="rId10"/>
    <p:sldId id="1091" r:id="rId11"/>
    <p:sldId id="1215" r:id="rId12"/>
    <p:sldId id="1214" r:id="rId13"/>
    <p:sldId id="1216" r:id="rId14"/>
    <p:sldId id="1217" r:id="rId15"/>
    <p:sldId id="1218" r:id="rId16"/>
    <p:sldId id="1234" r:id="rId17"/>
    <p:sldId id="1163" r:id="rId18"/>
    <p:sldId id="1231" r:id="rId19"/>
    <p:sldId id="1092" r:id="rId20"/>
    <p:sldId id="1232" r:id="rId21"/>
    <p:sldId id="1149" r:id="rId22"/>
    <p:sldId id="1233" r:id="rId23"/>
    <p:sldId id="1137" r:id="rId24"/>
    <p:sldId id="1098" r:id="rId25"/>
    <p:sldId id="1235" r:id="rId26"/>
    <p:sldId id="1236" r:id="rId27"/>
    <p:sldId id="1237" r:id="rId28"/>
    <p:sldId id="1238" r:id="rId29"/>
    <p:sldId id="1104" r:id="rId30"/>
    <p:sldId id="109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黑体" panose="02010609060101010101" pitchFamily="49" charset="-122"/>
      <p:regular r:id="rId38"/>
    </p:embeddedFont>
    <p:embeddedFont>
      <p:font typeface="楷体" panose="02010609060101010101" pitchFamily="49" charset="-122"/>
      <p:regular r:id="rId3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 varScale="1">
        <p:scale>
          <a:sx n="146" d="100"/>
          <a:sy n="146" d="100"/>
        </p:scale>
        <p:origin x="804" y="132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84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宋体" pitchFamily="2" charset="-122"/>
                <a:ea typeface="宋体" pitchFamily="2" charset="-122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-138" t="3093" r="-177" b="10065"/>
          <a:stretch>
            <a:fillRect/>
          </a:stretch>
        </p:blipFill>
        <p:spPr>
          <a:xfrm>
            <a:off x="-21679" y="7937"/>
            <a:ext cx="9246137" cy="5135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750" y="1551940"/>
            <a:ext cx="8317865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本单元的文章，内容和体裁都很丰富，有诗，有回忆录，有演讲稿，我们也学到了很多刻画人物品质的方法。这节课我们走进语文园地，看看有什么新的发现！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1725" y="735965"/>
            <a:ext cx="6782643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再找一些写得好的文章，把开头和结尾列出来，大家一起来分析这样写的好处。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-2948" b="5775"/>
          <a:stretch>
            <a:fillRect/>
          </a:stretch>
        </p:blipFill>
        <p:spPr>
          <a:xfrm>
            <a:off x="0" y="3101974"/>
            <a:ext cx="1607820" cy="1796415"/>
          </a:xfrm>
          <a:prstGeom prst="ellipse">
            <a:avLst/>
          </a:prstGeom>
        </p:spPr>
      </p:pic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277360836"/>
              </p:ext>
            </p:extLst>
          </p:nvPr>
        </p:nvGraphicFramePr>
        <p:xfrm>
          <a:off x="1403648" y="699542"/>
          <a:ext cx="7090410" cy="289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2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燕子去了，有再来的时候；杨柳枯了，有再青的时候；桃花谢了，有再开的时候。但是，聪明的，你告诉我，我们的日子为什么一去不复返呢？…… 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《匆匆》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你聪明的，告诉我，我们的日子为什么一去不复返呢？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《匆匆》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59" r="594" b="1924"/>
          <a:stretch>
            <a:fillRect/>
          </a:stretch>
        </p:blipFill>
        <p:spPr>
          <a:xfrm>
            <a:off x="7812360" y="2615741"/>
            <a:ext cx="824230" cy="1845310"/>
          </a:xfrm>
          <a:prstGeom prst="rect">
            <a:avLst/>
          </a:prstGeom>
        </p:spPr>
      </p:pic>
      <p:sp>
        <p:nvSpPr>
          <p:cNvPr id="2" name="椭圆形标注 1"/>
          <p:cNvSpPr/>
          <p:nvPr/>
        </p:nvSpPr>
        <p:spPr>
          <a:xfrm>
            <a:off x="1043608" y="627534"/>
            <a:ext cx="6048672" cy="3960440"/>
          </a:xfrm>
          <a:prstGeom prst="wedgeEllipseCallout">
            <a:avLst>
              <a:gd name="adj1" fmla="val 60108"/>
              <a:gd name="adj2" fmla="val 16073"/>
            </a:avLst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发现了《匆匆》这篇文章的开头运用了排比手法列出可以复返的一些自然现象，而后提出问题：我们的日子为什么一去不复返呢？和前面形成对比，突出时间的宝贵，引发读者的思考。结尾再次提出这一问题，引人深思，首尾呼应。</a:t>
            </a: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947266"/>
            <a:ext cx="7128792" cy="16244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打开书，小组内找出一些文章的开头和结尾，试加分析。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7574"/>
            <a:ext cx="8333740" cy="2475856"/>
          </a:xfrm>
          <a:prstGeom prst="cloudCallout">
            <a:avLst>
              <a:gd name="adj1" fmla="val 38290"/>
              <a:gd name="adj2" fmla="val 1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我们发现《金色的鱼钩》这篇文章的开头交代了四要素：时间、地点、人物、事件，简洁明了。结尾也是自然性结尾，语言简洁，最后一句话点明中心。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9512" y="433705"/>
            <a:ext cx="22644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词句段运用</a:t>
            </a:r>
          </a:p>
        </p:txBody>
      </p:sp>
      <p:sp>
        <p:nvSpPr>
          <p:cNvPr id="29" name="矩形 28"/>
          <p:cNvSpPr/>
          <p:nvPr/>
        </p:nvSpPr>
        <p:spPr>
          <a:xfrm>
            <a:off x="1136799" y="1635646"/>
            <a:ext cx="69024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读下面的诗句，联系你读过的古诗，说说有哪些事物在诗中被赋予了人的品格和志向。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389380"/>
            <a:ext cx="3684270" cy="2974204"/>
          </a:xfrm>
          <a:prstGeom prst="cloudCallout">
            <a:avLst>
              <a:gd name="adj1" fmla="val -72940"/>
              <a:gd name="adj2" fmla="val 15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这句诗选自《竹石》，竹子被赋予了人的顽强、不随波逐流的高尚品格。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795" y="3094355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187624" y="627534"/>
            <a:ext cx="65527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千磨万击还坚劲，任尔东西南北风。</a:t>
            </a:r>
          </a:p>
        </p:txBody>
      </p:sp>
    </p:spTree>
    <p:extLst>
      <p:ext uri="{BB962C8B-B14F-4D97-AF65-F5344CB8AC3E}">
        <p14:creationId xmlns:p14="http://schemas.microsoft.com/office/powerpoint/2010/main" val="31161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2376805" y="1090295"/>
            <a:ext cx="3237865" cy="2973816"/>
          </a:xfrm>
          <a:prstGeom prst="cloudCallout">
            <a:avLst>
              <a:gd name="adj1" fmla="val 98970"/>
              <a:gd name="adj2" fmla="val 410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这句诗选自《墨梅》，梅花被赋予了人的不向世俗献媚的高尚品格。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014095" y="374015"/>
            <a:ext cx="652462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不要人夸好颜色，只留清气满乾坤。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2570" y="2953613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1129663"/>
            <a:ext cx="4824536" cy="2389406"/>
          </a:xfrm>
          <a:prstGeom prst="cloudCallout">
            <a:avLst>
              <a:gd name="adj1" fmla="val -60206"/>
              <a:gd name="adj2" fmla="val 479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这句诗选自《赠刘景文》，菊花被赋予了人的乐观向上、努力不懈的高尚品格。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9495" y="433705"/>
            <a:ext cx="68573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荷尽已无擎雨盖，菊残犹有傲霜枝。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251520" y="356677"/>
            <a:ext cx="2011680" cy="1558290"/>
          </a:xfrm>
          <a:prstGeom prst="irregularSeal1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小拓展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3160395"/>
            <a:ext cx="1584960" cy="1584960"/>
          </a:xfrm>
          <a:prstGeom prst="ellipse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555776" y="2643758"/>
            <a:ext cx="5145405" cy="2415356"/>
          </a:xfrm>
          <a:prstGeom prst="cloudCallout">
            <a:avLst>
              <a:gd name="adj1" fmla="val -68142"/>
              <a:gd name="adj2" fmla="val 90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这句诗选自《石灰吟》，石灰被赋予了人的不怕牺牲、坚守高洁情操的高尚品格。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200" y="696179"/>
            <a:ext cx="633670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诗</a:t>
            </a:r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句</a:t>
            </a:r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写的是什么事物，被赋予了人的什么品格和志向呢？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1691680" y="1914967"/>
            <a:ext cx="6405701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粉骨碎身浑不怕，要留清白在人间。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31482"/>
          <a:stretch/>
        </p:blipFill>
        <p:spPr>
          <a:xfrm>
            <a:off x="1587" y="-1"/>
            <a:ext cx="9142413" cy="51435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4644008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3851920" y="2715766"/>
            <a:ext cx="3213100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605" y="729615"/>
            <a:ext cx="1979930" cy="651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第四单元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1979712" y="1563638"/>
            <a:ext cx="4758690" cy="2407033"/>
          </a:xfrm>
          <a:prstGeom prst="cloudCallout">
            <a:avLst>
              <a:gd name="adj1" fmla="val 63114"/>
              <a:gd name="adj2" fmla="val 226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这句诗选自《己亥杂诗》，落花被赋予了人的无私奉献的高尚品格。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44707" b="1230"/>
          <a:stretch>
            <a:fillRect/>
          </a:stretch>
        </p:blipFill>
        <p:spPr>
          <a:xfrm>
            <a:off x="7713345" y="3067685"/>
            <a:ext cx="862330" cy="1570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8677" y="627534"/>
            <a:ext cx="655272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落红不是无情物，化作春泥更护花。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3475" y="2356485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a typeface="黑体" pitchFamily="49" charset="-122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681" y="411510"/>
            <a:ext cx="795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  联系课文，想一想下面的外貌和神态描写对刻画人物有什么作用？如果删去这些内容，是否会影响文章的表达效果？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5450" y="1583590"/>
            <a:ext cx="270639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父亲仍旧穿着他那件灰布旧棉袍，可是没戴眼镜。我看到了他那乱蓬蓬的长头发下面的平静而慈祥的脸。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460" y="2843530"/>
            <a:ext cx="1268730" cy="17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3446780" y="1490979"/>
            <a:ext cx="3259440" cy="2533015"/>
            <a:chOff x="2973891" y="-1731307"/>
            <a:chExt cx="4447705" cy="2471808"/>
          </a:xfrm>
        </p:grpSpPr>
        <p:sp>
          <p:nvSpPr>
            <p:cNvPr id="7" name="矩形标注 6"/>
            <p:cNvSpPr/>
            <p:nvPr/>
          </p:nvSpPr>
          <p:spPr>
            <a:xfrm>
              <a:off x="3018062" y="-1731307"/>
              <a:ext cx="4403534" cy="2471808"/>
            </a:xfrm>
            <a:prstGeom prst="wedgeRectCallout">
              <a:avLst>
                <a:gd name="adj1" fmla="val 67571"/>
                <a:gd name="adj2" fmla="val 315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2973891" y="-1621008"/>
              <a:ext cx="4403534" cy="225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从这段外貌描写中可见父亲已经受到酷刑，但依然平静慈祥，突出了父亲坚定的革命信念。如果去掉，会影响表达效果。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3475" y="1947089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a typeface="黑体" pitchFamily="49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52120" y="1059582"/>
            <a:ext cx="276016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扁鼻子军官的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光立刻变得凶恶可怕，他向前弓着身子，伸出两只大手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那双手就像鹰的爪子，扭着雨来的两只耳朵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向两边拉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" y="2666544"/>
            <a:ext cx="1123950" cy="19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标注 3"/>
          <p:cNvSpPr/>
          <p:nvPr/>
        </p:nvSpPr>
        <p:spPr>
          <a:xfrm>
            <a:off x="800735" y="1310819"/>
            <a:ext cx="4762500" cy="1139567"/>
          </a:xfrm>
          <a:prstGeom prst="wedgeRectCallout">
            <a:avLst>
              <a:gd name="adj1" fmla="val -40852"/>
              <a:gd name="adj2" fmla="val 1030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这段外貌描写写出了扁鼻子军官的长相凶恶，更能反衬出雨来的勇敢，去掉会影响表达效果。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979"/>
          <a:stretch>
            <a:fillRect/>
          </a:stretch>
        </p:blipFill>
        <p:spPr>
          <a:xfrm>
            <a:off x="7767142" y="3003798"/>
            <a:ext cx="1098550" cy="1663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544" y="1478270"/>
            <a:ext cx="36178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他没有什么模样，使他可爱的是脸上的精神。头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很大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，圆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眼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肉鼻子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两条眉很短很粗，头上永远剃得发亮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腮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上没有多余的肉，脖子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可是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几乎与头一边儿粗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4355976" y="1673374"/>
            <a:ext cx="2547070" cy="1983660"/>
          </a:xfrm>
          <a:prstGeom prst="wedgeRectCallout">
            <a:avLst>
              <a:gd name="adj1" fmla="val 87615"/>
              <a:gd name="adj2" fmla="val 41372"/>
            </a:avLst>
          </a:prstGeom>
          <a:solidFill>
            <a:schemeClr val="lt1"/>
          </a:solidFill>
          <a:ln w="6350">
            <a:solidFill>
              <a:schemeClr val="accent5">
                <a:lumMod val="75000"/>
                <a:alpha val="73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这段话赞美了骆驼祥子健壮、朴实的外貌，与后文的骆驼祥子形成鲜明的对比，所以不能删掉。</a:t>
            </a:r>
          </a:p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1680" y="1450975"/>
            <a:ext cx="590465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有意栽花花不发，无心插柳柳成荫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良药苦口利于病，忠言逆耳利于行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树欲静而风不止，子欲养而亲不待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常将有日思无日，莫把无时当有时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书到用时方恨少，事非经过不知难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259632" y="771550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有意栽花花不发，无心插柳柳成荫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99591" y="1563638"/>
            <a:ext cx="7343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用心地栽花，施肥、灌溉等都做了很多，但花却总是不开，最后还是枯萎了；而折下来的一只柳条随意插在地里，从来没有照料它，几年过去，却成了郁郁葱葱的柳树。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比喻想做一件事情，花了很大的精力，做了很多努力，但是结果并没能如愿；而不经意的事情，反而很顺利的得到好结果。</a:t>
            </a:r>
          </a:p>
        </p:txBody>
      </p:sp>
    </p:spTree>
    <p:extLst>
      <p:ext uri="{BB962C8B-B14F-4D97-AF65-F5344CB8AC3E}">
        <p14:creationId xmlns:p14="http://schemas.microsoft.com/office/powerpoint/2010/main" val="9298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843558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良药苦口利于病，忠言逆耳利于行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923678"/>
            <a:ext cx="734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药虽然很苦，但是对病人的病有好处；诚恳的劝告、尖锐的批评虽然听起来让人不舒服，但是有利于听的人改正他们的行为。</a:t>
            </a:r>
          </a:p>
        </p:txBody>
      </p:sp>
    </p:spTree>
    <p:extLst>
      <p:ext uri="{BB962C8B-B14F-4D97-AF65-F5344CB8AC3E}">
        <p14:creationId xmlns:p14="http://schemas.microsoft.com/office/powerpoint/2010/main" val="38304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843558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树欲静而风不止，子欲养而亲不待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36737" y="1779662"/>
            <a:ext cx="734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树想静静地呆一会，可是风却让他不停地摇曳。当你想赡养双亲，可能他们已等不及过世了。事情的发展往往不能随着人的愿望。</a:t>
            </a:r>
          </a:p>
        </p:txBody>
      </p:sp>
    </p:spTree>
    <p:extLst>
      <p:ext uri="{BB962C8B-B14F-4D97-AF65-F5344CB8AC3E}">
        <p14:creationId xmlns:p14="http://schemas.microsoft.com/office/powerpoint/2010/main" val="10402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627534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常将有日思无日，莫把无时当有时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36737" y="1347614"/>
            <a:ext cx="7343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好了要常想想以前贫困的时候，生活困顿时不要像以前富裕时那样铺张浪费。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1581397" y="2787774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书到用时方恨少，事非经过不知难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17326" y="3447291"/>
            <a:ext cx="7343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知识总是在运用时才让人感到太不够了，许多事情如果不亲身经历过就不知道它有多难。</a:t>
            </a:r>
          </a:p>
        </p:txBody>
      </p:sp>
    </p:spTree>
    <p:extLst>
      <p:ext uri="{BB962C8B-B14F-4D97-AF65-F5344CB8AC3E}">
        <p14:creationId xmlns:p14="http://schemas.microsoft.com/office/powerpoint/2010/main" val="3514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572135" y="479425"/>
            <a:ext cx="2011680" cy="1558290"/>
          </a:xfrm>
          <a:prstGeom prst="irregularSeal1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活学</a:t>
            </a: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活用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91460" y="586740"/>
            <a:ext cx="5913755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平时，我们经常听到一些大人们说：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这段时间工作忙，等过段时间再去看看父母。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你打算用哪句话劝劝人们及时去看父母？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3053080"/>
            <a:ext cx="1584960" cy="1584960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96186" y="2785110"/>
            <a:ext cx="5331460" cy="1031875"/>
            <a:chOff x="3705541" y="-203793"/>
            <a:chExt cx="4403534" cy="1338034"/>
          </a:xfrm>
        </p:grpSpPr>
        <p:sp>
          <p:nvSpPr>
            <p:cNvPr id="8" name="矩形标注 7"/>
            <p:cNvSpPr/>
            <p:nvPr/>
          </p:nvSpPr>
          <p:spPr>
            <a:xfrm>
              <a:off x="3705541" y="-203793"/>
              <a:ext cx="4403534" cy="1338034"/>
            </a:xfrm>
            <a:prstGeom prst="wedgeRectCallout">
              <a:avLst>
                <a:gd name="adj1" fmla="val -56574"/>
                <a:gd name="adj2" fmla="val 2612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3867377" y="-72873"/>
              <a:ext cx="4032448" cy="10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我用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sz="2400" b="1" dirty="0" err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树欲静而风不止，子欲养而亲不待</a:t>
              </a:r>
              <a:r>
                <a:rPr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r>
                <a:rPr 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这句话来劝人们。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155" y="1393190"/>
            <a:ext cx="7275830" cy="1569660"/>
          </a:xfrm>
          <a:prstGeom prst="rect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3200" b="1" dirty="0" err="1">
                <a:latin typeface="黑体" pitchFamily="49" charset="-122"/>
                <a:ea typeface="黑体" pitchFamily="49" charset="-122"/>
              </a:rPr>
              <a:t>一个好的开头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可以激发读者阅读的兴趣；一个好的结尾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可以增强文章的感染力，令人回味无穷。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交流平台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458075" y="2418080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810" y="645160"/>
            <a:ext cx="8133715" cy="79883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小刚平时不喜欢听批评的话，也不愿意接受别人的建议，你打算用哪句警句来劝他？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1240" y="1850390"/>
            <a:ext cx="5331460" cy="1031875"/>
            <a:chOff x="2973891" y="-760415"/>
            <a:chExt cx="4403534" cy="1338034"/>
          </a:xfrm>
        </p:grpSpPr>
        <p:sp>
          <p:nvSpPr>
            <p:cNvPr id="3" name="矩形标注 2"/>
            <p:cNvSpPr/>
            <p:nvPr/>
          </p:nvSpPr>
          <p:spPr>
            <a:xfrm>
              <a:off x="2973891" y="-760415"/>
              <a:ext cx="4403534" cy="1338034"/>
            </a:xfrm>
            <a:prstGeom prst="wedgeRectCallout">
              <a:avLst>
                <a:gd name="adj1" fmla="val 62744"/>
                <a:gd name="adj2" fmla="val 11978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063577" y="-629494"/>
              <a:ext cx="4218917" cy="107619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我打算用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良药苦口利于病，忠言逆耳利于行。</a:t>
              </a:r>
              <a:r>
                <a:rPr lang="en-US"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来劝他。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5979"/>
          <a:stretch>
            <a:fillRect/>
          </a:stretch>
        </p:blipFill>
        <p:spPr>
          <a:xfrm flipH="1">
            <a:off x="6958330" y="3048635"/>
            <a:ext cx="1098550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018063861"/>
              </p:ext>
            </p:extLst>
          </p:nvPr>
        </p:nvGraphicFramePr>
        <p:xfrm>
          <a:off x="281250" y="1283107"/>
          <a:ext cx="82511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1927年4月28日，我永远忘不了那一天。那是父亲的被难日，离现在已经十六年了。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《十六年前的回忆》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我又哭了，从地上捡起那张报纸，咬紧牙，又勉强看了一遍，低声对母亲说:“妈，昨天是4月28日。"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《十六年前的回忆》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5468" y="555526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5979"/>
          <a:stretch>
            <a:fillRect/>
          </a:stretch>
        </p:blipFill>
        <p:spPr>
          <a:xfrm>
            <a:off x="323528" y="3140933"/>
            <a:ext cx="1098550" cy="1663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70376"/>
            <a:ext cx="4680520" cy="2389406"/>
          </a:xfrm>
          <a:prstGeom prst="cloudCallout">
            <a:avLst>
              <a:gd name="adj1" fmla="val -38379"/>
              <a:gd name="adj2" fmla="val 596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我发现了《十六年前的回忆》这篇文章的开头和结尾在内容上做到了首尾呼应。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5076056" y="1738818"/>
            <a:ext cx="3600400" cy="1264980"/>
          </a:xfrm>
          <a:prstGeom prst="cloudCallout">
            <a:avLst>
              <a:gd name="adj1" fmla="val 17312"/>
              <a:gd name="adj2" fmla="val 872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这样写加深了读者的印象。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013904340"/>
              </p:ext>
            </p:extLst>
          </p:nvPr>
        </p:nvGraphicFramePr>
        <p:xfrm>
          <a:off x="281250" y="1271905"/>
          <a:ext cx="8251190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世界上还有几个剧种是戴着面具演出的呢?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世界上还有几个剧种在演出时是没有舞台的呢?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世界上还有几个剧种是一部戏可以演出三五天还没有结束的呢?   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《藏戏》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你聪明的，告诉我，我们的日子为什么一去不复返呢？         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《那个星期天》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225" y="516890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00020" y="3376443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76443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84457"/>
            <a:ext cx="4176464" cy="2951619"/>
          </a:xfrm>
          <a:prstGeom prst="cloudCallout">
            <a:avLst>
              <a:gd name="adj1" fmla="val -37523"/>
              <a:gd name="adj2" fmla="val 632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《藏戏》的开头以三个反问构成排比，强调了藏戏的特点，给人以深刻的印象。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860404" y="686400"/>
            <a:ext cx="3672036" cy="2389406"/>
          </a:xfrm>
          <a:prstGeom prst="cloudCallout">
            <a:avLst>
              <a:gd name="adj1" fmla="val 37612"/>
              <a:gd name="adj2" fmla="val 676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《匆匆》以反问句结尾，强调了日子一去不复返的特点。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738263950"/>
              </p:ext>
            </p:extLst>
          </p:nvPr>
        </p:nvGraphicFramePr>
        <p:xfrm>
          <a:off x="281250" y="1347614"/>
          <a:ext cx="825119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这次，我看到了草原。那里的天比别处的更可爱，空气是那么清鲜，天空是那么明朗，使我总想高歌一曲，表示我满心的愉快。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《草原》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20713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男孩儿蹲在那个又大又重的洗衣盆旁，依偎在母亲怀里，闭上眼睛不再看太阳，光线正无可挽回地消逝，一派荒凉。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《那个星期天》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225" y="516890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160020"/>
            <a:ext cx="5112568" cy="2951619"/>
          </a:xfrm>
          <a:prstGeom prst="cloudCallout">
            <a:avLst>
              <a:gd name="adj1" fmla="val -16521"/>
              <a:gd name="adj2" fmla="val 594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我发现了《草原》这篇文章的开头运用了寓情于景的写法，把自己的愉快心情融入到自然环境的描写中。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211960" y="298450"/>
            <a:ext cx="4608513" cy="2951619"/>
          </a:xfrm>
          <a:prstGeom prst="cloudCallout">
            <a:avLst>
              <a:gd name="adj1" fmla="val 23712"/>
              <a:gd name="adj2" fmla="val 570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《那个星期天》随着故事叙述的收束自然结尾，在景物地描述中流露出生活不易，时光易逝的感慨。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3198495"/>
            <a:ext cx="1584960" cy="158496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44707" b="1230"/>
          <a:stretch>
            <a:fillRect/>
          </a:stretch>
        </p:blipFill>
        <p:spPr>
          <a:xfrm>
            <a:off x="7713345" y="3067685"/>
            <a:ext cx="862330" cy="157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PresentationFormat>全屏显示(16:9)</PresentationFormat>
  <Paragraphs>183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宋体</vt:lpstr>
      <vt:lpstr>Calibri</vt:lpstr>
      <vt:lpstr>Arial</vt:lpstr>
      <vt:lpstr>楷体</vt:lpstr>
      <vt:lpstr>Kaiti SC</vt:lpstr>
      <vt:lpstr>Times New Roman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