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71"/>
  </p:notesMasterIdLst>
  <p:sldIdLst>
    <p:sldId id="746" r:id="rId2"/>
    <p:sldId id="743" r:id="rId3"/>
    <p:sldId id="744" r:id="rId4"/>
    <p:sldId id="745" r:id="rId5"/>
    <p:sldId id="742" r:id="rId6"/>
    <p:sldId id="523" r:id="rId7"/>
    <p:sldId id="483" r:id="rId8"/>
    <p:sldId id="577" r:id="rId9"/>
    <p:sldId id="737" r:id="rId10"/>
    <p:sldId id="625" r:id="rId11"/>
    <p:sldId id="674" r:id="rId12"/>
    <p:sldId id="677" r:id="rId13"/>
    <p:sldId id="540" r:id="rId14"/>
    <p:sldId id="624" r:id="rId15"/>
    <p:sldId id="741" r:id="rId16"/>
    <p:sldId id="747" r:id="rId17"/>
    <p:sldId id="748" r:id="rId18"/>
    <p:sldId id="749" r:id="rId19"/>
    <p:sldId id="750" r:id="rId20"/>
    <p:sldId id="739" r:id="rId21"/>
    <p:sldId id="740" r:id="rId22"/>
    <p:sldId id="672" r:id="rId23"/>
    <p:sldId id="678" r:id="rId24"/>
    <p:sldId id="675" r:id="rId25"/>
    <p:sldId id="679" r:id="rId26"/>
    <p:sldId id="541" r:id="rId27"/>
    <p:sldId id="565" r:id="rId28"/>
    <p:sldId id="736" r:id="rId29"/>
    <p:sldId id="546" r:id="rId30"/>
    <p:sldId id="572" r:id="rId31"/>
    <p:sldId id="676" r:id="rId32"/>
    <p:sldId id="554" r:id="rId33"/>
    <p:sldId id="548" r:id="rId34"/>
    <p:sldId id="681" r:id="rId35"/>
    <p:sldId id="627" r:id="rId36"/>
    <p:sldId id="751" r:id="rId37"/>
    <p:sldId id="752" r:id="rId38"/>
    <p:sldId id="738" r:id="rId39"/>
    <p:sldId id="628" r:id="rId40"/>
    <p:sldId id="629" r:id="rId41"/>
    <p:sldId id="680" r:id="rId42"/>
    <p:sldId id="668" r:id="rId43"/>
    <p:sldId id="552" r:id="rId44"/>
    <p:sldId id="722" r:id="rId45"/>
    <p:sldId id="724" r:id="rId46"/>
    <p:sldId id="753" r:id="rId47"/>
    <p:sldId id="759" r:id="rId48"/>
    <p:sldId id="553" r:id="rId49"/>
    <p:sldId id="754" r:id="rId50"/>
    <p:sldId id="723" r:id="rId51"/>
    <p:sldId id="755" r:id="rId52"/>
    <p:sldId id="726" r:id="rId53"/>
    <p:sldId id="760" r:id="rId54"/>
    <p:sldId id="669" r:id="rId55"/>
    <p:sldId id="756" r:id="rId56"/>
    <p:sldId id="513" r:id="rId57"/>
    <p:sldId id="757" r:id="rId58"/>
    <p:sldId id="758" r:id="rId59"/>
    <p:sldId id="727" r:id="rId60"/>
    <p:sldId id="728" r:id="rId61"/>
    <p:sldId id="732" r:id="rId62"/>
    <p:sldId id="730" r:id="rId63"/>
    <p:sldId id="731" r:id="rId64"/>
    <p:sldId id="735" r:id="rId65"/>
    <p:sldId id="571" r:id="rId66"/>
    <p:sldId id="530" r:id="rId67"/>
    <p:sldId id="733" r:id="rId68"/>
    <p:sldId id="578" r:id="rId69"/>
    <p:sldId id="531" r:id="rId7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Impact" panose="020B0806030902050204" pitchFamily="34" charset="0"/>
      <p:regular r:id="rId76"/>
    </p:embeddedFont>
    <p:embeddedFont>
      <p:font typeface="汉语拼音" panose="02010600030101010101" charset="0"/>
      <p:regular r:id="rId77"/>
    </p:embeddedFont>
    <p:embeddedFont>
      <p:font typeface="黑体" panose="02010609060101010101" pitchFamily="49" charset="-122"/>
      <p:regular r:id="rId78"/>
    </p:embeddedFont>
    <p:embeddedFont>
      <p:font typeface="华文楷体" panose="02010600040101010101" pitchFamily="2" charset="-122"/>
      <p:regular r:id="rId79"/>
    </p:embeddedFont>
    <p:embeddedFont>
      <p:font typeface="华文中宋" panose="02010600040101010101" pitchFamily="2" charset="-122"/>
      <p:regular r:id="rId80"/>
    </p:embeddedFont>
    <p:embeddedFont>
      <p:font typeface="楷体" panose="02010609060101010101" pitchFamily="49" charset="-122"/>
      <p:regular r:id="rId81"/>
    </p:embeddedFont>
    <p:embeddedFont>
      <p:font typeface="隶书" panose="02010509060101010101" pitchFamily="49" charset="-122"/>
      <p:regular r:id="rId82"/>
    </p:embeddedFont>
    <p:embeddedFont>
      <p:font typeface="微软雅黑" panose="020B0503020204020204" pitchFamily="34" charset="-122"/>
      <p:regular r:id="rId83"/>
      <p:bold r:id="rId84"/>
    </p:embeddedFont>
    <p:embeddedFont>
      <p:font typeface="幼圆" panose="02010509060101010101" pitchFamily="49" charset="-122"/>
      <p:regular r:id="rId85"/>
    </p:embeddedFont>
  </p:embeddedFontLst>
  <p:defaultTextStyle>
    <a:defPPr>
      <a:defRPr lang="zh-CN"/>
    </a:defPPr>
    <a:lvl1pPr marL="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665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565" algn="l" defTabSz="6851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87">
          <p15:clr>
            <a:srgbClr val="A4A3A4"/>
          </p15:clr>
        </p15:guide>
        <p15:guide id="2" pos="51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FF0000"/>
    <a:srgbClr val="3366FF"/>
    <a:srgbClr val="9999FF"/>
    <a:srgbClr val="6666FF"/>
    <a:srgbClr val="FF6600"/>
    <a:srgbClr val="FF7C80"/>
    <a:srgbClr val="FF505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5" autoAdjust="0"/>
    <p:restoredTop sz="94660"/>
  </p:normalViewPr>
  <p:slideViewPr>
    <p:cSldViewPr>
      <p:cViewPr>
        <p:scale>
          <a:sx n="125" d="100"/>
          <a:sy n="125" d="100"/>
        </p:scale>
        <p:origin x="1080" y="318"/>
      </p:cViewPr>
      <p:guideLst>
        <p:guide orient="horz" pos="2487"/>
        <p:guide pos="51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5.fntdata"/><Relationship Id="rId84" Type="http://schemas.openxmlformats.org/officeDocument/2006/relationships/font" Target="fonts/font13.fntdata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1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2020/2/1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33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6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5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32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628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361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221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457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310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945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539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714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813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066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513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81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254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983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34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60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205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1415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3459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340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733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2851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8330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7227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2598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938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41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383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3540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0980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5122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0888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074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2400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042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9666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3319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8119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888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5900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9256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8128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1972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58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7503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7349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5760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67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511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129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378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548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206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625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466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62" y="1200151"/>
            <a:ext cx="8229481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8133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2020/2/1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477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flipH="1">
            <a:off x="-19402" y="87474"/>
            <a:ext cx="2079121" cy="162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10"/>
          <p:cNvSpPr txBox="1"/>
          <p:nvPr userDrawn="1"/>
        </p:nvSpPr>
        <p:spPr>
          <a:xfrm>
            <a:off x="144947" y="26184"/>
            <a:ext cx="1215717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kumimoji="1" lang="en-US" altLang="zh-CN" sz="1200" b="0" dirty="0">
                <a:latin typeface="黑体" panose="02010600030101010101" pitchFamily="2" charset="-122"/>
                <a:ea typeface="黑体" panose="02010600030101010101" pitchFamily="2" charset="-122"/>
              </a:rPr>
              <a:t>14</a:t>
            </a:r>
            <a:r>
              <a:rPr kumimoji="1" lang="zh-CN" altLang="en-US" sz="1200" b="0" dirty="0">
                <a:latin typeface="黑体" panose="02010600030101010101" pitchFamily="2" charset="-122"/>
                <a:ea typeface="黑体" panose="02010600030101010101" pitchFamily="2" charset="-122"/>
              </a:rPr>
              <a:t>  文言文二则</a:t>
            </a: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83" r:id="rId9"/>
    <p:sldLayoutId id="214748368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16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em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em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hyperlink" Target="&#20845;&#19979;&#29983;&#23383;&#35270;&#39057;14&#25991;&#35328;&#25991;&#20108;&#21017;%20(2).mp4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&#35838;&#25991;&#26391;&#35835;-14&#25991;&#35328;&#25991;&#20108;&#21017;&#20043;&#20004;&#23567;&#20799;&#36777;&#26085;.mp4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3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slide" Target="slide7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&#26172;&#22812;&#20132;&#26367;&#29616;&#35937;&#21450;&#25104;&#22240;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&#38142;&#25509;46&#39029;&#65306;&#22320;&#29699;&#30340;&#20844;&#36716;&#21644;&#33258;&#20256;.mp4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&#19971;&#24425;&#20845;&#19979;&#23383;&#35789;&#21548;&#20889;14&#25991;&#35328;&#25991;&#20108;&#21017;.mp4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hyperlink" Target="&#20845;&#19979;&#29983;&#23383;&#35270;&#39057;14&#25991;&#35328;&#25991;&#20108;&#21017;&#65288;1&#65289;.mp4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&#35838;&#25991;&#26391;&#35835;-14&#25991;&#35328;&#25991;&#20108;&#21017;&#20043;&#23398;&#24328;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4099"/>
          <p:cNvSpPr txBox="1">
            <a:spLocks/>
          </p:cNvSpPr>
          <p:nvPr/>
        </p:nvSpPr>
        <p:spPr>
          <a:xfrm>
            <a:off x="539552" y="1821135"/>
            <a:ext cx="8064896" cy="534591"/>
          </a:xfrm>
        </p:spPr>
        <p:txBody>
          <a:bodyPr anchor="ctr"/>
          <a:lstStyle>
            <a:lvl1pPr algn="ctr" defTabSz="685165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想一想，我们学过哪些寓言故事？</a:t>
            </a:r>
          </a:p>
        </p:txBody>
      </p:sp>
    </p:spTree>
    <p:extLst>
      <p:ext uri="{BB962C8B-B14F-4D97-AF65-F5344CB8AC3E}">
        <p14:creationId xmlns:p14="http://schemas.microsoft.com/office/powerpoint/2010/main" val="8359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矩形 7172"/>
          <p:cNvSpPr/>
          <p:nvPr/>
        </p:nvSpPr>
        <p:spPr>
          <a:xfrm>
            <a:off x="603052" y="1071054"/>
            <a:ext cx="7776864" cy="3300896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lIns="68573" tIns="34286" rIns="68573" bIns="34286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Arial" panose="020B0604020202020204" pitchFamily="34" charset="0"/>
              </a:rPr>
              <a:t>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弈秋，通国之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善弈者也。使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弈秋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诲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二人弈，其一人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专心致志，惟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弈秋之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听；一人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虽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听之，一心以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鸿鹄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将至，思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援弓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缴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而射之，虽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与之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俱学，弗若之矣。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其智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弗若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与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？曰：非</a:t>
            </a:r>
            <a:r>
              <a:rPr lang="en-US" altLang="zh-CN" sz="28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然也。 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6275714" y="2232120"/>
            <a:ext cx="97223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zhuó</a:t>
            </a:r>
            <a:endParaRPr lang="zh-CN" altLang="en-US" sz="24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25" name="TextBox 14"/>
          <p:cNvSpPr txBox="1">
            <a:spLocks noChangeArrowheads="1"/>
          </p:cNvSpPr>
          <p:nvPr/>
        </p:nvSpPr>
        <p:spPr bwMode="auto">
          <a:xfrm>
            <a:off x="7339320" y="2843384"/>
            <a:ext cx="70216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yú</a:t>
            </a:r>
            <a:endParaRPr lang="zh-CN" altLang="en-US" sz="24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5186164" y="1597546"/>
            <a:ext cx="70216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wéi</a:t>
            </a:r>
            <a:endParaRPr lang="zh-CN" altLang="en-US" sz="24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4810892" y="2860636"/>
            <a:ext cx="97223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wèi</a:t>
            </a:r>
            <a:endParaRPr lang="zh-CN" altLang="en-US" sz="24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30" name="文本框 10"/>
          <p:cNvSpPr txBox="1"/>
          <p:nvPr/>
        </p:nvSpPr>
        <p:spPr>
          <a:xfrm>
            <a:off x="6711032" y="4426972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（课后第一题）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2302547" y="2211710"/>
            <a:ext cx="70216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wéi</a:t>
            </a:r>
            <a:endParaRPr lang="zh-CN" altLang="en-US" sz="24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5220" y="500145"/>
            <a:ext cx="7491780" cy="500129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algn="just"/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    自读</a:t>
            </a:r>
            <a:r>
              <a:rPr lang="en-US" altLang="zh-CN" sz="2800" b="1" dirty="0"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学弈</a:t>
            </a:r>
            <a:r>
              <a:rPr lang="en-US" altLang="zh-CN" sz="2800" b="1" dirty="0"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，读准字音，注意停顿。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4" grpId="0"/>
      <p:bldP spid="9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39" y="2905281"/>
            <a:ext cx="2987137" cy="21638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40830"/>
            <a:ext cx="1206093" cy="1728192"/>
          </a:xfrm>
          <a:prstGeom prst="rect">
            <a:avLst/>
          </a:prstGeom>
        </p:spPr>
      </p:pic>
      <p:sp>
        <p:nvSpPr>
          <p:cNvPr id="20" name="文本框 14"/>
          <p:cNvSpPr txBox="1"/>
          <p:nvPr/>
        </p:nvSpPr>
        <p:spPr>
          <a:xfrm>
            <a:off x="540390" y="443193"/>
            <a:ext cx="1943378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1" y="528818"/>
            <a:ext cx="347378" cy="43204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97968" y="1584846"/>
            <a:ext cx="6805355" cy="1431153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    对照注释，想想每句话的意思，再连起来说说课文的内容。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00192" y="2580164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（课后第三题）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4671192" y="996363"/>
            <a:ext cx="1268960" cy="4157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20" name="圆角矩形 19"/>
          <p:cNvSpPr/>
          <p:nvPr/>
        </p:nvSpPr>
        <p:spPr>
          <a:xfrm>
            <a:off x="3401711" y="996363"/>
            <a:ext cx="881140" cy="4157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2" name="圆角矩形 1"/>
          <p:cNvSpPr/>
          <p:nvPr/>
        </p:nvSpPr>
        <p:spPr>
          <a:xfrm>
            <a:off x="2106684" y="1030651"/>
            <a:ext cx="881140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1578024" y="877778"/>
            <a:ext cx="5483780" cy="623571"/>
            <a:chOff x="2533375" y="1698021"/>
            <a:chExt cx="3977366" cy="831260"/>
          </a:xfrm>
        </p:grpSpPr>
        <p:sp>
          <p:nvSpPr>
            <p:cNvPr id="30" name="文本框 29"/>
            <p:cNvSpPr txBox="1"/>
            <p:nvPr/>
          </p:nvSpPr>
          <p:spPr>
            <a:xfrm>
              <a:off x="2856732" y="1729223"/>
              <a:ext cx="3305432" cy="8000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  <a:cs typeface="楷体_GB2312" panose="02010609030101010101" charset="-122"/>
                  <a:sym typeface="+mn-ea"/>
                </a:rPr>
                <a:t>弈秋，通国之善弈者也。</a:t>
              </a:r>
              <a:endParaRPr lang="zh-CN" altLang="en-US" sz="3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2266460" y="2021122"/>
              <a:ext cx="758038" cy="224208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 flipH="1">
              <a:off x="6019791" y="1965108"/>
              <a:ext cx="758038" cy="223863"/>
            </a:xfrm>
            <a:prstGeom prst="rect">
              <a:avLst/>
            </a:prstGeom>
          </p:spPr>
        </p:pic>
      </p:grpSp>
      <p:pic>
        <p:nvPicPr>
          <p:cNvPr id="11268" name="图片 11267" descr="《学弈》插图"/>
          <p:cNvPicPr>
            <a:picLocks noChangeAspect="1"/>
          </p:cNvPicPr>
          <p:nvPr/>
        </p:nvPicPr>
        <p:blipFill>
          <a:blip r:embed="rId5" cstate="print"/>
          <a:srcRect l="40556" t="14305" r="33455" b="5902"/>
          <a:stretch>
            <a:fillRect/>
          </a:stretch>
        </p:blipFill>
        <p:spPr>
          <a:xfrm>
            <a:off x="7596336" y="627534"/>
            <a:ext cx="1180487" cy="2718708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603320" y="1779300"/>
            <a:ext cx="2304157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kumimoji="1" lang="zh-CN" altLang="en-US" sz="24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楷体_GB2312" panose="02010609030101010101" charset="-122"/>
                <a:sym typeface="+mn-ea"/>
              </a:rPr>
              <a:t>善，善于。善于下棋的人。</a:t>
            </a:r>
            <a:endParaRPr lang="zh-CN" altLang="en-US" sz="24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46321" y="3363838"/>
            <a:ext cx="6294031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0066FF"/>
                </a:solidFill>
              </a:rPr>
              <a:t>句意：</a:t>
            </a:r>
            <a:r>
              <a:rPr lang="zh-CN" altLang="en-US" sz="2400" b="1" dirty="0"/>
              <a:t>弈秋（是）全国（最）善于下棋的人。</a:t>
            </a:r>
          </a:p>
        </p:txBody>
      </p:sp>
      <p:sp>
        <p:nvSpPr>
          <p:cNvPr id="17" name="Freeform 24"/>
          <p:cNvSpPr/>
          <p:nvPr/>
        </p:nvSpPr>
        <p:spPr bwMode="gray">
          <a:xfrm rot="11574718">
            <a:off x="1950381" y="1315362"/>
            <a:ext cx="562471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9" name="文本框 11269"/>
          <p:cNvSpPr txBox="1"/>
          <p:nvPr/>
        </p:nvSpPr>
        <p:spPr>
          <a:xfrm>
            <a:off x="3120835" y="1779300"/>
            <a:ext cx="1220513" cy="500129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6" rIns="68573" bIns="34286" anchor="t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全国。</a:t>
            </a:r>
          </a:p>
        </p:txBody>
      </p:sp>
      <p:sp>
        <p:nvSpPr>
          <p:cNvPr id="15" name="文本框 11269"/>
          <p:cNvSpPr txBox="1"/>
          <p:nvPr/>
        </p:nvSpPr>
        <p:spPr>
          <a:xfrm>
            <a:off x="539552" y="1767755"/>
            <a:ext cx="2232248" cy="1177237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“秋”是人名，因善于下棋，所以称为弈秋。</a:t>
            </a:r>
          </a:p>
        </p:txBody>
      </p:sp>
      <p:sp>
        <p:nvSpPr>
          <p:cNvPr id="21" name="Freeform 24"/>
          <p:cNvSpPr/>
          <p:nvPr/>
        </p:nvSpPr>
        <p:spPr bwMode="gray">
          <a:xfrm rot="11574718">
            <a:off x="3549604" y="1307770"/>
            <a:ext cx="373993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23" name="Freeform 24"/>
          <p:cNvSpPr/>
          <p:nvPr/>
        </p:nvSpPr>
        <p:spPr bwMode="gray">
          <a:xfrm rot="11574718">
            <a:off x="5202822" y="1307770"/>
            <a:ext cx="373993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24" name="文本框 10"/>
          <p:cNvSpPr txBox="1"/>
          <p:nvPr/>
        </p:nvSpPr>
        <p:spPr>
          <a:xfrm>
            <a:off x="4846879" y="2626772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（课后第二题）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  <p:bldP spid="2" grpId="0" animBg="1"/>
      <p:bldP spid="3" grpId="0"/>
      <p:bldP spid="16" grpId="0"/>
      <p:bldP spid="17" grpId="0" bldLvl="0" animBg="1"/>
      <p:bldP spid="19" grpId="0"/>
      <p:bldP spid="15" grpId="0"/>
      <p:bldP spid="21" grpId="0" bldLvl="0" animBg="1"/>
      <p:bldP spid="23" grpId="0" bldLvl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2784304" y="1477107"/>
            <a:ext cx="3510847" cy="60404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73" tIns="34286" rIns="68573" bIns="34286" rtlCol="0" anchor="ctr"/>
          <a:lstStyle/>
          <a:p>
            <a:pPr algn="ctr"/>
            <a:r>
              <a:rPr lang="zh-CN" altLang="en-US" sz="27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这句话包含哪些信息？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2354655" y="2784331"/>
            <a:ext cx="4370145" cy="54913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73" tIns="34286" rIns="68573" bIns="34286" rtlCol="0" anchor="ctr"/>
          <a:lstStyle/>
          <a:p>
            <a:pPr algn="ctr"/>
            <a:r>
              <a:rPr lang="zh-CN" altLang="en-US" sz="27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弈秋以擅长下棋出名</a:t>
            </a:r>
          </a:p>
        </p:txBody>
      </p:sp>
      <p:sp>
        <p:nvSpPr>
          <p:cNvPr id="4" name="TextBox 21"/>
          <p:cNvSpPr txBox="1"/>
          <p:nvPr/>
        </p:nvSpPr>
        <p:spPr>
          <a:xfrm>
            <a:off x="1835696" y="4031218"/>
            <a:ext cx="5408062" cy="5363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8573" tIns="34286" rIns="68573" bIns="34286" rtlCol="0">
            <a:spAutoFit/>
          </a:bodyPr>
          <a:lstStyle/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因他善于下棋，所以被称为弈秋。</a:t>
            </a:r>
          </a:p>
        </p:txBody>
      </p:sp>
      <p:sp>
        <p:nvSpPr>
          <p:cNvPr id="5" name="下箭头 4"/>
          <p:cNvSpPr/>
          <p:nvPr/>
        </p:nvSpPr>
        <p:spPr>
          <a:xfrm>
            <a:off x="4399729" y="2202989"/>
            <a:ext cx="279996" cy="4822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rtlCol="0" anchor="ctr"/>
          <a:lstStyle/>
          <a:p>
            <a:pPr algn="ctr"/>
            <a:endParaRPr lang="zh-CN" altLang="en-US" b="1"/>
          </a:p>
        </p:txBody>
      </p:sp>
      <p:sp>
        <p:nvSpPr>
          <p:cNvPr id="6" name="下箭头 5"/>
          <p:cNvSpPr/>
          <p:nvPr/>
        </p:nvSpPr>
        <p:spPr>
          <a:xfrm>
            <a:off x="4399729" y="3499133"/>
            <a:ext cx="279996" cy="4822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rtlCol="0" anchor="ctr"/>
          <a:lstStyle/>
          <a:p>
            <a:pPr algn="ctr"/>
            <a:endParaRPr lang="zh-CN" altLang="en-US" b="1"/>
          </a:p>
        </p:txBody>
      </p:sp>
      <p:grpSp>
        <p:nvGrpSpPr>
          <p:cNvPr id="11" name="组合 10"/>
          <p:cNvGrpSpPr/>
          <p:nvPr/>
        </p:nvGrpSpPr>
        <p:grpSpPr>
          <a:xfrm>
            <a:off x="1680508" y="627534"/>
            <a:ext cx="5483780" cy="623571"/>
            <a:chOff x="2533375" y="1698021"/>
            <a:chExt cx="3977366" cy="831260"/>
          </a:xfrm>
        </p:grpSpPr>
        <p:sp>
          <p:nvSpPr>
            <p:cNvPr id="12" name="文本框 29"/>
            <p:cNvSpPr txBox="1"/>
            <p:nvPr/>
          </p:nvSpPr>
          <p:spPr>
            <a:xfrm>
              <a:off x="2856732" y="1729223"/>
              <a:ext cx="3305432" cy="8000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  <a:cs typeface="楷体_GB2312" panose="02010609030101010101" charset="-122"/>
                  <a:sym typeface="+mn-ea"/>
                </a:rPr>
                <a:t>弈秋，通国之善弈者也。</a:t>
              </a:r>
              <a:endParaRPr lang="zh-CN" altLang="en-US" sz="3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2266460" y="2021122"/>
              <a:ext cx="758038" cy="22420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 flipH="1">
              <a:off x="6019791" y="1965108"/>
              <a:ext cx="758038" cy="22386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4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35477" y="843558"/>
            <a:ext cx="7439041" cy="3497104"/>
            <a:chOff x="1247141" y="1212851"/>
            <a:chExt cx="9917430" cy="4662805"/>
          </a:xfrm>
        </p:grpSpPr>
        <p:sp>
          <p:nvSpPr>
            <p:cNvPr id="10" name="矩形 9"/>
            <p:cNvSpPr/>
            <p:nvPr/>
          </p:nvSpPr>
          <p:spPr>
            <a:xfrm>
              <a:off x="1247141" y="1212851"/>
              <a:ext cx="9917430" cy="4662805"/>
            </a:xfrm>
            <a:prstGeom prst="rect">
              <a:avLst/>
            </a:prstGeom>
            <a:solidFill>
              <a:srgbClr val="DBBB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1" name="Rectangle 7"/>
            <p:cNvSpPr>
              <a:spLocks noChangeArrowheads="1"/>
            </p:cNvSpPr>
            <p:nvPr/>
          </p:nvSpPr>
          <p:spPr bwMode="auto">
            <a:xfrm>
              <a:off x="1591945" y="1860374"/>
              <a:ext cx="5316220" cy="313725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1431" tIns="45715" rIns="91431" bIns="45715" anchor="ctr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kumimoji="1"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4100" b="1" dirty="0">
                  <a:solidFill>
                    <a:srgbClr val="0066FF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弈秋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，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春秋时期鲁国人，名秋。他特别喜欢下围棋，潜心研究，终于成为当时下棋的第一高手。</a:t>
              </a:r>
              <a:endParaRPr kumimoji="1"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4" name="图片 13" descr="b2de9c82d158ccbfae4a5dc813d8bc3eb035414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4710" y="1724661"/>
              <a:ext cx="3582670" cy="3639185"/>
            </a:xfrm>
            <a:prstGeom prst="round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5770907" y="1180393"/>
            <a:ext cx="1703943" cy="415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9" name="圆角矩形 18"/>
          <p:cNvSpPr/>
          <p:nvPr/>
        </p:nvSpPr>
        <p:spPr>
          <a:xfrm>
            <a:off x="2396149" y="1162607"/>
            <a:ext cx="432048" cy="4157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5" name="圆角矩形 14"/>
          <p:cNvSpPr/>
          <p:nvPr/>
        </p:nvSpPr>
        <p:spPr>
          <a:xfrm>
            <a:off x="1074765" y="1189020"/>
            <a:ext cx="432048" cy="4157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2" name="圆角矩形 11"/>
          <p:cNvSpPr/>
          <p:nvPr/>
        </p:nvSpPr>
        <p:spPr>
          <a:xfrm>
            <a:off x="1066139" y="1690563"/>
            <a:ext cx="2592288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pic>
        <p:nvPicPr>
          <p:cNvPr id="3078" name="内容占位符 3077" descr="《学弈》插图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5"/>
              </a:clrFrom>
              <a:clrTo>
                <a:srgbClr val="FFFEF5">
                  <a:alpha val="0"/>
                </a:srgbClr>
              </a:clrTo>
            </a:clrChange>
          </a:blip>
          <a:srcRect r="33478"/>
          <a:stretch>
            <a:fillRect/>
          </a:stretch>
        </p:blipFill>
        <p:spPr>
          <a:xfrm>
            <a:off x="6589302" y="2574768"/>
            <a:ext cx="2554461" cy="2558891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683568" y="1058093"/>
            <a:ext cx="7188909" cy="1124676"/>
            <a:chOff x="1368430" y="2149446"/>
            <a:chExt cx="9103536" cy="1499566"/>
          </a:xfrm>
        </p:grpSpPr>
        <p:grpSp>
          <p:nvGrpSpPr>
            <p:cNvPr id="18" name="组合 17"/>
            <p:cNvGrpSpPr/>
            <p:nvPr/>
          </p:nvGrpSpPr>
          <p:grpSpPr>
            <a:xfrm>
              <a:off x="1368430" y="2236851"/>
              <a:ext cx="4543378" cy="1412161"/>
              <a:chOff x="2533376" y="1479702"/>
              <a:chExt cx="2471794" cy="1411878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6200000">
                <a:off x="2266461" y="1746617"/>
                <a:ext cx="758038" cy="224208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5400000" flipH="1">
                <a:off x="4514220" y="2400629"/>
                <a:ext cx="758038" cy="223863"/>
              </a:xfrm>
              <a:prstGeom prst="rect">
                <a:avLst/>
              </a:prstGeom>
            </p:spPr>
          </p:pic>
        </p:grpSp>
        <p:sp>
          <p:nvSpPr>
            <p:cNvPr id="3082" name="文本框 3081"/>
            <p:cNvSpPr txBox="1"/>
            <p:nvPr/>
          </p:nvSpPr>
          <p:spPr>
            <a:xfrm>
              <a:off x="1796279" y="2149446"/>
              <a:ext cx="8675687" cy="147731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1" tIns="45715" rIns="91431" bIns="45715">
              <a:spAutoFit/>
            </a:bodyPr>
            <a:lstStyle/>
            <a:p>
              <a:r>
                <a:rPr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使弈秋诲二人弈，其一人专心致志，惟弈秋之为听；</a:t>
              </a:r>
            </a:p>
          </p:txBody>
        </p:sp>
      </p:grpSp>
      <p:sp>
        <p:nvSpPr>
          <p:cNvPr id="3083" name="文本框 3082"/>
          <p:cNvSpPr txBox="1"/>
          <p:nvPr/>
        </p:nvSpPr>
        <p:spPr>
          <a:xfrm>
            <a:off x="846285" y="2549367"/>
            <a:ext cx="3528392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>
                <a:solidFill>
                  <a:srgbClr val="FF33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只听弈秋的教诲。</a:t>
            </a:r>
          </a:p>
        </p:txBody>
      </p:sp>
      <p:sp>
        <p:nvSpPr>
          <p:cNvPr id="11" name="Freeform 24"/>
          <p:cNvSpPr/>
          <p:nvPr/>
        </p:nvSpPr>
        <p:spPr bwMode="gray">
          <a:xfrm rot="11574718">
            <a:off x="1925419" y="2042303"/>
            <a:ext cx="551662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3" name="矩形 12"/>
          <p:cNvSpPr/>
          <p:nvPr/>
        </p:nvSpPr>
        <p:spPr>
          <a:xfrm>
            <a:off x="778107" y="3507854"/>
            <a:ext cx="5507045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901700" indent="-901700"/>
            <a:r>
              <a:rPr lang="zh-CN" altLang="en-US" sz="2400" b="1" dirty="0">
                <a:solidFill>
                  <a:srgbClr val="0066FF"/>
                </a:solidFill>
              </a:rPr>
              <a:t>句意：</a:t>
            </a:r>
            <a:r>
              <a:rPr lang="zh-CN" altLang="en-US" sz="2400" b="1" dirty="0"/>
              <a:t>让弈秋教两个人下棋，其中一个学生非常专心，只听弈秋的教导。</a:t>
            </a:r>
          </a:p>
        </p:txBody>
      </p:sp>
      <p:sp>
        <p:nvSpPr>
          <p:cNvPr id="16" name="Freeform 24"/>
          <p:cNvSpPr/>
          <p:nvPr/>
        </p:nvSpPr>
        <p:spPr bwMode="gray">
          <a:xfrm>
            <a:off x="1188466" y="871190"/>
            <a:ext cx="428561" cy="373809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7" name="文本框 3082"/>
          <p:cNvSpPr txBox="1"/>
          <p:nvPr/>
        </p:nvSpPr>
        <p:spPr>
          <a:xfrm>
            <a:off x="1482564" y="411510"/>
            <a:ext cx="798505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>
                <a:solidFill>
                  <a:srgbClr val="FF33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让。</a:t>
            </a:r>
          </a:p>
        </p:txBody>
      </p:sp>
      <p:sp>
        <p:nvSpPr>
          <p:cNvPr id="20" name="Freeform 24"/>
          <p:cNvSpPr/>
          <p:nvPr/>
        </p:nvSpPr>
        <p:spPr bwMode="gray">
          <a:xfrm>
            <a:off x="2509850" y="836151"/>
            <a:ext cx="428561" cy="373809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21" name="文本框 3082"/>
          <p:cNvSpPr txBox="1"/>
          <p:nvPr/>
        </p:nvSpPr>
        <p:spPr>
          <a:xfrm>
            <a:off x="2803948" y="376471"/>
            <a:ext cx="1142511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>
                <a:solidFill>
                  <a:srgbClr val="FF33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教导。</a:t>
            </a:r>
          </a:p>
        </p:txBody>
      </p:sp>
      <p:sp>
        <p:nvSpPr>
          <p:cNvPr id="23" name="Freeform 24"/>
          <p:cNvSpPr/>
          <p:nvPr/>
        </p:nvSpPr>
        <p:spPr bwMode="gray">
          <a:xfrm>
            <a:off x="6303679" y="871189"/>
            <a:ext cx="428561" cy="373809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24" name="文本框 3082"/>
          <p:cNvSpPr txBox="1"/>
          <p:nvPr/>
        </p:nvSpPr>
        <p:spPr>
          <a:xfrm>
            <a:off x="5242603" y="452941"/>
            <a:ext cx="3744416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b="1" dirty="0">
                <a:solidFill>
                  <a:srgbClr val="FF33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一心一意，集中精神。</a:t>
            </a:r>
          </a:p>
        </p:txBody>
      </p:sp>
    </p:spTree>
    <p:extLst>
      <p:ext uri="{BB962C8B-B14F-4D97-AF65-F5344CB8AC3E}">
        <p14:creationId xmlns:p14="http://schemas.microsoft.com/office/powerpoint/2010/main" val="130040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15" grpId="0" animBg="1"/>
      <p:bldP spid="12" grpId="0" animBg="1"/>
      <p:bldP spid="3083" grpId="0"/>
      <p:bldP spid="11" grpId="0" bldLvl="0" animBg="1"/>
      <p:bldP spid="13" grpId="0"/>
      <p:bldP spid="16" grpId="0" bldLvl="0" animBg="1"/>
      <p:bldP spid="17" grpId="0"/>
      <p:bldP spid="20" grpId="0" bldLvl="0" animBg="1"/>
      <p:bldP spid="21" grpId="0"/>
      <p:bldP spid="23" grpId="0" bldLvl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0"/>
          <p:cNvSpPr/>
          <p:nvPr/>
        </p:nvSpPr>
        <p:spPr>
          <a:xfrm>
            <a:off x="2827155" y="1600712"/>
            <a:ext cx="432104" cy="415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8" name="圆角矩形 17"/>
          <p:cNvSpPr/>
          <p:nvPr/>
        </p:nvSpPr>
        <p:spPr>
          <a:xfrm>
            <a:off x="3649733" y="1600712"/>
            <a:ext cx="432104" cy="4157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7" name="圆角矩形 16"/>
          <p:cNvSpPr/>
          <p:nvPr/>
        </p:nvSpPr>
        <p:spPr>
          <a:xfrm flipH="1">
            <a:off x="6555595" y="1083786"/>
            <a:ext cx="909956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5131" name="文本框 5130"/>
          <p:cNvSpPr txBox="1"/>
          <p:nvPr/>
        </p:nvSpPr>
        <p:spPr>
          <a:xfrm>
            <a:off x="3505802" y="51470"/>
            <a:ext cx="4248472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指天鹅大雁一类的鸟。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19108" y="2165033"/>
            <a:ext cx="5254625" cy="2896553"/>
            <a:chOff x="-34289" y="2886710"/>
            <a:chExt cx="7005253" cy="3862071"/>
          </a:xfrm>
        </p:grpSpPr>
        <p:sp>
          <p:nvSpPr>
            <p:cNvPr id="5130" name="云形标注 5129"/>
            <p:cNvSpPr/>
            <p:nvPr/>
          </p:nvSpPr>
          <p:spPr>
            <a:xfrm rot="290739">
              <a:off x="3860163" y="3339366"/>
              <a:ext cx="3110801" cy="1877684"/>
            </a:xfrm>
            <a:prstGeom prst="cloudCallout">
              <a:avLst>
                <a:gd name="adj1" fmla="val -67564"/>
                <a:gd name="adj2" fmla="val 30171"/>
              </a:avLst>
            </a:prstGeom>
            <a:noFill/>
            <a:ln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91431" tIns="45715" rIns="91431" bIns="45715"/>
            <a:lstStyle/>
            <a:p>
              <a:pPr algn="ctr"/>
              <a:endParaRPr b="1" dirty="0">
                <a:latin typeface="Arial" panose="020B0604020202020204" pitchFamily="34" charset="0"/>
              </a:endParaRPr>
            </a:p>
          </p:txBody>
        </p:sp>
        <p:pic>
          <p:nvPicPr>
            <p:cNvPr id="5126" name="图片 5125" descr="《学弈》插图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EF5"/>
                </a:clrFrom>
                <a:clrTo>
                  <a:srgbClr val="FFFEF5">
                    <a:alpha val="0"/>
                  </a:srgbClr>
                </a:clrTo>
              </a:clrChange>
            </a:blip>
            <a:srcRect l="41324" r="-813"/>
            <a:stretch>
              <a:fillRect/>
            </a:stretch>
          </p:blipFill>
          <p:spPr>
            <a:xfrm>
              <a:off x="-34289" y="2886710"/>
              <a:ext cx="3448684" cy="38620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8" name="图片 5127" descr="L13dzctp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9456411">
              <a:off x="4240040" y="3745671"/>
              <a:ext cx="1005600" cy="1233999"/>
            </a:xfrm>
            <a:prstGeom prst="rect">
              <a:avLst/>
            </a:prstGeom>
            <a:noFill/>
            <a:ln w="9525">
              <a:noFill/>
            </a:ln>
            <a:effectLst>
              <a:outerShdw dist="35921" dir="2699999" algn="ctr" rotWithShape="0">
                <a:schemeClr val="tx1"/>
              </a:outerShdw>
            </a:effectLst>
          </p:spPr>
        </p:pic>
        <p:pic>
          <p:nvPicPr>
            <p:cNvPr id="5129" name="图片 5128" descr="5303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58560" y="3496179"/>
              <a:ext cx="1152128" cy="122995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" name="组合 1"/>
          <p:cNvGrpSpPr/>
          <p:nvPr/>
        </p:nvGrpSpPr>
        <p:grpSpPr>
          <a:xfrm>
            <a:off x="1043608" y="959496"/>
            <a:ext cx="6507612" cy="1126248"/>
            <a:chOff x="1756728" y="1590690"/>
            <a:chExt cx="8675687" cy="1501663"/>
          </a:xfrm>
        </p:grpSpPr>
        <p:sp>
          <p:nvSpPr>
            <p:cNvPr id="5127" name="文本框 5126"/>
            <p:cNvSpPr txBox="1"/>
            <p:nvPr/>
          </p:nvSpPr>
          <p:spPr>
            <a:xfrm>
              <a:off x="1756728" y="1615039"/>
              <a:ext cx="8675687" cy="147731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1" tIns="45715" rIns="91431" bIns="45715">
              <a:spAutoFit/>
            </a:bodyPr>
            <a:lstStyle/>
            <a:p>
              <a:r>
                <a:rPr lang="en-US" altLang="zh-CN" sz="3300" b="1" dirty="0">
                  <a:solidFill>
                    <a:srgbClr val="FF33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anose="020B0604020202020204" pitchFamily="34" charset="0"/>
                  <a:ea typeface="黑体" panose="02010600030101010101" pitchFamily="2" charset="-122"/>
                </a:rPr>
                <a:t>       </a:t>
              </a:r>
              <a:r>
                <a:rPr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一人虽听之，一心以为有鸿鹄将至，思援弓缴而射之。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2177752" y="1763728"/>
              <a:ext cx="758190" cy="41211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 flipH="1">
              <a:off x="7650043" y="2484125"/>
              <a:ext cx="758190" cy="411480"/>
            </a:xfrm>
            <a:prstGeom prst="rect">
              <a:avLst/>
            </a:prstGeom>
          </p:spPr>
        </p:pic>
      </p:grpSp>
      <p:sp>
        <p:nvSpPr>
          <p:cNvPr id="13" name="Freeform 24"/>
          <p:cNvSpPr/>
          <p:nvPr/>
        </p:nvSpPr>
        <p:spPr bwMode="gray">
          <a:xfrm flipH="1">
            <a:off x="6453875" y="627774"/>
            <a:ext cx="358983" cy="48605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4" name="Freeform 24"/>
          <p:cNvSpPr/>
          <p:nvPr/>
        </p:nvSpPr>
        <p:spPr bwMode="gray">
          <a:xfrm rot="7603228" flipH="1">
            <a:off x="4419544" y="1615746"/>
            <a:ext cx="507938" cy="127034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5" name="文本框 5130"/>
          <p:cNvSpPr txBox="1"/>
          <p:nvPr/>
        </p:nvSpPr>
        <p:spPr>
          <a:xfrm>
            <a:off x="5350700" y="2139702"/>
            <a:ext cx="3152148" cy="807905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古时指带有丝绳的箭，射出后可以将箭收回。</a:t>
            </a:r>
          </a:p>
        </p:txBody>
      </p:sp>
      <p:sp>
        <p:nvSpPr>
          <p:cNvPr id="16" name="矩形 15"/>
          <p:cNvSpPr/>
          <p:nvPr/>
        </p:nvSpPr>
        <p:spPr>
          <a:xfrm>
            <a:off x="3042753" y="3944401"/>
            <a:ext cx="5561695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100" b="1" dirty="0">
                <a:solidFill>
                  <a:srgbClr val="0066FF"/>
                </a:solidFill>
              </a:rPr>
              <a:t>句意：</a:t>
            </a:r>
            <a:r>
              <a:rPr lang="zh-CN" altLang="en-US" sz="2100" b="1" dirty="0"/>
              <a:t>另一个学生虽然也在听弈秋讲课，心里却想着天上有天鹅飞过，想要拉弓把它射下来。</a:t>
            </a:r>
          </a:p>
        </p:txBody>
      </p:sp>
      <p:sp>
        <p:nvSpPr>
          <p:cNvPr id="22" name="Freeform 24"/>
          <p:cNvSpPr/>
          <p:nvPr/>
        </p:nvSpPr>
        <p:spPr bwMode="gray">
          <a:xfrm rot="14904487" flipH="1">
            <a:off x="2557966" y="1779008"/>
            <a:ext cx="260873" cy="866407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23" name="文本框 5130"/>
          <p:cNvSpPr txBox="1"/>
          <p:nvPr/>
        </p:nvSpPr>
        <p:spPr>
          <a:xfrm>
            <a:off x="1691680" y="2282709"/>
            <a:ext cx="1427296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引，拉。</a:t>
            </a:r>
          </a:p>
        </p:txBody>
      </p:sp>
    </p:spTree>
    <p:extLst>
      <p:ext uri="{BB962C8B-B14F-4D97-AF65-F5344CB8AC3E}">
        <p14:creationId xmlns:p14="http://schemas.microsoft.com/office/powerpoint/2010/main" val="83311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17" grpId="0" animBg="1"/>
      <p:bldP spid="5131" grpId="0"/>
      <p:bldP spid="13" grpId="0" bldLvl="0" animBg="1"/>
      <p:bldP spid="14" grpId="0" bldLvl="0" animBg="1"/>
      <p:bldP spid="15" grpId="0"/>
      <p:bldP spid="16" grpId="0"/>
      <p:bldP spid="22" grpId="0" bldLvl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4882207" y="1286191"/>
            <a:ext cx="908920" cy="4157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6" name="圆角矩形 15"/>
          <p:cNvSpPr/>
          <p:nvPr/>
        </p:nvSpPr>
        <p:spPr>
          <a:xfrm>
            <a:off x="3206718" y="1286191"/>
            <a:ext cx="432104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grpSp>
        <p:nvGrpSpPr>
          <p:cNvPr id="2" name="组合 1"/>
          <p:cNvGrpSpPr/>
          <p:nvPr/>
        </p:nvGrpSpPr>
        <p:grpSpPr>
          <a:xfrm>
            <a:off x="88919" y="3273828"/>
            <a:ext cx="3456834" cy="1654114"/>
            <a:chOff x="1730376" y="3427413"/>
            <a:chExt cx="5567363" cy="2349501"/>
          </a:xfrm>
        </p:grpSpPr>
        <p:pic>
          <p:nvPicPr>
            <p:cNvPr id="13316" name="图片 13315" descr="0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9FF"/>
                </a:clrFrom>
                <a:clrTo>
                  <a:srgbClr val="FFF9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48039" y="4508501"/>
              <a:ext cx="2160587" cy="1103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17" name="图片 13316" descr="0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30376" y="3427413"/>
              <a:ext cx="1933575" cy="23272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18" name="图片 13317" descr="02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5601" y="3549651"/>
              <a:ext cx="1862138" cy="222726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320" name="文本框 13319"/>
          <p:cNvSpPr txBox="1"/>
          <p:nvPr/>
        </p:nvSpPr>
        <p:spPr>
          <a:xfrm>
            <a:off x="1036121" y="2221447"/>
            <a:ext cx="4176549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他，指专心致志的那个人。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934075" y="1177332"/>
            <a:ext cx="5374229" cy="659129"/>
            <a:chOff x="2297114" y="1844824"/>
            <a:chExt cx="7164706" cy="878839"/>
          </a:xfrm>
        </p:grpSpPr>
        <p:sp>
          <p:nvSpPr>
            <p:cNvPr id="13319" name="文本框 13318"/>
            <p:cNvSpPr txBox="1"/>
            <p:nvPr/>
          </p:nvSpPr>
          <p:spPr>
            <a:xfrm>
              <a:off x="2297431" y="1867047"/>
              <a:ext cx="7164389" cy="80020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1" tIns="45715" rIns="91431" bIns="45715">
              <a:spAutoFit/>
            </a:bodyPr>
            <a:lstStyle/>
            <a:p>
              <a:r>
                <a:rPr lang="en-US" altLang="zh-CN" sz="3300" b="1" dirty="0">
                  <a:solidFill>
                    <a:srgbClr val="FF33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anose="020B0604020202020204" pitchFamily="34" charset="0"/>
                  <a:ea typeface="黑体" panose="02010600030101010101" pitchFamily="2" charset="-122"/>
                </a:rPr>
                <a:t>   </a:t>
              </a:r>
              <a:r>
                <a:rPr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虽与之俱学，弗若之矣。</a:t>
              </a: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2297114" y="1844824"/>
              <a:ext cx="7164705" cy="878839"/>
              <a:chOff x="2493951" y="1633215"/>
              <a:chExt cx="5083714" cy="879030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6200000">
                <a:off x="2228413" y="1898753"/>
                <a:ext cx="835207" cy="304131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5400000" flipH="1">
                <a:off x="6997199" y="1931779"/>
                <a:ext cx="856801" cy="304131"/>
              </a:xfrm>
              <a:prstGeom prst="rect">
                <a:avLst/>
              </a:prstGeom>
            </p:spPr>
          </p:pic>
        </p:grpSp>
      </p:grpSp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sp>
        <p:nvSpPr>
          <p:cNvPr id="14" name="Freeform 24"/>
          <p:cNvSpPr/>
          <p:nvPr/>
        </p:nvSpPr>
        <p:spPr bwMode="gray">
          <a:xfrm rot="11574718">
            <a:off x="2861265" y="1684344"/>
            <a:ext cx="551662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5" name="矩形 14"/>
          <p:cNvSpPr/>
          <p:nvPr/>
        </p:nvSpPr>
        <p:spPr>
          <a:xfrm>
            <a:off x="3815818" y="3291830"/>
            <a:ext cx="5371400" cy="80791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0066FF"/>
                </a:solidFill>
              </a:rPr>
              <a:t>句意：</a:t>
            </a:r>
            <a:r>
              <a:rPr lang="zh-CN" altLang="en-US" sz="2400" b="1" dirty="0"/>
              <a:t>虽然他俩在一块儿学习，但是</a:t>
            </a:r>
            <a:endParaRPr lang="en-US" altLang="zh-CN" sz="2400" b="1" dirty="0"/>
          </a:p>
          <a:p>
            <a:r>
              <a:rPr lang="zh-CN" altLang="en-US" sz="2400" b="1" dirty="0"/>
              <a:t>            后一个学生不如前一个学得好。</a:t>
            </a:r>
          </a:p>
        </p:txBody>
      </p:sp>
      <p:sp>
        <p:nvSpPr>
          <p:cNvPr id="20" name="Freeform 24"/>
          <p:cNvSpPr/>
          <p:nvPr/>
        </p:nvSpPr>
        <p:spPr bwMode="gray">
          <a:xfrm rot="21190431">
            <a:off x="5277940" y="848280"/>
            <a:ext cx="551662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21" name="文本框 13319"/>
          <p:cNvSpPr txBox="1"/>
          <p:nvPr/>
        </p:nvSpPr>
        <p:spPr>
          <a:xfrm>
            <a:off x="5541071" y="339502"/>
            <a:ext cx="1118096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不如。</a:t>
            </a:r>
          </a:p>
        </p:txBody>
      </p:sp>
    </p:spTree>
    <p:extLst>
      <p:ext uri="{BB962C8B-B14F-4D97-AF65-F5344CB8AC3E}">
        <p14:creationId xmlns:p14="http://schemas.microsoft.com/office/powerpoint/2010/main" val="398718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13320" grpId="0"/>
      <p:bldP spid="14" grpId="0" bldLvl="0" animBg="1"/>
      <p:bldP spid="15" grpId="0"/>
      <p:bldP spid="20" grpId="0" bldLvl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6393791" y="1617150"/>
            <a:ext cx="454460" cy="415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9" name="圆角矩形 18"/>
          <p:cNvSpPr/>
          <p:nvPr/>
        </p:nvSpPr>
        <p:spPr>
          <a:xfrm>
            <a:off x="4291227" y="1611080"/>
            <a:ext cx="454460" cy="4157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3" name="圆角矩形 12"/>
          <p:cNvSpPr/>
          <p:nvPr/>
        </p:nvSpPr>
        <p:spPr>
          <a:xfrm>
            <a:off x="1746370" y="1617089"/>
            <a:ext cx="432104" cy="4157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0" name="圆角矩形 9"/>
          <p:cNvSpPr/>
          <p:nvPr/>
        </p:nvSpPr>
        <p:spPr>
          <a:xfrm>
            <a:off x="5112130" y="1616635"/>
            <a:ext cx="432104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9225" name="文本框 9224"/>
          <p:cNvSpPr txBox="1"/>
          <p:nvPr/>
        </p:nvSpPr>
        <p:spPr>
          <a:xfrm>
            <a:off x="1317718" y="1525616"/>
            <a:ext cx="6507612" cy="576263"/>
          </a:xfrm>
          <a:prstGeom prst="rect">
            <a:avLst/>
          </a:prstGeom>
          <a:noFill/>
          <a:ln w="9525">
            <a:noFill/>
          </a:ln>
        </p:spPr>
        <p:txBody>
          <a:bodyPr lIns="68573" tIns="34286" rIns="68573" bIns="34286">
            <a:spAutoFit/>
          </a:bodyPr>
          <a:lstStyle/>
          <a:p>
            <a:r>
              <a:rPr lang="en-US" altLang="zh-CN" sz="3300" b="1" dirty="0">
                <a:solidFill>
                  <a:srgbClr val="FF33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   </a:t>
            </a: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为是其智弗若与？曰：非然也。</a:t>
            </a:r>
          </a:p>
        </p:txBody>
      </p:sp>
      <p:sp>
        <p:nvSpPr>
          <p:cNvPr id="7" name="矩形 6"/>
          <p:cNvSpPr/>
          <p:nvPr/>
        </p:nvSpPr>
        <p:spPr>
          <a:xfrm>
            <a:off x="1547664" y="3291830"/>
            <a:ext cx="5943101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0066FF"/>
                </a:solidFill>
              </a:rPr>
              <a:t>句意：</a:t>
            </a:r>
            <a:r>
              <a:rPr lang="zh-CN" altLang="en-US" sz="2400" b="1" dirty="0"/>
              <a:t>难道是因为他的智力不如别人好吗？</a:t>
            </a:r>
            <a:endParaRPr lang="en-US" altLang="zh-CN" sz="2400" b="1" dirty="0"/>
          </a:p>
          <a:p>
            <a:r>
              <a:rPr lang="en-US" altLang="zh-CN" sz="2400" b="1" dirty="0"/>
              <a:t>           </a:t>
            </a:r>
            <a:r>
              <a:rPr lang="zh-CN" altLang="en-US" sz="2400" b="1" dirty="0"/>
              <a:t>说：不是这样的。</a:t>
            </a:r>
          </a:p>
        </p:txBody>
      </p:sp>
      <p:sp>
        <p:nvSpPr>
          <p:cNvPr id="8" name="Freeform 24"/>
          <p:cNvSpPr/>
          <p:nvPr/>
        </p:nvSpPr>
        <p:spPr bwMode="gray">
          <a:xfrm rot="9211816" flipH="1">
            <a:off x="5524735" y="1802382"/>
            <a:ext cx="434946" cy="738641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9" name="文本框 13319"/>
          <p:cNvSpPr txBox="1"/>
          <p:nvPr/>
        </p:nvSpPr>
        <p:spPr>
          <a:xfrm>
            <a:off x="6155604" y="2172157"/>
            <a:ext cx="648156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说。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1243832" y="1652991"/>
            <a:ext cx="626269" cy="3215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H="1">
            <a:off x="7339593" y="1619893"/>
            <a:ext cx="642461" cy="321511"/>
          </a:xfrm>
          <a:prstGeom prst="rect">
            <a:avLst/>
          </a:prstGeom>
        </p:spPr>
      </p:pic>
      <p:sp>
        <p:nvSpPr>
          <p:cNvPr id="14" name="Freeform 24"/>
          <p:cNvSpPr/>
          <p:nvPr/>
        </p:nvSpPr>
        <p:spPr bwMode="gray">
          <a:xfrm rot="9211816" flipH="1">
            <a:off x="2158975" y="1802836"/>
            <a:ext cx="434946" cy="738641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8" name="文本框 13319"/>
          <p:cNvSpPr txBox="1"/>
          <p:nvPr/>
        </p:nvSpPr>
        <p:spPr>
          <a:xfrm>
            <a:off x="2627784" y="2210701"/>
            <a:ext cx="1062076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因为。</a:t>
            </a:r>
          </a:p>
        </p:txBody>
      </p:sp>
      <p:sp>
        <p:nvSpPr>
          <p:cNvPr id="20" name="Freeform 24"/>
          <p:cNvSpPr/>
          <p:nvPr/>
        </p:nvSpPr>
        <p:spPr bwMode="gray">
          <a:xfrm rot="21190431" flipH="1">
            <a:off x="4155131" y="1198532"/>
            <a:ext cx="372876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21" name="文本框 13319"/>
          <p:cNvSpPr txBox="1"/>
          <p:nvPr/>
        </p:nvSpPr>
        <p:spPr>
          <a:xfrm>
            <a:off x="2479036" y="411510"/>
            <a:ext cx="2880788" cy="807905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同“欤”，句末语气词，表示疑问。</a:t>
            </a:r>
          </a:p>
        </p:txBody>
      </p:sp>
      <p:sp>
        <p:nvSpPr>
          <p:cNvPr id="23" name="Freeform 24"/>
          <p:cNvSpPr/>
          <p:nvPr/>
        </p:nvSpPr>
        <p:spPr bwMode="gray">
          <a:xfrm rot="21190431" flipH="1">
            <a:off x="6257695" y="1204602"/>
            <a:ext cx="372876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24" name="文本框 13319"/>
          <p:cNvSpPr txBox="1"/>
          <p:nvPr/>
        </p:nvSpPr>
        <p:spPr>
          <a:xfrm>
            <a:off x="5862753" y="617902"/>
            <a:ext cx="1062076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这样。</a:t>
            </a:r>
          </a:p>
        </p:txBody>
      </p:sp>
    </p:spTree>
    <p:extLst>
      <p:ext uri="{BB962C8B-B14F-4D97-AF65-F5344CB8AC3E}">
        <p14:creationId xmlns:p14="http://schemas.microsoft.com/office/powerpoint/2010/main" val="83065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13" grpId="0" animBg="1"/>
      <p:bldP spid="10" grpId="0" animBg="1"/>
      <p:bldP spid="7" grpId="0"/>
      <p:bldP spid="8" grpId="0" bldLvl="0" animBg="1"/>
      <p:bldP spid="9" grpId="0"/>
      <p:bldP spid="14" grpId="0" bldLvl="0" animBg="1"/>
      <p:bldP spid="18" grpId="0"/>
      <p:bldP spid="20" grpId="0" bldLvl="0" animBg="1"/>
      <p:bldP spid="21" grpId="0"/>
      <p:bldP spid="23" grpId="0" bldLvl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55576" y="1491630"/>
            <a:ext cx="7488832" cy="27284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73" tIns="34286" rIns="68573" bIns="34286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dirty="0"/>
              <a:t>   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弈秋，是全国擅长下棋的人。让弈秋教导两个人下棋，其中一个人专心致志，只听弈秋的教导；（另）一个人，虽然听弈秋的教导，却一心以为有天鹅要到来，想拉弓箭把天鹅射下来。虽然和前一个人一起学习，却不如前一个人了。说是后一个人的智力不如前一个人吗？说：不是这样的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467094" y="585943"/>
            <a:ext cx="6805355" cy="623239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algn="just"/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你能连起来说说课文的内容吗？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10"/>
          <p:cNvSpPr txBox="1"/>
          <p:nvPr/>
        </p:nvSpPr>
        <p:spPr>
          <a:xfrm>
            <a:off x="6715403" y="721749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（课后第三题）</a:t>
            </a:r>
          </a:p>
        </p:txBody>
      </p:sp>
    </p:spTree>
    <p:extLst>
      <p:ext uri="{BB962C8B-B14F-4D97-AF65-F5344CB8AC3E}">
        <p14:creationId xmlns:p14="http://schemas.microsoft.com/office/powerpoint/2010/main" val="292274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17894"/>
            <a:ext cx="7380312" cy="516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39552" y="771550"/>
            <a:ext cx="9404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刻舟求剑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7465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2087400" y="1275606"/>
            <a:ext cx="5833407" cy="16130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514350">
              <a:lnSpc>
                <a:spcPct val="130000"/>
              </a:lnSpc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2700" b="1" dirty="0">
                <a:latin typeface="黑体" pitchFamily="49" charset="-122"/>
                <a:ea typeface="黑体" pitchFamily="49" charset="-122"/>
              </a:rPr>
              <a:t>通读课文，我们发现文中有很多</a:t>
            </a:r>
            <a:r>
              <a:rPr lang="zh-CN" altLang="en-US" sz="27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“之”</a:t>
            </a:r>
            <a:r>
              <a:rPr lang="zh-CN" altLang="en-US" sz="2700" b="1" dirty="0">
                <a:latin typeface="黑体" pitchFamily="49" charset="-122"/>
                <a:ea typeface="黑体" pitchFamily="49" charset="-122"/>
              </a:rPr>
              <a:t>字，找一找，说一说它们的意思有什么不同？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39" y="2841781"/>
            <a:ext cx="2987137" cy="21638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01" y="1437624"/>
            <a:ext cx="1206093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5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4193909" y="842548"/>
            <a:ext cx="432104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1578024" y="680531"/>
            <a:ext cx="5483780" cy="623571"/>
            <a:chOff x="2533375" y="1698021"/>
            <a:chExt cx="3977366" cy="831260"/>
          </a:xfrm>
        </p:grpSpPr>
        <p:sp>
          <p:nvSpPr>
            <p:cNvPr id="30" name="文本框 29"/>
            <p:cNvSpPr txBox="1"/>
            <p:nvPr/>
          </p:nvSpPr>
          <p:spPr>
            <a:xfrm>
              <a:off x="2856732" y="1729223"/>
              <a:ext cx="3305432" cy="8000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  <a:cs typeface="楷体_GB2312" panose="02010609030101010101" charset="-122"/>
                  <a:sym typeface="+mn-ea"/>
                </a:rPr>
                <a:t>弈秋，通国之善弈者也。</a:t>
              </a:r>
              <a:endParaRPr lang="zh-CN" altLang="en-US" sz="3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2266460" y="2021122"/>
              <a:ext cx="758038" cy="224208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 flipH="1">
              <a:off x="6019791" y="1965108"/>
              <a:ext cx="758038" cy="223863"/>
            </a:xfrm>
            <a:prstGeom prst="rect">
              <a:avLst/>
            </a:prstGeom>
          </p:spPr>
        </p:pic>
      </p:grpSp>
      <p:sp>
        <p:nvSpPr>
          <p:cNvPr id="17" name="Freeform 24"/>
          <p:cNvSpPr/>
          <p:nvPr/>
        </p:nvSpPr>
        <p:spPr bwMode="gray">
          <a:xfrm rot="10800000">
            <a:off x="3773010" y="1175236"/>
            <a:ext cx="551662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9" name="文本框 11269"/>
          <p:cNvSpPr txBox="1"/>
          <p:nvPr/>
        </p:nvSpPr>
        <p:spPr>
          <a:xfrm>
            <a:off x="3561405" y="1706645"/>
            <a:ext cx="561752" cy="577073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6" rIns="68573" bIns="34286" anchor="t">
            <a:spAutoFit/>
          </a:bodyPr>
          <a:lstStyle/>
          <a:p>
            <a:r>
              <a:rPr lang="zh-CN" altLang="en-US" sz="33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的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138378" y="2647696"/>
            <a:ext cx="432104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grpSp>
        <p:nvGrpSpPr>
          <p:cNvPr id="20" name="组合 19"/>
          <p:cNvGrpSpPr/>
          <p:nvPr/>
        </p:nvGrpSpPr>
        <p:grpSpPr>
          <a:xfrm>
            <a:off x="1026454" y="2517545"/>
            <a:ext cx="7061325" cy="618971"/>
            <a:chOff x="1368428" y="2444625"/>
            <a:chExt cx="9413874" cy="825294"/>
          </a:xfrm>
        </p:grpSpPr>
        <p:grpSp>
          <p:nvGrpSpPr>
            <p:cNvPr id="21" name="组合 20"/>
            <p:cNvGrpSpPr/>
            <p:nvPr/>
          </p:nvGrpSpPr>
          <p:grpSpPr>
            <a:xfrm>
              <a:off x="1368428" y="2511411"/>
              <a:ext cx="9413874" cy="758508"/>
              <a:chOff x="2533375" y="1754207"/>
              <a:chExt cx="5121554" cy="758356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6200000">
                <a:off x="2266460" y="2021122"/>
                <a:ext cx="758038" cy="224208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5400000" flipH="1">
                <a:off x="7163978" y="2021612"/>
                <a:ext cx="758038" cy="223863"/>
              </a:xfrm>
              <a:prstGeom prst="rect">
                <a:avLst/>
              </a:prstGeom>
            </p:spPr>
          </p:pic>
        </p:grpSp>
        <p:sp>
          <p:nvSpPr>
            <p:cNvPr id="22" name="文本框 3081"/>
            <p:cNvSpPr txBox="1"/>
            <p:nvPr/>
          </p:nvSpPr>
          <p:spPr>
            <a:xfrm>
              <a:off x="1918742" y="2444625"/>
              <a:ext cx="8675687" cy="80020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1" tIns="45715" rIns="91431" bIns="45715">
              <a:spAutoFit/>
            </a:bodyPr>
            <a:lstStyle/>
            <a:p>
              <a:r>
                <a:rPr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其一人专心致志，惟弈秋之为听；</a:t>
              </a:r>
            </a:p>
          </p:txBody>
        </p:sp>
      </p:grpSp>
      <p:sp>
        <p:nvSpPr>
          <p:cNvPr id="25" name="文本框 3082"/>
          <p:cNvSpPr txBox="1"/>
          <p:nvPr/>
        </p:nvSpPr>
        <p:spPr>
          <a:xfrm>
            <a:off x="4373662" y="3654741"/>
            <a:ext cx="2430586" cy="57626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en-US" altLang="zh-CN" sz="33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……</a:t>
            </a:r>
            <a:r>
              <a:rPr lang="zh-CN" altLang="en-US" sz="3300" b="1" dirty="0">
                <a:solidFill>
                  <a:srgbClr val="FF33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的教导</a:t>
            </a:r>
          </a:p>
        </p:txBody>
      </p:sp>
      <p:sp>
        <p:nvSpPr>
          <p:cNvPr id="26" name="Freeform 24"/>
          <p:cNvSpPr/>
          <p:nvPr/>
        </p:nvSpPr>
        <p:spPr bwMode="gray">
          <a:xfrm rot="11574718">
            <a:off x="5704779" y="3064357"/>
            <a:ext cx="551662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grpSp>
        <p:nvGrpSpPr>
          <p:cNvPr id="27" name="组合 26"/>
          <p:cNvGrpSpPr/>
          <p:nvPr/>
        </p:nvGrpSpPr>
        <p:grpSpPr>
          <a:xfrm>
            <a:off x="35496" y="3942872"/>
            <a:ext cx="2300613" cy="1149158"/>
            <a:chOff x="1730376" y="3427413"/>
            <a:chExt cx="5567363" cy="2349501"/>
          </a:xfrm>
        </p:grpSpPr>
        <p:pic>
          <p:nvPicPr>
            <p:cNvPr id="28" name="图片 27" descr="0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9FF"/>
                </a:clrFrom>
                <a:clrTo>
                  <a:srgbClr val="FFF9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48039" y="4508501"/>
              <a:ext cx="2160587" cy="1103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31" descr="0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30376" y="3427413"/>
              <a:ext cx="1933575" cy="23272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32" descr="02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5601" y="3549651"/>
              <a:ext cx="1862138" cy="2227263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3985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bldLvl="0" animBg="1"/>
      <p:bldP spid="19" grpId="0"/>
      <p:bldP spid="15" grpId="0" animBg="1"/>
      <p:bldP spid="25" grpId="0"/>
      <p:bldP spid="2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圆角矩形 28"/>
          <p:cNvSpPr/>
          <p:nvPr/>
        </p:nvSpPr>
        <p:spPr>
          <a:xfrm>
            <a:off x="2873303" y="2674117"/>
            <a:ext cx="432104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8" name="圆角矩形 17"/>
          <p:cNvSpPr/>
          <p:nvPr/>
        </p:nvSpPr>
        <p:spPr>
          <a:xfrm>
            <a:off x="5036049" y="1499496"/>
            <a:ext cx="432104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7" name="圆角矩形 16"/>
          <p:cNvSpPr/>
          <p:nvPr/>
        </p:nvSpPr>
        <p:spPr>
          <a:xfrm>
            <a:off x="3777836" y="982271"/>
            <a:ext cx="432104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5131" name="文本框 5130"/>
          <p:cNvSpPr txBox="1"/>
          <p:nvPr/>
        </p:nvSpPr>
        <p:spPr>
          <a:xfrm>
            <a:off x="4603945" y="267494"/>
            <a:ext cx="2376573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弈秋的教导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187624" y="886982"/>
            <a:ext cx="6507612" cy="1126248"/>
            <a:chOff x="1756728" y="1590690"/>
            <a:chExt cx="8675687" cy="1501663"/>
          </a:xfrm>
        </p:grpSpPr>
        <p:sp>
          <p:nvSpPr>
            <p:cNvPr id="5127" name="文本框 5126"/>
            <p:cNvSpPr txBox="1"/>
            <p:nvPr/>
          </p:nvSpPr>
          <p:spPr>
            <a:xfrm>
              <a:off x="1756728" y="1615039"/>
              <a:ext cx="8675687" cy="147731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1" tIns="45715" rIns="91431" bIns="45715">
              <a:spAutoFit/>
            </a:bodyPr>
            <a:lstStyle/>
            <a:p>
              <a:r>
                <a:rPr lang="en-US" altLang="zh-CN" sz="3300" b="1" dirty="0">
                  <a:solidFill>
                    <a:srgbClr val="FF33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anose="020B0604020202020204" pitchFamily="34" charset="0"/>
                  <a:ea typeface="黑体" panose="02010600030101010101" pitchFamily="2" charset="-122"/>
                </a:rPr>
                <a:t>       </a:t>
              </a:r>
              <a:r>
                <a:rPr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一人虽听之，一心以为有鸿鹄将至，思援弓缴而射之。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2177752" y="1763728"/>
              <a:ext cx="758190" cy="41211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 flipH="1">
              <a:off x="7650043" y="2484125"/>
              <a:ext cx="758190" cy="411480"/>
            </a:xfrm>
            <a:prstGeom prst="rect">
              <a:avLst/>
            </a:prstGeom>
          </p:spPr>
        </p:pic>
      </p:grpSp>
      <p:sp>
        <p:nvSpPr>
          <p:cNvPr id="13" name="Freeform 24"/>
          <p:cNvSpPr/>
          <p:nvPr/>
        </p:nvSpPr>
        <p:spPr bwMode="gray">
          <a:xfrm>
            <a:off x="3847762" y="483517"/>
            <a:ext cx="594143" cy="48605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4" name="Freeform 24"/>
          <p:cNvSpPr/>
          <p:nvPr/>
        </p:nvSpPr>
        <p:spPr bwMode="gray">
          <a:xfrm rot="8130138" flipH="1">
            <a:off x="5629053" y="1506687"/>
            <a:ext cx="507938" cy="977997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15" name="文本框 5130"/>
          <p:cNvSpPr txBox="1"/>
          <p:nvPr/>
        </p:nvSpPr>
        <p:spPr>
          <a:xfrm>
            <a:off x="6367345" y="1851670"/>
            <a:ext cx="1080261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天鹅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5353896" y="2679761"/>
            <a:ext cx="432104" cy="4157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22" name="文本框 13319"/>
          <p:cNvSpPr txBox="1"/>
          <p:nvPr/>
        </p:nvSpPr>
        <p:spPr>
          <a:xfrm>
            <a:off x="2411760" y="3602391"/>
            <a:ext cx="4774553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他，指专心致志的那个人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1574035" y="2571750"/>
            <a:ext cx="5374229" cy="659129"/>
            <a:chOff x="2297114" y="1844824"/>
            <a:chExt cx="7164706" cy="878839"/>
          </a:xfrm>
        </p:grpSpPr>
        <p:sp>
          <p:nvSpPr>
            <p:cNvPr id="24" name="文本框 13318"/>
            <p:cNvSpPr txBox="1"/>
            <p:nvPr/>
          </p:nvSpPr>
          <p:spPr>
            <a:xfrm>
              <a:off x="2297431" y="1867047"/>
              <a:ext cx="7164389" cy="80020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1" tIns="45715" rIns="91431" bIns="45715">
              <a:spAutoFit/>
            </a:bodyPr>
            <a:lstStyle/>
            <a:p>
              <a:r>
                <a:rPr lang="en-US" altLang="zh-CN" sz="3300" b="1" dirty="0">
                  <a:solidFill>
                    <a:srgbClr val="FF33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anose="020B0604020202020204" pitchFamily="34" charset="0"/>
                  <a:ea typeface="黑体" panose="02010600030101010101" pitchFamily="2" charset="-122"/>
                </a:rPr>
                <a:t>   </a:t>
              </a:r>
              <a:r>
                <a:rPr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虽与之俱学，弗若之矣。</a:t>
              </a: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2297114" y="1844824"/>
              <a:ext cx="7164705" cy="878839"/>
              <a:chOff x="2493951" y="1633215"/>
              <a:chExt cx="5083714" cy="879030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6200000">
                <a:off x="2228413" y="1898753"/>
                <a:ext cx="835207" cy="304131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5400000" flipH="1">
                <a:off x="6997199" y="1931779"/>
                <a:ext cx="856801" cy="304131"/>
              </a:xfrm>
              <a:prstGeom prst="rect">
                <a:avLst/>
              </a:prstGeom>
            </p:spPr>
          </p:pic>
        </p:grpSp>
      </p:grpSp>
      <p:sp>
        <p:nvSpPr>
          <p:cNvPr id="28" name="Freeform 24"/>
          <p:cNvSpPr/>
          <p:nvPr/>
        </p:nvSpPr>
        <p:spPr bwMode="gray">
          <a:xfrm rot="11574718">
            <a:off x="4907597" y="3078762"/>
            <a:ext cx="551662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30" name="Freeform 24"/>
          <p:cNvSpPr/>
          <p:nvPr/>
        </p:nvSpPr>
        <p:spPr bwMode="gray">
          <a:xfrm rot="9846961" flipH="1">
            <a:off x="3191477" y="3078762"/>
            <a:ext cx="552983" cy="532418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b="1"/>
          </a:p>
        </p:txBody>
      </p:sp>
      <p:sp>
        <p:nvSpPr>
          <p:cNvPr id="35" name="文本框 10"/>
          <p:cNvSpPr txBox="1"/>
          <p:nvPr/>
        </p:nvSpPr>
        <p:spPr>
          <a:xfrm>
            <a:off x="7147036" y="1960319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（课后第二题）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35496" y="3942872"/>
            <a:ext cx="2300613" cy="1149158"/>
            <a:chOff x="1730376" y="3427413"/>
            <a:chExt cx="5567363" cy="2349501"/>
          </a:xfrm>
        </p:grpSpPr>
        <p:pic>
          <p:nvPicPr>
            <p:cNvPr id="37" name="图片 36" descr="0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9FF"/>
                </a:clrFrom>
                <a:clrTo>
                  <a:srgbClr val="FFF9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48039" y="4508501"/>
              <a:ext cx="2160587" cy="1103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37" descr="0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30376" y="3427413"/>
              <a:ext cx="1933575" cy="23272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38" descr="02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5601" y="3549651"/>
              <a:ext cx="1862138" cy="2227263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 animBg="1"/>
      <p:bldP spid="17" grpId="0" animBg="1"/>
      <p:bldP spid="5131" grpId="0"/>
      <p:bldP spid="13" grpId="0" bldLvl="0" animBg="1"/>
      <p:bldP spid="14" grpId="0" bldLvl="0" animBg="1"/>
      <p:bldP spid="15" grpId="0"/>
      <p:bldP spid="21" grpId="0" animBg="1"/>
      <p:bldP spid="22" grpId="0"/>
      <p:bldP spid="28" grpId="0" bldLvl="0" animBg="1"/>
      <p:bldP spid="30" grpId="0" bldLvl="0" animBg="1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sp>
        <p:nvSpPr>
          <p:cNvPr id="16" name="矩形 15"/>
          <p:cNvSpPr/>
          <p:nvPr/>
        </p:nvSpPr>
        <p:spPr>
          <a:xfrm>
            <a:off x="2087400" y="1482222"/>
            <a:ext cx="5940984" cy="134960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514350">
              <a:lnSpc>
                <a:spcPct val="130000"/>
              </a:lnSpc>
            </a:pP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    是什么原因导致两个人学习的结果不一样呢？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71" y="2841781"/>
            <a:ext cx="2987137" cy="21638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7" y="1247529"/>
            <a:ext cx="1206093" cy="1728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9" name="文本框 9228"/>
          <p:cNvSpPr txBox="1"/>
          <p:nvPr/>
        </p:nvSpPr>
        <p:spPr>
          <a:xfrm>
            <a:off x="1142198" y="1877854"/>
            <a:ext cx="2542077" cy="4838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73" tIns="34286" rIns="68573" bIns="34286">
            <a:spAutoFit/>
          </a:bodyPr>
          <a:lstStyle/>
          <a:p>
            <a:r>
              <a:rPr lang="zh-CN" altLang="en-US" sz="27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专心致志</a:t>
            </a:r>
            <a:r>
              <a:rPr lang="en-US" altLang="zh-CN" sz="27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  <a:sym typeface="Wingdings" panose="05000000000000000000" pitchFamily="2" charset="2"/>
              </a:rPr>
              <a:t></a:t>
            </a:r>
            <a:r>
              <a:rPr lang="zh-CN" altLang="en-US" sz="27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pitchFamily="2" charset="-122"/>
                <a:sym typeface="Wingdings" panose="05000000000000000000" pitchFamily="2" charset="2"/>
              </a:rPr>
              <a:t>成功</a:t>
            </a:r>
          </a:p>
        </p:txBody>
      </p:sp>
      <p:sp>
        <p:nvSpPr>
          <p:cNvPr id="9230" name="文本框 9229"/>
          <p:cNvSpPr txBox="1"/>
          <p:nvPr/>
        </p:nvSpPr>
        <p:spPr>
          <a:xfrm>
            <a:off x="5534747" y="1877854"/>
            <a:ext cx="2744986" cy="4838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73" tIns="34286" rIns="68573" bIns="34286">
            <a:spAutoFit/>
          </a:bodyPr>
          <a:lstStyle/>
          <a:p>
            <a:r>
              <a:rPr lang="zh-CN" altLang="en-US" sz="27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一心二用</a:t>
            </a:r>
            <a:r>
              <a:rPr lang="en-US" altLang="zh-CN" sz="27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  <a:sym typeface="Wingdings" panose="05000000000000000000" pitchFamily="2" charset="2"/>
              </a:rPr>
              <a:t></a:t>
            </a:r>
            <a:r>
              <a:rPr lang="zh-CN" altLang="en-US" sz="27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0030101010101" pitchFamily="2" charset="-122"/>
                <a:sym typeface="Wingdings" panose="05000000000000000000" pitchFamily="2" charset="2"/>
              </a:rPr>
              <a:t>失败</a:t>
            </a:r>
          </a:p>
        </p:txBody>
      </p:sp>
      <p:sp>
        <p:nvSpPr>
          <p:cNvPr id="9231" name="文本框 9230"/>
          <p:cNvSpPr txBox="1"/>
          <p:nvPr/>
        </p:nvSpPr>
        <p:spPr>
          <a:xfrm>
            <a:off x="3599766" y="657225"/>
            <a:ext cx="1901438" cy="899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73" tIns="34286" rIns="68573" bIns="34286">
            <a:spAutoFit/>
          </a:bodyPr>
          <a:lstStyle/>
          <a:p>
            <a:pPr algn="ctr"/>
            <a:r>
              <a:rPr lang="zh-CN" alt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条件一样</a:t>
            </a:r>
          </a:p>
          <a:p>
            <a:pPr algn="ctr"/>
            <a:r>
              <a:rPr lang="zh-CN" alt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态度不同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309191" y="3111810"/>
            <a:ext cx="4207025" cy="1832373"/>
            <a:chOff x="2895284" y="3991293"/>
            <a:chExt cx="5608637" cy="2443164"/>
          </a:xfrm>
        </p:grpSpPr>
        <p:pic>
          <p:nvPicPr>
            <p:cNvPr id="9228" name="图片 9227" descr="0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9FF"/>
                </a:clrFrom>
                <a:clrTo>
                  <a:srgbClr val="FFF9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51045" y="5143819"/>
              <a:ext cx="2136775" cy="1092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6" name="图片 9225" descr="0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5284" y="3991293"/>
              <a:ext cx="1924050" cy="23161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3" name="图片 9232" descr="02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40196" y="4207194"/>
              <a:ext cx="1863725" cy="222726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 bldLvl="0" animBg="1"/>
      <p:bldP spid="9230" grpId="0" bldLvl="0" animBg="1"/>
      <p:bldP spid="92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sp>
        <p:nvSpPr>
          <p:cNvPr id="16" name="矩形 15"/>
          <p:cNvSpPr/>
          <p:nvPr/>
        </p:nvSpPr>
        <p:spPr>
          <a:xfrm>
            <a:off x="2087400" y="1428215"/>
            <a:ext cx="5833407" cy="16130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514350">
              <a:lnSpc>
                <a:spcPct val="130000"/>
              </a:lnSpc>
            </a:pPr>
            <a:r>
              <a:rPr lang="zh-CN" altLang="en-US" sz="2700" b="1" dirty="0">
                <a:latin typeface="黑体" pitchFamily="49" charset="-122"/>
                <a:ea typeface="黑体" pitchFamily="49" charset="-122"/>
              </a:rPr>
              <a:t>    两个人的学习态度不同，导致了不一样的结果，你能用哪些词语来形容他们的学习状态呢？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39" y="2841781"/>
            <a:ext cx="2987137" cy="21638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01" y="1428215"/>
            <a:ext cx="1206093" cy="1728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317" y="1527634"/>
            <a:ext cx="4295617" cy="2925254"/>
            <a:chOff x="8422" y="2204865"/>
            <a:chExt cx="5726744" cy="390033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0670" y="2204865"/>
              <a:ext cx="4464496" cy="2448272"/>
            </a:xfrm>
            <a:prstGeom prst="rect">
              <a:avLst/>
            </a:prstGeom>
            <a:effectLst>
              <a:outerShdw blurRad="177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图片 14" descr="0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9FF"/>
                </a:clrFrom>
                <a:clrTo>
                  <a:srgbClr val="FFF9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42678" y="4941168"/>
              <a:ext cx="2136775" cy="1092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15" descr="0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22" y="3789040"/>
              <a:ext cx="1564010" cy="231616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TextBox 2"/>
          <p:cNvSpPr txBox="1"/>
          <p:nvPr/>
        </p:nvSpPr>
        <p:spPr>
          <a:xfrm>
            <a:off x="404717" y="1203598"/>
            <a:ext cx="5984959" cy="53091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3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6"/>
          <p:cNvSpPr txBox="1"/>
          <p:nvPr/>
        </p:nvSpPr>
        <p:spPr>
          <a:xfrm>
            <a:off x="1169179" y="1635646"/>
            <a:ext cx="3132756" cy="154657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专心致志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全神贯注 </a:t>
            </a:r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聚精会神 一心一意</a:t>
            </a:r>
            <a:r>
              <a:rPr lang="zh-CN" altLang="en-US" sz="21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 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661025" y="502826"/>
            <a:ext cx="180446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词语积累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842065" y="1527634"/>
            <a:ext cx="4050977" cy="2966591"/>
            <a:chOff x="6455246" y="2204864"/>
            <a:chExt cx="5400600" cy="3955455"/>
          </a:xfrm>
        </p:grpSpPr>
        <p:pic>
          <p:nvPicPr>
            <p:cNvPr id="17" name="图片 16" descr="0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9FF"/>
                </a:clrFrom>
                <a:clrTo>
                  <a:srgbClr val="FFF9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11430" y="4869681"/>
              <a:ext cx="2136775" cy="1092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17" descr="02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99662" y="3933056"/>
              <a:ext cx="1656184" cy="22272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55246" y="2204864"/>
              <a:ext cx="4464496" cy="2448272"/>
            </a:xfrm>
            <a:prstGeom prst="rect">
              <a:avLst/>
            </a:prstGeom>
            <a:effectLst>
              <a:outerShdw blurRad="177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" name="文本框 6"/>
          <p:cNvSpPr txBox="1"/>
          <p:nvPr/>
        </p:nvSpPr>
        <p:spPr>
          <a:xfrm>
            <a:off x="5004104" y="1689652"/>
            <a:ext cx="3132756" cy="154657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心不在焉  左顾右盼 </a:t>
            </a:r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一心二用  心猿意马</a:t>
            </a:r>
            <a:r>
              <a:rPr lang="zh-CN" altLang="en-US" sz="21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 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1" y="561337"/>
            <a:ext cx="336028" cy="404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17335" y="897564"/>
            <a:ext cx="5995446" cy="1315737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700" b="1" dirty="0"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2700" b="1" dirty="0">
                <a:latin typeface="黑体" pitchFamily="49" charset="-122"/>
                <a:ea typeface="黑体" pitchFamily="49" charset="-122"/>
              </a:rPr>
              <a:t>弈秋的两个徒弟，哪一个有可能成为高徒呢？</a:t>
            </a:r>
          </a:p>
        </p:txBody>
      </p:sp>
      <p:sp>
        <p:nvSpPr>
          <p:cNvPr id="2" name="TextBox 14"/>
          <p:cNvSpPr txBox="1"/>
          <p:nvPr/>
        </p:nvSpPr>
        <p:spPr>
          <a:xfrm>
            <a:off x="2987824" y="2256859"/>
            <a:ext cx="2160521" cy="53091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第一个徒弟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79712" y="3093355"/>
            <a:ext cx="1134274" cy="530907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3000" b="1" dirty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理由：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005622" y="3075806"/>
            <a:ext cx="4050977" cy="1015653"/>
            <a:chOff x="4006974" y="4337819"/>
            <a:chExt cx="5400600" cy="1354204"/>
          </a:xfrm>
        </p:grpSpPr>
        <p:sp>
          <p:nvSpPr>
            <p:cNvPr id="17" name="TextBox 16"/>
            <p:cNvSpPr txBox="1"/>
            <p:nvPr/>
          </p:nvSpPr>
          <p:spPr>
            <a:xfrm>
              <a:off x="4006974" y="4337819"/>
              <a:ext cx="5400600" cy="1354204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r>
                <a:rPr lang="zh-CN" altLang="en-US" sz="3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名师弈秋    指导</a:t>
              </a:r>
              <a:endPara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3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学习态度    专心致志</a:t>
              </a:r>
            </a:p>
          </p:txBody>
        </p:sp>
        <p:sp>
          <p:nvSpPr>
            <p:cNvPr id="18" name="右箭头 17"/>
            <p:cNvSpPr/>
            <p:nvPr/>
          </p:nvSpPr>
          <p:spPr>
            <a:xfrm>
              <a:off x="6239222" y="4481835"/>
              <a:ext cx="864096" cy="484632"/>
            </a:xfrm>
            <a:prstGeom prst="rightArrow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66FF"/>
                </a:solidFill>
              </a:endParaRPr>
            </a:p>
          </p:txBody>
        </p:sp>
        <p:sp>
          <p:nvSpPr>
            <p:cNvPr id="19" name="右箭头 18"/>
            <p:cNvSpPr/>
            <p:nvPr/>
          </p:nvSpPr>
          <p:spPr>
            <a:xfrm>
              <a:off x="6239222" y="5057899"/>
              <a:ext cx="864096" cy="484632"/>
            </a:xfrm>
            <a:prstGeom prst="rightArrow">
              <a:avLst/>
            </a:prstGeom>
            <a:solidFill>
              <a:srgbClr val="0066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66FF"/>
                </a:solidFill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2" y="627534"/>
            <a:ext cx="1206093" cy="1728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1223191" y="784384"/>
            <a:ext cx="7021694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altLang="zh-CN" sz="3200" b="1" dirty="0"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 </a:t>
            </a:r>
            <a:r>
              <a:rPr lang="zh-CN" altLang="zh-CN" sz="3200" b="1" dirty="0"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通过对本课的学习，</a:t>
            </a:r>
            <a:r>
              <a:rPr lang="zh-CN" altLang="en-US" sz="3200" b="1" dirty="0"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你</a:t>
            </a:r>
            <a:r>
              <a:rPr lang="zh-CN" altLang="zh-CN" sz="3200" b="1" dirty="0"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受到什么启示？</a:t>
            </a:r>
            <a:endParaRPr lang="en-US" altLang="zh-CN" sz="3200" b="1" dirty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6091"/>
            <a:ext cx="1142333" cy="163683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951609" y="2067694"/>
            <a:ext cx="3780631" cy="1846513"/>
            <a:chOff x="3934966" y="2756926"/>
            <a:chExt cx="4680520" cy="2462018"/>
          </a:xfrm>
        </p:grpSpPr>
        <p:sp>
          <p:nvSpPr>
            <p:cNvPr id="2" name="云形标注 1"/>
            <p:cNvSpPr/>
            <p:nvPr/>
          </p:nvSpPr>
          <p:spPr>
            <a:xfrm>
              <a:off x="3934966" y="2756926"/>
              <a:ext cx="4680520" cy="2462018"/>
            </a:xfrm>
            <a:prstGeom prst="cloudCallout">
              <a:avLst>
                <a:gd name="adj1" fmla="val 78185"/>
                <a:gd name="adj2" fmla="val 18617"/>
              </a:avLst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078982" y="3356991"/>
              <a:ext cx="45365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7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27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学习要专心致志，不可三心二意。</a:t>
              </a:r>
              <a:endParaRPr lang="zh-CN" altLang="en-US" sz="2700" b="1" dirty="0">
                <a:solidFill>
                  <a:srgbClr val="FF0000"/>
                </a:solidFill>
                <a:latin typeface="黑体" panose="02010600030101010101" pitchFamily="2" charset="-122"/>
                <a:ea typeface="黑体" panose="0201060003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729" y="2919895"/>
            <a:ext cx="1296313" cy="2088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/>
        </p:nvSpPr>
        <p:spPr>
          <a:xfrm>
            <a:off x="770432" y="1095211"/>
            <a:ext cx="7744519" cy="3636779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368300" dist="889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b="1"/>
          </a:p>
        </p:txBody>
      </p:sp>
      <p:sp>
        <p:nvSpPr>
          <p:cNvPr id="4" name="TextBox 2"/>
          <p:cNvSpPr txBox="1"/>
          <p:nvPr/>
        </p:nvSpPr>
        <p:spPr>
          <a:xfrm>
            <a:off x="953127" y="2427734"/>
            <a:ext cx="944440" cy="653569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学弈</a:t>
            </a:r>
            <a:endParaRPr lang="zh-CN" altLang="en-US" sz="27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2195427" y="1275606"/>
            <a:ext cx="3834924" cy="69249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二人学弈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师从弈秋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6678508" y="2120109"/>
            <a:ext cx="1709916" cy="1315737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学习之理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贵在专心 </a:t>
            </a:r>
          </a:p>
        </p:txBody>
      </p:sp>
      <p:sp>
        <p:nvSpPr>
          <p:cNvPr id="2" name="左大括号 1"/>
          <p:cNvSpPr/>
          <p:nvPr/>
        </p:nvSpPr>
        <p:spPr>
          <a:xfrm>
            <a:off x="1907704" y="1563638"/>
            <a:ext cx="216052" cy="253828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 dirty="0">
              <a:solidFill>
                <a:srgbClr val="FF0000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141412" y="1977684"/>
            <a:ext cx="4321045" cy="1338818"/>
            <a:chOff x="2854845" y="2276872"/>
            <a:chExt cx="5760643" cy="1785091"/>
          </a:xfrm>
        </p:grpSpPr>
        <p:sp>
          <p:nvSpPr>
            <p:cNvPr id="12" name="TextBox 2"/>
            <p:cNvSpPr txBox="1"/>
            <p:nvPr/>
          </p:nvSpPr>
          <p:spPr>
            <a:xfrm>
              <a:off x="4006973" y="2276872"/>
              <a:ext cx="3096344" cy="178509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专心致志</a:t>
              </a:r>
              <a:endPara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惟弈秋之为听</a:t>
              </a:r>
            </a:p>
          </p:txBody>
        </p:sp>
        <p:sp>
          <p:nvSpPr>
            <p:cNvPr id="11" name="TextBox 2"/>
            <p:cNvSpPr txBox="1"/>
            <p:nvPr/>
          </p:nvSpPr>
          <p:spPr>
            <a:xfrm>
              <a:off x="2854845" y="2780928"/>
              <a:ext cx="1440160" cy="954093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一人 </a:t>
              </a:r>
            </a:p>
          </p:txBody>
        </p:sp>
        <p:sp>
          <p:nvSpPr>
            <p:cNvPr id="13" name="TextBox 2"/>
            <p:cNvSpPr txBox="1"/>
            <p:nvPr/>
          </p:nvSpPr>
          <p:spPr>
            <a:xfrm>
              <a:off x="7247335" y="2636912"/>
              <a:ext cx="1368153" cy="954093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成功 </a:t>
              </a:r>
            </a:p>
          </p:txBody>
        </p:sp>
        <p:sp>
          <p:nvSpPr>
            <p:cNvPr id="3" name="左大括号 2"/>
            <p:cNvSpPr/>
            <p:nvPr/>
          </p:nvSpPr>
          <p:spPr>
            <a:xfrm>
              <a:off x="3862958" y="2708920"/>
              <a:ext cx="216024" cy="1008112"/>
            </a:xfrm>
            <a:prstGeom prst="lef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1" name="左大括号 20"/>
            <p:cNvSpPr/>
            <p:nvPr/>
          </p:nvSpPr>
          <p:spPr>
            <a:xfrm flipH="1">
              <a:off x="7031310" y="2636912"/>
              <a:ext cx="144016" cy="1008112"/>
            </a:xfrm>
            <a:prstGeom prst="lef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087400" y="3254234"/>
            <a:ext cx="4267031" cy="1338818"/>
            <a:chOff x="2782838" y="3978940"/>
            <a:chExt cx="5688634" cy="1785091"/>
          </a:xfrm>
        </p:grpSpPr>
        <p:sp>
          <p:nvSpPr>
            <p:cNvPr id="14" name="TextBox 2"/>
            <p:cNvSpPr txBox="1"/>
            <p:nvPr/>
          </p:nvSpPr>
          <p:spPr>
            <a:xfrm>
              <a:off x="2782838" y="4410988"/>
              <a:ext cx="1728193" cy="954093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另一人 </a:t>
              </a:r>
            </a:p>
          </p:txBody>
        </p:sp>
        <p:sp>
          <p:nvSpPr>
            <p:cNvPr id="15" name="TextBox 2"/>
            <p:cNvSpPr txBox="1"/>
            <p:nvPr/>
          </p:nvSpPr>
          <p:spPr>
            <a:xfrm>
              <a:off x="4511031" y="3978940"/>
              <a:ext cx="3096344" cy="178509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三心二意</a:t>
              </a:r>
              <a:endPara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思援弓缴</a:t>
              </a:r>
            </a:p>
          </p:txBody>
        </p:sp>
        <p:sp>
          <p:nvSpPr>
            <p:cNvPr id="16" name="TextBox 2"/>
            <p:cNvSpPr txBox="1"/>
            <p:nvPr/>
          </p:nvSpPr>
          <p:spPr>
            <a:xfrm>
              <a:off x="7247335" y="4363715"/>
              <a:ext cx="1224137" cy="954094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失败 </a:t>
              </a:r>
            </a:p>
          </p:txBody>
        </p:sp>
        <p:sp>
          <p:nvSpPr>
            <p:cNvPr id="20" name="左大括号 19"/>
            <p:cNvSpPr/>
            <p:nvPr/>
          </p:nvSpPr>
          <p:spPr>
            <a:xfrm>
              <a:off x="4295006" y="4437112"/>
              <a:ext cx="216024" cy="1008112"/>
            </a:xfrm>
            <a:prstGeom prst="lef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2" name="左大括号 21"/>
            <p:cNvSpPr/>
            <p:nvPr/>
          </p:nvSpPr>
          <p:spPr>
            <a:xfrm flipH="1">
              <a:off x="7031310" y="4365104"/>
              <a:ext cx="144016" cy="1008112"/>
            </a:xfrm>
            <a:prstGeom prst="lef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sp>
        <p:nvSpPr>
          <p:cNvPr id="23" name="左大括号 22"/>
          <p:cNvSpPr/>
          <p:nvPr/>
        </p:nvSpPr>
        <p:spPr>
          <a:xfrm flipH="1">
            <a:off x="6354430" y="1599642"/>
            <a:ext cx="216052" cy="243027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 dirty="0"/>
          </a:p>
        </p:txBody>
      </p:sp>
      <p:sp>
        <p:nvSpPr>
          <p:cNvPr id="19" name="文本框 14"/>
          <p:cNvSpPr txBox="1"/>
          <p:nvPr/>
        </p:nvSpPr>
        <p:spPr>
          <a:xfrm>
            <a:off x="468381" y="299177"/>
            <a:ext cx="2537239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结构梳理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1" y="359308"/>
            <a:ext cx="331453" cy="4122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1470"/>
            <a:ext cx="6843265" cy="492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39552" y="771550"/>
            <a:ext cx="9404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揠苗助长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360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4"/>
          <p:cNvSpPr txBox="1"/>
          <p:nvPr/>
        </p:nvSpPr>
        <p:spPr>
          <a:xfrm>
            <a:off x="684405" y="371185"/>
            <a:ext cx="2663459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主题概括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5" y="451019"/>
            <a:ext cx="333730" cy="41507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27584" y="1281938"/>
            <a:ext cx="7632848" cy="325281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latinLnBrk="1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学弈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一文写了全国最善于下棋的弈秋，教两个</a:t>
            </a:r>
            <a:r>
              <a:rPr lang="zh-CN" altLang="en-US" sz="32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的人下棋，结果两个人一个学的好，一个学的不好。通过这件事，说明了</a:t>
            </a:r>
            <a:r>
              <a:rPr lang="en-US" altLang="zh-CN" sz="32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_______________________________________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的道理。</a:t>
            </a:r>
          </a:p>
        </p:txBody>
      </p:sp>
      <p:sp>
        <p:nvSpPr>
          <p:cNvPr id="7" name="矩形 6"/>
          <p:cNvSpPr/>
          <p:nvPr/>
        </p:nvSpPr>
        <p:spPr>
          <a:xfrm>
            <a:off x="992808" y="3181255"/>
            <a:ext cx="6675536" cy="1332289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indent="4660900">
              <a:lnSpc>
                <a:spcPct val="13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学习应该专心致志、不可三心二意</a:t>
            </a:r>
          </a:p>
        </p:txBody>
      </p:sp>
      <p:sp>
        <p:nvSpPr>
          <p:cNvPr id="8" name="矩形 7"/>
          <p:cNvSpPr/>
          <p:nvPr/>
        </p:nvSpPr>
        <p:spPr>
          <a:xfrm>
            <a:off x="3635896" y="1923678"/>
            <a:ext cx="2727405" cy="601319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学习态度不同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4"/>
          <p:cNvSpPr txBox="1"/>
          <p:nvPr/>
        </p:nvSpPr>
        <p:spPr>
          <a:xfrm>
            <a:off x="684406" y="371185"/>
            <a:ext cx="1943378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拓展延伸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5" y="420147"/>
            <a:ext cx="372855" cy="463735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801202" y="825023"/>
            <a:ext cx="3541596" cy="7386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57126" rIns="0" bIns="57126" numCol="1" anchor="ctr" anchorCtr="0" compatLnSpc="1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孟子名句节选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detail="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5" y="2559552"/>
            <a:ext cx="3059636" cy="260448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700860" y="1413879"/>
            <a:ext cx="5455316" cy="3030079"/>
            <a:chOff x="622598" y="1675171"/>
            <a:chExt cx="7272808" cy="4040105"/>
          </a:xfrm>
        </p:grpSpPr>
        <p:sp>
          <p:nvSpPr>
            <p:cNvPr id="19" name="Rectangle 1"/>
            <p:cNvSpPr>
              <a:spLocks noChangeArrowheads="1"/>
            </p:cNvSpPr>
            <p:nvPr/>
          </p:nvSpPr>
          <p:spPr bwMode="auto">
            <a:xfrm>
              <a:off x="982638" y="3249248"/>
              <a:ext cx="6912768" cy="943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鱼和熊掌不可得兼。</a:t>
              </a:r>
              <a:endPara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endParaRPr>
            </a:p>
          </p:txBody>
        </p:sp>
        <p:sp>
          <p:nvSpPr>
            <p:cNvPr id="21" name="Rectangle 1"/>
            <p:cNvSpPr>
              <a:spLocks noChangeArrowheads="1"/>
            </p:cNvSpPr>
            <p:nvPr/>
          </p:nvSpPr>
          <p:spPr bwMode="auto">
            <a:xfrm>
              <a:off x="982638" y="4771515"/>
              <a:ext cx="6912768" cy="943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老吾老以及人之老</a:t>
              </a:r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;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幼吾幼以及人之幼。</a:t>
              </a:r>
              <a:endPara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endParaRPr>
            </a:p>
          </p:txBody>
        </p:sp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982638" y="1675171"/>
              <a:ext cx="3456383" cy="943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生于忧患死于安乐。</a:t>
              </a:r>
              <a:endPara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endParaRPr>
            </a:p>
          </p:txBody>
        </p:sp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982638" y="2595051"/>
              <a:ext cx="6912768" cy="69754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不以规矩，不成方圆。</a:t>
              </a:r>
            </a:p>
          </p:txBody>
        </p:sp>
        <p:sp>
          <p:nvSpPr>
            <p:cNvPr id="24" name="Rectangle 1"/>
            <p:cNvSpPr>
              <a:spLocks noChangeArrowheads="1"/>
            </p:cNvSpPr>
            <p:nvPr/>
          </p:nvSpPr>
          <p:spPr bwMode="auto">
            <a:xfrm>
              <a:off x="982638" y="3979425"/>
              <a:ext cx="6912768" cy="943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得道者多助，失道者寡助。</a:t>
              </a:r>
            </a:p>
          </p:txBody>
        </p:sp>
        <p:sp>
          <p:nvSpPr>
            <p:cNvPr id="2" name="流程图: 联系 1"/>
            <p:cNvSpPr/>
            <p:nvPr/>
          </p:nvSpPr>
          <p:spPr>
            <a:xfrm>
              <a:off x="622598" y="2060880"/>
              <a:ext cx="288000" cy="288000"/>
            </a:xfrm>
            <a:prstGeom prst="flowChartConnector">
              <a:avLst/>
            </a:prstGeom>
            <a:solidFill>
              <a:srgbClr val="0066FF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2" name="流程图: 联系 11"/>
            <p:cNvSpPr/>
            <p:nvPr/>
          </p:nvSpPr>
          <p:spPr>
            <a:xfrm>
              <a:off x="622598" y="2852968"/>
              <a:ext cx="288000" cy="288000"/>
            </a:xfrm>
            <a:prstGeom prst="flowChartConnector">
              <a:avLst/>
            </a:prstGeom>
            <a:solidFill>
              <a:srgbClr val="0066FF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3" name="流程图: 联系 12"/>
            <p:cNvSpPr/>
            <p:nvPr/>
          </p:nvSpPr>
          <p:spPr>
            <a:xfrm>
              <a:off x="622598" y="3645024"/>
              <a:ext cx="288000" cy="288000"/>
            </a:xfrm>
            <a:prstGeom prst="flowChartConnector">
              <a:avLst/>
            </a:prstGeom>
            <a:solidFill>
              <a:srgbClr val="0066FF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4" name="流程图: 联系 13"/>
            <p:cNvSpPr/>
            <p:nvPr/>
          </p:nvSpPr>
          <p:spPr>
            <a:xfrm>
              <a:off x="622598" y="4293096"/>
              <a:ext cx="288000" cy="288000"/>
            </a:xfrm>
            <a:prstGeom prst="flowChartConnector">
              <a:avLst/>
            </a:prstGeom>
            <a:solidFill>
              <a:srgbClr val="0066FF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5" name="流程图: 联系 14"/>
            <p:cNvSpPr/>
            <p:nvPr/>
          </p:nvSpPr>
          <p:spPr>
            <a:xfrm>
              <a:off x="622598" y="5085184"/>
              <a:ext cx="288000" cy="288000"/>
            </a:xfrm>
            <a:prstGeom prst="flowChartConnector">
              <a:avLst/>
            </a:prstGeom>
            <a:solidFill>
              <a:srgbClr val="0066FF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838458" y="987574"/>
            <a:ext cx="5029855" cy="27238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73" tIns="34286" rIns="68573" bIns="34286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一、解释词意。</a:t>
            </a:r>
          </a:p>
          <a:p>
            <a:pPr>
              <a:spcBef>
                <a:spcPct val="50000"/>
              </a:spcBef>
            </a:pPr>
            <a:r>
              <a:rPr kumimoji="1" lang="zh-CN" altLang="en-US" sz="27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华文新魏" panose="02010800040101010101" pitchFamily="2" charset="-122"/>
                <a:cs typeface="华文新魏" panose="02010800040101010101" pitchFamily="2" charset="-122"/>
              </a:rPr>
              <a:t>　  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弈：　       　 诲：　　　</a:t>
            </a: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 善：　       　 鸿鹄：　　　　</a:t>
            </a: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 援：　        　俱：　　　　</a:t>
            </a: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　 弗若：          然：　</a:t>
            </a:r>
            <a:r>
              <a:rPr kumimoji="1" lang="zh-CN" altLang="en-US" sz="2400" b="1" u="sng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华文新魏" panose="02010800040101010101" pitchFamily="2" charset="-122"/>
              </a:rPr>
              <a:t>　　　</a:t>
            </a:r>
            <a:endParaRPr kumimoji="1" lang="zh-CN" altLang="en-US" sz="2400" b="1" dirty="0">
              <a:solidFill>
                <a:srgbClr val="33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华文新魏" panose="02010800040101010101" pitchFamily="2" charset="-122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1872984" y="1527634"/>
            <a:ext cx="972235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下棋                 　　　</a:t>
            </a:r>
          </a:p>
        </p:txBody>
      </p:sp>
      <p:sp>
        <p:nvSpPr>
          <p:cNvPr id="4" name="文本框 14"/>
          <p:cNvSpPr txBox="1"/>
          <p:nvPr/>
        </p:nvSpPr>
        <p:spPr>
          <a:xfrm>
            <a:off x="702345" y="299177"/>
            <a:ext cx="1925439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4" y="351215"/>
            <a:ext cx="363433" cy="452017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303570" y="1527634"/>
            <a:ext cx="972235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教导                 　　　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907704" y="2175706"/>
            <a:ext cx="972235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擅长                 　　　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573635" y="2149679"/>
            <a:ext cx="2806677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天鹅大雁一类的鸟                 　　　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81010" y="2715766"/>
            <a:ext cx="1188287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引、拉                 　　　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303570" y="2715766"/>
            <a:ext cx="1188287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一起                 　　　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197062" y="3249300"/>
            <a:ext cx="1188287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不如                　　　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357583" y="3201820"/>
            <a:ext cx="1188287" cy="438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73" tIns="34286" rIns="68573" bIns="34286">
            <a:spAutoFit/>
          </a:bodyPr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这样                 　　　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39" y="2841781"/>
            <a:ext cx="2987137" cy="2163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845100" y="681540"/>
            <a:ext cx="5671685" cy="35999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3" tIns="34286" rIns="68573" bIns="34286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二、说说下列“之”分别指什么。</a:t>
            </a:r>
          </a:p>
          <a:p>
            <a:pPr>
              <a:spcBef>
                <a:spcPct val="50000"/>
              </a:spcBef>
            </a:pPr>
            <a:r>
              <a:rPr kumimoji="1"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kumimoji="1"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一人虽听</a:t>
            </a: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之</a:t>
            </a:r>
            <a:r>
              <a:rPr kumimoji="1"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kumimoji="1"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           )</a:t>
            </a:r>
          </a:p>
          <a:p>
            <a:pPr>
              <a:spcBef>
                <a:spcPct val="50000"/>
              </a:spcBef>
            </a:pPr>
            <a:r>
              <a:rPr kumimoji="1"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kumimoji="1"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思援弓缴而射</a:t>
            </a: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之</a:t>
            </a:r>
            <a:r>
              <a:rPr kumimoji="1"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1"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           )</a:t>
            </a:r>
          </a:p>
          <a:p>
            <a:pPr>
              <a:spcBef>
                <a:spcPct val="50000"/>
              </a:spcBef>
            </a:pPr>
            <a:r>
              <a:rPr kumimoji="1"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kumimoji="1"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虽与</a:t>
            </a: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之</a:t>
            </a:r>
            <a:r>
              <a:rPr kumimoji="1"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俱学  </a:t>
            </a:r>
            <a:r>
              <a:rPr kumimoji="1"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                )</a:t>
            </a:r>
          </a:p>
          <a:p>
            <a:pPr>
              <a:spcBef>
                <a:spcPct val="50000"/>
              </a:spcBef>
            </a:pPr>
            <a:r>
              <a:rPr kumimoji="1"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4.</a:t>
            </a:r>
            <a:r>
              <a:rPr kumimoji="1"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弗若</a:t>
            </a: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之</a:t>
            </a:r>
            <a:r>
              <a:rPr kumimoji="1"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矣  </a:t>
            </a:r>
            <a:r>
              <a:rPr kumimoji="1"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                )</a:t>
            </a:r>
          </a:p>
          <a:p>
            <a:pPr>
              <a:spcBef>
                <a:spcPct val="50000"/>
              </a:spcBef>
            </a:pP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5.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惟弈秋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之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为听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           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kumimoji="1" lang="zh-CN" altLang="en-US" sz="27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484821" y="1267210"/>
            <a:ext cx="1886196" cy="4838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3" tIns="34286" rIns="68573" bIns="34286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弈秋的教导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4320511" y="1860143"/>
            <a:ext cx="1543251" cy="4838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3" tIns="34286" rIns="68573" bIns="34286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鸿鹄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419872" y="2482741"/>
            <a:ext cx="3031964" cy="4847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73" tIns="34286" rIns="68573" bIns="34286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专心致志的那个人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3050502" y="3123158"/>
            <a:ext cx="2921298" cy="4847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73" tIns="34286" rIns="68573" bIns="34286">
            <a:spAutoFit/>
          </a:bodyPr>
          <a:lstStyle/>
          <a:p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专心致志的那个人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761804" y="3718956"/>
            <a:ext cx="2106508" cy="5332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73" tIns="34286" rIns="68573" bIns="34286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的教导</a:t>
            </a:r>
            <a:endParaRPr kumimoji="1" lang="en-US" altLang="zh-CN" sz="27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39" y="2841781"/>
            <a:ext cx="2987137" cy="2163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sp>
        <p:nvSpPr>
          <p:cNvPr id="9" name="文本框 5126"/>
          <p:cNvSpPr txBox="1"/>
          <p:nvPr/>
        </p:nvSpPr>
        <p:spPr>
          <a:xfrm>
            <a:off x="899114" y="1291287"/>
            <a:ext cx="7291759" cy="250459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3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孔子在我们心中是一个充满智慧的人，但是有两个小孩提出的问题，竟然难倒了孔子。你们想知道怎么回事吗？这节课我们就来学习这个故事。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07504" y="405315"/>
            <a:ext cx="1512168" cy="406164"/>
            <a:chOff x="47321" y="536227"/>
            <a:chExt cx="1742311" cy="38939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49" y="536227"/>
              <a:ext cx="1629583" cy="378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文本框 11"/>
            <p:cNvSpPr txBox="1"/>
            <p:nvPr/>
          </p:nvSpPr>
          <p:spPr>
            <a:xfrm>
              <a:off x="47321" y="542031"/>
              <a:ext cx="1507127" cy="38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>
                  <a:solidFill>
                    <a:schemeClr val="bg1"/>
                  </a:solidFill>
                </a:rPr>
                <a:t>第二课时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sp>
        <p:nvSpPr>
          <p:cNvPr id="33" name="TextBox 48"/>
          <p:cNvSpPr txBox="1"/>
          <p:nvPr/>
        </p:nvSpPr>
        <p:spPr>
          <a:xfrm>
            <a:off x="2397234" y="1635646"/>
            <a:ext cx="4386443" cy="1084904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lIns="68573" tIns="34286" rIns="68573" bIns="34286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两小儿辩日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66398"/>
            <a:ext cx="3040776" cy="238887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026521" y="2937288"/>
            <a:ext cx="4117241" cy="2401253"/>
            <a:chOff x="9820" y="5999"/>
            <a:chExt cx="8644" cy="504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6643">
              <a:off x="9820" y="5999"/>
              <a:ext cx="8645" cy="504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360000" flipH="1">
              <a:off x="10390" y="6256"/>
              <a:ext cx="2676" cy="3598"/>
            </a:xfrm>
            <a:prstGeom prst="rect">
              <a:avLst/>
            </a:prstGeom>
          </p:spPr>
        </p:pic>
      </p:grpSp>
      <p:sp>
        <p:nvSpPr>
          <p:cNvPr id="10" name="文本框 11269"/>
          <p:cNvSpPr txBox="1"/>
          <p:nvPr/>
        </p:nvSpPr>
        <p:spPr>
          <a:xfrm>
            <a:off x="6323670" y="900861"/>
            <a:ext cx="1167613" cy="684795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6" rIns="68573" bIns="34286" anchor="t">
            <a:spAutoFit/>
          </a:bodyPr>
          <a:lstStyle/>
          <a:p>
            <a:r>
              <a:rPr lang="zh-CN" altLang="en-US" sz="4000" b="1" dirty="0">
                <a:solidFill>
                  <a:srgbClr val="0066FF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辩论</a:t>
            </a:r>
          </a:p>
        </p:txBody>
      </p:sp>
      <p:sp>
        <p:nvSpPr>
          <p:cNvPr id="11" name="Freeform 24"/>
          <p:cNvSpPr/>
          <p:nvPr/>
        </p:nvSpPr>
        <p:spPr bwMode="gray">
          <a:xfrm rot="12599550" flipH="1" flipV="1">
            <a:off x="5648757" y="1276780"/>
            <a:ext cx="586842" cy="711969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907921" y="1673169"/>
            <a:ext cx="10342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rgbClr val="0066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辩</a:t>
            </a:r>
            <a:endParaRPr lang="zh-CN" altLang="en-US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2303452" y="2211711"/>
            <a:ext cx="478882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主人公是两个小孩子。</a:t>
            </a:r>
          </a:p>
        </p:txBody>
      </p:sp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340121" y="2959475"/>
            <a:ext cx="7120311" cy="11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</a:rPr>
              <a:t>    </a:t>
            </a:r>
            <a:r>
              <a:rPr lang="en-US" altLang="zh-CN" sz="3600" b="1" dirty="0">
                <a:solidFill>
                  <a:srgbClr val="FF0000"/>
                </a:solidFill>
                <a:latin typeface="宋体" panose="02010600030101010101" pitchFamily="2" charset="-122"/>
              </a:rPr>
              <a:t>2.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这篇文章主要写的是两个小孩子辩日这件事。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3387" y="1077584"/>
            <a:ext cx="6643069" cy="900238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看了课题，你得知了哪些信息？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5" y="915566"/>
            <a:ext cx="1206093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303452" y="1995687"/>
            <a:ext cx="388893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他们为什么争辩？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2303453" y="2751770"/>
            <a:ext cx="5941433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他们各自的观点是什么？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3387" y="915566"/>
            <a:ext cx="6427045" cy="900238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看了课题，你还想知道什么？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5" y="699542"/>
            <a:ext cx="1206093" cy="1728192"/>
          </a:xfrm>
          <a:prstGeom prst="rect">
            <a:avLst/>
          </a:prstGeom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2303453" y="3493578"/>
            <a:ext cx="5941433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他们辩论的结果是什么？</a:t>
            </a:r>
          </a:p>
        </p:txBody>
      </p:sp>
    </p:spTree>
    <p:extLst>
      <p:ext uri="{BB962C8B-B14F-4D97-AF65-F5344CB8AC3E}">
        <p14:creationId xmlns:p14="http://schemas.microsoft.com/office/powerpoint/2010/main" val="17442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367136"/>
              </p:ext>
            </p:extLst>
          </p:nvPr>
        </p:nvGraphicFramePr>
        <p:xfrm>
          <a:off x="3975781" y="2827326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1" name="TextBox 23"/>
          <p:cNvSpPr txBox="1"/>
          <p:nvPr/>
        </p:nvSpPr>
        <p:spPr>
          <a:xfrm>
            <a:off x="4009357" y="2741022"/>
            <a:ext cx="61245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辩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4009357" y="2210331"/>
            <a:ext cx="1011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汉语拼音" panose="020B0604020202020204" pitchFamily="34" charset="0"/>
                <a:ea typeface="宋体" pitchFamily="2" charset="-122"/>
                <a:cs typeface="汉语拼音" panose="020B0604020202020204" pitchFamily="34" charset="0"/>
              </a:rPr>
              <a:t>biàn</a:t>
            </a:r>
            <a:endParaRPr lang="en-US" altLang="zh-CN" sz="3200" b="1" dirty="0">
              <a:solidFill>
                <a:srgbClr val="FF0000"/>
              </a:solidFill>
              <a:latin typeface="汉语拼音" panose="020B0604020202020204" pitchFamily="34" charset="0"/>
              <a:ea typeface="宋体" pitchFamily="2" charset="-122"/>
              <a:cs typeface="汉语拼音" panose="020B0604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32725" y="1843875"/>
            <a:ext cx="1446987" cy="421268"/>
            <a:chOff x="467544" y="523551"/>
            <a:chExt cx="1545870" cy="507233"/>
          </a:xfrm>
        </p:grpSpPr>
        <p:sp>
          <p:nvSpPr>
            <p:cNvPr id="35" name="TextBox 11">
              <a:hlinkClick r:id="rId2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467544" y="523551"/>
              <a:ext cx="1121492" cy="507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35" tIns="25717" rIns="51435" bIns="25717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我会写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1678280" y="556111"/>
              <a:ext cx="335134" cy="472337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1504535" y="591566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25"/>
            </a:p>
          </p:txBody>
        </p:sp>
        <p:sp>
          <p:nvSpPr>
            <p:cNvPr id="38" name="矩形 37"/>
            <p:cNvSpPr/>
            <p:nvPr/>
          </p:nvSpPr>
          <p:spPr>
            <a:xfrm>
              <a:off x="487913" y="617000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25"/>
            </a:p>
          </p:txBody>
        </p:sp>
      </p:grpSp>
      <p:sp>
        <p:nvSpPr>
          <p:cNvPr id="14" name="文本框 14">
            <a:hlinkClick r:id="rId4" action="ppaction://hlinkfile"/>
          </p:cNvPr>
          <p:cNvSpPr txBox="1"/>
          <p:nvPr/>
        </p:nvSpPr>
        <p:spPr>
          <a:xfrm>
            <a:off x="490313" y="282239"/>
            <a:ext cx="3703169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听范读 扫清障碍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34" y="444913"/>
            <a:ext cx="307598" cy="35573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3750973" y="373171"/>
            <a:ext cx="334277" cy="4710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3" y="332306"/>
            <a:ext cx="376560" cy="468343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32261" y="1078898"/>
            <a:ext cx="7491780" cy="484740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algn="just"/>
            <a:r>
              <a:rPr lang="zh-CN" altLang="en-US" sz="2700" b="1" dirty="0">
                <a:latin typeface="黑体" pitchFamily="49" charset="-122"/>
                <a:ea typeface="黑体" pitchFamily="49" charset="-122"/>
              </a:rPr>
              <a:t>    听范读，在文中圈出本课的生字。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260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777817" y="843558"/>
            <a:ext cx="7619087" cy="3580238"/>
            <a:chOff x="1036955" y="1247636"/>
            <a:chExt cx="10157460" cy="4773651"/>
          </a:xfrm>
        </p:grpSpPr>
        <p:sp>
          <p:nvSpPr>
            <p:cNvPr id="10" name="矩形 9"/>
            <p:cNvSpPr/>
            <p:nvPr/>
          </p:nvSpPr>
          <p:spPr>
            <a:xfrm>
              <a:off x="1036955" y="1252854"/>
              <a:ext cx="10157460" cy="476843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1" name="Rectangle 7"/>
            <p:cNvSpPr>
              <a:spLocks noChangeArrowheads="1"/>
            </p:cNvSpPr>
            <p:nvPr/>
          </p:nvSpPr>
          <p:spPr bwMode="auto">
            <a:xfrm>
              <a:off x="4728213" y="1247636"/>
              <a:ext cx="6191530" cy="45735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1431" tIns="45715" rIns="91431" bIns="45715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400" b="1" u="sng" dirty="0">
                  <a:solidFill>
                    <a:srgbClr val="0066FF"/>
                  </a:solidFill>
                  <a:latin typeface="黑体" panose="02010600030101010101" pitchFamily="2" charset="-122"/>
                  <a:ea typeface="黑体" panose="02010600030101010101" pitchFamily="2" charset="-122"/>
                  <a:sym typeface="+mn-ea"/>
                </a:rPr>
                <a:t>孔子</a:t>
              </a:r>
              <a:endParaRPr lang="en-US" altLang="zh-CN" sz="2400" b="1" u="sng" dirty="0">
                <a:solidFill>
                  <a:srgbClr val="0066FF"/>
                </a:solidFill>
                <a:latin typeface="黑体" panose="02010600030101010101" pitchFamily="2" charset="-122"/>
                <a:ea typeface="黑体" panose="02010600030101010101" pitchFamily="2" charset="-122"/>
                <a:sym typeface="+mn-ea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（公元前</a:t>
              </a:r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551―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公元前</a:t>
              </a:r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479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）</a:t>
              </a:r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 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，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名丘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，字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仲尼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，鲁国陬邑（今山东曲阜）人。春秋末期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思想家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、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政治家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、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教育家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。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儒家学派创始人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。其一生言行被他的学生编成</a:t>
              </a:r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《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论语</a:t>
              </a:r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》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一书</a:t>
              </a:r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。</a:t>
              </a:r>
              <a:endParaRPr kumimoji="1"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026" name="Picture 2" descr="https://gss2.bdstatic.com/-fo3dSag_xI4khGkpoWK1HF6hhy/baike/c0%3Dbaike92%2C5%2C5%2C92%2C30/sign=b2672b69c8ef7609280691cd4fb4c8a9/50da81cb39dbb6fdecf5cad20a24ab18962b3793.jpg"/>
            <p:cNvPicPr>
              <a:picLocks noChangeAspect="1" noChangeArrowheads="1"/>
            </p:cNvPicPr>
            <p:nvPr/>
          </p:nvPicPr>
          <p:blipFill>
            <a:blip r:embed="rId4" cstate="print"/>
            <a:srcRect r="1781" b="12770"/>
            <a:stretch>
              <a:fillRect/>
            </a:stretch>
          </p:blipFill>
          <p:spPr bwMode="auto">
            <a:xfrm flipH="1">
              <a:off x="1407796" y="1613381"/>
              <a:ext cx="3031226" cy="375983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55526"/>
            <a:ext cx="648072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39552" y="771550"/>
            <a:ext cx="9404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自相矛盾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47636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15166" y="843558"/>
            <a:ext cx="7151327" cy="3497104"/>
            <a:chOff x="1486694" y="1212851"/>
            <a:chExt cx="9533861" cy="4662805"/>
          </a:xfrm>
        </p:grpSpPr>
        <p:sp>
          <p:nvSpPr>
            <p:cNvPr id="10" name="矩形 9"/>
            <p:cNvSpPr/>
            <p:nvPr/>
          </p:nvSpPr>
          <p:spPr>
            <a:xfrm>
              <a:off x="1486694" y="1212851"/>
              <a:ext cx="9533861" cy="466280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1" name="Rectangle 7"/>
            <p:cNvSpPr>
              <a:spLocks noChangeArrowheads="1"/>
            </p:cNvSpPr>
            <p:nvPr/>
          </p:nvSpPr>
          <p:spPr bwMode="auto">
            <a:xfrm>
              <a:off x="1874519" y="1568471"/>
              <a:ext cx="5316220" cy="396414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1431" tIns="45715" rIns="91431" bIns="45715" anchor="ctr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kumimoji="1"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《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列子</a:t>
              </a:r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》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相传为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列御寇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的论集。</a:t>
              </a:r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《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列子</a:t>
              </a:r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》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共</a:t>
              </a:r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8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篇，其中保存了许多民间故事、寓言和神话传说，如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愚公移山、杞人忧天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等。本文选自</a:t>
              </a:r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《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列子</a:t>
              </a:r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·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汤问</a:t>
              </a:r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》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。</a:t>
              </a:r>
              <a:endParaRPr kumimoji="1"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6" name="图片 15" descr="timg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7403465" y="1569085"/>
              <a:ext cx="2943225" cy="39509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21023" y="915566"/>
            <a:ext cx="7777876" cy="36702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孔子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东游，见两小儿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辩斗，问其故。  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一儿曰：“我以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日始出时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去人近，而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日中时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远也。”  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一儿曰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  <a:sym typeface="Wingdings" pitchFamily="2" charset="2"/>
              </a:rPr>
              <a:t>：“我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以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日初出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远，而日中时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近也。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  <a:sym typeface="Wingdings" pitchFamily="2" charset="2"/>
              </a:rPr>
              <a:t>”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  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一儿曰：“日初出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大如车盖，及</a:t>
            </a:r>
            <a:r>
              <a:rPr lang="en-US" altLang="zh-CN" sz="24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日中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则如盘盂，此不</a:t>
            </a:r>
            <a:r>
              <a:rPr lang="zh-CN" altLang="en-US" sz="21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远者小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而近者大乎？” 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    一儿曰：“日初出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沧沧凉凉，及其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日中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如探汤，此不</a:t>
            </a:r>
            <a:r>
              <a:rPr lang="zh-CN" altLang="en-US" sz="21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en-US" altLang="zh-CN" sz="24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近者热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而远者凉乎？”  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    孔子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不能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决也。  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两小儿笑曰：“孰</a:t>
            </a:r>
            <a:r>
              <a:rPr lang="zh-CN" altLang="en-US" sz="21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汝 </a:t>
            </a:r>
            <a:r>
              <a:rPr lang="en-US" altLang="zh-CN" sz="21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多知乎？</a:t>
            </a:r>
            <a:r>
              <a:rPr lang="en-US" altLang="zh-CN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 ”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7559209" y="2635132"/>
            <a:ext cx="97223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wèi</a:t>
            </a:r>
            <a:endParaRPr lang="en-US" altLang="zh-CN" sz="24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17" name="文本框 10"/>
          <p:cNvSpPr txBox="1"/>
          <p:nvPr/>
        </p:nvSpPr>
        <p:spPr>
          <a:xfrm>
            <a:off x="6535168" y="4554862"/>
            <a:ext cx="3005384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（课后第一题）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7541957" y="1779662"/>
            <a:ext cx="97223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wèi</a:t>
            </a:r>
            <a:endParaRPr lang="en-US" altLang="zh-CN" sz="24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131840" y="3795886"/>
            <a:ext cx="97223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wèi</a:t>
            </a:r>
            <a:endParaRPr lang="en-US" altLang="zh-CN" sz="24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8185" y="351097"/>
            <a:ext cx="7491780" cy="484740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algn="just"/>
            <a:r>
              <a:rPr lang="zh-CN" altLang="en-US" sz="2700" b="1" dirty="0">
                <a:latin typeface="黑体" pitchFamily="49" charset="-122"/>
                <a:ea typeface="黑体" pitchFamily="49" charset="-122"/>
              </a:rPr>
              <a:t>    自读</a:t>
            </a:r>
            <a:r>
              <a:rPr lang="en-US" altLang="zh-CN" sz="2700" b="1" dirty="0"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700" b="1" dirty="0">
                <a:latin typeface="黑体" pitchFamily="49" charset="-122"/>
                <a:ea typeface="黑体" pitchFamily="49" charset="-122"/>
              </a:rPr>
              <a:t>两小儿辩日</a:t>
            </a:r>
            <a:r>
              <a:rPr lang="en-US" altLang="zh-CN" sz="2700" b="1" dirty="0"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700" b="1" dirty="0">
                <a:latin typeface="黑体" pitchFamily="49" charset="-122"/>
                <a:ea typeface="黑体" pitchFamily="49" charset="-122"/>
              </a:rPr>
              <a:t>，读准字音，注意停顿。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6391625" y="1167595"/>
            <a:ext cx="972235" cy="49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wèi</a:t>
            </a:r>
          </a:p>
        </p:txBody>
      </p:sp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4950091" y="1923679"/>
            <a:ext cx="2934277" cy="4385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宋体" panose="02010600030101010101" pitchFamily="2" charset="-122"/>
              </a:rPr>
              <a:t>①</a:t>
            </a:r>
            <a:r>
              <a:rPr lang="zh-CN" altLang="en-US" sz="2100" b="1" dirty="0">
                <a:latin typeface="宋体" panose="02010600030101010101" pitchFamily="2" charset="-122"/>
              </a:rPr>
              <a:t>因为（表反问语气）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851525" y="2427734"/>
            <a:ext cx="3845231" cy="1164182"/>
            <a:chOff x="6467857" y="3356992"/>
            <a:chExt cx="5126309" cy="1552243"/>
          </a:xfrm>
        </p:grpSpPr>
        <p:sp>
          <p:nvSpPr>
            <p:cNvPr id="4" name="文本框 3"/>
            <p:cNvSpPr txBox="1"/>
            <p:nvPr/>
          </p:nvSpPr>
          <p:spPr>
            <a:xfrm>
              <a:off x="6469070" y="3356992"/>
              <a:ext cx="5125096" cy="104644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例句：</a:t>
              </a:r>
              <a:endPara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r>
                <a:rPr lang="zh-CN" altLang="en-US" sz="21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此不</a:t>
              </a:r>
              <a:r>
                <a:rPr lang="zh-CN" altLang="en-US" sz="21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为</a:t>
              </a:r>
              <a:r>
                <a:rPr lang="en-US" altLang="zh-CN" sz="2100" b="1" dirty="0">
                  <a:solidFill>
                    <a:srgbClr val="6600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21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远者小</a:t>
              </a:r>
              <a:r>
                <a:rPr lang="en-US" altLang="zh-CN" sz="2100" b="1" dirty="0">
                  <a:solidFill>
                    <a:srgbClr val="6600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21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而近者大乎？</a:t>
              </a:r>
              <a:endParaRPr lang="zh-CN" altLang="en-US" sz="2100" b="1" dirty="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467857" y="4355238"/>
              <a:ext cx="4913526" cy="55399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1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此不</a:t>
              </a:r>
              <a:r>
                <a:rPr lang="zh-CN" altLang="en-US" sz="21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为</a:t>
              </a:r>
              <a:r>
                <a:rPr lang="en-US" altLang="zh-CN" sz="2100" b="1" dirty="0">
                  <a:solidFill>
                    <a:srgbClr val="6600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21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近者热</a:t>
              </a:r>
              <a:r>
                <a:rPr lang="en-US" altLang="zh-CN" sz="2100" b="1" dirty="0">
                  <a:solidFill>
                    <a:srgbClr val="6600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21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而远者凉乎？</a:t>
              </a:r>
              <a:endParaRPr lang="zh-CN" altLang="en-US" sz="2100" b="1" dirty="0"/>
            </a:p>
          </p:txBody>
        </p:sp>
      </p:grp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4950091" y="3705877"/>
            <a:ext cx="1944469" cy="4385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宋体" panose="02010600030101010101" pitchFamily="2" charset="-122"/>
              </a:rPr>
              <a:t>②同</a:t>
            </a:r>
            <a:r>
              <a:rPr lang="en-US" altLang="zh-CN" sz="2400" b="1" dirty="0">
                <a:latin typeface="宋体" panose="02010600030101010101" pitchFamily="2" charset="-122"/>
              </a:rPr>
              <a:t>“</a:t>
            </a:r>
            <a:r>
              <a:rPr lang="zh-CN" altLang="en-US" sz="2400" b="1" dirty="0">
                <a:latin typeface="宋体" panose="02010600030101010101" pitchFamily="2" charset="-122"/>
              </a:rPr>
              <a:t>谓</a:t>
            </a:r>
            <a:r>
              <a:rPr lang="en-US" altLang="zh-CN" sz="2400" b="1" dirty="0">
                <a:latin typeface="宋体" panose="02010600030101010101" pitchFamily="2" charset="-122"/>
              </a:rPr>
              <a:t>”</a:t>
            </a:r>
            <a:r>
              <a:rPr lang="zh-CN" altLang="en-US" sz="2400" b="1" dirty="0">
                <a:latin typeface="宋体" panose="02010600030101010101" pitchFamily="2" charset="-122"/>
              </a:rPr>
              <a:t>。</a:t>
            </a:r>
            <a:endParaRPr lang="en-US" altLang="zh-CN" sz="2400" b="1" dirty="0" err="1">
              <a:latin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32040" y="4191931"/>
            <a:ext cx="3543278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例句：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孰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为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汝 </a:t>
            </a:r>
            <a:r>
              <a:rPr lang="en-US" altLang="zh-CN" sz="24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多知乎？</a:t>
            </a:r>
            <a:endParaRPr lang="zh-CN" altLang="en-US" sz="2400" b="1" dirty="0"/>
          </a:p>
        </p:txBody>
      </p:sp>
      <p:sp>
        <p:nvSpPr>
          <p:cNvPr id="10" name="TextBox 17"/>
          <p:cNvSpPr txBox="1"/>
          <p:nvPr/>
        </p:nvSpPr>
        <p:spPr>
          <a:xfrm>
            <a:off x="4139952" y="1059583"/>
            <a:ext cx="600229" cy="623240"/>
          </a:xfrm>
          <a:prstGeom prst="rect">
            <a:avLst/>
          </a:prstGeom>
          <a:noFill/>
        </p:spPr>
        <p:txBody>
          <a:bodyPr wrap="none" lIns="68573" tIns="34286" rIns="68573" bIns="34286" rtlCol="0">
            <a:spAutoFit/>
          </a:bodyPr>
          <a:lstStyle/>
          <a:p>
            <a:r>
              <a:rPr lang="zh-CN" altLang="en-US" sz="3600" b="1" dirty="0">
                <a:solidFill>
                  <a:srgbClr val="3366F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为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1277205" y="1221601"/>
            <a:ext cx="864208" cy="49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 err="1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wéi</a:t>
            </a:r>
            <a:endParaRPr lang="en-US" altLang="zh-CN" sz="2800" b="1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3062" y="2835247"/>
            <a:ext cx="3066383" cy="438581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例句：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惟</a:t>
            </a:r>
            <a:r>
              <a:rPr lang="en-US" altLang="zh-CN" sz="24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弈秋之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为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听</a:t>
            </a:r>
            <a:endParaRPr lang="zh-CN" altLang="en-US" sz="24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683063" y="3861361"/>
            <a:ext cx="3025320" cy="80791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例句：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一心以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为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有</a:t>
            </a:r>
            <a:r>
              <a:rPr lang="en-US" altLang="zh-CN" sz="24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鸿鹄</a:t>
            </a:r>
            <a:r>
              <a:rPr lang="en-US" altLang="zh-CN" sz="2400" b="1" dirty="0">
                <a:solidFill>
                  <a:srgbClr val="66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将至</a:t>
            </a:r>
            <a:endParaRPr lang="zh-CN" altLang="en-US" sz="2400" b="1" dirty="0"/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683063" y="1851670"/>
            <a:ext cx="2736809" cy="8079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宋体" panose="02010600030101010101" pitchFamily="2" charset="-122"/>
              </a:rPr>
              <a:t>①表示程度范围的加深或扩大。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020910" y="572766"/>
            <a:ext cx="1091220" cy="43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latin typeface="楷体" panose="02010609060101010101" pitchFamily="49" charset="-122"/>
                <a:ea typeface="楷体" panose="02010609060101010101" pitchFamily="49" charset="-122"/>
              </a:rPr>
              <a:t>多音字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653779" y="627534"/>
            <a:ext cx="342669" cy="342275"/>
            <a:chOff x="631825" y="5181600"/>
            <a:chExt cx="1554163" cy="1552575"/>
          </a:xfrm>
        </p:grpSpPr>
        <p:sp>
          <p:nvSpPr>
            <p:cNvPr id="20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1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2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3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4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5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7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8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29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0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3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4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5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6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7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8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39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0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1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2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3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4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5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6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7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8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49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50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  <p:sp>
          <p:nvSpPr>
            <p:cNvPr id="51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/>
            </a:p>
          </p:txBody>
        </p:sp>
      </p:grpSp>
      <p:sp>
        <p:nvSpPr>
          <p:cNvPr id="52" name="TextBox 14"/>
          <p:cNvSpPr txBox="1">
            <a:spLocks noChangeArrowheads="1"/>
          </p:cNvSpPr>
          <p:nvPr/>
        </p:nvSpPr>
        <p:spPr bwMode="auto">
          <a:xfrm>
            <a:off x="683063" y="3321301"/>
            <a:ext cx="1458350" cy="4385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宋体" panose="02010600030101010101" pitchFamily="2" charset="-122"/>
              </a:rPr>
              <a:t>②认为。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/>
      <p:bldP spid="11" grpId="0"/>
      <p:bldP spid="12" grpId="0"/>
      <p:bldP spid="13" grpId="0"/>
      <p:bldP spid="16" grpId="0" animBg="1"/>
      <p:bldP spid="5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91630"/>
            <a:ext cx="1206093" cy="172819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490221" y="3642034"/>
            <a:ext cx="3672886" cy="1740327"/>
            <a:chOff x="9820" y="6071"/>
            <a:chExt cx="8645" cy="504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6643">
              <a:off x="9820" y="6071"/>
              <a:ext cx="8645" cy="504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360000" flipH="1">
              <a:off x="10390" y="6256"/>
              <a:ext cx="2676" cy="3598"/>
            </a:xfrm>
            <a:prstGeom prst="rect">
              <a:avLst/>
            </a:prstGeom>
          </p:spPr>
        </p:pic>
      </p:grpSp>
      <p:sp>
        <p:nvSpPr>
          <p:cNvPr id="17" name="文本框 14"/>
          <p:cNvSpPr txBox="1"/>
          <p:nvPr/>
        </p:nvSpPr>
        <p:spPr>
          <a:xfrm>
            <a:off x="612398" y="299177"/>
            <a:ext cx="2375426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185"/>
            <a:ext cx="372856" cy="46373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597968" y="1540416"/>
            <a:ext cx="6805355" cy="1431153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    对照注释，想想每句话的意思，再连起来说说课文的内容。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0"/>
          <p:cNvSpPr txBox="1"/>
          <p:nvPr/>
        </p:nvSpPr>
        <p:spPr>
          <a:xfrm>
            <a:off x="6300192" y="2542064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（课后第三题）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/>
        </p:nvSpPr>
        <p:spPr>
          <a:xfrm>
            <a:off x="2051720" y="1212963"/>
            <a:ext cx="864208" cy="4320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4930776" y="1178893"/>
            <a:ext cx="864208" cy="4320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7037284" y="1167594"/>
            <a:ext cx="486117" cy="4320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37075" y="1088683"/>
            <a:ext cx="7272444" cy="618971"/>
            <a:chOff x="1368428" y="2444625"/>
            <a:chExt cx="9413874" cy="825294"/>
          </a:xfrm>
        </p:grpSpPr>
        <p:grpSp>
          <p:nvGrpSpPr>
            <p:cNvPr id="5" name="组合 4"/>
            <p:cNvGrpSpPr/>
            <p:nvPr/>
          </p:nvGrpSpPr>
          <p:grpSpPr>
            <a:xfrm>
              <a:off x="1368428" y="2511411"/>
              <a:ext cx="9413874" cy="758508"/>
              <a:chOff x="2533375" y="1754207"/>
              <a:chExt cx="5121554" cy="758356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6200000">
                <a:off x="2266460" y="2021122"/>
                <a:ext cx="758038" cy="224208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5400000" flipH="1">
                <a:off x="7163978" y="2021612"/>
                <a:ext cx="758038" cy="223863"/>
              </a:xfrm>
              <a:prstGeom prst="rect">
                <a:avLst/>
              </a:prstGeom>
            </p:spPr>
          </p:pic>
        </p:grpSp>
        <p:sp>
          <p:nvSpPr>
            <p:cNvPr id="6" name="文本框 3081"/>
            <p:cNvSpPr txBox="1"/>
            <p:nvPr/>
          </p:nvSpPr>
          <p:spPr>
            <a:xfrm>
              <a:off x="1832848" y="2444625"/>
              <a:ext cx="8675687" cy="80020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1" tIns="45715" rIns="91431" bIns="45715">
              <a:spAutoFit/>
            </a:bodyPr>
            <a:lstStyle/>
            <a:p>
              <a:r>
                <a:rPr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孔子东游，见两小儿辩斗，问其故。</a:t>
              </a:r>
            </a:p>
          </p:txBody>
        </p:sp>
      </p:grpSp>
      <p:sp>
        <p:nvSpPr>
          <p:cNvPr id="10" name="文本框 5130"/>
          <p:cNvSpPr txBox="1"/>
          <p:nvPr/>
        </p:nvSpPr>
        <p:spPr>
          <a:xfrm>
            <a:off x="5580594" y="415760"/>
            <a:ext cx="2376573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辩论，争论。</a:t>
            </a:r>
          </a:p>
        </p:txBody>
      </p:sp>
      <p:sp>
        <p:nvSpPr>
          <p:cNvPr id="11" name="Freeform 24"/>
          <p:cNvSpPr/>
          <p:nvPr/>
        </p:nvSpPr>
        <p:spPr bwMode="gray">
          <a:xfrm>
            <a:off x="5038802" y="681540"/>
            <a:ext cx="594143" cy="48605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3" name="Freeform 24"/>
          <p:cNvSpPr/>
          <p:nvPr/>
        </p:nvSpPr>
        <p:spPr bwMode="gray">
          <a:xfrm rot="9727751" flipH="1">
            <a:off x="7295171" y="1498555"/>
            <a:ext cx="507938" cy="70445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4" name="文本框 13319"/>
          <p:cNvSpPr txBox="1"/>
          <p:nvPr/>
        </p:nvSpPr>
        <p:spPr>
          <a:xfrm rot="64531">
            <a:off x="7798785" y="1879894"/>
            <a:ext cx="1094634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原因。</a:t>
            </a:r>
          </a:p>
        </p:txBody>
      </p:sp>
      <p:sp>
        <p:nvSpPr>
          <p:cNvPr id="15" name="矩形 14"/>
          <p:cNvSpPr/>
          <p:nvPr/>
        </p:nvSpPr>
        <p:spPr>
          <a:xfrm>
            <a:off x="791087" y="2193709"/>
            <a:ext cx="6643603" cy="9556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66FF"/>
                </a:solidFill>
              </a:rPr>
              <a:t>句意：</a:t>
            </a:r>
            <a:r>
              <a:rPr lang="zh-CN" altLang="en-US" sz="2400" b="1" dirty="0"/>
              <a:t>（一天）孔子到东边游历，碰见两个小孩</a:t>
            </a:r>
            <a:endParaRPr lang="en-US" altLang="zh-CN" sz="2400" b="1" dirty="0"/>
          </a:p>
          <a:p>
            <a:pPr>
              <a:lnSpc>
                <a:spcPct val="120000"/>
              </a:lnSpc>
            </a:pPr>
            <a:r>
              <a:rPr lang="en-US" altLang="zh-CN" sz="2400" b="1" dirty="0"/>
              <a:t>          </a:t>
            </a:r>
            <a:r>
              <a:rPr lang="zh-CN" altLang="en-US" sz="2400" b="1" dirty="0"/>
              <a:t>    争辩，就问他们争斗的原因。</a:t>
            </a:r>
          </a:p>
        </p:txBody>
      </p:sp>
      <p:sp>
        <p:nvSpPr>
          <p:cNvPr id="16" name="矩形 15"/>
          <p:cNvSpPr/>
          <p:nvPr/>
        </p:nvSpPr>
        <p:spPr>
          <a:xfrm>
            <a:off x="2051719" y="3344296"/>
            <a:ext cx="4292079" cy="9556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交代了故事发生的时间、地点、人物和事情的起因。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3005622" y="2625756"/>
            <a:ext cx="48611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6030351" y="2625756"/>
            <a:ext cx="11882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1871348" y="3057804"/>
            <a:ext cx="70216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3923843" y="2625756"/>
            <a:ext cx="48611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99" y="3291830"/>
            <a:ext cx="1248216" cy="1769218"/>
          </a:xfrm>
          <a:prstGeom prst="rect">
            <a:avLst/>
          </a:prstGeom>
        </p:spPr>
      </p:pic>
      <p:sp>
        <p:nvSpPr>
          <p:cNvPr id="23" name="Freeform 24"/>
          <p:cNvSpPr/>
          <p:nvPr/>
        </p:nvSpPr>
        <p:spPr bwMode="gray">
          <a:xfrm>
            <a:off x="2159746" y="724236"/>
            <a:ext cx="594143" cy="48605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4" name="文本框 5130"/>
          <p:cNvSpPr txBox="1"/>
          <p:nvPr/>
        </p:nvSpPr>
        <p:spPr>
          <a:xfrm>
            <a:off x="2667495" y="339583"/>
            <a:ext cx="2376573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到东边游历。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2" grpId="0" animBg="1"/>
      <p:bldP spid="10" grpId="0"/>
      <p:bldP spid="11" grpId="0" bldLvl="0" animBg="1"/>
      <p:bldP spid="13" grpId="0" bldLvl="0" animBg="1"/>
      <p:bldP spid="14" grpId="0"/>
      <p:bldP spid="15" grpId="0"/>
      <p:bldP spid="16" grpId="0" animBg="1"/>
      <p:bldP spid="23" grpId="0" bldLvl="0" animBg="1"/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4407733" y="1505074"/>
            <a:ext cx="410030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6225116" y="1505073"/>
            <a:ext cx="713553" cy="4320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2628582" y="1505072"/>
            <a:ext cx="410030" cy="4320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06691" y="439101"/>
            <a:ext cx="2680581" cy="6924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>
                <a:latin typeface="黑体" pitchFamily="49" charset="-122"/>
                <a:ea typeface="黑体" pitchFamily="49" charset="-122"/>
              </a:rPr>
              <a:t>两个小孩的观点</a:t>
            </a:r>
            <a:endParaRPr lang="en-US" altLang="zh-CN" sz="27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9072" y="1458942"/>
            <a:ext cx="8407475" cy="500129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一儿曰：“我以日始出时去人近，而日中时远也。”</a:t>
            </a:r>
          </a:p>
        </p:txBody>
      </p:sp>
      <p:sp>
        <p:nvSpPr>
          <p:cNvPr id="24" name="矩形 23"/>
          <p:cNvSpPr/>
          <p:nvPr/>
        </p:nvSpPr>
        <p:spPr>
          <a:xfrm>
            <a:off x="459408" y="2912248"/>
            <a:ext cx="8115194" cy="9556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66F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句意：</a:t>
            </a:r>
            <a:r>
              <a:rPr lang="zh-CN" altLang="en-US" sz="2400" b="1" dirty="0">
                <a:latin typeface="黑体" panose="02010600030101010101" pitchFamily="2" charset="-122"/>
                <a:ea typeface="黑体" panose="02010600030101010101" pitchFamily="2" charset="-122"/>
              </a:rPr>
              <a:t>一个小孩说：“我认为太阳刚出来时离人近，中午时离人远。”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15903" y="1549822"/>
            <a:ext cx="568642" cy="3183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H="1">
            <a:off x="8449220" y="1512316"/>
            <a:ext cx="568642" cy="31787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26971" y="596832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（课后第四题）</a:t>
            </a:r>
          </a:p>
        </p:txBody>
      </p:sp>
      <p:sp>
        <p:nvSpPr>
          <p:cNvPr id="13" name="Freeform 24"/>
          <p:cNvSpPr/>
          <p:nvPr/>
        </p:nvSpPr>
        <p:spPr bwMode="gray">
          <a:xfrm rot="9727751" flipH="1">
            <a:off x="2931113" y="1782433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8" name="文本框 13319"/>
          <p:cNvSpPr txBox="1"/>
          <p:nvPr/>
        </p:nvSpPr>
        <p:spPr>
          <a:xfrm rot="64531">
            <a:off x="3346733" y="2042021"/>
            <a:ext cx="1094634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认为</a:t>
            </a:r>
          </a:p>
        </p:txBody>
      </p:sp>
      <p:sp>
        <p:nvSpPr>
          <p:cNvPr id="20" name="Freeform 24"/>
          <p:cNvSpPr/>
          <p:nvPr/>
        </p:nvSpPr>
        <p:spPr bwMode="gray">
          <a:xfrm rot="9727751" flipH="1">
            <a:off x="6553526" y="1782434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1" name="文本框 13319"/>
          <p:cNvSpPr txBox="1"/>
          <p:nvPr/>
        </p:nvSpPr>
        <p:spPr>
          <a:xfrm rot="64531">
            <a:off x="6969146" y="2042022"/>
            <a:ext cx="1094634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正午</a:t>
            </a:r>
          </a:p>
        </p:txBody>
      </p:sp>
      <p:sp>
        <p:nvSpPr>
          <p:cNvPr id="26" name="Freeform 24"/>
          <p:cNvSpPr/>
          <p:nvPr/>
        </p:nvSpPr>
        <p:spPr bwMode="gray">
          <a:xfrm rot="9727751" flipH="1">
            <a:off x="4710264" y="1782435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7" name="文本框 13319"/>
          <p:cNvSpPr txBox="1"/>
          <p:nvPr/>
        </p:nvSpPr>
        <p:spPr>
          <a:xfrm rot="64531">
            <a:off x="5125884" y="2042023"/>
            <a:ext cx="1094634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12" grpId="0" animBg="1"/>
      <p:bldP spid="24" grpId="0"/>
      <p:bldP spid="13" grpId="0" bldLvl="0" animBg="1"/>
      <p:bldP spid="18" grpId="0"/>
      <p:bldP spid="20" grpId="0" bldLvl="0" animBg="1"/>
      <p:bldP spid="21" grpId="0"/>
      <p:bldP spid="26" grpId="0" bldLvl="0" animBg="1"/>
      <p:bldP spid="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6713097" y="1161973"/>
            <a:ext cx="713553" cy="4320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3116563" y="1161972"/>
            <a:ext cx="410030" cy="4320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917053" y="1115842"/>
            <a:ext cx="8407475" cy="500129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一儿曰：“我以日初出远，而日中时近也。”</a:t>
            </a:r>
          </a:p>
        </p:txBody>
      </p:sp>
      <p:sp>
        <p:nvSpPr>
          <p:cNvPr id="24" name="矩形 23"/>
          <p:cNvSpPr/>
          <p:nvPr/>
        </p:nvSpPr>
        <p:spPr>
          <a:xfrm>
            <a:off x="565716" y="2427734"/>
            <a:ext cx="8194158" cy="9556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66F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句意：</a:t>
            </a:r>
            <a:r>
              <a:rPr lang="zh-CN" altLang="en-US" sz="2400" b="1" dirty="0">
                <a:latin typeface="黑体" panose="02010600030101010101" pitchFamily="2" charset="-122"/>
                <a:ea typeface="黑体" panose="02010600030101010101" pitchFamily="2" charset="-122"/>
              </a:rPr>
              <a:t>一个小孩说：“我认为太阳刚出来时离人远，中午时离人近。”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503884" y="1206722"/>
            <a:ext cx="568642" cy="3183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H="1">
            <a:off x="7992471" y="1172711"/>
            <a:ext cx="568642" cy="317878"/>
          </a:xfrm>
          <a:prstGeom prst="rect">
            <a:avLst/>
          </a:prstGeom>
        </p:spPr>
      </p:pic>
      <p:sp>
        <p:nvSpPr>
          <p:cNvPr id="13" name="Freeform 24"/>
          <p:cNvSpPr/>
          <p:nvPr/>
        </p:nvSpPr>
        <p:spPr bwMode="gray">
          <a:xfrm rot="9727751" flipH="1">
            <a:off x="3419094" y="1439333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8" name="文本框 13319"/>
          <p:cNvSpPr txBox="1"/>
          <p:nvPr/>
        </p:nvSpPr>
        <p:spPr>
          <a:xfrm rot="64531">
            <a:off x="3834714" y="1698921"/>
            <a:ext cx="1094634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认为</a:t>
            </a:r>
          </a:p>
        </p:txBody>
      </p:sp>
      <p:sp>
        <p:nvSpPr>
          <p:cNvPr id="20" name="Freeform 24"/>
          <p:cNvSpPr/>
          <p:nvPr/>
        </p:nvSpPr>
        <p:spPr bwMode="gray">
          <a:xfrm rot="9727751" flipH="1">
            <a:off x="7041507" y="1439334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1" name="文本框 13319"/>
          <p:cNvSpPr txBox="1"/>
          <p:nvPr/>
        </p:nvSpPr>
        <p:spPr>
          <a:xfrm rot="64531">
            <a:off x="7457127" y="1698922"/>
            <a:ext cx="1094634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正午</a:t>
            </a:r>
          </a:p>
        </p:txBody>
      </p:sp>
    </p:spTree>
    <p:extLst>
      <p:ext uri="{BB962C8B-B14F-4D97-AF65-F5344CB8AC3E}">
        <p14:creationId xmlns:p14="http://schemas.microsoft.com/office/powerpoint/2010/main" val="350826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 animBg="1"/>
      <p:bldP spid="24" grpId="0"/>
      <p:bldP spid="13" grpId="0" bldLvl="0" animBg="1"/>
      <p:bldP spid="18" grpId="0"/>
      <p:bldP spid="20" grpId="0" bldLvl="0" animBg="1"/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130"/>
          <p:cNvSpPr txBox="1"/>
          <p:nvPr/>
        </p:nvSpPr>
        <p:spPr>
          <a:xfrm>
            <a:off x="2771800" y="3651870"/>
            <a:ext cx="3240360" cy="6847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lIns="68573" tIns="34286" rIns="68573" bIns="34286">
            <a:spAutoFit/>
          </a:bodyPr>
          <a:lstStyle/>
          <a:p>
            <a:pPr algn="ctr"/>
            <a:r>
              <a:rPr lang="zh-CN" altLang="en-US" sz="4000" b="1" dirty="0">
                <a:latin typeface="Arial" panose="020B0604020202020204" pitchFamily="34" charset="0"/>
                <a:ea typeface="黑体" panose="02010600030101010101" pitchFamily="2" charset="-122"/>
              </a:rPr>
              <a:t>观点截然相反</a:t>
            </a:r>
          </a:p>
        </p:txBody>
      </p:sp>
      <p:sp>
        <p:nvSpPr>
          <p:cNvPr id="4" name="矩形 3"/>
          <p:cNvSpPr/>
          <p:nvPr/>
        </p:nvSpPr>
        <p:spPr>
          <a:xfrm>
            <a:off x="539553" y="987574"/>
            <a:ext cx="7920879" cy="1177237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我以（       ）时去人（     ），而（    ）时（   ）也。</a:t>
            </a:r>
          </a:p>
        </p:txBody>
      </p:sp>
      <p:sp>
        <p:nvSpPr>
          <p:cNvPr id="5" name="矩形 4"/>
          <p:cNvSpPr/>
          <p:nvPr/>
        </p:nvSpPr>
        <p:spPr>
          <a:xfrm>
            <a:off x="526853" y="2355726"/>
            <a:ext cx="8352927" cy="623239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我以（        ），而（        ）也。</a:t>
            </a:r>
          </a:p>
        </p:txBody>
      </p:sp>
      <p:sp>
        <p:nvSpPr>
          <p:cNvPr id="2" name="矩形 1"/>
          <p:cNvSpPr/>
          <p:nvPr/>
        </p:nvSpPr>
        <p:spPr>
          <a:xfrm>
            <a:off x="6084306" y="1004286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39358" y="1543217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远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89418" y="1000243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日始出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29048" y="1504330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日中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84248" y="2384906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日初出远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11302" y="2357589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日中时近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3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6" grpId="0"/>
      <p:bldP spid="7" grpId="0"/>
      <p:bldP spid="8" grpId="0"/>
      <p:bldP spid="10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圆角矩形 53"/>
          <p:cNvSpPr/>
          <p:nvPr/>
        </p:nvSpPr>
        <p:spPr>
          <a:xfrm>
            <a:off x="5992316" y="1436497"/>
            <a:ext cx="410030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882408" y="1993256"/>
            <a:ext cx="713553" cy="4320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4963613" y="1447393"/>
            <a:ext cx="713553" cy="4320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3"/>
          <p:cNvSpPr txBox="1"/>
          <p:nvPr/>
        </p:nvSpPr>
        <p:spPr>
          <a:xfrm>
            <a:off x="827584" y="1347614"/>
            <a:ext cx="7056784" cy="114954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一儿日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:“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日初出大如车盖，及日中则如盘盂，此不为远者小而近者大乎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?”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6" name="文本框 5130"/>
          <p:cNvSpPr txBox="1"/>
          <p:nvPr/>
        </p:nvSpPr>
        <p:spPr>
          <a:xfrm>
            <a:off x="5856259" y="2643758"/>
            <a:ext cx="2705989" cy="807905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400" b="1" dirty="0">
                <a:solidFill>
                  <a:srgbClr val="3366FF"/>
                </a:solidFill>
                <a:latin typeface="黑体" panose="02010600030101010101" pitchFamily="2" charset="-122"/>
                <a:ea typeface="黑体" panose="02010600030101010101" pitchFamily="2" charset="-122"/>
                <a:sym typeface="宋体" panose="02010600030101010101" pitchFamily="2" charset="-122"/>
              </a:rPr>
              <a:t>古时车上的圆形篷盖，像雨伞一样。</a:t>
            </a:r>
            <a:endParaRPr lang="zh-CN" altLang="en-US" sz="2400" b="1" dirty="0">
              <a:solidFill>
                <a:srgbClr val="3366FF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034" y="262368"/>
            <a:ext cx="9073966" cy="8079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两个小孩是怎样说明自己的观点的？</a:t>
            </a:r>
            <a:endParaRPr lang="en-US" altLang="zh-CN" sz="32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1" name="文本框 10"/>
          <p:cNvSpPr txBox="1"/>
          <p:nvPr/>
        </p:nvSpPr>
        <p:spPr>
          <a:xfrm>
            <a:off x="7119422" y="554072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（课后第四题）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1062487" y="1504233"/>
            <a:ext cx="568642" cy="31836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H="1">
            <a:off x="6034089" y="2004823"/>
            <a:ext cx="568642" cy="317878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 bwMode="gray">
          <a:xfrm rot="9727751" flipH="1">
            <a:off x="5695830" y="1738700"/>
            <a:ext cx="761413" cy="97336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pic>
        <p:nvPicPr>
          <p:cNvPr id="27" name="Picture 2" descr="http://s15.sinaimg.cn/middle/53de3f9ax85d798140cfe&amp;6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5198" y="3465318"/>
            <a:ext cx="2208449" cy="1521591"/>
          </a:xfrm>
          <a:prstGeom prst="rect">
            <a:avLst/>
          </a:prstGeom>
          <a:noFill/>
        </p:spPr>
      </p:pic>
      <p:sp>
        <p:nvSpPr>
          <p:cNvPr id="29" name="Freeform 24"/>
          <p:cNvSpPr/>
          <p:nvPr/>
        </p:nvSpPr>
        <p:spPr bwMode="gray">
          <a:xfrm rot="9727751" flipH="1">
            <a:off x="1184940" y="2270617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31" name="文本框 13319"/>
          <p:cNvSpPr txBox="1"/>
          <p:nvPr/>
        </p:nvSpPr>
        <p:spPr>
          <a:xfrm rot="64531">
            <a:off x="1600464" y="2540387"/>
            <a:ext cx="2179536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盛物的器皿。</a:t>
            </a:r>
          </a:p>
        </p:txBody>
      </p:sp>
      <p:sp>
        <p:nvSpPr>
          <p:cNvPr id="41" name="TextBox 17"/>
          <p:cNvSpPr txBox="1"/>
          <p:nvPr/>
        </p:nvSpPr>
        <p:spPr>
          <a:xfrm>
            <a:off x="827584" y="4122316"/>
            <a:ext cx="1495143" cy="482918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圆为盘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" name="右箭头 43"/>
          <p:cNvSpPr/>
          <p:nvPr/>
        </p:nvSpPr>
        <p:spPr>
          <a:xfrm rot="2374479">
            <a:off x="2588500" y="3133926"/>
            <a:ext cx="730066" cy="207776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50" name="右箭头 49"/>
          <p:cNvSpPr/>
          <p:nvPr/>
        </p:nvSpPr>
        <p:spPr>
          <a:xfrm rot="8475254">
            <a:off x="1674881" y="3160517"/>
            <a:ext cx="715671" cy="179079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pic>
        <p:nvPicPr>
          <p:cNvPr id="51" name="图片 50" descr="图片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6008" y="3420238"/>
            <a:ext cx="1087897" cy="708660"/>
          </a:xfrm>
          <a:prstGeom prst="rect">
            <a:avLst/>
          </a:prstGeom>
        </p:spPr>
      </p:pic>
      <p:pic>
        <p:nvPicPr>
          <p:cNvPr id="52" name="图片 51" descr="t0155201f2f2a397a7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42359" y="3390294"/>
            <a:ext cx="1114570" cy="835819"/>
          </a:xfrm>
          <a:prstGeom prst="rect">
            <a:avLst/>
          </a:prstGeom>
        </p:spPr>
      </p:pic>
      <p:sp>
        <p:nvSpPr>
          <p:cNvPr id="53" name="TextBox 17"/>
          <p:cNvSpPr txBox="1"/>
          <p:nvPr/>
        </p:nvSpPr>
        <p:spPr>
          <a:xfrm>
            <a:off x="2932841" y="4083918"/>
            <a:ext cx="1495143" cy="482918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方为盂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5" name="Freeform 24"/>
          <p:cNvSpPr/>
          <p:nvPr/>
        </p:nvSpPr>
        <p:spPr bwMode="gray">
          <a:xfrm rot="9177829" flipH="1">
            <a:off x="6432471" y="1699626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56" name="文本框 13319"/>
          <p:cNvSpPr txBox="1"/>
          <p:nvPr/>
        </p:nvSpPr>
        <p:spPr>
          <a:xfrm rot="64531">
            <a:off x="6929094" y="1937070"/>
            <a:ext cx="1746769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到，到了。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" y="411510"/>
            <a:ext cx="7014126" cy="605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8" grpId="0" animBg="1"/>
      <p:bldP spid="24" grpId="0" animBg="1"/>
      <p:bldP spid="46" grpId="0"/>
      <p:bldP spid="25" grpId="0" bldLvl="0" animBg="1"/>
      <p:bldP spid="29" grpId="0" bldLvl="0" animBg="1"/>
      <p:bldP spid="31" grpId="0"/>
      <p:bldP spid="41" grpId="0"/>
      <p:bldP spid="44" grpId="0" animBg="1"/>
      <p:bldP spid="50" grpId="0" animBg="1"/>
      <p:bldP spid="53" grpId="0"/>
      <p:bldP spid="55" grpId="0" bldLvl="0" animBg="1"/>
      <p:bldP spid="5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3"/>
          <p:cNvSpPr txBox="1"/>
          <p:nvPr/>
        </p:nvSpPr>
        <p:spPr>
          <a:xfrm>
            <a:off x="1161038" y="687279"/>
            <a:ext cx="3996964" cy="1613070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一儿日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:“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日初出大如车盖，及日中则如盘盂，此不为远者小而近者大乎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?”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1269064" y="2307459"/>
            <a:ext cx="3726899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4725898" y="1713393"/>
            <a:ext cx="432104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24"/>
          <p:cNvSpPr/>
          <p:nvPr/>
        </p:nvSpPr>
        <p:spPr bwMode="gray">
          <a:xfrm rot="5878328" flipH="1">
            <a:off x="5450195" y="1151667"/>
            <a:ext cx="507872" cy="704541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46" name="文本框 5130"/>
          <p:cNvSpPr txBox="1"/>
          <p:nvPr/>
        </p:nvSpPr>
        <p:spPr>
          <a:xfrm>
            <a:off x="6155867" y="1187780"/>
            <a:ext cx="2376573" cy="807906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2400" b="1" dirty="0">
                <a:solidFill>
                  <a:srgbClr val="3366FF"/>
                </a:solidFill>
                <a:latin typeface="黑体" panose="02010600030101010101" pitchFamily="2" charset="-122"/>
                <a:ea typeface="黑体" panose="02010600030101010101" pitchFamily="2" charset="-122"/>
                <a:sym typeface="宋体" panose="02010600030101010101" pitchFamily="2" charset="-122"/>
              </a:rPr>
              <a:t>强调自己的观点正确。</a:t>
            </a:r>
            <a:endParaRPr lang="zh-CN" altLang="en-US" sz="2400" b="1" dirty="0">
              <a:solidFill>
                <a:srgbClr val="3366FF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5914184" y="687279"/>
            <a:ext cx="918222" cy="739806"/>
            <a:chOff x="3563888" y="2427734"/>
            <a:chExt cx="1224136" cy="98640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48" name="爆炸形 1 47"/>
            <p:cNvSpPr/>
            <p:nvPr/>
          </p:nvSpPr>
          <p:spPr>
            <a:xfrm>
              <a:off x="3635896" y="2427734"/>
              <a:ext cx="1130424" cy="986408"/>
            </a:xfrm>
            <a:prstGeom prst="irregularSeal1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文本框 11"/>
            <p:cNvSpPr txBox="1"/>
            <p:nvPr/>
          </p:nvSpPr>
          <p:spPr>
            <a:xfrm>
              <a:off x="3563888" y="2643758"/>
              <a:ext cx="1224136" cy="461665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rgbClr val="0000FF"/>
                  </a:solidFill>
                  <a:latin typeface="黑体" panose="02010600030101010101" pitchFamily="2" charset="-122"/>
                  <a:ea typeface="黑体" panose="02010600030101010101" pitchFamily="2" charset="-122"/>
                </a:rPr>
                <a:t>反问</a:t>
              </a: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777257" y="812416"/>
            <a:ext cx="568642" cy="31836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H="1">
            <a:off x="5215791" y="1864199"/>
            <a:ext cx="568642" cy="31787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765200" y="2895386"/>
            <a:ext cx="7687597" cy="13988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66F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句意：</a:t>
            </a:r>
            <a:r>
              <a:rPr lang="zh-CN" altLang="en-US" sz="2400" b="1" dirty="0">
                <a:latin typeface="黑体" panose="02010600030101010101" pitchFamily="2" charset="-122"/>
                <a:ea typeface="黑体" panose="02010600030101010101" pitchFamily="2" charset="-122"/>
              </a:rPr>
              <a:t>一个小孩说：“太阳刚出来的时候大的就像车盖，等到中午时就（小的）像盘子，这难道不是远处小而近处大吗</a:t>
            </a:r>
            <a:r>
              <a:rPr lang="en-US" altLang="zh-CN" sz="2400" b="1" dirty="0">
                <a:latin typeface="黑体" panose="02010600030101010101" pitchFamily="2" charset="-122"/>
                <a:ea typeface="黑体" panose="02010600030101010101" pitchFamily="2" charset="-122"/>
              </a:rPr>
              <a:t>?</a:t>
            </a:r>
            <a:r>
              <a:rPr lang="zh-CN" altLang="en-US" sz="2400" b="1" dirty="0">
                <a:latin typeface="黑体" panose="02010600030101010101" pitchFamily="2" charset="-122"/>
                <a:ea typeface="黑体" panose="02010600030101010101" pitchFamily="2" charset="-122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59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46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文本占位符 4098"/>
          <p:cNvSpPr>
            <a:spLocks noGrp="1"/>
          </p:cNvSpPr>
          <p:nvPr>
            <p:ph type="body" idx="1"/>
          </p:nvPr>
        </p:nvSpPr>
        <p:spPr>
          <a:xfrm>
            <a:off x="611560" y="1131590"/>
            <a:ext cx="8004810" cy="1365156"/>
          </a:xfr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zh-CN" altLang="en-US" sz="40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古人写的文章，我们叫做</a:t>
            </a:r>
            <a:r>
              <a:rPr lang="zh-CN" altLang="en-US" sz="4000" b="1" dirty="0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文言文</a:t>
            </a:r>
            <a:r>
              <a:rPr lang="zh-CN" altLang="en-US" sz="40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，也叫</a:t>
            </a:r>
            <a:r>
              <a:rPr lang="zh-CN" altLang="en-US" sz="4000" b="1" dirty="0">
                <a:solidFill>
                  <a:srgbClr val="CC00CC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古文</a:t>
            </a:r>
            <a:r>
              <a:rPr lang="zh-CN" altLang="en-US" sz="40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。我们今天再来学习两篇有关寓言故事的文言文。</a:t>
            </a:r>
          </a:p>
        </p:txBody>
      </p:sp>
      <p:sp>
        <p:nvSpPr>
          <p:cNvPr id="4102" name="文本框 4101"/>
          <p:cNvSpPr txBox="1"/>
          <p:nvPr/>
        </p:nvSpPr>
        <p:spPr>
          <a:xfrm>
            <a:off x="1656160" y="2950369"/>
            <a:ext cx="5022056" cy="598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sz="3300" dirty="0">
              <a:solidFill>
                <a:srgbClr val="FF3300"/>
              </a:solidFill>
              <a:effectLst>
                <a:outerShdw blurRad="38100" dist="38100" dir="2700000">
                  <a:srgbClr val="000000"/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738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061152" y="1203598"/>
            <a:ext cx="3400868" cy="2937217"/>
            <a:chOff x="766614" y="1672951"/>
            <a:chExt cx="4533900" cy="3916289"/>
          </a:xfrm>
        </p:grpSpPr>
        <p:sp>
          <p:nvSpPr>
            <p:cNvPr id="9" name="文本框 11"/>
            <p:cNvSpPr txBox="1"/>
            <p:nvPr/>
          </p:nvSpPr>
          <p:spPr>
            <a:xfrm>
              <a:off x="1054647" y="1672951"/>
              <a:ext cx="4104493" cy="6771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700" b="1" dirty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日初出：大如</a:t>
              </a:r>
              <a:r>
                <a:rPr lang="zh-CN" altLang="en-US" sz="27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rPr>
                <a:t>车盖</a:t>
              </a:r>
            </a:p>
          </p:txBody>
        </p:sp>
        <p:pic>
          <p:nvPicPr>
            <p:cNvPr id="11" name="Picture 2" descr="http://s15.sinaimg.cn/middle/53de3f9ax85d798140cfe&amp;69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6614" y="2465039"/>
              <a:ext cx="4533900" cy="3124201"/>
            </a:xfrm>
            <a:prstGeom prst="rect">
              <a:avLst/>
            </a:prstGeom>
            <a:noFill/>
          </p:spPr>
        </p:pic>
      </p:grpSp>
      <p:grpSp>
        <p:nvGrpSpPr>
          <p:cNvPr id="6" name="组合 5"/>
          <p:cNvGrpSpPr/>
          <p:nvPr/>
        </p:nvGrpSpPr>
        <p:grpSpPr>
          <a:xfrm>
            <a:off x="6084366" y="2205044"/>
            <a:ext cx="2304058" cy="1418666"/>
            <a:chOff x="7463362" y="2940059"/>
            <a:chExt cx="3071678" cy="1891554"/>
          </a:xfrm>
        </p:grpSpPr>
        <p:sp>
          <p:nvSpPr>
            <p:cNvPr id="10" name="文本框 11"/>
            <p:cNvSpPr txBox="1"/>
            <p:nvPr/>
          </p:nvSpPr>
          <p:spPr>
            <a:xfrm>
              <a:off x="7463362" y="2940059"/>
              <a:ext cx="3071678" cy="6771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7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rPr>
                <a:t>日中：如盘盂</a:t>
              </a:r>
            </a:p>
          </p:txBody>
        </p:sp>
        <p:pic>
          <p:nvPicPr>
            <p:cNvPr id="12" name="Picture 4" descr="http://www.dxbei.com/uploads/allimg/151015/15-1510151I91W3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33" b="100000" l="0" r="99558"/>
                      </a14:imgEffect>
                    </a14:imgLayer>
                  </a14:imgProps>
                </a:ext>
              </a:extLst>
            </a:blip>
            <a:srcRect r="-313" b="8081"/>
            <a:stretch>
              <a:fillRect/>
            </a:stretch>
          </p:blipFill>
          <p:spPr bwMode="auto">
            <a:xfrm>
              <a:off x="7967414" y="3617167"/>
              <a:ext cx="1883271" cy="1214446"/>
            </a:xfrm>
            <a:prstGeom prst="rect">
              <a:avLst/>
            </a:prstGeom>
            <a:noFill/>
          </p:spPr>
        </p:pic>
      </p:grpSp>
      <p:sp>
        <p:nvSpPr>
          <p:cNvPr id="18" name="左右箭头 17"/>
          <p:cNvSpPr/>
          <p:nvPr/>
        </p:nvSpPr>
        <p:spPr>
          <a:xfrm>
            <a:off x="4753256" y="2994133"/>
            <a:ext cx="1437828" cy="225689"/>
          </a:xfrm>
          <a:prstGeom prst="leftRightArrow">
            <a:avLst/>
          </a:prstGeom>
          <a:solidFill>
            <a:srgbClr val="0000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4" rIns="68567" bIns="34284" spcCol="0"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899592" y="411510"/>
            <a:ext cx="5082160" cy="5616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200" b="1" dirty="0">
                <a:solidFill>
                  <a:srgbClr val="3366F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视觉感受：大的近，小的远</a:t>
            </a:r>
            <a:endParaRPr lang="zh-CN" altLang="en-US" sz="3200" b="1" dirty="0">
              <a:solidFill>
                <a:srgbClr val="0066FF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932040" y="2047968"/>
            <a:ext cx="918222" cy="739806"/>
            <a:chOff x="3563888" y="2427734"/>
            <a:chExt cx="1224136" cy="986408"/>
          </a:xfrm>
        </p:grpSpPr>
        <p:sp>
          <p:nvSpPr>
            <p:cNvPr id="14" name="爆炸形 1 13"/>
            <p:cNvSpPr/>
            <p:nvPr/>
          </p:nvSpPr>
          <p:spPr>
            <a:xfrm>
              <a:off x="3635896" y="2427734"/>
              <a:ext cx="1130424" cy="986408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1"/>
            <p:cNvSpPr txBox="1"/>
            <p:nvPr/>
          </p:nvSpPr>
          <p:spPr>
            <a:xfrm>
              <a:off x="3563888" y="2643758"/>
              <a:ext cx="1224136" cy="461665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rgbClr val="0000FF"/>
                  </a:solidFill>
                  <a:latin typeface="黑体" panose="02010600030101010101" pitchFamily="2" charset="-122"/>
                  <a:ea typeface="黑体" panose="02010600030101010101" pitchFamily="2" charset="-122"/>
                </a:rPr>
                <a:t>比喻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圆角矩形 53"/>
          <p:cNvSpPr/>
          <p:nvPr/>
        </p:nvSpPr>
        <p:spPr>
          <a:xfrm>
            <a:off x="5992316" y="850892"/>
            <a:ext cx="410030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882408" y="1407651"/>
            <a:ext cx="713553" cy="4320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4255091" y="861788"/>
            <a:ext cx="1427106" cy="4320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3"/>
          <p:cNvSpPr txBox="1"/>
          <p:nvPr/>
        </p:nvSpPr>
        <p:spPr>
          <a:xfrm>
            <a:off x="827584" y="762009"/>
            <a:ext cx="7056784" cy="107292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一儿日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:“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日初出沧沧凉凉，及其日中如探汤，此不为近者热而远者凉乎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?”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6" name="文本框 5130"/>
          <p:cNvSpPr txBox="1"/>
          <p:nvPr/>
        </p:nvSpPr>
        <p:spPr>
          <a:xfrm>
            <a:off x="5571559" y="195486"/>
            <a:ext cx="2705989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b="1" dirty="0">
                <a:solidFill>
                  <a:srgbClr val="3366FF"/>
                </a:solidFill>
                <a:latin typeface="黑体" panose="02010600030101010101" pitchFamily="2" charset="-122"/>
                <a:ea typeface="黑体" panose="02010600030101010101" pitchFamily="2" charset="-122"/>
                <a:sym typeface="宋体" panose="02010600030101010101" pitchFamily="2" charset="-122"/>
              </a:rPr>
              <a:t>寒凉。</a:t>
            </a:r>
            <a:endParaRPr lang="zh-CN" altLang="en-US" sz="2800" b="1" dirty="0">
              <a:solidFill>
                <a:srgbClr val="3366FF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1062487" y="918628"/>
            <a:ext cx="568642" cy="31836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H="1">
            <a:off x="6034089" y="1419218"/>
            <a:ext cx="568642" cy="317878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 bwMode="gray">
          <a:xfrm rot="11457641" flipH="1" flipV="1">
            <a:off x="4891016" y="468765"/>
            <a:ext cx="624198" cy="586487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9" name="Freeform 24"/>
          <p:cNvSpPr/>
          <p:nvPr/>
        </p:nvSpPr>
        <p:spPr bwMode="gray">
          <a:xfrm rot="9727751" flipH="1">
            <a:off x="1203473" y="1690472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31" name="文本框 13319"/>
          <p:cNvSpPr txBox="1"/>
          <p:nvPr/>
        </p:nvSpPr>
        <p:spPr>
          <a:xfrm rot="64531">
            <a:off x="1638690" y="1890106"/>
            <a:ext cx="3219777" cy="136190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把手伸到热水里去。这里指天气很热。汤，热水。</a:t>
            </a:r>
          </a:p>
        </p:txBody>
      </p:sp>
      <p:sp>
        <p:nvSpPr>
          <p:cNvPr id="55" name="Freeform 24"/>
          <p:cNvSpPr/>
          <p:nvPr/>
        </p:nvSpPr>
        <p:spPr bwMode="gray">
          <a:xfrm rot="9177829" flipH="1">
            <a:off x="6432471" y="1114021"/>
            <a:ext cx="407102" cy="63660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56" name="文本框 13319"/>
          <p:cNvSpPr txBox="1"/>
          <p:nvPr/>
        </p:nvSpPr>
        <p:spPr>
          <a:xfrm rot="64531">
            <a:off x="6929094" y="1351465"/>
            <a:ext cx="1746769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到，到了。</a:t>
            </a:r>
          </a:p>
        </p:txBody>
      </p:sp>
      <p:cxnSp>
        <p:nvCxnSpPr>
          <p:cNvPr id="30" name="直接连接符 29"/>
          <p:cNvCxnSpPr/>
          <p:nvPr/>
        </p:nvCxnSpPr>
        <p:spPr>
          <a:xfrm flipV="1">
            <a:off x="1937542" y="1808366"/>
            <a:ext cx="3930602" cy="19381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24"/>
          <p:cNvSpPr/>
          <p:nvPr/>
        </p:nvSpPr>
        <p:spPr bwMode="gray">
          <a:xfrm rot="10242102" flipH="1">
            <a:off x="5256696" y="1802915"/>
            <a:ext cx="507872" cy="704541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33" name="文本框 5130"/>
          <p:cNvSpPr txBox="1"/>
          <p:nvPr/>
        </p:nvSpPr>
        <p:spPr>
          <a:xfrm>
            <a:off x="5946031" y="2555932"/>
            <a:ext cx="2376573" cy="807906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2400" b="1" dirty="0">
                <a:solidFill>
                  <a:srgbClr val="3366FF"/>
                </a:solidFill>
                <a:latin typeface="黑体" panose="02010600030101010101" pitchFamily="2" charset="-122"/>
                <a:ea typeface="黑体" panose="02010600030101010101" pitchFamily="2" charset="-122"/>
                <a:sym typeface="宋体" panose="02010600030101010101" pitchFamily="2" charset="-122"/>
              </a:rPr>
              <a:t>强调自己的观点正确。</a:t>
            </a:r>
            <a:endParaRPr lang="zh-CN" altLang="en-US" sz="2400" b="1" dirty="0">
              <a:solidFill>
                <a:srgbClr val="3366FF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783991" y="2217637"/>
            <a:ext cx="918222" cy="739806"/>
            <a:chOff x="3563888" y="2427734"/>
            <a:chExt cx="1224136" cy="986408"/>
          </a:xfrm>
        </p:grpSpPr>
        <p:sp>
          <p:nvSpPr>
            <p:cNvPr id="35" name="爆炸形 1 34"/>
            <p:cNvSpPr/>
            <p:nvPr/>
          </p:nvSpPr>
          <p:spPr>
            <a:xfrm>
              <a:off x="3635896" y="2427734"/>
              <a:ext cx="1130424" cy="986408"/>
            </a:xfrm>
            <a:prstGeom prst="irregularSeal1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11"/>
            <p:cNvSpPr txBox="1"/>
            <p:nvPr/>
          </p:nvSpPr>
          <p:spPr>
            <a:xfrm>
              <a:off x="3563888" y="2643758"/>
              <a:ext cx="1224136" cy="461665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rgbClr val="0000FF"/>
                  </a:solidFill>
                  <a:latin typeface="黑体" panose="02010600030101010101" pitchFamily="2" charset="-122"/>
                  <a:ea typeface="黑体" panose="02010600030101010101" pitchFamily="2" charset="-122"/>
                </a:rPr>
                <a:t>反问</a:t>
              </a:r>
            </a:p>
          </p:txBody>
        </p:sp>
      </p:grpSp>
      <p:sp>
        <p:nvSpPr>
          <p:cNvPr id="37" name="矩形 36"/>
          <p:cNvSpPr/>
          <p:nvPr/>
        </p:nvSpPr>
        <p:spPr>
          <a:xfrm>
            <a:off x="818958" y="3400666"/>
            <a:ext cx="7687597" cy="13988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66F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句意：</a:t>
            </a:r>
            <a:r>
              <a:rPr lang="zh-CN" altLang="en-US" sz="2400" b="1" dirty="0">
                <a:latin typeface="黑体" panose="02010600030101010101" pitchFamily="2" charset="-122"/>
                <a:ea typeface="黑体" panose="02010600030101010101" pitchFamily="2" charset="-122"/>
              </a:rPr>
              <a:t>一个小孩说：“太阳刚出来的时候很清凉，到了中午的时候就像把手放进热水里一样烫，这不是近的热而远的凉吗？”</a:t>
            </a:r>
          </a:p>
        </p:txBody>
      </p:sp>
    </p:spTree>
    <p:extLst>
      <p:ext uri="{BB962C8B-B14F-4D97-AF65-F5344CB8AC3E}">
        <p14:creationId xmlns:p14="http://schemas.microsoft.com/office/powerpoint/2010/main" val="353293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8" grpId="0" animBg="1"/>
      <p:bldP spid="24" grpId="0" animBg="1"/>
      <p:bldP spid="46" grpId="0"/>
      <p:bldP spid="25" grpId="0" bldLvl="0" animBg="1"/>
      <p:bldP spid="29" grpId="0" bldLvl="0" animBg="1"/>
      <p:bldP spid="31" grpId="0"/>
      <p:bldP spid="55" grpId="0" bldLvl="0" animBg="1"/>
      <p:bldP spid="56" grpId="0"/>
      <p:bldP spid="32" grpId="0" bldLvl="0" animBg="1"/>
      <p:bldP spid="33" grpId="0"/>
      <p:bldP spid="3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1"/>
          <p:cNvSpPr txBox="1"/>
          <p:nvPr/>
        </p:nvSpPr>
        <p:spPr>
          <a:xfrm>
            <a:off x="552232" y="1491630"/>
            <a:ext cx="2952327" cy="48474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日初出：沧沧凉凉</a:t>
            </a:r>
          </a:p>
        </p:txBody>
      </p:sp>
      <p:sp>
        <p:nvSpPr>
          <p:cNvPr id="10" name="文本框 11"/>
          <p:cNvSpPr txBox="1"/>
          <p:nvPr/>
        </p:nvSpPr>
        <p:spPr>
          <a:xfrm>
            <a:off x="5664800" y="1513829"/>
            <a:ext cx="2304256" cy="48474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日中：如探汤</a:t>
            </a:r>
          </a:p>
        </p:txBody>
      </p:sp>
      <p:sp>
        <p:nvSpPr>
          <p:cNvPr id="18" name="左右箭头 17"/>
          <p:cNvSpPr/>
          <p:nvPr/>
        </p:nvSpPr>
        <p:spPr>
          <a:xfrm>
            <a:off x="3954518" y="1648122"/>
            <a:ext cx="1188287" cy="225689"/>
          </a:xfrm>
          <a:prstGeom prst="leftRightArrow">
            <a:avLst/>
          </a:prstGeom>
          <a:solidFill>
            <a:srgbClr val="0000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4" rIns="68567" bIns="34284" spcCol="0"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304163" y="339502"/>
            <a:ext cx="4474623" cy="9310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3366F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触觉感受：靠近热源感觉热</a:t>
            </a:r>
            <a:endParaRPr lang="en-US" altLang="zh-CN" sz="2800" b="1" dirty="0">
              <a:solidFill>
                <a:srgbClr val="3366FF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r>
              <a:rPr lang="en-US" altLang="zh-CN" sz="2800" b="1" dirty="0">
                <a:solidFill>
                  <a:srgbClr val="3366F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          </a:t>
            </a:r>
            <a:r>
              <a:rPr lang="zh-CN" altLang="en-US" sz="2800" b="1" dirty="0">
                <a:solidFill>
                  <a:srgbClr val="3366F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远离热源感觉凉</a:t>
            </a:r>
          </a:p>
        </p:txBody>
      </p:sp>
      <p:sp>
        <p:nvSpPr>
          <p:cNvPr id="8" name="文本框 11"/>
          <p:cNvSpPr txBox="1"/>
          <p:nvPr/>
        </p:nvSpPr>
        <p:spPr>
          <a:xfrm>
            <a:off x="1388851" y="2131075"/>
            <a:ext cx="1944469" cy="48474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清凉、寒冷</a:t>
            </a:r>
          </a:p>
        </p:txBody>
      </p:sp>
      <p:sp>
        <p:nvSpPr>
          <p:cNvPr id="13" name="文本框 11"/>
          <p:cNvSpPr txBox="1"/>
          <p:nvPr/>
        </p:nvSpPr>
        <p:spPr>
          <a:xfrm>
            <a:off x="6168856" y="2077069"/>
            <a:ext cx="1079980" cy="48474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很热</a:t>
            </a:r>
          </a:p>
        </p:txBody>
      </p:sp>
      <p:pic>
        <p:nvPicPr>
          <p:cNvPr id="1026" name="Picture 2" descr="http://photocdn.sohu.com/20120823/Img351292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64" y="2590603"/>
            <a:ext cx="2566928" cy="203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任意多边形 4"/>
          <p:cNvSpPr/>
          <p:nvPr/>
        </p:nvSpPr>
        <p:spPr>
          <a:xfrm>
            <a:off x="1159214" y="2615823"/>
            <a:ext cx="2403741" cy="2023177"/>
          </a:xfrm>
          <a:custGeom>
            <a:avLst/>
            <a:gdLst>
              <a:gd name="connsiteX0" fmla="*/ 341376 w 2036064"/>
              <a:gd name="connsiteY0" fmla="*/ 231742 h 1743550"/>
              <a:gd name="connsiteX1" fmla="*/ 268224 w 2036064"/>
              <a:gd name="connsiteY1" fmla="*/ 292702 h 1743550"/>
              <a:gd name="connsiteX2" fmla="*/ 280416 w 2036064"/>
              <a:gd name="connsiteY2" fmla="*/ 329278 h 1743550"/>
              <a:gd name="connsiteX3" fmla="*/ 268224 w 2036064"/>
              <a:gd name="connsiteY3" fmla="*/ 378046 h 1743550"/>
              <a:gd name="connsiteX4" fmla="*/ 231648 w 2036064"/>
              <a:gd name="connsiteY4" fmla="*/ 414622 h 1743550"/>
              <a:gd name="connsiteX5" fmla="*/ 170688 w 2036064"/>
              <a:gd name="connsiteY5" fmla="*/ 499966 h 1743550"/>
              <a:gd name="connsiteX6" fmla="*/ 146304 w 2036064"/>
              <a:gd name="connsiteY6" fmla="*/ 573118 h 1743550"/>
              <a:gd name="connsiteX7" fmla="*/ 146304 w 2036064"/>
              <a:gd name="connsiteY7" fmla="*/ 695038 h 1743550"/>
              <a:gd name="connsiteX8" fmla="*/ 134112 w 2036064"/>
              <a:gd name="connsiteY8" fmla="*/ 731614 h 1743550"/>
              <a:gd name="connsiteX9" fmla="*/ 60960 w 2036064"/>
              <a:gd name="connsiteY9" fmla="*/ 804766 h 1743550"/>
              <a:gd name="connsiteX10" fmla="*/ 48768 w 2036064"/>
              <a:gd name="connsiteY10" fmla="*/ 841342 h 1743550"/>
              <a:gd name="connsiteX11" fmla="*/ 24384 w 2036064"/>
              <a:gd name="connsiteY11" fmla="*/ 877918 h 1743550"/>
              <a:gd name="connsiteX12" fmla="*/ 12192 w 2036064"/>
              <a:gd name="connsiteY12" fmla="*/ 926686 h 1743550"/>
              <a:gd name="connsiteX13" fmla="*/ 0 w 2036064"/>
              <a:gd name="connsiteY13" fmla="*/ 963262 h 1743550"/>
              <a:gd name="connsiteX14" fmla="*/ 36576 w 2036064"/>
              <a:gd name="connsiteY14" fmla="*/ 1109566 h 1743550"/>
              <a:gd name="connsiteX15" fmla="*/ 109728 w 2036064"/>
              <a:gd name="connsiteY15" fmla="*/ 1158334 h 1743550"/>
              <a:gd name="connsiteX16" fmla="*/ 134112 w 2036064"/>
              <a:gd name="connsiteY16" fmla="*/ 1450942 h 1743550"/>
              <a:gd name="connsiteX17" fmla="*/ 146304 w 2036064"/>
              <a:gd name="connsiteY17" fmla="*/ 1487518 h 1743550"/>
              <a:gd name="connsiteX18" fmla="*/ 182880 w 2036064"/>
              <a:gd name="connsiteY18" fmla="*/ 1511902 h 1743550"/>
              <a:gd name="connsiteX19" fmla="*/ 316992 w 2036064"/>
              <a:gd name="connsiteY19" fmla="*/ 1487518 h 1743550"/>
              <a:gd name="connsiteX20" fmla="*/ 341376 w 2036064"/>
              <a:gd name="connsiteY20" fmla="*/ 1524094 h 1743550"/>
              <a:gd name="connsiteX21" fmla="*/ 329184 w 2036064"/>
              <a:gd name="connsiteY21" fmla="*/ 1560670 h 1743550"/>
              <a:gd name="connsiteX22" fmla="*/ 304800 w 2036064"/>
              <a:gd name="connsiteY22" fmla="*/ 1658206 h 1743550"/>
              <a:gd name="connsiteX23" fmla="*/ 597408 w 2036064"/>
              <a:gd name="connsiteY23" fmla="*/ 1682590 h 1743550"/>
              <a:gd name="connsiteX24" fmla="*/ 621792 w 2036064"/>
              <a:gd name="connsiteY24" fmla="*/ 1609438 h 1743550"/>
              <a:gd name="connsiteX25" fmla="*/ 670560 w 2036064"/>
              <a:gd name="connsiteY25" fmla="*/ 1658206 h 1743550"/>
              <a:gd name="connsiteX26" fmla="*/ 780288 w 2036064"/>
              <a:gd name="connsiteY26" fmla="*/ 1743550 h 1743550"/>
              <a:gd name="connsiteX27" fmla="*/ 938784 w 2036064"/>
              <a:gd name="connsiteY27" fmla="*/ 1731358 h 1743550"/>
              <a:gd name="connsiteX28" fmla="*/ 975360 w 2036064"/>
              <a:gd name="connsiteY28" fmla="*/ 1694782 h 1743550"/>
              <a:gd name="connsiteX29" fmla="*/ 1536192 w 2036064"/>
              <a:gd name="connsiteY29" fmla="*/ 1682590 h 1743550"/>
              <a:gd name="connsiteX30" fmla="*/ 1609344 w 2036064"/>
              <a:gd name="connsiteY30" fmla="*/ 1646014 h 1743550"/>
              <a:gd name="connsiteX31" fmla="*/ 1645920 w 2036064"/>
              <a:gd name="connsiteY31" fmla="*/ 1621630 h 1743550"/>
              <a:gd name="connsiteX32" fmla="*/ 1670304 w 2036064"/>
              <a:gd name="connsiteY32" fmla="*/ 1585054 h 1743550"/>
              <a:gd name="connsiteX33" fmla="*/ 1706880 w 2036064"/>
              <a:gd name="connsiteY33" fmla="*/ 1560670 h 1743550"/>
              <a:gd name="connsiteX34" fmla="*/ 1840992 w 2036064"/>
              <a:gd name="connsiteY34" fmla="*/ 1536286 h 1743550"/>
              <a:gd name="connsiteX35" fmla="*/ 1914144 w 2036064"/>
              <a:gd name="connsiteY35" fmla="*/ 1463134 h 1743550"/>
              <a:gd name="connsiteX36" fmla="*/ 1962912 w 2036064"/>
              <a:gd name="connsiteY36" fmla="*/ 1426558 h 1743550"/>
              <a:gd name="connsiteX37" fmla="*/ 2023872 w 2036064"/>
              <a:gd name="connsiteY37" fmla="*/ 1316830 h 1743550"/>
              <a:gd name="connsiteX38" fmla="*/ 2036064 w 2036064"/>
              <a:gd name="connsiteY38" fmla="*/ 1268062 h 1743550"/>
              <a:gd name="connsiteX39" fmla="*/ 2023872 w 2036064"/>
              <a:gd name="connsiteY39" fmla="*/ 1170526 h 1743550"/>
              <a:gd name="connsiteX40" fmla="*/ 1828800 w 2036064"/>
              <a:gd name="connsiteY40" fmla="*/ 1133950 h 1743550"/>
              <a:gd name="connsiteX41" fmla="*/ 1853184 w 2036064"/>
              <a:gd name="connsiteY41" fmla="*/ 1036414 h 1743550"/>
              <a:gd name="connsiteX42" fmla="*/ 1877568 w 2036064"/>
              <a:gd name="connsiteY42" fmla="*/ 999838 h 1743550"/>
              <a:gd name="connsiteX43" fmla="*/ 1914144 w 2036064"/>
              <a:gd name="connsiteY43" fmla="*/ 963262 h 1743550"/>
              <a:gd name="connsiteX44" fmla="*/ 1938528 w 2036064"/>
              <a:gd name="connsiteY44" fmla="*/ 890110 h 1743550"/>
              <a:gd name="connsiteX45" fmla="*/ 1853184 w 2036064"/>
              <a:gd name="connsiteY45" fmla="*/ 841342 h 1743550"/>
              <a:gd name="connsiteX46" fmla="*/ 1816608 w 2036064"/>
              <a:gd name="connsiteY46" fmla="*/ 829150 h 1743550"/>
              <a:gd name="connsiteX47" fmla="*/ 1828800 w 2036064"/>
              <a:gd name="connsiteY47" fmla="*/ 670654 h 1743550"/>
              <a:gd name="connsiteX48" fmla="*/ 1853184 w 2036064"/>
              <a:gd name="connsiteY48" fmla="*/ 621886 h 1743550"/>
              <a:gd name="connsiteX49" fmla="*/ 1877568 w 2036064"/>
              <a:gd name="connsiteY49" fmla="*/ 548734 h 1743550"/>
              <a:gd name="connsiteX50" fmla="*/ 1901952 w 2036064"/>
              <a:gd name="connsiteY50" fmla="*/ 463390 h 1743550"/>
              <a:gd name="connsiteX51" fmla="*/ 1840992 w 2036064"/>
              <a:gd name="connsiteY51" fmla="*/ 439006 h 1743550"/>
              <a:gd name="connsiteX52" fmla="*/ 1804416 w 2036064"/>
              <a:gd name="connsiteY52" fmla="*/ 426814 h 1743550"/>
              <a:gd name="connsiteX53" fmla="*/ 1706880 w 2036064"/>
              <a:gd name="connsiteY53" fmla="*/ 439006 h 1743550"/>
              <a:gd name="connsiteX54" fmla="*/ 1706880 w 2036064"/>
              <a:gd name="connsiteY54" fmla="*/ 365854 h 1743550"/>
              <a:gd name="connsiteX55" fmla="*/ 1670304 w 2036064"/>
              <a:gd name="connsiteY55" fmla="*/ 182974 h 1743550"/>
              <a:gd name="connsiteX56" fmla="*/ 1633728 w 2036064"/>
              <a:gd name="connsiteY56" fmla="*/ 158590 h 1743550"/>
              <a:gd name="connsiteX57" fmla="*/ 1389888 w 2036064"/>
              <a:gd name="connsiteY57" fmla="*/ 170782 h 1743550"/>
              <a:gd name="connsiteX58" fmla="*/ 1353312 w 2036064"/>
              <a:gd name="connsiteY58" fmla="*/ 182974 h 1743550"/>
              <a:gd name="connsiteX59" fmla="*/ 1316736 w 2036064"/>
              <a:gd name="connsiteY59" fmla="*/ 207358 h 1743550"/>
              <a:gd name="connsiteX60" fmla="*/ 1255776 w 2036064"/>
              <a:gd name="connsiteY60" fmla="*/ 317086 h 1743550"/>
              <a:gd name="connsiteX61" fmla="*/ 1231392 w 2036064"/>
              <a:gd name="connsiteY61" fmla="*/ 231742 h 1743550"/>
              <a:gd name="connsiteX62" fmla="*/ 1194816 w 2036064"/>
              <a:gd name="connsiteY62" fmla="*/ 195166 h 1743550"/>
              <a:gd name="connsiteX63" fmla="*/ 1109472 w 2036064"/>
              <a:gd name="connsiteY63" fmla="*/ 109822 h 1743550"/>
              <a:gd name="connsiteX64" fmla="*/ 1024128 w 2036064"/>
              <a:gd name="connsiteY64" fmla="*/ 73246 h 1743550"/>
              <a:gd name="connsiteX65" fmla="*/ 987552 w 2036064"/>
              <a:gd name="connsiteY65" fmla="*/ 48862 h 1743550"/>
              <a:gd name="connsiteX66" fmla="*/ 865632 w 2036064"/>
              <a:gd name="connsiteY66" fmla="*/ 24478 h 1743550"/>
              <a:gd name="connsiteX67" fmla="*/ 829056 w 2036064"/>
              <a:gd name="connsiteY67" fmla="*/ 94 h 1743550"/>
              <a:gd name="connsiteX68" fmla="*/ 646176 w 2036064"/>
              <a:gd name="connsiteY68" fmla="*/ 24478 h 1743550"/>
              <a:gd name="connsiteX69" fmla="*/ 573024 w 2036064"/>
              <a:gd name="connsiteY69" fmla="*/ 73246 h 1743550"/>
              <a:gd name="connsiteX70" fmla="*/ 524256 w 2036064"/>
              <a:gd name="connsiteY70" fmla="*/ 97630 h 1743550"/>
              <a:gd name="connsiteX71" fmla="*/ 487680 w 2036064"/>
              <a:gd name="connsiteY71" fmla="*/ 122014 h 1743550"/>
              <a:gd name="connsiteX72" fmla="*/ 451104 w 2036064"/>
              <a:gd name="connsiteY72" fmla="*/ 134206 h 1743550"/>
              <a:gd name="connsiteX73" fmla="*/ 377952 w 2036064"/>
              <a:gd name="connsiteY73" fmla="*/ 195166 h 1743550"/>
              <a:gd name="connsiteX74" fmla="*/ 341376 w 2036064"/>
              <a:gd name="connsiteY74" fmla="*/ 207358 h 1743550"/>
              <a:gd name="connsiteX75" fmla="*/ 341376 w 2036064"/>
              <a:gd name="connsiteY75" fmla="*/ 231742 h 17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036064" h="1743550">
                <a:moveTo>
                  <a:pt x="341376" y="231742"/>
                </a:moveTo>
                <a:cubicBezTo>
                  <a:pt x="329184" y="245966"/>
                  <a:pt x="268224" y="243009"/>
                  <a:pt x="268224" y="292702"/>
                </a:cubicBezTo>
                <a:cubicBezTo>
                  <a:pt x="268224" y="305553"/>
                  <a:pt x="276352" y="317086"/>
                  <a:pt x="280416" y="329278"/>
                </a:cubicBezTo>
                <a:cubicBezTo>
                  <a:pt x="276352" y="345534"/>
                  <a:pt x="276537" y="363497"/>
                  <a:pt x="268224" y="378046"/>
                </a:cubicBezTo>
                <a:cubicBezTo>
                  <a:pt x="259670" y="393016"/>
                  <a:pt x="242869" y="401531"/>
                  <a:pt x="231648" y="414622"/>
                </a:cubicBezTo>
                <a:cubicBezTo>
                  <a:pt x="227491" y="419472"/>
                  <a:pt x="176626" y="486606"/>
                  <a:pt x="170688" y="499966"/>
                </a:cubicBezTo>
                <a:cubicBezTo>
                  <a:pt x="160249" y="523454"/>
                  <a:pt x="146304" y="573118"/>
                  <a:pt x="146304" y="573118"/>
                </a:cubicBezTo>
                <a:cubicBezTo>
                  <a:pt x="166017" y="632257"/>
                  <a:pt x="163816" y="607479"/>
                  <a:pt x="146304" y="695038"/>
                </a:cubicBezTo>
                <a:cubicBezTo>
                  <a:pt x="143784" y="707640"/>
                  <a:pt x="142002" y="721470"/>
                  <a:pt x="134112" y="731614"/>
                </a:cubicBezTo>
                <a:cubicBezTo>
                  <a:pt x="112941" y="758834"/>
                  <a:pt x="60960" y="804766"/>
                  <a:pt x="60960" y="804766"/>
                </a:cubicBezTo>
                <a:cubicBezTo>
                  <a:pt x="56896" y="816958"/>
                  <a:pt x="54515" y="829847"/>
                  <a:pt x="48768" y="841342"/>
                </a:cubicBezTo>
                <a:cubicBezTo>
                  <a:pt x="42215" y="854448"/>
                  <a:pt x="30156" y="864450"/>
                  <a:pt x="24384" y="877918"/>
                </a:cubicBezTo>
                <a:cubicBezTo>
                  <a:pt x="17783" y="893319"/>
                  <a:pt x="16795" y="910574"/>
                  <a:pt x="12192" y="926686"/>
                </a:cubicBezTo>
                <a:cubicBezTo>
                  <a:pt x="8661" y="939043"/>
                  <a:pt x="4064" y="951070"/>
                  <a:pt x="0" y="963262"/>
                </a:cubicBezTo>
                <a:cubicBezTo>
                  <a:pt x="4393" y="998404"/>
                  <a:pt x="3116" y="1076106"/>
                  <a:pt x="36576" y="1109566"/>
                </a:cubicBezTo>
                <a:cubicBezTo>
                  <a:pt x="57298" y="1130288"/>
                  <a:pt x="109728" y="1158334"/>
                  <a:pt x="109728" y="1158334"/>
                </a:cubicBezTo>
                <a:cubicBezTo>
                  <a:pt x="150865" y="1281744"/>
                  <a:pt x="108505" y="1143663"/>
                  <a:pt x="134112" y="1450942"/>
                </a:cubicBezTo>
                <a:cubicBezTo>
                  <a:pt x="135179" y="1463749"/>
                  <a:pt x="138276" y="1477483"/>
                  <a:pt x="146304" y="1487518"/>
                </a:cubicBezTo>
                <a:cubicBezTo>
                  <a:pt x="155458" y="1498960"/>
                  <a:pt x="170688" y="1503774"/>
                  <a:pt x="182880" y="1511902"/>
                </a:cubicBezTo>
                <a:cubicBezTo>
                  <a:pt x="227584" y="1503774"/>
                  <a:pt x="271689" y="1484033"/>
                  <a:pt x="316992" y="1487518"/>
                </a:cubicBezTo>
                <a:cubicBezTo>
                  <a:pt x="331602" y="1488642"/>
                  <a:pt x="338967" y="1509640"/>
                  <a:pt x="341376" y="1524094"/>
                </a:cubicBezTo>
                <a:cubicBezTo>
                  <a:pt x="343489" y="1536771"/>
                  <a:pt x="332301" y="1548202"/>
                  <a:pt x="329184" y="1560670"/>
                </a:cubicBezTo>
                <a:lnTo>
                  <a:pt x="304800" y="1658206"/>
                </a:lnTo>
                <a:cubicBezTo>
                  <a:pt x="390938" y="1744344"/>
                  <a:pt x="377937" y="1749386"/>
                  <a:pt x="597408" y="1682590"/>
                </a:cubicBezTo>
                <a:cubicBezTo>
                  <a:pt x="621997" y="1675106"/>
                  <a:pt x="621792" y="1609438"/>
                  <a:pt x="621792" y="1609438"/>
                </a:cubicBezTo>
                <a:cubicBezTo>
                  <a:pt x="719328" y="1641950"/>
                  <a:pt x="605536" y="1593182"/>
                  <a:pt x="670560" y="1658206"/>
                </a:cubicBezTo>
                <a:cubicBezTo>
                  <a:pt x="703325" y="1690971"/>
                  <a:pt x="780288" y="1743550"/>
                  <a:pt x="780288" y="1743550"/>
                </a:cubicBezTo>
                <a:cubicBezTo>
                  <a:pt x="833120" y="1739486"/>
                  <a:pt x="887378" y="1744209"/>
                  <a:pt x="938784" y="1731358"/>
                </a:cubicBezTo>
                <a:cubicBezTo>
                  <a:pt x="955511" y="1727176"/>
                  <a:pt x="958175" y="1696185"/>
                  <a:pt x="975360" y="1694782"/>
                </a:cubicBezTo>
                <a:cubicBezTo>
                  <a:pt x="1161728" y="1679568"/>
                  <a:pt x="1349248" y="1686654"/>
                  <a:pt x="1536192" y="1682590"/>
                </a:cubicBezTo>
                <a:cubicBezTo>
                  <a:pt x="1641014" y="1612709"/>
                  <a:pt x="1508390" y="1696491"/>
                  <a:pt x="1609344" y="1646014"/>
                </a:cubicBezTo>
                <a:cubicBezTo>
                  <a:pt x="1622450" y="1639461"/>
                  <a:pt x="1633728" y="1629758"/>
                  <a:pt x="1645920" y="1621630"/>
                </a:cubicBezTo>
                <a:cubicBezTo>
                  <a:pt x="1654048" y="1609438"/>
                  <a:pt x="1659943" y="1595415"/>
                  <a:pt x="1670304" y="1585054"/>
                </a:cubicBezTo>
                <a:cubicBezTo>
                  <a:pt x="1680665" y="1574693"/>
                  <a:pt x="1693774" y="1567223"/>
                  <a:pt x="1706880" y="1560670"/>
                </a:cubicBezTo>
                <a:cubicBezTo>
                  <a:pt x="1744469" y="1541876"/>
                  <a:pt x="1807370" y="1540489"/>
                  <a:pt x="1840992" y="1536286"/>
                </a:cubicBezTo>
                <a:cubicBezTo>
                  <a:pt x="1865376" y="1511902"/>
                  <a:pt x="1886557" y="1483825"/>
                  <a:pt x="1914144" y="1463134"/>
                </a:cubicBezTo>
                <a:cubicBezTo>
                  <a:pt x="1930400" y="1450942"/>
                  <a:pt x="1949412" y="1441745"/>
                  <a:pt x="1962912" y="1426558"/>
                </a:cubicBezTo>
                <a:cubicBezTo>
                  <a:pt x="1999681" y="1385193"/>
                  <a:pt x="2010801" y="1362579"/>
                  <a:pt x="2023872" y="1316830"/>
                </a:cubicBezTo>
                <a:cubicBezTo>
                  <a:pt x="2028475" y="1300718"/>
                  <a:pt x="2032000" y="1284318"/>
                  <a:pt x="2036064" y="1268062"/>
                </a:cubicBezTo>
                <a:cubicBezTo>
                  <a:pt x="2032000" y="1235550"/>
                  <a:pt x="2042662" y="1197368"/>
                  <a:pt x="2023872" y="1170526"/>
                </a:cubicBezTo>
                <a:cubicBezTo>
                  <a:pt x="2004220" y="1142451"/>
                  <a:pt x="1829714" y="1134041"/>
                  <a:pt x="1828800" y="1133950"/>
                </a:cubicBezTo>
                <a:cubicBezTo>
                  <a:pt x="1833437" y="1110764"/>
                  <a:pt x="1840687" y="1061407"/>
                  <a:pt x="1853184" y="1036414"/>
                </a:cubicBezTo>
                <a:cubicBezTo>
                  <a:pt x="1859737" y="1023308"/>
                  <a:pt x="1868187" y="1011095"/>
                  <a:pt x="1877568" y="999838"/>
                </a:cubicBezTo>
                <a:cubicBezTo>
                  <a:pt x="1888606" y="986592"/>
                  <a:pt x="1901952" y="975454"/>
                  <a:pt x="1914144" y="963262"/>
                </a:cubicBezTo>
                <a:cubicBezTo>
                  <a:pt x="1922272" y="938878"/>
                  <a:pt x="1959914" y="904367"/>
                  <a:pt x="1938528" y="890110"/>
                </a:cubicBezTo>
                <a:cubicBezTo>
                  <a:pt x="1901795" y="865621"/>
                  <a:pt x="1896496" y="859904"/>
                  <a:pt x="1853184" y="841342"/>
                </a:cubicBezTo>
                <a:cubicBezTo>
                  <a:pt x="1841372" y="836280"/>
                  <a:pt x="1828800" y="833214"/>
                  <a:pt x="1816608" y="829150"/>
                </a:cubicBezTo>
                <a:cubicBezTo>
                  <a:pt x="1820672" y="776318"/>
                  <a:pt x="1819591" y="722836"/>
                  <a:pt x="1828800" y="670654"/>
                </a:cubicBezTo>
                <a:cubicBezTo>
                  <a:pt x="1831959" y="652756"/>
                  <a:pt x="1846434" y="638761"/>
                  <a:pt x="1853184" y="621886"/>
                </a:cubicBezTo>
                <a:cubicBezTo>
                  <a:pt x="1862730" y="598021"/>
                  <a:pt x="1869440" y="573118"/>
                  <a:pt x="1877568" y="548734"/>
                </a:cubicBezTo>
                <a:cubicBezTo>
                  <a:pt x="1895059" y="496262"/>
                  <a:pt x="1886643" y="524626"/>
                  <a:pt x="1901952" y="463390"/>
                </a:cubicBezTo>
                <a:cubicBezTo>
                  <a:pt x="1881632" y="455262"/>
                  <a:pt x="1861484" y="446690"/>
                  <a:pt x="1840992" y="439006"/>
                </a:cubicBezTo>
                <a:cubicBezTo>
                  <a:pt x="1828959" y="434494"/>
                  <a:pt x="1817267" y="426814"/>
                  <a:pt x="1804416" y="426814"/>
                </a:cubicBezTo>
                <a:cubicBezTo>
                  <a:pt x="1771651" y="426814"/>
                  <a:pt x="1739392" y="434942"/>
                  <a:pt x="1706880" y="439006"/>
                </a:cubicBezTo>
                <a:cubicBezTo>
                  <a:pt x="1674368" y="341470"/>
                  <a:pt x="1706880" y="463390"/>
                  <a:pt x="1706880" y="365854"/>
                </a:cubicBezTo>
                <a:cubicBezTo>
                  <a:pt x="1706880" y="304404"/>
                  <a:pt x="1717818" y="230488"/>
                  <a:pt x="1670304" y="182974"/>
                </a:cubicBezTo>
                <a:cubicBezTo>
                  <a:pt x="1659943" y="172613"/>
                  <a:pt x="1645920" y="166718"/>
                  <a:pt x="1633728" y="158590"/>
                </a:cubicBezTo>
                <a:cubicBezTo>
                  <a:pt x="1552448" y="162654"/>
                  <a:pt x="1470964" y="163732"/>
                  <a:pt x="1389888" y="170782"/>
                </a:cubicBezTo>
                <a:cubicBezTo>
                  <a:pt x="1377085" y="171895"/>
                  <a:pt x="1364807" y="177227"/>
                  <a:pt x="1353312" y="182974"/>
                </a:cubicBezTo>
                <a:cubicBezTo>
                  <a:pt x="1340206" y="189527"/>
                  <a:pt x="1328928" y="199230"/>
                  <a:pt x="1316736" y="207358"/>
                </a:cubicBezTo>
                <a:cubicBezTo>
                  <a:pt x="1260839" y="291203"/>
                  <a:pt x="1277235" y="252708"/>
                  <a:pt x="1255776" y="317086"/>
                </a:cubicBezTo>
                <a:cubicBezTo>
                  <a:pt x="1247648" y="288638"/>
                  <a:pt x="1244623" y="258205"/>
                  <a:pt x="1231392" y="231742"/>
                </a:cubicBezTo>
                <a:cubicBezTo>
                  <a:pt x="1223681" y="216320"/>
                  <a:pt x="1205854" y="208412"/>
                  <a:pt x="1194816" y="195166"/>
                </a:cubicBezTo>
                <a:cubicBezTo>
                  <a:pt x="1144354" y="134612"/>
                  <a:pt x="1202551" y="171875"/>
                  <a:pt x="1109472" y="109822"/>
                </a:cubicBezTo>
                <a:cubicBezTo>
                  <a:pt x="1033362" y="59082"/>
                  <a:pt x="1089152" y="105758"/>
                  <a:pt x="1024128" y="73246"/>
                </a:cubicBezTo>
                <a:cubicBezTo>
                  <a:pt x="1011022" y="66693"/>
                  <a:pt x="1001557" y="53171"/>
                  <a:pt x="987552" y="48862"/>
                </a:cubicBezTo>
                <a:cubicBezTo>
                  <a:pt x="947940" y="36674"/>
                  <a:pt x="865632" y="24478"/>
                  <a:pt x="865632" y="24478"/>
                </a:cubicBezTo>
                <a:cubicBezTo>
                  <a:pt x="853440" y="16350"/>
                  <a:pt x="843677" y="1069"/>
                  <a:pt x="829056" y="94"/>
                </a:cubicBezTo>
                <a:cubicBezTo>
                  <a:pt x="821181" y="-431"/>
                  <a:pt x="689461" y="431"/>
                  <a:pt x="646176" y="24478"/>
                </a:cubicBezTo>
                <a:cubicBezTo>
                  <a:pt x="620558" y="38710"/>
                  <a:pt x="599236" y="60140"/>
                  <a:pt x="573024" y="73246"/>
                </a:cubicBezTo>
                <a:cubicBezTo>
                  <a:pt x="556768" y="81374"/>
                  <a:pt x="540036" y="88613"/>
                  <a:pt x="524256" y="97630"/>
                </a:cubicBezTo>
                <a:cubicBezTo>
                  <a:pt x="511534" y="104900"/>
                  <a:pt x="500786" y="115461"/>
                  <a:pt x="487680" y="122014"/>
                </a:cubicBezTo>
                <a:cubicBezTo>
                  <a:pt x="476185" y="127761"/>
                  <a:pt x="462599" y="128459"/>
                  <a:pt x="451104" y="134206"/>
                </a:cubicBezTo>
                <a:cubicBezTo>
                  <a:pt x="371326" y="174095"/>
                  <a:pt x="458844" y="141238"/>
                  <a:pt x="377952" y="195166"/>
                </a:cubicBezTo>
                <a:cubicBezTo>
                  <a:pt x="367259" y="202295"/>
                  <a:pt x="352871" y="201611"/>
                  <a:pt x="341376" y="207358"/>
                </a:cubicBezTo>
                <a:cubicBezTo>
                  <a:pt x="328270" y="213911"/>
                  <a:pt x="353568" y="217518"/>
                  <a:pt x="341376" y="231742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bright="40000" contrast="-2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8" grpId="0"/>
      <p:bldP spid="13" grpId="0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539552" y="790102"/>
            <a:ext cx="7920880" cy="134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日初出大如（    ），及日中则如（     ），此不为（             ）乎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539552" y="2518294"/>
            <a:ext cx="7920880" cy="134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日初出（       ），及其日中（      ），此不为（             ）乎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11960" y="863875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车盖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43608" y="1464902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盘盂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47350" y="1484263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远者小而近者大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32032" y="2581590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沧沧凉凉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9592" y="3238374"/>
            <a:ext cx="1420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如探汤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99992" y="3212152"/>
            <a:ext cx="31416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近者热而远者凉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2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507"/>
            <a:ext cx="22669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圆角矩形 11"/>
          <p:cNvSpPr/>
          <p:nvPr/>
        </p:nvSpPr>
        <p:spPr>
          <a:xfrm>
            <a:off x="5016748" y="1771725"/>
            <a:ext cx="486117" cy="43204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2966477" y="1671235"/>
            <a:ext cx="3680717" cy="600164"/>
            <a:chOff x="2533375" y="1729223"/>
            <a:chExt cx="2669611" cy="800058"/>
          </a:xfrm>
        </p:grpSpPr>
        <p:sp>
          <p:nvSpPr>
            <p:cNvPr id="9" name="文本框 29"/>
            <p:cNvSpPr txBox="1"/>
            <p:nvPr/>
          </p:nvSpPr>
          <p:spPr>
            <a:xfrm>
              <a:off x="2757766" y="1729223"/>
              <a:ext cx="2122392" cy="8000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  <a:cs typeface="楷体_GB2312" panose="02010609030101010101" charset="-122"/>
                  <a:sym typeface="+mn-ea"/>
                </a:rPr>
                <a:t>孔子不能决也。</a:t>
              </a:r>
              <a:endParaRPr lang="zh-CN" altLang="en-US" sz="3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2266460" y="2021122"/>
              <a:ext cx="758038" cy="22420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 flipH="1">
              <a:off x="4712036" y="2037102"/>
              <a:ext cx="758038" cy="223863"/>
            </a:xfrm>
            <a:prstGeom prst="rect">
              <a:avLst/>
            </a:prstGeom>
          </p:spPr>
        </p:pic>
      </p:grpSp>
      <p:sp>
        <p:nvSpPr>
          <p:cNvPr id="13" name="文本框 5130"/>
          <p:cNvSpPr txBox="1"/>
          <p:nvPr/>
        </p:nvSpPr>
        <p:spPr>
          <a:xfrm>
            <a:off x="6084168" y="1028342"/>
            <a:ext cx="1261615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判断</a:t>
            </a:r>
          </a:p>
        </p:txBody>
      </p:sp>
      <p:sp>
        <p:nvSpPr>
          <p:cNvPr id="14" name="Freeform 24"/>
          <p:cNvSpPr/>
          <p:nvPr/>
        </p:nvSpPr>
        <p:spPr bwMode="gray">
          <a:xfrm>
            <a:off x="5385579" y="1244365"/>
            <a:ext cx="594143" cy="48605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6" name="TextBox 1"/>
          <p:cNvSpPr txBox="1"/>
          <p:nvPr/>
        </p:nvSpPr>
        <p:spPr>
          <a:xfrm>
            <a:off x="6973664" y="1130681"/>
            <a:ext cx="216024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Songti SC Black" panose="02010600040101010101" pitchFamily="2" charset="-122"/>
                <a:ea typeface="Songti SC Black" panose="02010600040101010101" pitchFamily="2" charset="-122"/>
                <a:sym typeface="Wingdings" panose="05000000000000000000" pitchFamily="2" charset="2"/>
              </a:rPr>
              <a:t>（课后第三题）</a:t>
            </a:r>
            <a:endParaRPr lang="en-US" altLang="zh-CN" sz="2000" b="1" dirty="0">
              <a:solidFill>
                <a:srgbClr val="C00000"/>
              </a:solidFill>
              <a:latin typeface="Songti SC Black" panose="02010600040101010101" pitchFamily="2" charset="-122"/>
              <a:ea typeface="Songti SC Black" panose="0201060004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78309" y="2787774"/>
            <a:ext cx="4102003" cy="6601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66F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句意：</a:t>
            </a:r>
            <a:r>
              <a:rPr lang="zh-CN" altLang="en-US" sz="3200" b="1" dirty="0">
                <a:latin typeface="黑体" panose="02010600030101010101" pitchFamily="2" charset="-122"/>
                <a:ea typeface="黑体" panose="02010600030101010101" pitchFamily="2" charset="-122"/>
              </a:rPr>
              <a:t>孔子不能判断。</a:t>
            </a:r>
          </a:p>
        </p:txBody>
      </p:sp>
      <p:sp>
        <p:nvSpPr>
          <p:cNvPr id="18" name="云形标注 17"/>
          <p:cNvSpPr/>
          <p:nvPr/>
        </p:nvSpPr>
        <p:spPr>
          <a:xfrm>
            <a:off x="899592" y="411510"/>
            <a:ext cx="2764308" cy="1242138"/>
          </a:xfrm>
          <a:prstGeom prst="cloudCallout">
            <a:avLst>
              <a:gd name="adj1" fmla="val -27268"/>
              <a:gd name="adj2" fmla="val 7645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8573" tIns="34286" rIns="68573" bIns="34286"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我也不知道你们谁说的对呀。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bldLvl="0" animBg="1"/>
      <p:bldP spid="16" grpId="0"/>
      <p:bldP spid="17" grpId="0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>
          <a:xfrm>
            <a:off x="1142736" y="2517745"/>
            <a:ext cx="4591108" cy="53091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30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endParaRPr lang="zh-CN" altLang="zh-CN" sz="3000" dirty="0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637645" y="2067694"/>
            <a:ext cx="3942467" cy="15465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73" tIns="34286" rIns="68573" bIns="34286">
            <a:spAutoFit/>
          </a:bodyPr>
          <a:lstStyle/>
          <a:p>
            <a:pPr algn="just"/>
            <a:r>
              <a:rPr lang="zh-CN" altLang="en-US" sz="3200" b="1" dirty="0">
                <a:solidFill>
                  <a:srgbClr val="0066FF"/>
                </a:solidFill>
                <a:latin typeface="楷体" pitchFamily="49" charset="-122"/>
                <a:ea typeface="楷体" pitchFamily="49" charset="-122"/>
              </a:rPr>
              <a:t>    认识事物的角度不同，判断标准不同，导致结果不一致。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1342" y="843558"/>
            <a:ext cx="6697082" cy="900238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想一想：孔子为什么不能判断？</a:t>
            </a:r>
            <a:endParaRPr lang="en-US" altLang="zh-CN" sz="36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9" y="555526"/>
            <a:ext cx="1206093" cy="1728192"/>
          </a:xfrm>
          <a:prstGeom prst="rect">
            <a:avLst/>
          </a:prstGeom>
        </p:spPr>
      </p:pic>
      <p:sp>
        <p:nvSpPr>
          <p:cNvPr id="15" name="云形标注 14"/>
          <p:cNvSpPr/>
          <p:nvPr/>
        </p:nvSpPr>
        <p:spPr>
          <a:xfrm>
            <a:off x="6200180" y="2931790"/>
            <a:ext cx="2116236" cy="1242138"/>
          </a:xfrm>
          <a:prstGeom prst="cloudCallout">
            <a:avLst>
              <a:gd name="adj1" fmla="val -68926"/>
              <a:gd name="adj2" fmla="val -3938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8573" tIns="34286" rIns="68573" bIns="34286"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孔子：实事求是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2952347" y="3083453"/>
            <a:ext cx="25922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04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utoUpdateAnimBg="0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/>
        </p:nvSpPr>
        <p:spPr>
          <a:xfrm>
            <a:off x="3941725" y="1046159"/>
            <a:ext cx="478779" cy="3731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4346823" y="1041581"/>
            <a:ext cx="486117" cy="3829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5" name="圆角矩形 34"/>
          <p:cNvSpPr/>
          <p:nvPr/>
        </p:nvSpPr>
        <p:spPr>
          <a:xfrm>
            <a:off x="3515830" y="1046511"/>
            <a:ext cx="478779" cy="3731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944848" y="3435847"/>
            <a:ext cx="4591108" cy="53091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30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endParaRPr lang="zh-CN" altLang="zh-CN" sz="3000" dirty="0"/>
          </a:p>
        </p:txBody>
      </p:sp>
      <p:sp>
        <p:nvSpPr>
          <p:cNvPr id="34" name="矩形 33"/>
          <p:cNvSpPr/>
          <p:nvPr/>
        </p:nvSpPr>
        <p:spPr>
          <a:xfrm>
            <a:off x="3319486" y="3181670"/>
            <a:ext cx="4923028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0066FF"/>
                </a:solidFill>
              </a:rPr>
              <a:t>句意：</a:t>
            </a:r>
            <a:r>
              <a:rPr lang="zh-CN" altLang="en-US" sz="2400" b="1" dirty="0">
                <a:sym typeface="宋体" panose="02010600030101010101" pitchFamily="2" charset="-122"/>
              </a:rPr>
              <a:t>两个小孩儿笑着说：</a:t>
            </a:r>
            <a:r>
              <a:rPr lang="en-US" altLang="zh-CN" sz="2400" b="1" dirty="0">
                <a:sym typeface="宋体" panose="02010600030101010101" pitchFamily="2" charset="-122"/>
              </a:rPr>
              <a:t> “</a:t>
            </a:r>
            <a:r>
              <a:rPr lang="zh-CN" altLang="en-US" sz="2400" b="1" dirty="0">
                <a:sym typeface="宋体" panose="02010600030101010101" pitchFamily="2" charset="-122"/>
              </a:rPr>
              <a:t>谁说</a:t>
            </a:r>
            <a:endParaRPr lang="en-US" altLang="zh-CN" sz="2400" b="1" dirty="0">
              <a:sym typeface="宋体" panose="02010600030101010101" pitchFamily="2" charset="-122"/>
            </a:endParaRPr>
          </a:p>
          <a:p>
            <a:r>
              <a:rPr lang="en-US" altLang="zh-CN" sz="2400" b="1" dirty="0">
                <a:sym typeface="宋体" panose="02010600030101010101" pitchFamily="2" charset="-122"/>
              </a:rPr>
              <a:t>            </a:t>
            </a:r>
            <a:r>
              <a:rPr lang="zh-CN" altLang="en-US" sz="2400" b="1" dirty="0">
                <a:sym typeface="宋体" panose="02010600030101010101" pitchFamily="2" charset="-122"/>
              </a:rPr>
              <a:t>你知识渊博呢？</a:t>
            </a:r>
            <a:r>
              <a:rPr lang="en-US" altLang="zh-CN" sz="2400" b="1" dirty="0">
                <a:sym typeface="宋体" panose="02010600030101010101" pitchFamily="2" charset="-122"/>
              </a:rPr>
              <a:t>”</a:t>
            </a:r>
            <a:endParaRPr lang="zh-CN" altLang="en-US" sz="2400" b="1" dirty="0">
              <a:sym typeface="宋体" panose="02010600030101010101" pitchFamily="2" charset="-122"/>
            </a:endParaRPr>
          </a:p>
        </p:txBody>
      </p:sp>
      <p:sp>
        <p:nvSpPr>
          <p:cNvPr id="36" name="文本框 5130"/>
          <p:cNvSpPr txBox="1"/>
          <p:nvPr/>
        </p:nvSpPr>
        <p:spPr>
          <a:xfrm>
            <a:off x="4238797" y="177486"/>
            <a:ext cx="594143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谁</a:t>
            </a:r>
          </a:p>
        </p:txBody>
      </p:sp>
      <p:sp>
        <p:nvSpPr>
          <p:cNvPr id="37" name="Freeform 24"/>
          <p:cNvSpPr/>
          <p:nvPr/>
        </p:nvSpPr>
        <p:spPr bwMode="gray">
          <a:xfrm>
            <a:off x="3644654" y="501521"/>
            <a:ext cx="594143" cy="486054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39" name="Freeform 24"/>
          <p:cNvSpPr/>
          <p:nvPr/>
        </p:nvSpPr>
        <p:spPr bwMode="gray">
          <a:xfrm rot="1527822">
            <a:off x="4695907" y="440820"/>
            <a:ext cx="379300" cy="70445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40" name="文本框 13319"/>
          <p:cNvSpPr txBox="1"/>
          <p:nvPr/>
        </p:nvSpPr>
        <p:spPr>
          <a:xfrm rot="64531">
            <a:off x="5270404" y="129511"/>
            <a:ext cx="648156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你</a:t>
            </a:r>
          </a:p>
        </p:txBody>
      </p:sp>
      <p:sp>
        <p:nvSpPr>
          <p:cNvPr id="41" name="Freeform 24"/>
          <p:cNvSpPr/>
          <p:nvPr/>
        </p:nvSpPr>
        <p:spPr bwMode="gray">
          <a:xfrm rot="10386573" flipH="1">
            <a:off x="5528862" y="1417050"/>
            <a:ext cx="507938" cy="70445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grpSp>
        <p:nvGrpSpPr>
          <p:cNvPr id="43" name="组合 42"/>
          <p:cNvGrpSpPr/>
          <p:nvPr/>
        </p:nvGrpSpPr>
        <p:grpSpPr>
          <a:xfrm>
            <a:off x="5974551" y="1819452"/>
            <a:ext cx="918222" cy="739806"/>
            <a:chOff x="3563888" y="2427734"/>
            <a:chExt cx="1224136" cy="986408"/>
          </a:xfrm>
          <a:solidFill>
            <a:srgbClr val="FFFF00"/>
          </a:solidFill>
        </p:grpSpPr>
        <p:sp>
          <p:nvSpPr>
            <p:cNvPr id="44" name="爆炸形 1 43"/>
            <p:cNvSpPr/>
            <p:nvPr/>
          </p:nvSpPr>
          <p:spPr>
            <a:xfrm>
              <a:off x="3635896" y="2427734"/>
              <a:ext cx="1130424" cy="986408"/>
            </a:xfrm>
            <a:prstGeom prst="irregularSeal1">
              <a:avLst/>
            </a:prstGeom>
            <a:grpFill/>
            <a:ln>
              <a:solidFill>
                <a:srgbClr val="FF0000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11"/>
            <p:cNvSpPr txBox="1"/>
            <p:nvPr/>
          </p:nvSpPr>
          <p:spPr>
            <a:xfrm>
              <a:off x="3563888" y="2643758"/>
              <a:ext cx="122413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 anchor="t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rgbClr val="0000FF"/>
                  </a:solidFill>
                  <a:latin typeface="黑体" panose="02010600030101010101" pitchFamily="2" charset="-122"/>
                  <a:ea typeface="黑体" panose="02010600030101010101" pitchFamily="2" charset="-122"/>
                </a:rPr>
                <a:t>反问</a:t>
              </a: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3489952" y="1445424"/>
            <a:ext cx="24845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193770" y="1079452"/>
            <a:ext cx="568643" cy="30912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H="1">
            <a:off x="6388111" y="1019547"/>
            <a:ext cx="568643" cy="308650"/>
          </a:xfrm>
          <a:prstGeom prst="rect">
            <a:avLst/>
          </a:prstGeom>
        </p:spPr>
      </p:pic>
      <p:sp>
        <p:nvSpPr>
          <p:cNvPr id="21" name="Freeform 24"/>
          <p:cNvSpPr/>
          <p:nvPr/>
        </p:nvSpPr>
        <p:spPr bwMode="gray">
          <a:xfrm rot="10386573" flipH="1">
            <a:off x="4160705" y="1334348"/>
            <a:ext cx="507938" cy="70445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2" name="文本框 5130"/>
          <p:cNvSpPr txBox="1"/>
          <p:nvPr/>
        </p:nvSpPr>
        <p:spPr>
          <a:xfrm>
            <a:off x="3201428" y="1997673"/>
            <a:ext cx="2491353" cy="500129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同“谓”，说。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0" r="61364"/>
          <a:stretch/>
        </p:blipFill>
        <p:spPr bwMode="auto">
          <a:xfrm>
            <a:off x="0" y="1871281"/>
            <a:ext cx="2903597" cy="328084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Freeform 24"/>
          <p:cNvSpPr/>
          <p:nvPr/>
        </p:nvSpPr>
        <p:spPr bwMode="gray">
          <a:xfrm rot="1527822">
            <a:off x="5697973" y="502640"/>
            <a:ext cx="790795" cy="823112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4" name="文本框 13319"/>
          <p:cNvSpPr txBox="1"/>
          <p:nvPr/>
        </p:nvSpPr>
        <p:spPr>
          <a:xfrm rot="64531">
            <a:off x="6637294" y="359803"/>
            <a:ext cx="2173187" cy="1084904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dirty="0">
                <a:solidFill>
                  <a:srgbClr val="FF0000"/>
                </a:solidFill>
                <a:latin typeface="Arial" panose="020B0604020202020204" pitchFamily="34" charset="0"/>
                <a:ea typeface="黑体" panose="02010600030101010101" pitchFamily="2" charset="-122"/>
              </a:rPr>
              <a:t>同“智”，智慧。</a:t>
            </a:r>
          </a:p>
        </p:txBody>
      </p:sp>
      <p:sp>
        <p:nvSpPr>
          <p:cNvPr id="25" name="圆角矩形 24"/>
          <p:cNvSpPr/>
          <p:nvPr/>
        </p:nvSpPr>
        <p:spPr>
          <a:xfrm>
            <a:off x="5206664" y="1042530"/>
            <a:ext cx="486117" cy="3829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"/>
          <p:cNvSpPr txBox="1"/>
          <p:nvPr/>
        </p:nvSpPr>
        <p:spPr>
          <a:xfrm>
            <a:off x="631052" y="879304"/>
            <a:ext cx="6247096" cy="70942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两小儿笑曰：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孰为汝多知乎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?”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 animBg="1"/>
      <p:bldP spid="35" grpId="0" animBg="1"/>
      <p:bldP spid="34" grpId="0"/>
      <p:bldP spid="36" grpId="0"/>
      <p:bldP spid="37" grpId="0" bldLvl="0" animBg="1"/>
      <p:bldP spid="39" grpId="0" bldLvl="0" animBg="1"/>
      <p:bldP spid="40" grpId="0"/>
      <p:bldP spid="41" grpId="0" bldLvl="0" animBg="1"/>
      <p:bldP spid="21" grpId="0" bldLvl="0" animBg="1"/>
      <p:bldP spid="22" grpId="0"/>
      <p:bldP spid="23" grpId="0" bldLvl="0" animBg="1"/>
      <p:bldP spid="24" grpId="0"/>
      <p:bldP spid="2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899592" y="1478796"/>
            <a:ext cx="7344816" cy="26084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孔子到东方游学，途中遇见两个小孩儿在争辩，便问其原因。 </a:t>
            </a:r>
          </a:p>
          <a:p>
            <a:pPr algn="just">
              <a:lnSpc>
                <a:spcPct val="11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　有一个小孩儿说：“我认为太阳刚升起来时离人近，而到中午时离人远。” </a:t>
            </a:r>
          </a:p>
          <a:p>
            <a:pPr algn="just">
              <a:lnSpc>
                <a:spcPct val="11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　另一个小孩儿则认为太阳刚升起时离人远，而到中午时离人近。 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</a:p>
        </p:txBody>
      </p:sp>
      <p:sp>
        <p:nvSpPr>
          <p:cNvPr id="4" name="文本框 6"/>
          <p:cNvSpPr txBox="1"/>
          <p:nvPr/>
        </p:nvSpPr>
        <p:spPr>
          <a:xfrm>
            <a:off x="899592" y="627534"/>
            <a:ext cx="6607106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3200" b="1" dirty="0"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连起来说说课文的内容。</a:t>
            </a:r>
            <a:endParaRPr lang="en-US" altLang="zh-CN" sz="27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10"/>
          <p:cNvSpPr txBox="1"/>
          <p:nvPr/>
        </p:nvSpPr>
        <p:spPr>
          <a:xfrm>
            <a:off x="5129269" y="741730"/>
            <a:ext cx="181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课后第三题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65570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9"/>
          <p:cNvSpPr txBox="1"/>
          <p:nvPr/>
        </p:nvSpPr>
        <p:spPr>
          <a:xfrm>
            <a:off x="827584" y="699542"/>
            <a:ext cx="7453320" cy="36702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有一个小孩儿说：“太阳刚升起时大得像一个车盖，到了中午时小得像一个盘盂，这不是远小近大的道理吗？” </a:t>
            </a:r>
          </a:p>
          <a:p>
            <a:pPr algn="just"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　另一个小孩儿说：“太阳刚出来时清凉而略带寒意，到了中午时就像把手伸进热水里一样热，这不是近热远凉的道理吗？” </a:t>
            </a:r>
          </a:p>
          <a:p>
            <a:pPr algn="just"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　孔子听了不能判定他们谁对谁错。 </a:t>
            </a:r>
          </a:p>
          <a:p>
            <a:pPr algn="just"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　两个小孩笑着说：“谁说你知识渊博呢？”</a:t>
            </a:r>
          </a:p>
        </p:txBody>
      </p:sp>
    </p:spTree>
    <p:extLst>
      <p:ext uri="{BB962C8B-B14F-4D97-AF65-F5344CB8AC3E}">
        <p14:creationId xmlns:p14="http://schemas.microsoft.com/office/powerpoint/2010/main" val="121411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677150" y="1976799"/>
            <a:ext cx="1786415" cy="680946"/>
            <a:chOff x="3809190" y="1857365"/>
            <a:chExt cx="2381577" cy="907928"/>
          </a:xfrm>
        </p:grpSpPr>
        <p:sp>
          <p:nvSpPr>
            <p:cNvPr id="15" name="圆角矩形标注 14"/>
            <p:cNvSpPr/>
            <p:nvPr/>
          </p:nvSpPr>
          <p:spPr>
            <a:xfrm>
              <a:off x="3809190" y="1857365"/>
              <a:ext cx="2381577" cy="907928"/>
            </a:xfrm>
            <a:prstGeom prst="wedgeRoundRectCallout">
              <a:avLst>
                <a:gd name="adj1" fmla="val -49786"/>
                <a:gd name="adj2" fmla="val 9342"/>
                <a:gd name="adj3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00FF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9"/>
            <p:cNvSpPr txBox="1"/>
            <p:nvPr/>
          </p:nvSpPr>
          <p:spPr>
            <a:xfrm>
              <a:off x="3952066" y="1928801"/>
              <a:ext cx="22387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大胆质疑</a:t>
              </a:r>
            </a:p>
          </p:txBody>
        </p:sp>
      </p:grpSp>
      <p:sp>
        <p:nvSpPr>
          <p:cNvPr id="19" name="文本框 9"/>
          <p:cNvSpPr txBox="1"/>
          <p:nvPr/>
        </p:nvSpPr>
        <p:spPr>
          <a:xfrm>
            <a:off x="251520" y="411510"/>
            <a:ext cx="152313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solidFill>
                  <a:srgbClr val="00B0F0"/>
                </a:solidFill>
                <a:latin typeface="+mj-ea"/>
                <a:ea typeface="+mj-ea"/>
              </a:rPr>
              <a:t>说一说</a:t>
            </a:r>
          </a:p>
        </p:txBody>
      </p:sp>
      <p:sp>
        <p:nvSpPr>
          <p:cNvPr id="20" name="文本框 9"/>
          <p:cNvSpPr txBox="1"/>
          <p:nvPr/>
        </p:nvSpPr>
        <p:spPr>
          <a:xfrm>
            <a:off x="1907704" y="400445"/>
            <a:ext cx="6397748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你认为文中的两个小孩有哪些值得我们学习的精神</a:t>
            </a:r>
            <a:r>
              <a:rPr lang="en-US" altLang="zh-CN" sz="3600" b="1" dirty="0">
                <a:latin typeface="黑体" pitchFamily="49" charset="-122"/>
                <a:ea typeface="黑体" pitchFamily="49" charset="-122"/>
              </a:rPr>
              <a:t>?</a:t>
            </a:r>
            <a:endParaRPr lang="zh-CN" altLang="en-US" sz="3600" b="1" dirty="0"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260402" y="1976799"/>
            <a:ext cx="1846176" cy="666960"/>
            <a:chOff x="3809190" y="1857365"/>
            <a:chExt cx="2461248" cy="889280"/>
          </a:xfrm>
        </p:grpSpPr>
        <p:sp>
          <p:nvSpPr>
            <p:cNvPr id="22" name="圆角矩形标注 21"/>
            <p:cNvSpPr/>
            <p:nvPr/>
          </p:nvSpPr>
          <p:spPr>
            <a:xfrm>
              <a:off x="3809190" y="1857365"/>
              <a:ext cx="2461248" cy="889280"/>
            </a:xfrm>
            <a:prstGeom prst="wedgeRoundRectCallout">
              <a:avLst>
                <a:gd name="adj1" fmla="val -49786"/>
                <a:gd name="adj2" fmla="val 9342"/>
                <a:gd name="adj3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00FF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9"/>
            <p:cNvSpPr txBox="1"/>
            <p:nvPr/>
          </p:nvSpPr>
          <p:spPr>
            <a:xfrm>
              <a:off x="3952066" y="1928801"/>
              <a:ext cx="217618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独立思考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508104" y="2841696"/>
            <a:ext cx="3211720" cy="691750"/>
            <a:chOff x="3380563" y="4214819"/>
            <a:chExt cx="4281736" cy="922333"/>
          </a:xfrm>
        </p:grpSpPr>
        <p:sp>
          <p:nvSpPr>
            <p:cNvPr id="25" name="圆角矩形标注 24"/>
            <p:cNvSpPr/>
            <p:nvPr/>
          </p:nvSpPr>
          <p:spPr>
            <a:xfrm>
              <a:off x="3380563" y="4214819"/>
              <a:ext cx="3360259" cy="922333"/>
            </a:xfrm>
            <a:prstGeom prst="wedgeRoundRectCallout">
              <a:avLst>
                <a:gd name="adj1" fmla="val 50233"/>
                <a:gd name="adj2" fmla="val 19663"/>
                <a:gd name="adj3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00FF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9"/>
            <p:cNvSpPr txBox="1"/>
            <p:nvPr/>
          </p:nvSpPr>
          <p:spPr>
            <a:xfrm>
              <a:off x="3518894" y="4311538"/>
              <a:ext cx="414340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说话有理有据</a:t>
              </a: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0" r="61364"/>
          <a:stretch/>
        </p:blipFill>
        <p:spPr bwMode="auto">
          <a:xfrm>
            <a:off x="0" y="1871281"/>
            <a:ext cx="2903597" cy="328084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3260402" y="2841696"/>
            <a:ext cx="1867566" cy="680946"/>
            <a:chOff x="3809191" y="1857365"/>
            <a:chExt cx="2489764" cy="907928"/>
          </a:xfrm>
        </p:grpSpPr>
        <p:sp>
          <p:nvSpPr>
            <p:cNvPr id="18" name="圆角矩形标注 17"/>
            <p:cNvSpPr/>
            <p:nvPr/>
          </p:nvSpPr>
          <p:spPr>
            <a:xfrm>
              <a:off x="3809191" y="1857365"/>
              <a:ext cx="2489764" cy="907928"/>
            </a:xfrm>
            <a:prstGeom prst="wedgeRoundRectCallout">
              <a:avLst>
                <a:gd name="adj1" fmla="val -49786"/>
                <a:gd name="adj2" fmla="val 9342"/>
                <a:gd name="adj3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00FF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9"/>
            <p:cNvSpPr txBox="1"/>
            <p:nvPr/>
          </p:nvSpPr>
          <p:spPr>
            <a:xfrm>
              <a:off x="3952066" y="1928801"/>
              <a:ext cx="217954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善于观察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316401" y="3795886"/>
            <a:ext cx="1867566" cy="680946"/>
            <a:chOff x="3809191" y="1857365"/>
            <a:chExt cx="2489764" cy="907928"/>
          </a:xfrm>
        </p:grpSpPr>
        <p:sp>
          <p:nvSpPr>
            <p:cNvPr id="31" name="圆角矩形标注 30"/>
            <p:cNvSpPr/>
            <p:nvPr/>
          </p:nvSpPr>
          <p:spPr>
            <a:xfrm>
              <a:off x="3809191" y="1857365"/>
              <a:ext cx="2489764" cy="907928"/>
            </a:xfrm>
            <a:prstGeom prst="wedgeRoundRectCallout">
              <a:avLst>
                <a:gd name="adj1" fmla="val -49786"/>
                <a:gd name="adj2" fmla="val 9342"/>
                <a:gd name="adj3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00FF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9"/>
            <p:cNvSpPr txBox="1"/>
            <p:nvPr/>
          </p:nvSpPr>
          <p:spPr>
            <a:xfrm>
              <a:off x="3952066" y="1928801"/>
              <a:ext cx="217954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……</a:t>
              </a:r>
              <a:endPara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8"/>
          <p:cNvSpPr txBox="1"/>
          <p:nvPr/>
        </p:nvSpPr>
        <p:spPr>
          <a:xfrm>
            <a:off x="1795565" y="1435163"/>
            <a:ext cx="5553429" cy="992571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lIns="68573" tIns="34286" rIns="68573" bIns="34286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14  </a:t>
            </a:r>
            <a:r>
              <a:rPr lang="zh-CN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文言文二则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805" y="2625757"/>
            <a:ext cx="3781597" cy="2269718"/>
          </a:xfrm>
          <a:prstGeom prst="rect">
            <a:avLst/>
          </a:prstGeom>
        </p:spPr>
      </p:pic>
      <p:pic>
        <p:nvPicPr>
          <p:cNvPr id="11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901" y="4083918"/>
            <a:ext cx="1330175" cy="30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901" y="4424952"/>
            <a:ext cx="1330175" cy="30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文本框 15">
            <a:hlinkClick r:id="" action="ppaction://hlinkshowjump?jump=nextslide"/>
          </p:cNvPr>
          <p:cNvSpPr txBox="1"/>
          <p:nvPr/>
        </p:nvSpPr>
        <p:spPr>
          <a:xfrm>
            <a:off x="7524329" y="4092290"/>
            <a:ext cx="1005222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zh-CN" altLang="en-US" sz="1500" b="1" dirty="0">
                <a:solidFill>
                  <a:schemeClr val="bg1"/>
                </a:solidFill>
              </a:rPr>
              <a:t>第一课时</a:t>
            </a:r>
          </a:p>
        </p:txBody>
      </p:sp>
      <p:sp>
        <p:nvSpPr>
          <p:cNvPr id="18" name="文本框 14">
            <a:hlinkClick r:id="rId7" action="ppaction://hlinksldjump"/>
          </p:cNvPr>
          <p:cNvSpPr txBox="1"/>
          <p:nvPr/>
        </p:nvSpPr>
        <p:spPr>
          <a:xfrm>
            <a:off x="7524329" y="4441950"/>
            <a:ext cx="1005222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zh-CN" altLang="en-US" sz="1500" b="1" dirty="0">
                <a:solidFill>
                  <a:schemeClr val="bg1"/>
                </a:solidFill>
              </a:rPr>
              <a:t>第二课时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-19260" y="51470"/>
            <a:ext cx="3367124" cy="461665"/>
            <a:chOff x="-4" y="153862"/>
            <a:chExt cx="4488915" cy="615554"/>
          </a:xfrm>
        </p:grpSpPr>
        <p:sp>
          <p:nvSpPr>
            <p:cNvPr id="20" name="矩形 19"/>
            <p:cNvSpPr/>
            <p:nvPr/>
          </p:nvSpPr>
          <p:spPr>
            <a:xfrm flipH="1">
              <a:off x="-4" y="188639"/>
              <a:ext cx="4488915" cy="288388"/>
            </a:xfrm>
            <a:prstGeom prst="rect">
              <a:avLst/>
            </a:prstGeom>
            <a:gradFill flip="none" rotWithShape="1">
              <a:gsLst>
                <a:gs pos="40000">
                  <a:schemeClr val="bg1"/>
                </a:gs>
                <a:gs pos="99000">
                  <a:schemeClr val="bg1">
                    <a:alpha val="0"/>
                  </a:schemeClr>
                </a:gs>
                <a:gs pos="77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633" y="153862"/>
              <a:ext cx="3250161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200" dirty="0">
                  <a:latin typeface="黑体" panose="02010600030101010101" pitchFamily="2" charset="-122"/>
                  <a:ea typeface="黑体" panose="02010600030101010101" pitchFamily="2" charset="-122"/>
                </a:rPr>
                <a:t>   语文  六年级  下册</a:t>
              </a:r>
            </a:p>
            <a:p>
              <a:endParaRPr lang="zh-CN" altLang="en-US" sz="12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2" y="1131590"/>
            <a:ext cx="1445180" cy="2070776"/>
          </a:xfrm>
          <a:prstGeom prst="rect">
            <a:avLst/>
          </a:prstGeom>
        </p:spPr>
      </p:pic>
      <p:sp>
        <p:nvSpPr>
          <p:cNvPr id="20" name="文本框 9"/>
          <p:cNvSpPr txBox="1"/>
          <p:nvPr/>
        </p:nvSpPr>
        <p:spPr>
          <a:xfrm>
            <a:off x="1835696" y="987574"/>
            <a:ext cx="6336704" cy="24329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200" dirty="0"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两小儿争论的是一个古老又有趣的话题，如果你是掌握了现在科学知识的孔子，你怎么解决两小儿的疑问</a:t>
            </a:r>
            <a:r>
              <a:rPr lang="en-US" altLang="zh-CN" sz="3200" b="1" dirty="0">
                <a:latin typeface="黑体" pitchFamily="49" charset="-122"/>
                <a:ea typeface="黑体" pitchFamily="49" charset="-122"/>
              </a:rPr>
              <a:t>?</a:t>
            </a:r>
            <a:endParaRPr lang="zh-CN" altLang="en-US" sz="3200" b="1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31" y="1293608"/>
            <a:ext cx="6157486" cy="335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11">
            <a:hlinkClick r:id="rId4" action="ppaction://hlinkfile"/>
          </p:cNvPr>
          <p:cNvSpPr txBox="1"/>
          <p:nvPr/>
        </p:nvSpPr>
        <p:spPr>
          <a:xfrm>
            <a:off x="2843808" y="483518"/>
            <a:ext cx="3078743" cy="76174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FF0000"/>
                </a:solidFill>
                <a:latin typeface="黑体" panose="02010600030101010101" pitchFamily="2" charset="-122"/>
                <a:ea typeface="黑体" panose="02010600030101010101" pitchFamily="2" charset="-122"/>
                <a:sym typeface="宋体" panose="02010600030101010101" pitchFamily="2" charset="-122"/>
              </a:rPr>
              <a:t>地球的自转和公转</a:t>
            </a:r>
            <a:endParaRPr lang="en-US" altLang="zh-CN" sz="2700" b="1" dirty="0">
              <a:solidFill>
                <a:srgbClr val="FF0000"/>
              </a:solidFill>
              <a:latin typeface="黑体" panose="02010600030101010101" pitchFamily="2" charset="-122"/>
              <a:ea typeface="黑体" panose="02010600030101010101" pitchFamily="2" charset="-122"/>
              <a:sym typeface="宋体" panose="02010600030101010101" pitchFamily="2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800" b="1" dirty="0">
                <a:latin typeface="黑体" panose="02010600030101010101" pitchFamily="2" charset="-122"/>
                <a:ea typeface="黑体" panose="02010600030101010101" pitchFamily="2" charset="-122"/>
                <a:sym typeface="宋体" panose="02010600030101010101" pitchFamily="2" charset="-122"/>
              </a:rPr>
              <a:t>（点击图片播放视频）</a:t>
            </a:r>
            <a:endParaRPr lang="en-US" altLang="zh-CN" sz="1800" b="1" dirty="0">
              <a:latin typeface="黑体" panose="02010600030101010101" pitchFamily="2" charset="-122"/>
              <a:ea typeface="黑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971600" y="1491630"/>
            <a:ext cx="7344816" cy="22322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9"/>
          <p:cNvSpPr txBox="1"/>
          <p:nvPr/>
        </p:nvSpPr>
        <p:spPr>
          <a:xfrm>
            <a:off x="1223192" y="1545636"/>
            <a:ext cx="6589590" cy="206364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视觉错觉</a:t>
            </a:r>
            <a:r>
              <a:rPr lang="zh-CN" altLang="en-US" sz="27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早晨太阳初升背衬是树木、房屋及远山或地平线，在这样的比较下，太阳显得大；中午太阳高高升起，广阔无垠的天空是背衬，太阳显得小。</a:t>
            </a:r>
          </a:p>
        </p:txBody>
      </p:sp>
      <p:sp>
        <p:nvSpPr>
          <p:cNvPr id="5" name="文本框 9"/>
          <p:cNvSpPr txBox="1"/>
          <p:nvPr/>
        </p:nvSpPr>
        <p:spPr>
          <a:xfrm>
            <a:off x="1043608" y="682846"/>
            <a:ext cx="3294794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zh-CN" altLang="en-US" sz="3200" b="1" u="sng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远者小而近者大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971600" y="1419622"/>
            <a:ext cx="7056784" cy="26342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9"/>
          <p:cNvSpPr txBox="1"/>
          <p:nvPr/>
        </p:nvSpPr>
        <p:spPr>
          <a:xfrm>
            <a:off x="1277205" y="1491630"/>
            <a:ext cx="6535577" cy="25622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主要原因是早晨太阳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斜射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大地，中午太阳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直射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大地。在相同的时间、相等的面积里，直射比斜射热量高。同时，夜里，太阳白天照射到地面上的热度消散了，所以早上感觉冷或凉快。</a:t>
            </a:r>
          </a:p>
        </p:txBody>
      </p:sp>
      <p:sp>
        <p:nvSpPr>
          <p:cNvPr id="5" name="文本框 9"/>
          <p:cNvSpPr txBox="1"/>
          <p:nvPr/>
        </p:nvSpPr>
        <p:spPr>
          <a:xfrm>
            <a:off x="1043608" y="519523"/>
            <a:ext cx="307877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zh-CN" altLang="en-US" sz="3200" b="1" u="sng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近者热而远者凉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1223191" y="663281"/>
            <a:ext cx="7021217" cy="105413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altLang="zh-CN" sz="3200" b="1" dirty="0"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    </a:t>
            </a:r>
            <a:r>
              <a:rPr lang="zh-CN" altLang="zh-CN" sz="3200" b="1" dirty="0"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通过对本课的学习，你从课文中受到什么启示？</a:t>
            </a:r>
            <a:endParaRPr lang="en-US" altLang="zh-CN" sz="3200" b="1" dirty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3523"/>
            <a:ext cx="1070325" cy="153365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141413" y="1869672"/>
            <a:ext cx="4321042" cy="2457708"/>
            <a:chOff x="2854846" y="2492896"/>
            <a:chExt cx="5760640" cy="3276944"/>
          </a:xfrm>
        </p:grpSpPr>
        <p:sp>
          <p:nvSpPr>
            <p:cNvPr id="2" name="云形标注 1"/>
            <p:cNvSpPr/>
            <p:nvPr/>
          </p:nvSpPr>
          <p:spPr>
            <a:xfrm>
              <a:off x="2854846" y="2492896"/>
              <a:ext cx="5760640" cy="3276944"/>
            </a:xfrm>
            <a:prstGeom prst="cloudCallout">
              <a:avLst>
                <a:gd name="adj1" fmla="val 75560"/>
                <a:gd name="adj2" fmla="val 18968"/>
              </a:avLst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02918" y="2996952"/>
              <a:ext cx="4704249" cy="2092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学无止境</a:t>
              </a:r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，勇于探索，大胆质疑，知之为知之，不知为不知，谦虚谨慎，实事求是</a:t>
              </a:r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……</a:t>
              </a:r>
              <a:endParaRPr lang="zh-CN" altLang="en-US" sz="2400" b="1" dirty="0">
                <a:solidFill>
                  <a:srgbClr val="FF0000"/>
                </a:solidFill>
                <a:latin typeface="黑体" panose="02010600030101010101" pitchFamily="2" charset="-122"/>
                <a:ea typeface="黑体" panose="0201060003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248" y="2772941"/>
            <a:ext cx="1296313" cy="2088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27"/>
          <p:cNvSpPr/>
          <p:nvPr/>
        </p:nvSpPr>
        <p:spPr>
          <a:xfrm>
            <a:off x="575036" y="987199"/>
            <a:ext cx="8047942" cy="369078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368300" dist="889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6"/>
          <p:cNvSpPr txBox="1"/>
          <p:nvPr/>
        </p:nvSpPr>
        <p:spPr>
          <a:xfrm>
            <a:off x="606675" y="1760503"/>
            <a:ext cx="501509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b="1" noProof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两小儿辩日</a:t>
            </a:r>
          </a:p>
        </p:txBody>
      </p:sp>
      <p:sp>
        <p:nvSpPr>
          <p:cNvPr id="3" name="文本框 8"/>
          <p:cNvSpPr txBox="1">
            <a:spLocks noChangeArrowheads="1"/>
          </p:cNvSpPr>
          <p:nvPr/>
        </p:nvSpPr>
        <p:spPr bwMode="auto">
          <a:xfrm>
            <a:off x="1194404" y="1121163"/>
            <a:ext cx="3107958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起因：两小儿辩日</a:t>
            </a:r>
          </a:p>
        </p:txBody>
      </p:sp>
      <p:sp>
        <p:nvSpPr>
          <p:cNvPr id="6" name="文本框 15"/>
          <p:cNvSpPr txBox="1">
            <a:spLocks noChangeArrowheads="1"/>
          </p:cNvSpPr>
          <p:nvPr/>
        </p:nvSpPr>
        <p:spPr bwMode="auto">
          <a:xfrm>
            <a:off x="1169178" y="4077385"/>
            <a:ext cx="5144206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结果：孔子不能决</a:t>
            </a:r>
            <a:r>
              <a:rPr lang="en-US" altLang="zh-CN" sz="24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实事求是</a:t>
            </a:r>
          </a:p>
        </p:txBody>
      </p:sp>
      <p:sp>
        <p:nvSpPr>
          <p:cNvPr id="10" name="左大括号 9"/>
          <p:cNvSpPr/>
          <p:nvPr/>
        </p:nvSpPr>
        <p:spPr>
          <a:xfrm>
            <a:off x="1088944" y="1323079"/>
            <a:ext cx="134248" cy="306637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11" name="左大括号 10"/>
          <p:cNvSpPr/>
          <p:nvPr/>
        </p:nvSpPr>
        <p:spPr>
          <a:xfrm flipH="1">
            <a:off x="7650742" y="1461027"/>
            <a:ext cx="216052" cy="2910923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7834147" y="2105293"/>
            <a:ext cx="482269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大胆质疑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1194404" y="1593109"/>
            <a:ext cx="6672390" cy="1104607"/>
            <a:chOff x="1592332" y="1700808"/>
            <a:chExt cx="8895362" cy="1472809"/>
          </a:xfrm>
        </p:grpSpPr>
        <p:sp>
          <p:nvSpPr>
            <p:cNvPr id="5" name="文本框 11"/>
            <p:cNvSpPr txBox="1">
              <a:spLocks noChangeArrowheads="1"/>
            </p:cNvSpPr>
            <p:nvPr/>
          </p:nvSpPr>
          <p:spPr bwMode="auto">
            <a:xfrm>
              <a:off x="1592332" y="2196153"/>
              <a:ext cx="114300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7030A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观点</a:t>
              </a:r>
              <a:endParaRPr lang="en-US" altLang="zh-CN" sz="24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8" name="文本框 19"/>
            <p:cNvSpPr txBox="1">
              <a:spLocks noChangeArrowheads="1"/>
            </p:cNvSpPr>
            <p:nvPr/>
          </p:nvSpPr>
          <p:spPr bwMode="auto">
            <a:xfrm>
              <a:off x="8399462" y="2060848"/>
              <a:ext cx="208823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7030A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善于观察</a:t>
              </a: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3404311" y="1700808"/>
              <a:ext cx="499046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zh-CN" altLang="en-US" sz="2400" b="1" dirty="0">
                  <a:solidFill>
                    <a:srgbClr val="7030A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一儿：日始出时近 日中远</a:t>
              </a:r>
            </a:p>
          </p:txBody>
        </p:sp>
        <p:cxnSp>
          <p:nvCxnSpPr>
            <p:cNvPr id="12" name="直接箭头连接符 11"/>
            <p:cNvCxnSpPr/>
            <p:nvPr/>
          </p:nvCxnSpPr>
          <p:spPr>
            <a:xfrm flipV="1">
              <a:off x="2566814" y="2545363"/>
              <a:ext cx="504056" cy="6392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3404311" y="2558064"/>
              <a:ext cx="499046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zh-CN" altLang="en-US" sz="2400" b="1" dirty="0">
                  <a:solidFill>
                    <a:srgbClr val="7030A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另一儿：日始出远 日中近</a:t>
              </a:r>
            </a:p>
          </p:txBody>
        </p:sp>
        <p:sp>
          <p:nvSpPr>
            <p:cNvPr id="18" name="左大括号 17"/>
            <p:cNvSpPr/>
            <p:nvPr/>
          </p:nvSpPr>
          <p:spPr>
            <a:xfrm>
              <a:off x="3188287" y="1988840"/>
              <a:ext cx="144016" cy="1082970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左大括号 19"/>
            <p:cNvSpPr/>
            <p:nvPr/>
          </p:nvSpPr>
          <p:spPr>
            <a:xfrm flipH="1">
              <a:off x="8255446" y="1844824"/>
              <a:ext cx="142876" cy="1141298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94404" y="2941429"/>
            <a:ext cx="5633316" cy="1051029"/>
            <a:chOff x="1592332" y="3282543"/>
            <a:chExt cx="7510110" cy="1401371"/>
          </a:xfrm>
        </p:grpSpPr>
        <p:sp>
          <p:nvSpPr>
            <p:cNvPr id="4" name="文本框 9"/>
            <p:cNvSpPr txBox="1">
              <a:spLocks noChangeArrowheads="1"/>
            </p:cNvSpPr>
            <p:nvPr/>
          </p:nvSpPr>
          <p:spPr bwMode="auto">
            <a:xfrm>
              <a:off x="1592332" y="3645024"/>
              <a:ext cx="1143008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7030A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理由</a:t>
              </a:r>
            </a:p>
          </p:txBody>
        </p:sp>
        <p:sp>
          <p:nvSpPr>
            <p:cNvPr id="7" name="文本框 16"/>
            <p:cNvSpPr txBox="1">
              <a:spLocks noChangeArrowheads="1"/>
            </p:cNvSpPr>
            <p:nvPr/>
          </p:nvSpPr>
          <p:spPr bwMode="auto">
            <a:xfrm>
              <a:off x="6959302" y="3573016"/>
              <a:ext cx="214314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7030A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有理有据</a:t>
              </a:r>
            </a:p>
          </p:txBody>
        </p:sp>
        <p:cxnSp>
          <p:nvCxnSpPr>
            <p:cNvPr id="13" name="直接箭头连接符 12"/>
            <p:cNvCxnSpPr/>
            <p:nvPr/>
          </p:nvCxnSpPr>
          <p:spPr>
            <a:xfrm>
              <a:off x="2566814" y="4002214"/>
              <a:ext cx="571504" cy="1588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3377142" y="3282543"/>
              <a:ext cx="3133356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zh-CN" altLang="en-US" sz="2400" b="1" dirty="0">
                  <a:solidFill>
                    <a:srgbClr val="7030A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一儿：近大远小</a:t>
              </a:r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3377142" y="4068361"/>
              <a:ext cx="3545808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zh-CN" altLang="en-US" sz="2400" b="1" dirty="0">
                  <a:solidFill>
                    <a:srgbClr val="7030A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另一儿：近凉远热</a:t>
              </a:r>
            </a:p>
          </p:txBody>
        </p:sp>
        <p:sp>
          <p:nvSpPr>
            <p:cNvPr id="19" name="左大括号 18"/>
            <p:cNvSpPr/>
            <p:nvPr/>
          </p:nvSpPr>
          <p:spPr>
            <a:xfrm>
              <a:off x="3214886" y="3501008"/>
              <a:ext cx="144016" cy="999562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1" name="左大括号 20"/>
            <p:cNvSpPr/>
            <p:nvPr/>
          </p:nvSpPr>
          <p:spPr>
            <a:xfrm flipH="1">
              <a:off x="6815286" y="3501008"/>
              <a:ext cx="144016" cy="925274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26" name="文本框 14"/>
          <p:cNvSpPr txBox="1"/>
          <p:nvPr/>
        </p:nvSpPr>
        <p:spPr>
          <a:xfrm>
            <a:off x="468381" y="267494"/>
            <a:ext cx="1997109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结构梳理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1" y="359307"/>
            <a:ext cx="363875" cy="452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  <p:bldP spid="11" grpId="0" animBg="1"/>
      <p:bldP spid="1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6674" y="1480216"/>
            <a:ext cx="7984236" cy="206364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《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两小儿辩日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围绕</a:t>
            </a:r>
            <a:r>
              <a:rPr lang="zh-CN" altLang="en-US" sz="27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    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的问题，两个小儿争持不下，连孔子也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的故事，表现了两个小儿</a:t>
            </a:r>
            <a:r>
              <a:rPr lang="zh-CN" altLang="en-US" sz="27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______________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的精神和孔子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__________________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的态度。</a:t>
            </a:r>
          </a:p>
        </p:txBody>
      </p:sp>
      <p:sp>
        <p:nvSpPr>
          <p:cNvPr id="3" name="矩形 2"/>
          <p:cNvSpPr/>
          <p:nvPr/>
        </p:nvSpPr>
        <p:spPr>
          <a:xfrm>
            <a:off x="5697295" y="1987824"/>
            <a:ext cx="1714735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无法裁决</a:t>
            </a:r>
          </a:p>
        </p:txBody>
      </p:sp>
      <p:sp>
        <p:nvSpPr>
          <p:cNvPr id="4" name="矩形 3"/>
          <p:cNvSpPr/>
          <p:nvPr/>
        </p:nvSpPr>
        <p:spPr>
          <a:xfrm>
            <a:off x="3033817" y="2469318"/>
            <a:ext cx="1800459" cy="4838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善于观察</a:t>
            </a:r>
          </a:p>
        </p:txBody>
      </p:sp>
      <p:sp>
        <p:nvSpPr>
          <p:cNvPr id="5" name="矩形 4"/>
          <p:cNvSpPr/>
          <p:nvPr/>
        </p:nvSpPr>
        <p:spPr>
          <a:xfrm>
            <a:off x="1835696" y="2951098"/>
            <a:ext cx="3456834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谦虚谨慎、实事求是</a:t>
            </a:r>
          </a:p>
        </p:txBody>
      </p:sp>
      <p:sp>
        <p:nvSpPr>
          <p:cNvPr id="6" name="矩形 5"/>
          <p:cNvSpPr/>
          <p:nvPr/>
        </p:nvSpPr>
        <p:spPr>
          <a:xfrm>
            <a:off x="5279380" y="2477744"/>
            <a:ext cx="2625688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说话有理有据</a:t>
            </a:r>
          </a:p>
        </p:txBody>
      </p:sp>
      <p:sp>
        <p:nvSpPr>
          <p:cNvPr id="7" name="矩形 6"/>
          <p:cNvSpPr/>
          <p:nvPr/>
        </p:nvSpPr>
        <p:spPr>
          <a:xfrm>
            <a:off x="4263834" y="1498238"/>
            <a:ext cx="3510426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太阳什么时候离人近</a:t>
            </a:r>
          </a:p>
        </p:txBody>
      </p:sp>
      <p:sp>
        <p:nvSpPr>
          <p:cNvPr id="8" name="文本框 14"/>
          <p:cNvSpPr txBox="1"/>
          <p:nvPr/>
        </p:nvSpPr>
        <p:spPr>
          <a:xfrm>
            <a:off x="540389" y="443193"/>
            <a:ext cx="2015387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主题概括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9" y="523026"/>
            <a:ext cx="373508" cy="46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4"/>
          <p:cNvSpPr txBox="1"/>
          <p:nvPr/>
        </p:nvSpPr>
        <p:spPr>
          <a:xfrm>
            <a:off x="468382" y="371185"/>
            <a:ext cx="1799362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拓展延伸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1" y="443193"/>
            <a:ext cx="275181" cy="422900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789570" y="721867"/>
            <a:ext cx="3564860" cy="8078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57126" rIns="0" bIns="57126" numCol="1" anchor="ctr" anchorCtr="0" compatLnSpc="1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孔子名句节选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86" y="2139703"/>
            <a:ext cx="1979375" cy="300379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24882" y="1385716"/>
            <a:ext cx="5563342" cy="3058242"/>
            <a:chOff x="1270670" y="1675171"/>
            <a:chExt cx="7416824" cy="4077656"/>
          </a:xfrm>
        </p:grpSpPr>
        <p:sp>
          <p:nvSpPr>
            <p:cNvPr id="19" name="Rectangle 1"/>
            <p:cNvSpPr>
              <a:spLocks noChangeArrowheads="1"/>
            </p:cNvSpPr>
            <p:nvPr/>
          </p:nvSpPr>
          <p:spPr bwMode="auto">
            <a:xfrm>
              <a:off x="1774726" y="3249248"/>
              <a:ext cx="4104456" cy="943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</a:rPr>
                <a:t>学而时习之不亦说乎。</a:t>
              </a:r>
            </a:p>
          </p:txBody>
        </p:sp>
        <p:sp>
          <p:nvSpPr>
            <p:cNvPr id="21" name="Rectangle 1"/>
            <p:cNvSpPr>
              <a:spLocks noChangeArrowheads="1"/>
            </p:cNvSpPr>
            <p:nvPr/>
          </p:nvSpPr>
          <p:spPr bwMode="auto">
            <a:xfrm>
              <a:off x="1774726" y="4809066"/>
              <a:ext cx="6912768" cy="943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温故而知新。</a:t>
              </a:r>
              <a:endPara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endParaRPr>
            </a:p>
          </p:txBody>
        </p:sp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1774726" y="1675171"/>
              <a:ext cx="4968552" cy="943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知之为知之，不知为不知。</a:t>
              </a:r>
              <a:endPara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endParaRPr>
            </a:p>
          </p:txBody>
        </p:sp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1774726" y="2595051"/>
              <a:ext cx="6912768" cy="69754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r>
                <a:rPr lang="zh-CN" altLang="en-US" sz="24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三人行必有我师焉</a:t>
              </a:r>
            </a:p>
          </p:txBody>
        </p:sp>
        <p:sp>
          <p:nvSpPr>
            <p:cNvPr id="24" name="Rectangle 1"/>
            <p:cNvSpPr>
              <a:spLocks noChangeArrowheads="1"/>
            </p:cNvSpPr>
            <p:nvPr/>
          </p:nvSpPr>
          <p:spPr bwMode="auto">
            <a:xfrm>
              <a:off x="1774726" y="3979425"/>
              <a:ext cx="6912768" cy="943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0" tIns="76168" rIns="0" bIns="76168" numCol="1" anchor="ctr" anchorCtr="0" compatLnSpc="1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敏而好学，不耻下问。</a:t>
              </a: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270670" y="2060880"/>
              <a:ext cx="288000" cy="3312304"/>
              <a:chOff x="1270670" y="2060880"/>
              <a:chExt cx="288000" cy="3312304"/>
            </a:xfrm>
          </p:grpSpPr>
          <p:sp>
            <p:nvSpPr>
              <p:cNvPr id="11" name="流程图: 联系 10"/>
              <p:cNvSpPr/>
              <p:nvPr/>
            </p:nvSpPr>
            <p:spPr>
              <a:xfrm>
                <a:off x="1270670" y="2060880"/>
                <a:ext cx="288000" cy="288000"/>
              </a:xfrm>
              <a:prstGeom prst="flowChartConnector">
                <a:avLst/>
              </a:prstGeom>
              <a:solidFill>
                <a:srgbClr val="0066FF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流程图: 联系 11"/>
              <p:cNvSpPr/>
              <p:nvPr/>
            </p:nvSpPr>
            <p:spPr>
              <a:xfrm>
                <a:off x="1270670" y="2852968"/>
                <a:ext cx="288000" cy="288000"/>
              </a:xfrm>
              <a:prstGeom prst="flowChartConnector">
                <a:avLst/>
              </a:prstGeom>
              <a:solidFill>
                <a:srgbClr val="0066FF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流程图: 联系 12"/>
              <p:cNvSpPr/>
              <p:nvPr/>
            </p:nvSpPr>
            <p:spPr>
              <a:xfrm>
                <a:off x="1270670" y="3645024"/>
                <a:ext cx="288000" cy="288000"/>
              </a:xfrm>
              <a:prstGeom prst="flowChartConnector">
                <a:avLst/>
              </a:prstGeom>
              <a:solidFill>
                <a:srgbClr val="0066FF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流程图: 联系 13"/>
              <p:cNvSpPr/>
              <p:nvPr/>
            </p:nvSpPr>
            <p:spPr>
              <a:xfrm>
                <a:off x="1270670" y="4293096"/>
                <a:ext cx="288000" cy="288000"/>
              </a:xfrm>
              <a:prstGeom prst="flowChartConnector">
                <a:avLst/>
              </a:prstGeom>
              <a:solidFill>
                <a:srgbClr val="0066FF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流程图: 联系 14"/>
              <p:cNvSpPr/>
              <p:nvPr/>
            </p:nvSpPr>
            <p:spPr>
              <a:xfrm>
                <a:off x="1270670" y="5085184"/>
                <a:ext cx="288000" cy="288000"/>
              </a:xfrm>
              <a:prstGeom prst="flowChartConnector">
                <a:avLst/>
              </a:prstGeom>
              <a:solidFill>
                <a:srgbClr val="0066FF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75569" y="843558"/>
            <a:ext cx="4694003" cy="4535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defTabSz="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Times New Roman" panose="02020603050405020304" charset="0"/>
              </a:rPr>
              <a:t>一、仿照</a:t>
            </a:r>
            <a:r>
              <a:rPr lang="en-US" altLang="zh-CN" sz="2400" b="1" dirty="0">
                <a:solidFill>
                  <a:srgbClr val="0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Times New Roman" panose="02020603050405020304" charset="0"/>
              </a:rPr>
              <a:t>“</a:t>
            </a:r>
            <a:r>
              <a:rPr lang="zh-CN" altLang="en-US" sz="2400" b="1" dirty="0">
                <a:solidFill>
                  <a:srgbClr val="0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Times New Roman" panose="02020603050405020304" charset="0"/>
              </a:rPr>
              <a:t>沧沧凉凉</a:t>
            </a:r>
            <a:r>
              <a:rPr lang="en-US" altLang="zh-CN" sz="2400" b="1" dirty="0">
                <a:solidFill>
                  <a:srgbClr val="0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Times New Roman" panose="02020603050405020304" charset="0"/>
              </a:rPr>
              <a:t>”</a:t>
            </a:r>
            <a:r>
              <a:rPr lang="zh-CN" altLang="en-US" sz="2400" b="1" dirty="0">
                <a:solidFill>
                  <a:srgbClr val="0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Times New Roman" panose="02020603050405020304" charset="0"/>
              </a:rPr>
              <a:t>写叠词。</a:t>
            </a:r>
            <a:endParaRPr lang="en-US" altLang="zh-CN" sz="2400" b="1" dirty="0">
              <a:solidFill>
                <a:srgbClr val="000000"/>
              </a:solidFill>
              <a:latin typeface="Songti SC" panose="02010600040101010101" pitchFamily="2" charset="-122"/>
              <a:ea typeface="Songti SC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00425" y="1499326"/>
            <a:ext cx="1607564" cy="48474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匆匆忙忙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871348" y="2139489"/>
            <a:ext cx="1982663" cy="48474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红红火火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871348" y="1499326"/>
            <a:ext cx="1692173" cy="48474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热热闹闹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800425" y="2139489"/>
            <a:ext cx="1714735" cy="48474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忙忙碌碌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655296" y="1424924"/>
            <a:ext cx="4340423" cy="13157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700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__________ _________</a:t>
            </a:r>
          </a:p>
          <a:p>
            <a:pPr>
              <a:lnSpc>
                <a:spcPct val="150000"/>
              </a:lnSpc>
            </a:pPr>
            <a:r>
              <a:rPr kumimoji="1" lang="en-US" altLang="zh-CN" sz="2700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__________ _________</a:t>
            </a:r>
            <a:endParaRPr kumimoji="1" lang="zh-CN" altLang="en-US" sz="2700" dirty="0">
              <a:latin typeface="汉语拼音" panose="020B0604020202020204" pitchFamily="34" charset="0"/>
              <a:ea typeface="楷体" panose="02010609060101010101" pitchFamily="49" charset="-122"/>
              <a:cs typeface="汉语拼音" panose="020B0604020202020204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75569" y="2895787"/>
            <a:ext cx="6173004" cy="64807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3" tIns="34286" rIns="68573" bIns="34286"/>
          <a:lstStyle/>
          <a:p>
            <a:pPr defTabSz="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Times New Roman" panose="02020603050405020304" charset="0"/>
              </a:rPr>
              <a:t>二、请找出下面比喻句的本体，喻体，喻词。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zh-CN" altLang="en-US" sz="2400" dirty="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067944" y="4436560"/>
            <a:ext cx="864208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3" tIns="34286" rIns="68573" bIns="34286"/>
          <a:lstStyle/>
          <a:p>
            <a:pPr marL="257175" indent="-257175">
              <a:lnSpc>
                <a:spcPct val="90000"/>
              </a:lnSpc>
              <a:spcBef>
                <a:spcPct val="20000"/>
              </a:spcBef>
            </a:pPr>
            <a:r>
              <a:rPr lang="zh-CN" altLang="en-US" sz="2700" b="1" dirty="0">
                <a:solidFill>
                  <a:srgbClr val="FA4514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喻体</a:t>
            </a:r>
          </a:p>
        </p:txBody>
      </p:sp>
      <p:sp>
        <p:nvSpPr>
          <p:cNvPr id="13" name="文本框 14"/>
          <p:cNvSpPr txBox="1"/>
          <p:nvPr/>
        </p:nvSpPr>
        <p:spPr>
          <a:xfrm>
            <a:off x="468382" y="267494"/>
            <a:ext cx="1799362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1" y="348140"/>
            <a:ext cx="275181" cy="342254"/>
          </a:xfrm>
          <a:prstGeom prst="rect">
            <a:avLst/>
          </a:prstGeom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277205" y="3597864"/>
            <a:ext cx="3672886" cy="4860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3" tIns="34286" rIns="68573" bIns="34286"/>
          <a:lstStyle/>
          <a:p>
            <a:pPr indent="149860" defTabSz="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日初出大如车盖。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403536" y="4436561"/>
            <a:ext cx="864208" cy="4320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3" tIns="34286" rIns="68573" bIns="34286"/>
          <a:lstStyle/>
          <a:p>
            <a:pPr marL="257175" indent="-257175">
              <a:lnSpc>
                <a:spcPct val="90000"/>
              </a:lnSpc>
              <a:spcBef>
                <a:spcPct val="20000"/>
              </a:spcBef>
            </a:pPr>
            <a:r>
              <a:rPr lang="zh-CN" altLang="en-US" sz="2700" b="1" dirty="0">
                <a:solidFill>
                  <a:srgbClr val="FA4514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本体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771688" y="4436560"/>
            <a:ext cx="864208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3" tIns="34286" rIns="68573" bIns="34286"/>
          <a:lstStyle/>
          <a:p>
            <a:pPr marL="257175" indent="-257175">
              <a:lnSpc>
                <a:spcPct val="90000"/>
              </a:lnSpc>
              <a:spcBef>
                <a:spcPct val="20000"/>
              </a:spcBef>
            </a:pPr>
            <a:r>
              <a:rPr lang="zh-CN" altLang="en-US" sz="2700" b="1" dirty="0">
                <a:solidFill>
                  <a:srgbClr val="FA4514"/>
                </a:solidFill>
                <a:latin typeface="楷体" panose="02010609060101010101" pitchFamily="49" charset="-122"/>
                <a:ea typeface="楷体" panose="02010609060101010101" pitchFamily="49" charset="-122"/>
                <a:cs typeface="隶书" panose="02010509060101010101" charset="-122"/>
              </a:rPr>
              <a:t>喻词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1547270" y="4058518"/>
            <a:ext cx="32407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2879770" y="4058518"/>
            <a:ext cx="32407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3275856" y="4045922"/>
            <a:ext cx="593974" cy="125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4"/>
          <p:cNvSpPr/>
          <p:nvPr/>
        </p:nvSpPr>
        <p:spPr bwMode="gray">
          <a:xfrm rot="10386573" flipH="1">
            <a:off x="3734858" y="4041062"/>
            <a:ext cx="377973" cy="473886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7" name="Freeform 24"/>
          <p:cNvSpPr/>
          <p:nvPr/>
        </p:nvSpPr>
        <p:spPr bwMode="gray">
          <a:xfrm rot="11536339" flipH="1">
            <a:off x="2972934" y="4077281"/>
            <a:ext cx="335440" cy="375653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8" name="Freeform 24"/>
          <p:cNvSpPr/>
          <p:nvPr/>
        </p:nvSpPr>
        <p:spPr bwMode="gray">
          <a:xfrm rot="11536339" flipH="1">
            <a:off x="1691392" y="4089871"/>
            <a:ext cx="335440" cy="375653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  <p:bldP spid="9" grpId="0" autoUpdateAnimBg="0"/>
      <p:bldP spid="12" grpId="0"/>
      <p:bldP spid="16" grpId="0"/>
      <p:bldP spid="17" grpId="0"/>
      <p:bldP spid="26" grpId="0" bldLvl="0" animBg="1"/>
      <p:bldP spid="27" grpId="0" bldLvl="0" animBg="1"/>
      <p:bldP spid="28" grpId="0" bldLvl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95536" y="267494"/>
            <a:ext cx="7126868" cy="71558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Times New Roman" panose="02020603050405020304" charset="0"/>
              </a:rPr>
              <a:t>三、读故事，说说它讲了一个什么道理。</a:t>
            </a:r>
          </a:p>
        </p:txBody>
      </p:sp>
      <p:sp>
        <p:nvSpPr>
          <p:cNvPr id="14" name="矩形 13"/>
          <p:cNvSpPr/>
          <p:nvPr/>
        </p:nvSpPr>
        <p:spPr>
          <a:xfrm>
            <a:off x="888189" y="3298071"/>
            <a:ext cx="7183733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kumimoji="1"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    它告诉人们：在各种纷乱复杂的矛盾斗争中，如果对立的双方争持不下，结果会两败俱伤，使第三者坐收渔利。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8881" y="843558"/>
            <a:ext cx="7237746" cy="243912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鹬蚌相争</a:t>
            </a:r>
          </a:p>
          <a:p>
            <a:pPr algn="just"/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     蚌方出曝，而鹬啄其肉。蚌合而钳其喙。鹬曰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:“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今日不雨，明日不雨，即有死蚌。”蚌亦谓鹬曰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:“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今日不出，明日不出，即有死鹬。”两者不肯相舍，渔者得而并禽之。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162992" y="4515371"/>
            <a:ext cx="2338070" cy="472440"/>
            <a:chOff x="9981" y="5834"/>
            <a:chExt cx="3682" cy="744"/>
          </a:xfrm>
        </p:grpSpPr>
        <p:sp>
          <p:nvSpPr>
            <p:cNvPr id="6" name="TextBox 11">
              <a:hlinkClick r:id="rId3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9981" y="5860"/>
              <a:ext cx="220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latin typeface="Kaiti SC" panose="02010600040101010101" pitchFamily="2" charset="-122"/>
                  <a:ea typeface="Kaiti SC" panose="02010600040101010101" pitchFamily="2" charset="-122"/>
                </a:rPr>
                <a:t>字词听写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1" y="5938"/>
              <a:ext cx="553" cy="59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12364" y="5834"/>
              <a:ext cx="528" cy="74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23563"/>
          <a:stretch>
            <a:fillRect/>
          </a:stretch>
        </p:blipFill>
        <p:spPr>
          <a:xfrm>
            <a:off x="1278415" y="2139702"/>
            <a:ext cx="2448244" cy="1871186"/>
          </a:xfrm>
          <a:prstGeom prst="rect">
            <a:avLst/>
          </a:prstGeom>
        </p:spPr>
      </p:pic>
      <p:sp>
        <p:nvSpPr>
          <p:cNvPr id="33" name="TextBox 48"/>
          <p:cNvSpPr txBox="1"/>
          <p:nvPr/>
        </p:nvSpPr>
        <p:spPr>
          <a:xfrm>
            <a:off x="1737495" y="944783"/>
            <a:ext cx="1684802" cy="99257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lIns="68573" tIns="34286" rIns="68573" bIns="34286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6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学弈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56375" y="1205389"/>
            <a:ext cx="3926716" cy="2945130"/>
          </a:xfrm>
          <a:prstGeom prst="round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573518" y="465517"/>
            <a:ext cx="717327" cy="577073"/>
          </a:xfrm>
          <a:prstGeom prst="rect">
            <a:avLst/>
          </a:prstGeom>
          <a:noFill/>
          <a:ln w="9525">
            <a:noFill/>
          </a:ln>
        </p:spPr>
        <p:txBody>
          <a:bodyPr wrap="square" lIns="68573" tIns="34286" rIns="68573" bIns="34286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</a:pPr>
            <a:r>
              <a:rPr lang="en-US" altLang="zh-CN" sz="3300" b="1" dirty="0" err="1">
                <a:solidFill>
                  <a:srgbClr val="0066FF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yì</a:t>
            </a:r>
            <a:endParaRPr lang="en-US" altLang="zh-CN" sz="3300" b="1" dirty="0">
              <a:solidFill>
                <a:srgbClr val="0066FF"/>
              </a:solidFill>
              <a:latin typeface="汉语拼音" panose="020B0604020202020204" pitchFamily="34" charset="0"/>
              <a:ea typeface="Times New Roman" panose="02020603050405020304" charset="0"/>
              <a:cs typeface="汉语拼音" panose="020B0604020202020204" pitchFamily="34" charset="0"/>
            </a:endParaRPr>
          </a:p>
        </p:txBody>
      </p:sp>
      <p:sp>
        <p:nvSpPr>
          <p:cNvPr id="10" name="文本框 11269"/>
          <p:cNvSpPr txBox="1"/>
          <p:nvPr/>
        </p:nvSpPr>
        <p:spPr>
          <a:xfrm>
            <a:off x="4085882" y="600683"/>
            <a:ext cx="910451" cy="530907"/>
          </a:xfrm>
          <a:prstGeom prst="rect">
            <a:avLst/>
          </a:prstGeom>
          <a:noFill/>
          <a:ln w="9525">
            <a:noFill/>
          </a:ln>
        </p:spPr>
        <p:txBody>
          <a:bodyPr wrap="none" lIns="68573" tIns="34286" rIns="68573" bIns="34286" anchor="t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黑体" panose="02010600030101010101" pitchFamily="2" charset="-122"/>
              </a:rPr>
              <a:t>下棋</a:t>
            </a:r>
            <a:endParaRPr lang="zh-CN" altLang="en-US" sz="30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黑体" panose="02010600030101010101" pitchFamily="2" charset="-122"/>
            </a:endParaRPr>
          </a:p>
        </p:txBody>
      </p:sp>
      <p:sp>
        <p:nvSpPr>
          <p:cNvPr id="11" name="Freeform 24"/>
          <p:cNvSpPr/>
          <p:nvPr/>
        </p:nvSpPr>
        <p:spPr bwMode="gray">
          <a:xfrm rot="12274142" flipH="1" flipV="1">
            <a:off x="3468383" y="811249"/>
            <a:ext cx="586842" cy="711969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20053" y="394118"/>
            <a:ext cx="1222346" cy="323165"/>
            <a:chOff x="160049" y="525491"/>
            <a:chExt cx="1629583" cy="43088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49" y="536227"/>
              <a:ext cx="1629583" cy="378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文本框 11"/>
            <p:cNvSpPr txBox="1"/>
            <p:nvPr/>
          </p:nvSpPr>
          <p:spPr>
            <a:xfrm>
              <a:off x="172161" y="525491"/>
              <a:ext cx="1411130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500" dirty="0">
                  <a:solidFill>
                    <a:schemeClr val="bg1"/>
                  </a:solidFill>
                </a:rPr>
                <a:t>第一课时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2483768" y="932818"/>
            <a:ext cx="9573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6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5720" y="4935856"/>
            <a:ext cx="9169482" cy="206693"/>
            <a:chOff x="-54" y="10364"/>
            <a:chExt cx="19251" cy="43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54" y="10365"/>
              <a:ext cx="9861" cy="411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39" r="4776"/>
            <a:stretch>
              <a:fillRect/>
            </a:stretch>
          </p:blipFill>
          <p:spPr>
            <a:xfrm flipV="1">
              <a:off x="9807" y="10364"/>
              <a:ext cx="9390" cy="43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777817" y="939641"/>
            <a:ext cx="7619087" cy="3423285"/>
            <a:chOff x="1036955" y="1252855"/>
            <a:chExt cx="10157460" cy="4564380"/>
          </a:xfrm>
        </p:grpSpPr>
        <p:sp>
          <p:nvSpPr>
            <p:cNvPr id="10" name="矩形 9"/>
            <p:cNvSpPr/>
            <p:nvPr/>
          </p:nvSpPr>
          <p:spPr>
            <a:xfrm>
              <a:off x="1036955" y="1252855"/>
              <a:ext cx="10157460" cy="45643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1" name="Rectangle 7"/>
            <p:cNvSpPr>
              <a:spLocks noChangeArrowheads="1"/>
            </p:cNvSpPr>
            <p:nvPr/>
          </p:nvSpPr>
          <p:spPr bwMode="auto">
            <a:xfrm>
              <a:off x="4942840" y="1512009"/>
              <a:ext cx="5613400" cy="40441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1431" tIns="45715" rIns="91431" bIns="45715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700" b="1" u="sng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孟子</a:t>
              </a:r>
              <a:endParaRPr lang="en-US" altLang="zh-CN" sz="2700" b="1" u="sng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名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轲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，字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子舆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，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战国时期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邹城（今山东邹城）人。伟大的思想家、教育家，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儒家学派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的代表人物，与孔子并称“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孔孟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”。本文选自</a:t>
              </a:r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《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孟子</a:t>
              </a:r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·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告子上</a:t>
              </a:r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》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。</a:t>
              </a:r>
              <a:endParaRPr kumimoji="1"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3" name="图片 12" descr="0130000035039412503137849425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6695" y="1620520"/>
              <a:ext cx="2742406" cy="382968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611973"/>
              </p:ext>
            </p:extLst>
          </p:nvPr>
        </p:nvGraphicFramePr>
        <p:xfrm>
          <a:off x="1643247" y="2794941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1" name="TextBox 23"/>
          <p:cNvSpPr txBox="1"/>
          <p:nvPr/>
        </p:nvSpPr>
        <p:spPr>
          <a:xfrm>
            <a:off x="1676823" y="2708637"/>
            <a:ext cx="61245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援</a:t>
            </a:r>
          </a:p>
        </p:txBody>
      </p:sp>
      <p:graphicFrame>
        <p:nvGraphicFramePr>
          <p:cNvPr id="7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748180"/>
              </p:ext>
            </p:extLst>
          </p:nvPr>
        </p:nvGraphicFramePr>
        <p:xfrm>
          <a:off x="4038402" y="2836375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23"/>
          <p:cNvSpPr txBox="1"/>
          <p:nvPr/>
        </p:nvSpPr>
        <p:spPr>
          <a:xfrm>
            <a:off x="4092421" y="2741022"/>
            <a:ext cx="109776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俱</a:t>
            </a:r>
          </a:p>
        </p:txBody>
      </p:sp>
      <p:graphicFrame>
        <p:nvGraphicFramePr>
          <p:cNvPr id="9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037737"/>
              </p:ext>
            </p:extLst>
          </p:nvPr>
        </p:nvGraphicFramePr>
        <p:xfrm>
          <a:off x="6336691" y="2836375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19" marR="58019" marT="28959" marB="2895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23"/>
          <p:cNvSpPr txBox="1"/>
          <p:nvPr/>
        </p:nvSpPr>
        <p:spPr>
          <a:xfrm>
            <a:off x="6324035" y="2736907"/>
            <a:ext cx="109776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弗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1619672" y="2196641"/>
            <a:ext cx="1355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汉语拼音" panose="020B0604020202020204" pitchFamily="34" charset="0"/>
                <a:ea typeface="宋体" pitchFamily="2" charset="-122"/>
                <a:cs typeface="汉语拼音" panose="020B0604020202020204" pitchFamily="34" charset="0"/>
              </a:rPr>
              <a:t>yuán</a:t>
            </a:r>
            <a:endParaRPr lang="en-US" altLang="zh-CN" sz="3200" b="1" dirty="0">
              <a:solidFill>
                <a:srgbClr val="FF0000"/>
              </a:solidFill>
              <a:latin typeface="汉语拼音" panose="020B0604020202020204" pitchFamily="34" charset="0"/>
              <a:ea typeface="宋体" pitchFamily="2" charset="-122"/>
              <a:cs typeface="汉语拼音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59143" y="2196641"/>
            <a:ext cx="1026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汉语拼音" panose="020B0604020202020204" pitchFamily="34" charset="0"/>
                <a:ea typeface="宋体" pitchFamily="2" charset="-122"/>
                <a:cs typeface="汉语拼音" panose="020B0604020202020204" pitchFamily="34" charset="0"/>
              </a:rPr>
              <a:t>jù</a:t>
            </a:r>
            <a:endParaRPr lang="en-US" altLang="zh-CN" sz="3200" b="1" dirty="0">
              <a:solidFill>
                <a:srgbClr val="FF0000"/>
              </a:solidFill>
              <a:latin typeface="汉语拼音" panose="020B0604020202020204" pitchFamily="34" charset="0"/>
              <a:ea typeface="宋体" pitchFamily="2" charset="-122"/>
              <a:cs typeface="汉语拼音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537430" y="2196641"/>
            <a:ext cx="95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汉语拼音" panose="020B0604020202020204" pitchFamily="34" charset="0"/>
                <a:ea typeface="宋体" pitchFamily="2" charset="-122"/>
                <a:cs typeface="汉语拼音" panose="020B0604020202020204" pitchFamily="34" charset="0"/>
              </a:rPr>
              <a:t>fú</a:t>
            </a:r>
            <a:endParaRPr lang="en-US" altLang="zh-CN" sz="3200" b="1" dirty="0">
              <a:solidFill>
                <a:srgbClr val="FF0000"/>
              </a:solidFill>
              <a:latin typeface="汉语拼音" panose="020B0604020202020204" pitchFamily="34" charset="0"/>
              <a:ea typeface="宋体" pitchFamily="2" charset="-122"/>
              <a:cs typeface="汉语拼音" panose="020B0604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88709" y="1583943"/>
            <a:ext cx="1446987" cy="421268"/>
            <a:chOff x="467544" y="523551"/>
            <a:chExt cx="1545870" cy="507233"/>
          </a:xfrm>
        </p:grpSpPr>
        <p:sp>
          <p:nvSpPr>
            <p:cNvPr id="35" name="TextBox 11">
              <a:hlinkClick r:id="rId2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467544" y="523551"/>
              <a:ext cx="1121492" cy="507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435" tIns="25717" rIns="51435" bIns="25717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我会写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1678280" y="556111"/>
              <a:ext cx="335134" cy="472337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1504535" y="591566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25"/>
            </a:p>
          </p:txBody>
        </p:sp>
        <p:sp>
          <p:nvSpPr>
            <p:cNvPr id="38" name="矩形 37"/>
            <p:cNvSpPr/>
            <p:nvPr/>
          </p:nvSpPr>
          <p:spPr>
            <a:xfrm>
              <a:off x="487913" y="617000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25"/>
            </a:p>
          </p:txBody>
        </p:sp>
      </p:grpSp>
      <p:sp>
        <p:nvSpPr>
          <p:cNvPr id="31" name="文本框 14">
            <a:hlinkClick r:id="rId4" action="ppaction://hlinkfile"/>
          </p:cNvPr>
          <p:cNvSpPr txBox="1"/>
          <p:nvPr/>
        </p:nvSpPr>
        <p:spPr>
          <a:xfrm>
            <a:off x="490313" y="282239"/>
            <a:ext cx="3703169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听范读 扫清障碍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34" y="444913"/>
            <a:ext cx="307598" cy="35573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3750973" y="373171"/>
            <a:ext cx="334277" cy="47106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3" y="332306"/>
            <a:ext cx="376560" cy="468343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532261" y="987574"/>
            <a:ext cx="7491780" cy="484740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algn="just"/>
            <a:r>
              <a:rPr lang="zh-CN" altLang="en-US" sz="2700" b="1" dirty="0">
                <a:latin typeface="黑体" pitchFamily="49" charset="-122"/>
                <a:ea typeface="黑体" pitchFamily="49" charset="-122"/>
              </a:rPr>
              <a:t>    听范读，在文中圈出本课的生字。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796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4" grpId="0"/>
      <p:bldP spid="4" grpId="1"/>
      <p:bldP spid="19" grpId="0"/>
      <p:bldP spid="1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3245</Words>
  <PresentationFormat>全屏显示(16:9)</PresentationFormat>
  <Paragraphs>407</Paragraphs>
  <Slides>69</Slides>
  <Notes>54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69</vt:i4>
      </vt:variant>
    </vt:vector>
  </HeadingPairs>
  <TitlesOfParts>
    <vt:vector size="86" baseType="lpstr">
      <vt:lpstr>黑体</vt:lpstr>
      <vt:lpstr>微软雅黑</vt:lpstr>
      <vt:lpstr>Songti SC Black</vt:lpstr>
      <vt:lpstr>华文楷体</vt:lpstr>
      <vt:lpstr>Times New Roman</vt:lpstr>
      <vt:lpstr>Kaiti SC</vt:lpstr>
      <vt:lpstr>Calibri</vt:lpstr>
      <vt:lpstr>楷体</vt:lpstr>
      <vt:lpstr>Songti SC</vt:lpstr>
      <vt:lpstr>Arial</vt:lpstr>
      <vt:lpstr>华文中宋</vt:lpstr>
      <vt:lpstr>幼圆</vt:lpstr>
      <vt:lpstr>汉语拼音</vt:lpstr>
      <vt:lpstr>宋体</vt:lpstr>
      <vt:lpstr>隶书</vt:lpstr>
      <vt:lpstr>Impact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yitifen.tmall.com易提分旗舰店</Manager>
  <Company>易提分旗舰店yitifen.tmall.com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易提分旗舰店; yitifen.tmall.com</dc:creator>
  <cp:lastModifiedBy/>
  <dcterms:created xsi:type="dcterms:W3CDTF">2017-03-17T02:28:00Z</dcterms:created>
  <dcterms:modified xsi:type="dcterms:W3CDTF">2020-02-01T11:53:36Z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