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3" r:id="rId1"/>
  </p:sldMasterIdLst>
  <p:notesMasterIdLst>
    <p:notesMasterId r:id="rId40"/>
  </p:notesMasterIdLst>
  <p:handoutMasterIdLst>
    <p:handoutMasterId r:id="rId41"/>
  </p:handoutMasterIdLst>
  <p:sldIdLst>
    <p:sldId id="917" r:id="rId2"/>
    <p:sldId id="1025" r:id="rId3"/>
    <p:sldId id="1059" r:id="rId4"/>
    <p:sldId id="1106" r:id="rId5"/>
    <p:sldId id="1005" r:id="rId6"/>
    <p:sldId id="1096" r:id="rId7"/>
    <p:sldId id="1094" r:id="rId8"/>
    <p:sldId id="1095" r:id="rId9"/>
    <p:sldId id="483" r:id="rId10"/>
    <p:sldId id="1090" r:id="rId11"/>
    <p:sldId id="1009" r:id="rId12"/>
    <p:sldId id="374" r:id="rId13"/>
    <p:sldId id="534" r:id="rId14"/>
    <p:sldId id="1097" r:id="rId15"/>
    <p:sldId id="1035" r:id="rId16"/>
    <p:sldId id="676" r:id="rId17"/>
    <p:sldId id="1055" r:id="rId18"/>
    <p:sldId id="1053" r:id="rId19"/>
    <p:sldId id="1078" r:id="rId20"/>
    <p:sldId id="1056" r:id="rId21"/>
    <p:sldId id="1091" r:id="rId22"/>
    <p:sldId id="1098" r:id="rId23"/>
    <p:sldId id="1079" r:id="rId24"/>
    <p:sldId id="1099" r:id="rId25"/>
    <p:sldId id="1100" r:id="rId26"/>
    <p:sldId id="1083" r:id="rId27"/>
    <p:sldId id="1101" r:id="rId28"/>
    <p:sldId id="1102" r:id="rId29"/>
    <p:sldId id="1103" r:id="rId30"/>
    <p:sldId id="1104" r:id="rId31"/>
    <p:sldId id="1105" r:id="rId32"/>
    <p:sldId id="682" r:id="rId33"/>
    <p:sldId id="795" r:id="rId34"/>
    <p:sldId id="530" r:id="rId35"/>
    <p:sldId id="561" r:id="rId36"/>
    <p:sldId id="1088" r:id="rId37"/>
    <p:sldId id="1082" r:id="rId38"/>
    <p:sldId id="1067" r:id="rId3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汉语拼音" panose="02010600030101010101" charset="0"/>
      <p:regular r:id="rId46"/>
    </p:embeddedFont>
    <p:embeddedFont>
      <p:font typeface="黑体" panose="02010609060101010101" pitchFamily="49" charset="-122"/>
      <p:regular r:id="rId47"/>
    </p:embeddedFont>
    <p:embeddedFont>
      <p:font typeface="楷体" panose="02010609060101010101" pitchFamily="49" charset="-122"/>
      <p:regular r:id="rId48"/>
    </p:embeddedFont>
    <p:embeddedFont>
      <p:font typeface="幼圆" panose="02010509060101010101" pitchFamily="49" charset="-122"/>
      <p:regular r:id="rId49"/>
    </p:embeddedFont>
    <p:embeddedFont>
      <p:font typeface="幼圆" panose="02010509060101010101" pitchFamily="49" charset="-122"/>
      <p:regular r:id="rId49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6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6">
          <p15:clr>
            <a:srgbClr val="A4A3A4"/>
          </p15:clr>
        </p15:guide>
        <p15:guide id="2" pos="22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FFFFFF"/>
    <a:srgbClr val="AD0FB9"/>
    <a:srgbClr val="66FFFF"/>
    <a:srgbClr val="33CCFF"/>
    <a:srgbClr val="FF0000"/>
    <a:srgbClr val="8B3D82"/>
    <a:srgbClr val="C503A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>
      <p:cViewPr>
        <p:scale>
          <a:sx n="125" d="100"/>
          <a:sy n="125" d="100"/>
        </p:scale>
        <p:origin x="1092" y="456"/>
      </p:cViewPr>
      <p:guideLst>
        <p:guide orient="horz" pos="2346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562" y="-108"/>
      </p:cViewPr>
      <p:guideLst>
        <p:guide orient="horz" pos="2916"/>
        <p:guide pos="22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2020/2/1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888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2020/2/1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99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661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399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898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874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754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557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31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519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984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098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65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81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913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171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67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6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700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909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364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146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578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81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9397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7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3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02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97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22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65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8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57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12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61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6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2482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wangyanwen\Desktop\e30393e1dd841898b9d975cf15b7bd4a_c8177f3e6709c93d469546ce943df8dcd10054a7.jpg"/>
          <p:cNvPicPr>
            <a:picLocks noChangeAspect="1" noChangeArrowheads="1"/>
          </p:cNvPicPr>
          <p:nvPr userDrawn="1"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3" r="1168"/>
          <a:stretch/>
        </p:blipFill>
        <p:spPr bwMode="auto">
          <a:xfrm>
            <a:off x="-36512" y="4823048"/>
            <a:ext cx="9217024" cy="35661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FDDFD90-1429-7244-B887-4B2B69E9159A}"/>
              </a:ext>
            </a:extLst>
          </p:cNvPr>
          <p:cNvSpPr/>
          <p:nvPr/>
        </p:nvSpPr>
        <p:spPr>
          <a:xfrm flipH="1">
            <a:off x="-2" y="123478"/>
            <a:ext cx="3707905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10">
            <a:extLst>
              <a:ext uri="{FF2B5EF4-FFF2-40B4-BE49-F238E27FC236}">
                <a16:creationId xmlns:a16="http://schemas.microsoft.com/office/drawing/2014/main" id="{5362E6FF-7BB4-7848-B66B-4CD6CB94CD42}"/>
              </a:ext>
            </a:extLst>
          </p:cNvPr>
          <p:cNvSpPr txBox="1"/>
          <p:nvPr/>
        </p:nvSpPr>
        <p:spPr>
          <a:xfrm>
            <a:off x="216023" y="86481"/>
            <a:ext cx="2771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0" dirty="0">
                <a:latin typeface="黑体" pitchFamily="49" charset="-122"/>
                <a:ea typeface="黑体" pitchFamily="49" charset="-122"/>
              </a:rPr>
              <a:t>15</a:t>
            </a:r>
            <a:r>
              <a:rPr kumimoji="1" lang="zh-CN" altLang="en-US" sz="1200" b="0" dirty="0">
                <a:latin typeface="黑体" pitchFamily="49" charset="-122"/>
                <a:ea typeface="黑体" pitchFamily="49" charset="-122"/>
              </a:rPr>
              <a:t>  真理诞生于一百个问号之后</a:t>
            </a:r>
          </a:p>
        </p:txBody>
      </p:sp>
      <p:sp>
        <p:nvSpPr>
          <p:cNvPr id="8" name="AutoShape 5" descr="http://img.chuansong.me/mmbiz_jpg/lcUVQD7J7fccoY3V603LibZQImJ6my1dxxF0p4a2l6qaUlGDWDbWcfNoDeqQ5dgJtosI1iaFbBoQvHrRziasn3Qfg/640?wx_fmt=jpeg"/>
          <p:cNvSpPr>
            <a:spLocks noChangeAspect="1" noChangeArrowheads="1"/>
          </p:cNvSpPr>
          <p:nvPr userDrawn="1"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AutoShape 13" descr="http://img3.imgtn.bdimg.com/it/u=1270035513,2457988618&amp;fm=214&amp;gp=0.jpg"/>
          <p:cNvSpPr>
            <a:spLocks noChangeAspect="1" noChangeArrowheads="1"/>
          </p:cNvSpPr>
          <p:nvPr userDrawn="1"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AutoShape 15" descr="http://img3.imgtn.bdimg.com/it/u=1270035513,2457988618&amp;fm=214&amp;gp=0.jpg"/>
          <p:cNvSpPr>
            <a:spLocks noChangeAspect="1" noChangeArrowheads="1"/>
          </p:cNvSpPr>
          <p:nvPr userDrawn="1"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AutoShape 2" descr="http://img3.imgtn.bdimg.com/it/u=1183900443,1088175051&amp;fm=214&amp;gp=0.jpg"/>
          <p:cNvSpPr>
            <a:spLocks noChangeAspect="1" noChangeArrowheads="1"/>
          </p:cNvSpPr>
          <p:nvPr userDrawn="1"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AutoShape 4" descr="http://img3.imgtn.bdimg.com/it/u=1183900443,1088175051&amp;fm=214&amp;gp=0.jpg"/>
          <p:cNvSpPr>
            <a:spLocks noChangeAspect="1" noChangeArrowheads="1"/>
          </p:cNvSpPr>
          <p:nvPr userDrawn="1"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649" r:id="rId25"/>
    <p:sldLayoutId id="2147483650" r:id="rId26"/>
    <p:sldLayoutId id="2147483651" r:id="rId27"/>
    <p:sldLayoutId id="2147483652" r:id="rId28"/>
    <p:sldLayoutId id="2147483653" r:id="rId29"/>
    <p:sldLayoutId id="2147483654" r:id="rId30"/>
    <p:sldLayoutId id="2147483655" r:id="rId3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1&#65306;&#30707;&#34122;&#35797;&#32440;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&#19971;&#24425;&#20845;&#19979;&#23383;&#35789;&#21548;&#20889;15&#30495;&#29702;&#35806;&#29983;&#20110;&#19968;&#30334;&#20010;&#38382;&#21495;&#20043;&#21518;.mp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hyperlink" Target="&#35449;&#22825;&#20305;.mp4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20845;&#19979;&#29983;&#23383;&#35270;&#39057;15&#30495;&#29702;&#35806;&#29983;&#20110;&#19968;&#30334;&#20010;&#38382;&#21495;&#20043;&#21518;.mp4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&#35838;&#25991;&#26391;&#35835;-15&#30495;&#29702;&#35806;&#29983;&#20110;&#19968;&#30334;&#20010;&#38382;&#21495;&#20043;&#21518;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AutoShape 4" descr="http://img1.imgtn.bdimg.com/it/u=2943624781,3531689380&amp;fm=214&amp;gp=0.jpg"/>
          <p:cNvSpPr>
            <a:spLocks noChangeAspect="1" noChangeArrowheads="1"/>
          </p:cNvSpPr>
          <p:nvPr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830858"/>
            <a:ext cx="8136904" cy="319991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   “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灯不拨不亮，理不问不明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，问是开启成功之路的基石。历史上有很多科学家都是凭借对生活的细心、对追问的热心、对研究的痴心取得了不菲的成绩。来吧，让我们学习这篇课文，一起探寻真理的诞生过程。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191" y="3131989"/>
            <a:ext cx="8081881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    三是俄裔美国睡眠研究专家阿瑟林斯基从儿子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_______________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这个现象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 推断出凡睡者眼珠转动都表示在做梦的普遍规律。</a:t>
            </a:r>
            <a:endParaRPr lang="zh-CN" altLang="en-US" sz="27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566" y="2236281"/>
            <a:ext cx="7716167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    二是地质学家魏格纳从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__________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推论出地球上大陆和海洋的形成；</a:t>
            </a:r>
            <a:endParaRPr lang="zh-CN" altLang="en-US" sz="27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16654" y="2230230"/>
            <a:ext cx="1685398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蚯蚓的分布</a:t>
            </a:r>
          </a:p>
        </p:txBody>
      </p:sp>
      <p:sp>
        <p:nvSpPr>
          <p:cNvPr id="17" name="矩形 16"/>
          <p:cNvSpPr/>
          <p:nvPr/>
        </p:nvSpPr>
        <p:spPr>
          <a:xfrm>
            <a:off x="666943" y="3488359"/>
            <a:ext cx="2304157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睡觉时眼珠转动</a:t>
            </a:r>
          </a:p>
        </p:txBody>
      </p:sp>
      <p:sp>
        <p:nvSpPr>
          <p:cNvPr id="2" name="矩形 1"/>
          <p:cNvSpPr/>
          <p:nvPr/>
        </p:nvSpPr>
        <p:spPr>
          <a:xfrm>
            <a:off x="467544" y="493028"/>
            <a:ext cx="7803236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为了证明这个观点，课文具体写了哪几个事例呢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?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566" y="1275606"/>
            <a:ext cx="8482915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一是英国化学家波义耳从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____________________________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的现象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制成了实验中常用的酸碱试纸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hlinkClick r:id="rId3" action="ppaction://hlinkpres?slideindex=1&amp;slidetitle="/>
              </a:rPr>
              <a:t>石蕊试纸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；</a:t>
            </a:r>
            <a:endParaRPr lang="zh-CN" altLang="en-US" sz="27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72200" y="4155926"/>
            <a:ext cx="2350323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（课后第二题）</a:t>
            </a:r>
          </a:p>
        </p:txBody>
      </p:sp>
      <p:sp>
        <p:nvSpPr>
          <p:cNvPr id="15" name="矩形 14"/>
          <p:cNvSpPr/>
          <p:nvPr/>
        </p:nvSpPr>
        <p:spPr>
          <a:xfrm>
            <a:off x="4566683" y="1275606"/>
            <a:ext cx="4469813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花草受酸或碱的作用会改变颜色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49"/>
          <a:stretch/>
        </p:blipFill>
        <p:spPr>
          <a:xfrm>
            <a:off x="467544" y="411510"/>
            <a:ext cx="8382268" cy="6631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8797">
            <a:off x="7564079" y="1904374"/>
            <a:ext cx="335134" cy="4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0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16" grpId="0"/>
      <p:bldP spid="17" grpId="0"/>
      <p:bldP spid="7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"/>
          <p:cNvSpPr txBox="1"/>
          <p:nvPr/>
        </p:nvSpPr>
        <p:spPr>
          <a:xfrm>
            <a:off x="1286569" y="771550"/>
            <a:ext cx="4946581" cy="6524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本文是采用什么结构来写的呢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? 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501713"/>
            <a:ext cx="7563805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按“</a:t>
            </a:r>
            <a:r>
              <a:rPr lang="en-US" altLang="zh-CN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___________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”的结构写的</a:t>
            </a:r>
            <a:r>
              <a:rPr lang="en-US" altLang="zh-CN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先提出中心论点</a:t>
            </a:r>
            <a:r>
              <a:rPr lang="en-US" altLang="zh-CN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用三个事例证明中心论点</a:t>
            </a:r>
            <a:r>
              <a:rPr lang="en-US" altLang="zh-CN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最后总结全文</a:t>
            </a:r>
            <a:r>
              <a:rPr lang="en-US" altLang="zh-CN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重申论点。</a:t>
            </a:r>
          </a:p>
        </p:txBody>
      </p:sp>
      <p:sp>
        <p:nvSpPr>
          <p:cNvPr id="8" name="矩形 7"/>
          <p:cNvSpPr/>
          <p:nvPr/>
        </p:nvSpPr>
        <p:spPr>
          <a:xfrm>
            <a:off x="2070770" y="1496380"/>
            <a:ext cx="1933863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总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分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总</a:t>
            </a:r>
          </a:p>
        </p:txBody>
      </p:sp>
      <p:sp>
        <p:nvSpPr>
          <p:cNvPr id="5" name="文本框 6"/>
          <p:cNvSpPr txBox="1"/>
          <p:nvPr/>
        </p:nvSpPr>
        <p:spPr>
          <a:xfrm>
            <a:off x="611560" y="2931790"/>
            <a:ext cx="7848872" cy="1212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课文又是按照怎样的顺序来介绍这三个事例的呢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?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我们下节课再学习。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08050" y="970345"/>
            <a:ext cx="8412920" cy="27469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宋体" pitchFamily="2" charset="-122"/>
                <a:ea typeface="宋体" pitchFamily="2" charset="-122"/>
                <a:cs typeface="汉语拼音" panose="020B0604020202020204" pitchFamily="34" charset="0"/>
              </a:rPr>
              <a:t>一、把词语补充完整。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latin typeface="楷体" pitchFamily="49" charset="-122"/>
                <a:ea typeface="楷体" pitchFamily="49" charset="-122"/>
                <a:cs typeface="汉语拼音" panose="020B0604020202020204" pitchFamily="34" charset="0"/>
              </a:rPr>
              <a:t>司</a:t>
            </a:r>
            <a:r>
              <a:rPr kumimoji="1" lang="en-US" altLang="zh-CN" sz="2800" b="1" dirty="0">
                <a:latin typeface="楷体" pitchFamily="49" charset="-122"/>
                <a:ea typeface="楷体" pitchFamily="49" charset="-122"/>
                <a:cs typeface="汉语拼音" panose="020B0604020202020204" pitchFamily="34" charset="0"/>
              </a:rPr>
              <a:t>（   ）（    ）</a:t>
            </a:r>
            <a:r>
              <a:rPr kumimoji="1" lang="zh-CN" altLang="en-US" sz="2800" b="1" dirty="0">
                <a:latin typeface="楷体" pitchFamily="49" charset="-122"/>
                <a:ea typeface="楷体" pitchFamily="49" charset="-122"/>
                <a:cs typeface="汉语拼音" panose="020B0604020202020204" pitchFamily="34" charset="0"/>
              </a:rPr>
              <a:t>惯   无独</a:t>
            </a:r>
            <a:r>
              <a:rPr kumimoji="1" lang="en-US" altLang="zh-CN" sz="2800" b="1" dirty="0">
                <a:latin typeface="楷体" pitchFamily="49" charset="-122"/>
                <a:ea typeface="楷体" pitchFamily="49" charset="-122"/>
                <a:cs typeface="汉语拼音" panose="020B0604020202020204" pitchFamily="34" charset="0"/>
              </a:rPr>
              <a:t>（    ）（    ）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latin typeface="楷体" pitchFamily="49" charset="-122"/>
                <a:ea typeface="楷体" pitchFamily="49" charset="-122"/>
                <a:cs typeface="汉语拼音" panose="020B0604020202020204" pitchFamily="34" charset="0"/>
              </a:rPr>
              <a:t>见</a:t>
            </a:r>
            <a:r>
              <a:rPr kumimoji="1" lang="en-US" altLang="zh-CN" sz="2800" b="1" dirty="0">
                <a:latin typeface="楷体" pitchFamily="49" charset="-122"/>
                <a:ea typeface="楷体" pitchFamily="49" charset="-122"/>
                <a:cs typeface="汉语拼音" panose="020B0604020202020204" pitchFamily="34" charset="0"/>
              </a:rPr>
              <a:t>(    )</a:t>
            </a:r>
            <a:r>
              <a:rPr kumimoji="1" lang="zh-CN" altLang="en-US" sz="2800" b="1" dirty="0">
                <a:latin typeface="楷体" pitchFamily="49" charset="-122"/>
                <a:ea typeface="楷体" pitchFamily="49" charset="-122"/>
                <a:cs typeface="汉语拼音" panose="020B0604020202020204" pitchFamily="34" charset="0"/>
              </a:rPr>
              <a:t>知</a:t>
            </a:r>
            <a:r>
              <a:rPr kumimoji="1" lang="en-US" altLang="zh-CN" sz="2800" b="1" dirty="0">
                <a:latin typeface="楷体" pitchFamily="49" charset="-122"/>
                <a:ea typeface="楷体" pitchFamily="49" charset="-122"/>
                <a:cs typeface="汉语拼音" panose="020B0604020202020204" pitchFamily="34" charset="0"/>
              </a:rPr>
              <a:t>(    )     （    ）</a:t>
            </a:r>
            <a:r>
              <a:rPr kumimoji="1" lang="zh-CN" altLang="en-US" sz="2800" b="1" dirty="0">
                <a:latin typeface="楷体" pitchFamily="49" charset="-122"/>
                <a:ea typeface="楷体" pitchFamily="49" charset="-122"/>
                <a:cs typeface="汉语拼音" panose="020B0604020202020204" pitchFamily="34" charset="0"/>
              </a:rPr>
              <a:t>而不</a:t>
            </a:r>
            <a:r>
              <a:rPr kumimoji="1" lang="en-US" altLang="zh-CN" sz="2800" b="1" dirty="0">
                <a:latin typeface="楷体" pitchFamily="49" charset="-122"/>
                <a:ea typeface="楷体" pitchFamily="49" charset="-122"/>
                <a:cs typeface="汉语拼音" panose="020B0604020202020204" pitchFamily="34" charset="0"/>
              </a:rPr>
              <a:t>（    ）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楷体" pitchFamily="49" charset="-122"/>
                <a:ea typeface="楷体" pitchFamily="49" charset="-122"/>
                <a:cs typeface="汉语拼音" panose="020B0604020202020204" pitchFamily="34" charset="0"/>
              </a:rPr>
              <a:t>（    ）（    ）</a:t>
            </a:r>
            <a:r>
              <a:rPr kumimoji="1" lang="zh-CN" altLang="en-US" sz="2800" b="1" dirty="0">
                <a:latin typeface="楷体" pitchFamily="49" charset="-122"/>
                <a:ea typeface="楷体" pitchFamily="49" charset="-122"/>
                <a:cs typeface="汉语拼音" panose="020B0604020202020204" pitchFamily="34" charset="0"/>
              </a:rPr>
              <a:t>不得其解</a:t>
            </a:r>
            <a:endParaRPr kumimoji="1" lang="en-US" altLang="zh-CN" sz="2800" b="1" dirty="0">
              <a:latin typeface="楷体" pitchFamily="49" charset="-122"/>
              <a:ea typeface="楷体" pitchFamily="49" charset="-122"/>
              <a:cs typeface="汉语拼音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31366" y="1785916"/>
            <a:ext cx="499176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汉语拼音" panose="020B0604020202020204" pitchFamily="34" charset="0"/>
              </a:rPr>
              <a:t>空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26180" y="1785916"/>
            <a:ext cx="499176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汉语拼音" panose="020B0604020202020204" pitchFamily="34" charset="0"/>
              </a:rPr>
              <a:t>见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94842" y="1785915"/>
            <a:ext cx="499176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汉语拼音" panose="020B0604020202020204" pitchFamily="34" charset="0"/>
              </a:rPr>
              <a:t>有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41640" y="1785915"/>
            <a:ext cx="49757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汉语拼音" panose="020B0604020202020204" pitchFamily="34" charset="0"/>
              </a:rPr>
              <a:t>偶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61126" y="2470189"/>
            <a:ext cx="49757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汉语拼音" panose="020B0604020202020204" pitchFamily="34" charset="0"/>
              </a:rPr>
              <a:t>微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27784" y="2470189"/>
            <a:ext cx="49757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汉语拼音" panose="020B0604020202020204" pitchFamily="34" charset="0"/>
              </a:rPr>
              <a:t>著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7323" y="3104720"/>
            <a:ext cx="49757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汉语拼音" panose="020B0604020202020204" pitchFamily="34" charset="0"/>
              </a:rPr>
              <a:t>百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77394" y="3125007"/>
            <a:ext cx="49757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汉语拼音" panose="020B0604020202020204" pitchFamily="34" charset="0"/>
              </a:rPr>
              <a:t>思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68484" y="2470189"/>
            <a:ext cx="49757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汉语拼音" panose="020B0604020202020204" pitchFamily="34" charset="0"/>
              </a:rPr>
              <a:t>锲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76998" y="2470189"/>
            <a:ext cx="49757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汉语拼音" panose="020B0604020202020204" pitchFamily="34" charset="0"/>
              </a:rPr>
              <a:t>舍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文本框 14">
            <a:extLst>
              <a:ext uri="{FF2B5EF4-FFF2-40B4-BE49-F238E27FC236}">
                <a16:creationId xmlns:a16="http://schemas.microsoft.com/office/drawing/2014/main" id="{A877C714-4028-FF4B-B84A-5B0010632C27}"/>
              </a:ext>
            </a:extLst>
          </p:cNvPr>
          <p:cNvSpPr txBox="1"/>
          <p:nvPr/>
        </p:nvSpPr>
        <p:spPr>
          <a:xfrm>
            <a:off x="624428" y="411510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课堂演练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D6C2535B-9C36-3A4E-83C0-84B1A9CD2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0" y="464186"/>
            <a:ext cx="366860" cy="456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8" grpId="0"/>
      <p:bldP spid="9" grpId="0"/>
      <p:bldP spid="10" grpId="0"/>
      <p:bldP spid="11" grpId="0"/>
      <p:bldP spid="12" grpId="0"/>
      <p:bldP spid="13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03868" y="619457"/>
            <a:ext cx="7984236" cy="3023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723900" indent="-723900">
              <a:lnSpc>
                <a:spcPct val="150000"/>
              </a:lnSpc>
            </a:pPr>
            <a:r>
              <a:rPr kumimoji="1" lang="zh-CN" altLang="en-US" sz="3200" b="1" dirty="0">
                <a:ea typeface="宋体" pitchFamily="2" charset="-122"/>
              </a:rPr>
              <a:t>二、以下四个选项中，与“见微知著”词语意思最接近的是（    ）。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b="1" dirty="0">
                <a:ea typeface="宋体" pitchFamily="2" charset="-122"/>
              </a:rPr>
              <a:t>       A.</a:t>
            </a:r>
            <a:r>
              <a:rPr kumimoji="1" lang="zh-CN" altLang="en-US" sz="3200" b="1" dirty="0">
                <a:ea typeface="宋体" pitchFamily="2" charset="-122"/>
              </a:rPr>
              <a:t>古为今用         </a:t>
            </a:r>
            <a:r>
              <a:rPr kumimoji="1" lang="en-US" altLang="zh-CN" sz="3200" b="1" dirty="0">
                <a:ea typeface="宋体" pitchFamily="2" charset="-122"/>
              </a:rPr>
              <a:t>B.</a:t>
            </a:r>
            <a:r>
              <a:rPr kumimoji="1" lang="zh-CN" altLang="en-US" sz="3200" b="1" dirty="0">
                <a:ea typeface="宋体" pitchFamily="2" charset="-122"/>
              </a:rPr>
              <a:t>标新立异  </a:t>
            </a:r>
            <a:endParaRPr kumimoji="1" lang="en-US" altLang="zh-CN" sz="3200" b="1" dirty="0"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b="1" dirty="0">
                <a:ea typeface="宋体" pitchFamily="2" charset="-122"/>
              </a:rPr>
              <a:t>       C.</a:t>
            </a:r>
            <a:r>
              <a:rPr kumimoji="1" lang="zh-CN" altLang="en-US" sz="3200" b="1" dirty="0">
                <a:ea typeface="宋体" pitchFamily="2" charset="-122"/>
              </a:rPr>
              <a:t>一叶知秋         </a:t>
            </a:r>
            <a:r>
              <a:rPr kumimoji="1" lang="en-US" altLang="zh-CN" sz="3200" b="1" dirty="0">
                <a:ea typeface="宋体" pitchFamily="2" charset="-122"/>
              </a:rPr>
              <a:t>D.</a:t>
            </a:r>
            <a:r>
              <a:rPr kumimoji="1" lang="zh-CN" altLang="en-US" sz="3200" b="1" dirty="0">
                <a:ea typeface="宋体" pitchFamily="2" charset="-122"/>
              </a:rPr>
              <a:t>无独有偶</a:t>
            </a:r>
            <a:endParaRPr kumimoji="1" lang="zh-CN" altLang="en-US" sz="2800" b="1" dirty="0"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59300" y="1454899"/>
            <a:ext cx="508794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en-US" altLang="zh-CN" sz="4000" b="1" dirty="0">
                <a:solidFill>
                  <a:srgbClr val="FF0000"/>
                </a:solidFill>
                <a:ea typeface="楷体" pitchFamily="49" charset="-122"/>
              </a:rPr>
              <a:t>C</a:t>
            </a:r>
            <a:endParaRPr lang="zh-CN" altLang="en-US" sz="4000" b="1" dirty="0">
              <a:solidFill>
                <a:srgbClr val="FF0000"/>
              </a:solidFill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55526"/>
            <a:ext cx="7992771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622300" indent="-622300">
              <a:lnSpc>
                <a:spcPct val="15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三、为了证明“真理诞生于一百个问号之后”这个观点，课文具体写了哪几件事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?</a:t>
            </a:r>
            <a:endParaRPr lang="zh-CN" altLang="en-US" sz="28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88019" y="1923678"/>
            <a:ext cx="4480125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ea typeface="楷体" pitchFamily="49" charset="-122"/>
              </a:rPr>
              <a:t>    </a:t>
            </a:r>
            <a:r>
              <a:rPr lang="en-US" altLang="zh-CN" sz="2800" b="1" dirty="0">
                <a:solidFill>
                  <a:srgbClr val="FF0000"/>
                </a:solidFill>
                <a:ea typeface="楷体" pitchFamily="49" charset="-122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ea typeface="楷体" pitchFamily="49" charset="-122"/>
              </a:rPr>
              <a:t>石蕊试纸的制成</a:t>
            </a:r>
            <a:endParaRPr lang="en-US" altLang="zh-CN" sz="2800" b="1" dirty="0">
              <a:solidFill>
                <a:srgbClr val="FF0000"/>
              </a:solidFill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ea typeface="楷体" pitchFamily="49" charset="-122"/>
              </a:rPr>
              <a:t>    </a:t>
            </a:r>
            <a:r>
              <a:rPr lang="en-US" altLang="zh-CN" sz="2800" b="1" dirty="0">
                <a:solidFill>
                  <a:srgbClr val="FF0000"/>
                </a:solidFill>
                <a:ea typeface="楷体" pitchFamily="49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ea typeface="楷体" pitchFamily="49" charset="-122"/>
              </a:rPr>
              <a:t>蚯蚓的分布</a:t>
            </a:r>
            <a:endParaRPr lang="en-US" altLang="zh-CN" sz="2800" b="1" dirty="0">
              <a:solidFill>
                <a:srgbClr val="FF0000"/>
              </a:solidFill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ea typeface="楷体" pitchFamily="49" charset="-122"/>
              </a:rPr>
              <a:t>    </a:t>
            </a:r>
            <a:r>
              <a:rPr lang="en-US" altLang="zh-CN" sz="2800" b="1" dirty="0">
                <a:solidFill>
                  <a:srgbClr val="FF0000"/>
                </a:solidFill>
                <a:ea typeface="楷体" pitchFamily="49" charset="-122"/>
              </a:rPr>
              <a:t>3.</a:t>
            </a:r>
            <a:r>
              <a:rPr lang="zh-CN" altLang="en-US" sz="2800" b="1" dirty="0">
                <a:solidFill>
                  <a:srgbClr val="FF0000"/>
                </a:solidFill>
                <a:ea typeface="楷体" pitchFamily="49" charset="-122"/>
              </a:rPr>
              <a:t>睡觉时眼珠的转动</a:t>
            </a:r>
          </a:p>
        </p:txBody>
      </p:sp>
      <p:sp>
        <p:nvSpPr>
          <p:cNvPr id="4" name="TextBox 11">
            <a:hlinkClick r:id="rId2" action="ppaction://hlinkfile"/>
            <a:extLst>
              <a:ext uri="{FF2B5EF4-FFF2-40B4-BE49-F238E27FC236}">
                <a16:creationId xmlns:a16="http://schemas.microsoft.com/office/drawing/2014/main" id="{49A3FD07-BF8B-914C-839E-9D5D86242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898" y="3931255"/>
            <a:ext cx="139805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latin typeface="Kaiti SC" panose="02010600040101010101" pitchFamily="2" charset="-122"/>
                <a:ea typeface="Kaiti SC" panose="02010600040101010101" pitchFamily="2" charset="-122"/>
              </a:rPr>
              <a:t>字词听写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F5E3399-5C01-7A44-9303-9647FCE037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269" y="3980690"/>
            <a:ext cx="351070" cy="3801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3B92EE-8477-F041-B1B2-3DE342038E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7851227" y="3914666"/>
            <a:ext cx="335134" cy="4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1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0"/>
          <a:stretch/>
        </p:blipFill>
        <p:spPr>
          <a:xfrm>
            <a:off x="912872" y="1853068"/>
            <a:ext cx="7174240" cy="6631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5" r="-955"/>
          <a:stretch/>
        </p:blipFill>
        <p:spPr>
          <a:xfrm>
            <a:off x="611560" y="3102666"/>
            <a:ext cx="3434315" cy="66317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6FC3C70-07FC-524D-8E0A-6C12C0962B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7" y="546963"/>
            <a:ext cx="1629583" cy="37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9FDC4D59-C4EE-164C-8F2E-F8055F73027B}"/>
              </a:ext>
            </a:extLst>
          </p:cNvPr>
          <p:cNvSpPr txBox="1"/>
          <p:nvPr/>
        </p:nvSpPr>
        <p:spPr>
          <a:xfrm>
            <a:off x="333190" y="536227"/>
            <a:ext cx="123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>
                <a:solidFill>
                  <a:schemeClr val="bg1"/>
                </a:solidFill>
              </a:rPr>
              <a:t>第二课时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1203598"/>
            <a:ext cx="7488832" cy="25622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dirty="0">
                <a:latin typeface="黑体" pitchFamily="49" charset="-122"/>
                <a:ea typeface="黑体" pitchFamily="49" charset="-122"/>
              </a:rPr>
              <a:t>    上一节课我们知道，为了证明“</a:t>
            </a:r>
            <a:r>
              <a:rPr lang="zh-CN" altLang="en-US" sz="27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真理诞生于一百个问号之后</a:t>
            </a:r>
            <a:r>
              <a:rPr lang="zh-CN" altLang="en-US" sz="2700" dirty="0">
                <a:latin typeface="黑体" pitchFamily="49" charset="-122"/>
                <a:ea typeface="黑体" pitchFamily="49" charset="-122"/>
              </a:rPr>
              <a:t>”这个观点，课文具体写了三个事例，这节课我们就来看看每个事例是按照怎样的顺序来介绍的。</a:t>
            </a:r>
            <a:endParaRPr lang="zh-CN" altLang="en-US" sz="27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0"/>
          <a:stretch/>
        </p:blipFill>
        <p:spPr>
          <a:xfrm>
            <a:off x="769506" y="2484718"/>
            <a:ext cx="7317606" cy="6631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7" r="7979"/>
          <a:stretch/>
        </p:blipFill>
        <p:spPr>
          <a:xfrm>
            <a:off x="4636896" y="1256755"/>
            <a:ext cx="3391685" cy="663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6"/>
          <p:cNvSpPr txBox="1"/>
          <p:nvPr/>
        </p:nvSpPr>
        <p:spPr>
          <a:xfrm>
            <a:off x="2054547" y="1419622"/>
            <a:ext cx="5973837" cy="193899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dirty="0">
                <a:latin typeface="黑体" pitchFamily="49" charset="-122"/>
                <a:ea typeface="黑体" pitchFamily="49" charset="-122"/>
              </a:rPr>
              <a:t>    默读第一个事例</a:t>
            </a:r>
            <a:r>
              <a:rPr lang="zh-CN" altLang="en-US" sz="27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（第</a:t>
            </a:r>
            <a:r>
              <a:rPr lang="en-US" altLang="zh-CN" sz="27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7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自然段）</a:t>
            </a:r>
            <a:r>
              <a:rPr lang="zh-CN" altLang="en-US" sz="2700" dirty="0">
                <a:latin typeface="黑体" pitchFamily="49" charset="-122"/>
                <a:ea typeface="黑体" pitchFamily="49" charset="-122"/>
              </a:rPr>
              <a:t>。想一想这个事例中的“？”是什么？由此发现的“真理”是什么？</a:t>
            </a:r>
          </a:p>
        </p:txBody>
      </p:sp>
      <p:sp>
        <p:nvSpPr>
          <p:cNvPr id="6" name="文本框 14">
            <a:extLst>
              <a:ext uri="{FF2B5EF4-FFF2-40B4-BE49-F238E27FC236}">
                <a16:creationId xmlns:a16="http://schemas.microsoft.com/office/drawing/2014/main" id="{5484379D-3776-7748-BF08-F82CF795CA5C}"/>
              </a:ext>
            </a:extLst>
          </p:cNvPr>
          <p:cNvSpPr txBox="1"/>
          <p:nvPr/>
        </p:nvSpPr>
        <p:spPr>
          <a:xfrm>
            <a:off x="624428" y="411510"/>
            <a:ext cx="19313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互动课堂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E56DA78-629F-0143-BFBE-341A78A97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4" y="464186"/>
            <a:ext cx="366861" cy="45633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63638"/>
            <a:ext cx="1104039" cy="1582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21" b="23608"/>
          <a:stretch/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文本框 3"/>
          <p:cNvSpPr txBox="1"/>
          <p:nvPr/>
        </p:nvSpPr>
        <p:spPr>
          <a:xfrm>
            <a:off x="1051708" y="776630"/>
            <a:ext cx="6756853" cy="93102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 溅上盐酸的花瓣竟奇迹般地变红了。这是为什么呢？</a:t>
            </a:r>
          </a:p>
        </p:txBody>
      </p:sp>
      <p:sp>
        <p:nvSpPr>
          <p:cNvPr id="2" name="矩形 1"/>
          <p:cNvSpPr/>
          <p:nvPr/>
        </p:nvSpPr>
        <p:spPr>
          <a:xfrm rot="314665">
            <a:off x="669511" y="195446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24257" y="2087624"/>
            <a:ext cx="7088103" cy="1204206"/>
            <a:chOff x="796265" y="2016777"/>
            <a:chExt cx="7088103" cy="1204206"/>
          </a:xfrm>
        </p:grpSpPr>
        <p:sp>
          <p:nvSpPr>
            <p:cNvPr id="3" name="矩形 2"/>
            <p:cNvSpPr/>
            <p:nvPr/>
          </p:nvSpPr>
          <p:spPr>
            <a:xfrm>
              <a:off x="1169907" y="2289959"/>
              <a:ext cx="6714461" cy="931024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    </a:t>
              </a: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他认为，紫罗兰中有一种物质遇到盐酸会变红。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796265" y="2016777"/>
              <a:ext cx="121379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真理</a:t>
              </a:r>
              <a:endParaRPr lang="zh-CN" altLang="en-US" sz="2000" b="1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3"/>
          <p:cNvSpPr txBox="1"/>
          <p:nvPr/>
        </p:nvSpPr>
        <p:spPr>
          <a:xfrm>
            <a:off x="4975023" y="3103366"/>
            <a:ext cx="3096344" cy="50013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进行了许多实验</a:t>
            </a:r>
            <a:endParaRPr lang="en-US" altLang="zh-CN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文本框 6"/>
          <p:cNvSpPr txBox="1"/>
          <p:nvPr/>
        </p:nvSpPr>
        <p:spPr>
          <a:xfrm>
            <a:off x="1658068" y="771550"/>
            <a:ext cx="6616832" cy="174971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这个真理是怎么诞生的呢？为什么波义耳能制成实验中常用的酸碱试纸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石蕊试纸？从书上找找关键的词句说一说。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855322"/>
            <a:ext cx="1104039" cy="15821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20116" y="3080283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立即敏感地意识到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6"/>
          <p:cNvSpPr txBox="1"/>
          <p:nvPr/>
        </p:nvSpPr>
        <p:spPr>
          <a:xfrm>
            <a:off x="323528" y="404307"/>
            <a:ext cx="7823479" cy="60939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700" dirty="0">
                <a:latin typeface="黑体" pitchFamily="49" charset="-122"/>
                <a:ea typeface="黑体" pitchFamily="49" charset="-122"/>
              </a:rPr>
              <a:t>按照第一个事例的学习方法，对照表格自己完成。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206366"/>
              </p:ext>
            </p:extLst>
          </p:nvPr>
        </p:nvGraphicFramePr>
        <p:xfrm>
          <a:off x="336228" y="1047275"/>
          <a:ext cx="8560268" cy="346869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6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8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i="0" kern="120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人物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“？”</a:t>
                      </a:r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i="0" kern="1200" dirty="0">
                          <a:solidFill>
                            <a:srgbClr val="0000FF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从“？”到“！”的过程</a:t>
                      </a:r>
                      <a:endParaRPr lang="zh-CN" altLang="en-US" sz="2000" dirty="0"/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i="0" kern="1200" dirty="0">
                          <a:solidFill>
                            <a:srgbClr val="0000FF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“！”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i="0" kern="120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魏格纳</a:t>
                      </a:r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8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i="0" kern="120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阿瑟林斯基</a:t>
                      </a:r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marL="68589" marR="68589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544600" y="1666046"/>
            <a:ext cx="2529917" cy="160813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美国东海岸有一种蚯蚓，欧洲西海岸同纬度地区也有这种蚯蚓，为什么美国西海岸却没有这种蚯蚓</a:t>
            </a:r>
            <a:r>
              <a:rPr lang="en-US" altLang="zh-CN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?</a:t>
            </a:r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40152" y="1847458"/>
            <a:ext cx="2952328" cy="1300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蚯蚓的这种分布情况正说明欧洲大陆与美洲大陆本来是连在一起的，后来裂开了，分为两个洲。</a:t>
            </a:r>
          </a:p>
        </p:txBody>
      </p:sp>
      <p:sp>
        <p:nvSpPr>
          <p:cNvPr id="6" name="矩形 5"/>
          <p:cNvSpPr/>
          <p:nvPr/>
        </p:nvSpPr>
        <p:spPr>
          <a:xfrm>
            <a:off x="4283968" y="2212424"/>
            <a:ext cx="1428917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引起了注意</a:t>
            </a:r>
          </a:p>
        </p:txBody>
      </p:sp>
      <p:sp>
        <p:nvSpPr>
          <p:cNvPr id="8" name="矩形 7"/>
          <p:cNvSpPr/>
          <p:nvPr/>
        </p:nvSpPr>
        <p:spPr>
          <a:xfrm>
            <a:off x="1534964" y="3466246"/>
            <a:ext cx="2660262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眼珠转动会不会与做梦有关呢？会有什么关系呢？</a:t>
            </a:r>
          </a:p>
        </p:txBody>
      </p:sp>
      <p:sp>
        <p:nvSpPr>
          <p:cNvPr id="9" name="矩形 8"/>
          <p:cNvSpPr/>
          <p:nvPr/>
        </p:nvSpPr>
        <p:spPr>
          <a:xfrm>
            <a:off x="4127252" y="3326323"/>
            <a:ext cx="1872208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以儿子、妻子、邻居为实验对象，进行了反复的观察实验</a:t>
            </a:r>
          </a:p>
        </p:txBody>
      </p:sp>
      <p:sp>
        <p:nvSpPr>
          <p:cNvPr id="10" name="矩形 9"/>
          <p:cNvSpPr/>
          <p:nvPr/>
        </p:nvSpPr>
        <p:spPr>
          <a:xfrm>
            <a:off x="6096868" y="3543131"/>
            <a:ext cx="2548865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当睡觉的人眼珠转动时，他确实正在做梦。</a:t>
            </a:r>
          </a:p>
        </p:txBody>
      </p:sp>
    </p:spTree>
    <p:extLst>
      <p:ext uri="{BB962C8B-B14F-4D97-AF65-F5344CB8AC3E}">
        <p14:creationId xmlns:p14="http://schemas.microsoft.com/office/powerpoint/2010/main" val="57883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686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D184A55-3423-F349-98B8-52F211EB9433}"/>
              </a:ext>
            </a:extLst>
          </p:cNvPr>
          <p:cNvSpPr/>
          <p:nvPr/>
        </p:nvSpPr>
        <p:spPr>
          <a:xfrm flipH="1">
            <a:off x="0" y="159510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id="{06E88223-4167-0746-8818-C83637374A72}"/>
              </a:ext>
            </a:extLst>
          </p:cNvPr>
          <p:cNvSpPr txBox="1"/>
          <p:nvPr/>
        </p:nvSpPr>
        <p:spPr>
          <a:xfrm>
            <a:off x="156260" y="137511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itchFamily="49" charset="-122"/>
                <a:ea typeface="黑体" pitchFamily="49" charset="-122"/>
              </a:rPr>
              <a:t>  语文  六年级  下册</a:t>
            </a:r>
          </a:p>
        </p:txBody>
      </p:sp>
      <p:sp>
        <p:nvSpPr>
          <p:cNvPr id="14" name="TextBox 48"/>
          <p:cNvSpPr txBox="1"/>
          <p:nvPr/>
        </p:nvSpPr>
        <p:spPr>
          <a:xfrm>
            <a:off x="791580" y="1436896"/>
            <a:ext cx="7560840" cy="163891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5100" b="1" dirty="0">
                <a:ln w="0"/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15 </a:t>
            </a:r>
            <a:r>
              <a:rPr lang="zh-CN" altLang="en-US" sz="5100" b="1" dirty="0">
                <a:ln w="0"/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真理诞生于一百个</a:t>
            </a:r>
            <a:endParaRPr lang="en-US" altLang="zh-CN" sz="5100" b="1" dirty="0">
              <a:ln w="0"/>
              <a:solidFill>
                <a:schemeClr val="bg1"/>
              </a:solidFill>
              <a:effectLst>
                <a:glow rad="139700">
                  <a:schemeClr val="accent1">
                    <a:lumMod val="75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5100" b="1" dirty="0">
                <a:ln w="0"/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问号之后</a:t>
            </a:r>
          </a:p>
        </p:txBody>
      </p:sp>
      <p:pic>
        <p:nvPicPr>
          <p:cNvPr id="19" name="图片 18">
            <a:hlinkClick r:id="rId3" action="ppaction://hlinksldjump"/>
            <a:extLst>
              <a:ext uri="{FF2B5EF4-FFF2-40B4-BE49-F238E27FC236}">
                <a16:creationId xmlns:a16="http://schemas.microsoft.com/office/drawing/2014/main" id="{212572B1-64F1-6842-92BD-8700995A31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461166"/>
            <a:ext cx="1629583" cy="378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组合 19"/>
          <p:cNvGrpSpPr/>
          <p:nvPr/>
        </p:nvGrpSpPr>
        <p:grpSpPr>
          <a:xfrm>
            <a:off x="7300954" y="4025043"/>
            <a:ext cx="1636934" cy="400110"/>
            <a:chOff x="7300953" y="4066664"/>
            <a:chExt cx="1636934" cy="400162"/>
          </a:xfrm>
        </p:grpSpPr>
        <p:pic>
          <p:nvPicPr>
            <p:cNvPr id="21" name="图片 20">
              <a:hlinkClick r:id="rId5" action="ppaction://hlinksldjump"/>
              <a:extLst>
                <a:ext uri="{FF2B5EF4-FFF2-40B4-BE49-F238E27FC236}">
                  <a16:creationId xmlns:a16="http://schemas.microsoft.com/office/drawing/2014/main" id="{525CFD39-A22E-C348-BCD9-F21C6C36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4069434"/>
              <a:ext cx="1629583" cy="37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文本框 15">
              <a:hlinkClick r:id="rId5" action="ppaction://hlinksldjump"/>
              <a:extLst>
                <a:ext uri="{FF2B5EF4-FFF2-40B4-BE49-F238E27FC236}">
                  <a16:creationId xmlns:a16="http://schemas.microsoft.com/office/drawing/2014/main" id="{F8F78E23-50A4-DE4E-802E-429241B99C9C}"/>
                </a:ext>
              </a:extLst>
            </p:cNvPr>
            <p:cNvSpPr txBox="1"/>
            <p:nvPr/>
          </p:nvSpPr>
          <p:spPr>
            <a:xfrm>
              <a:off x="7300953" y="4066664"/>
              <a:ext cx="1231486" cy="400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rgbClr val="FFFFFF"/>
                  </a:solidFill>
                </a:rPr>
                <a:t>第一课时</a:t>
              </a:r>
            </a:p>
          </p:txBody>
        </p:sp>
      </p:grpSp>
      <p:sp>
        <p:nvSpPr>
          <p:cNvPr id="23" name="文本框 14">
            <a:hlinkClick r:id="rId3" action="ppaction://hlinksldjump"/>
            <a:extLst>
              <a:ext uri="{FF2B5EF4-FFF2-40B4-BE49-F238E27FC236}">
                <a16:creationId xmlns:a16="http://schemas.microsoft.com/office/drawing/2014/main" id="{DE258695-61B7-0946-83FB-8DFACD6C2F8C}"/>
              </a:ext>
            </a:extLst>
          </p:cNvPr>
          <p:cNvSpPr txBox="1"/>
          <p:nvPr/>
        </p:nvSpPr>
        <p:spPr>
          <a:xfrm>
            <a:off x="7300888" y="4467023"/>
            <a:ext cx="1231486" cy="3769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kumimoji="1" lang="zh-CN" altLang="en-US" sz="2000" dirty="0">
                <a:solidFill>
                  <a:srgbClr val="FFFFFF"/>
                </a:solidFill>
              </a:rPr>
              <a:t>第二课时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3"/>
          <p:cNvSpPr txBox="1"/>
          <p:nvPr/>
        </p:nvSpPr>
        <p:spPr>
          <a:xfrm>
            <a:off x="3203848" y="1923678"/>
            <a:ext cx="2432729" cy="50013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最平常的小事</a:t>
            </a:r>
          </a:p>
        </p:txBody>
      </p:sp>
      <p:sp>
        <p:nvSpPr>
          <p:cNvPr id="11" name="文本框 6"/>
          <p:cNvSpPr txBox="1"/>
          <p:nvPr/>
        </p:nvSpPr>
        <p:spPr>
          <a:xfrm>
            <a:off x="1691680" y="1131590"/>
            <a:ext cx="5733646" cy="62940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700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这三个事例有什么共同点呢？</a:t>
            </a:r>
          </a:p>
        </p:txBody>
      </p:sp>
      <p:sp>
        <p:nvSpPr>
          <p:cNvPr id="3" name="矩形 2"/>
          <p:cNvSpPr/>
          <p:nvPr/>
        </p:nvSpPr>
        <p:spPr>
          <a:xfrm>
            <a:off x="2458269" y="2807463"/>
            <a:ext cx="4806444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请用书上的一个词语来形容。</a:t>
            </a:r>
          </a:p>
        </p:txBody>
      </p:sp>
      <p:sp>
        <p:nvSpPr>
          <p:cNvPr id="4" name="矩形 3"/>
          <p:cNvSpPr/>
          <p:nvPr/>
        </p:nvSpPr>
        <p:spPr>
          <a:xfrm>
            <a:off x="3203848" y="3511773"/>
            <a:ext cx="1574790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司空见惯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43558"/>
            <a:ext cx="1104039" cy="1582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16" y="1380969"/>
            <a:ext cx="6844244" cy="266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6"/>
          <p:cNvSpPr txBox="1"/>
          <p:nvPr/>
        </p:nvSpPr>
        <p:spPr>
          <a:xfrm>
            <a:off x="1403648" y="1849528"/>
            <a:ext cx="5976664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不足为奇  见怪不惊  不乏先例</a:t>
            </a:r>
            <a:endParaRPr lang="en-US" altLang="zh-CN" sz="32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层出不穷  熟视无睹  屡见不鲜</a:t>
            </a:r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D674E012-A0BB-8043-8DA1-7BC8D461660E}"/>
              </a:ext>
            </a:extLst>
          </p:cNvPr>
          <p:cNvSpPr txBox="1"/>
          <p:nvPr/>
        </p:nvSpPr>
        <p:spPr>
          <a:xfrm>
            <a:off x="1115616" y="674491"/>
            <a:ext cx="65296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词语积累（</a:t>
            </a:r>
            <a:r>
              <a:rPr lang="zh-CN" altLang="en-US" sz="2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和“司空见惯”意思相近的词语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1AD8AB2-A875-B746-911F-46D721D4BA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7534"/>
            <a:ext cx="447979" cy="5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/>
          <p:nvPr/>
        </p:nvSpPr>
        <p:spPr>
          <a:xfrm>
            <a:off x="1547664" y="699542"/>
            <a:ext cx="6591449" cy="62940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这三个事例是按照怎样的顺序来介绍的？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5528"/>
            <a:ext cx="1104039" cy="15821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47664" y="1857643"/>
            <a:ext cx="640871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从细微的、司空见惯的现象中发现问题</a:t>
            </a:r>
            <a:endParaRPr lang="zh-CN" altLang="en-US" sz="2800" dirty="0"/>
          </a:p>
        </p:txBody>
      </p:sp>
      <p:sp>
        <p:nvSpPr>
          <p:cNvPr id="6" name="下箭头 5"/>
          <p:cNvSpPr/>
          <p:nvPr/>
        </p:nvSpPr>
        <p:spPr>
          <a:xfrm>
            <a:off x="4427984" y="2380863"/>
            <a:ext cx="144016" cy="199869"/>
          </a:xfrm>
          <a:prstGeom prst="downArrow">
            <a:avLst/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686307" y="2580732"/>
            <a:ext cx="162736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不断发问</a:t>
            </a:r>
          </a:p>
        </p:txBody>
      </p:sp>
      <p:sp>
        <p:nvSpPr>
          <p:cNvPr id="8" name="下箭头 7"/>
          <p:cNvSpPr/>
          <p:nvPr/>
        </p:nvSpPr>
        <p:spPr>
          <a:xfrm>
            <a:off x="4436368" y="3129352"/>
            <a:ext cx="144016" cy="199869"/>
          </a:xfrm>
          <a:prstGeom prst="downArrow">
            <a:avLst/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325631" y="3346586"/>
            <a:ext cx="234872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不断解决问题</a:t>
            </a:r>
          </a:p>
        </p:txBody>
      </p:sp>
      <p:sp>
        <p:nvSpPr>
          <p:cNvPr id="10" name="下箭头 9"/>
          <p:cNvSpPr/>
          <p:nvPr/>
        </p:nvSpPr>
        <p:spPr>
          <a:xfrm>
            <a:off x="4444753" y="3896749"/>
            <a:ext cx="144016" cy="199869"/>
          </a:xfrm>
          <a:prstGeom prst="downArrow">
            <a:avLst/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873395" y="4136762"/>
            <a:ext cx="343074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追根溯源，找到真理</a:t>
            </a:r>
          </a:p>
        </p:txBody>
      </p:sp>
      <p:sp>
        <p:nvSpPr>
          <p:cNvPr id="12" name="矩形 11"/>
          <p:cNvSpPr/>
          <p:nvPr/>
        </p:nvSpPr>
        <p:spPr>
          <a:xfrm>
            <a:off x="5796136" y="1203598"/>
            <a:ext cx="2350323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（课后第二题）</a:t>
            </a:r>
          </a:p>
        </p:txBody>
      </p:sp>
    </p:spTree>
    <p:extLst>
      <p:ext uri="{BB962C8B-B14F-4D97-AF65-F5344CB8AC3E}">
        <p14:creationId xmlns:p14="http://schemas.microsoft.com/office/powerpoint/2010/main" val="214872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6"/>
          <p:cNvSpPr txBox="1"/>
          <p:nvPr/>
        </p:nvSpPr>
        <p:spPr>
          <a:xfrm>
            <a:off x="1564027" y="843558"/>
            <a:ext cx="6680381" cy="125880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indent="715963">
              <a:lnSpc>
                <a:spcPct val="130000"/>
              </a:lnSpc>
            </a:pP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说一说这三个事例中的主人公都有怎样的特点？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9542"/>
            <a:ext cx="1224821" cy="175525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904217" y="2731131"/>
            <a:ext cx="2118632" cy="993144"/>
            <a:chOff x="8078372" y="1828555"/>
            <a:chExt cx="1046819" cy="549508"/>
          </a:xfrm>
        </p:grpSpPr>
        <p:sp>
          <p:nvSpPr>
            <p:cNvPr id="5" name="云形 4"/>
            <p:cNvSpPr/>
            <p:nvPr/>
          </p:nvSpPr>
          <p:spPr>
            <a:xfrm>
              <a:off x="8078372" y="1828555"/>
              <a:ext cx="1043608" cy="549508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21479" y="1939933"/>
              <a:ext cx="903712" cy="340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不断探索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692365" y="2695074"/>
            <a:ext cx="1971147" cy="1010895"/>
            <a:chOff x="8100392" y="1962696"/>
            <a:chExt cx="1043608" cy="549508"/>
          </a:xfrm>
        </p:grpSpPr>
        <p:sp>
          <p:nvSpPr>
            <p:cNvPr id="9" name="云形 8"/>
            <p:cNvSpPr/>
            <p:nvPr/>
          </p:nvSpPr>
          <p:spPr>
            <a:xfrm>
              <a:off x="8100392" y="1962696"/>
              <a:ext cx="1043608" cy="549508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71260" y="2074170"/>
              <a:ext cx="972740" cy="326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锲而不舍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24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1187624" y="925289"/>
            <a:ext cx="6841108" cy="265457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他们都善于从细微的、司空见惯的现象中发现问题，不断发问，不断解决疑问，追根求源，最后把“？”拉直变成“！”，找到了真理。</a:t>
            </a:r>
          </a:p>
        </p:txBody>
      </p:sp>
    </p:spTree>
    <p:extLst>
      <p:ext uri="{BB962C8B-B14F-4D97-AF65-F5344CB8AC3E}">
        <p14:creationId xmlns:p14="http://schemas.microsoft.com/office/powerpoint/2010/main" val="30320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6"/>
          <p:cNvSpPr txBox="1"/>
          <p:nvPr/>
        </p:nvSpPr>
        <p:spPr>
          <a:xfrm>
            <a:off x="1602127" y="1404912"/>
            <a:ext cx="6680381" cy="118955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读一读最后两个自然段，说一说“真理诞生于一百个问号之后”这句话的含义。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7" y="1190898"/>
            <a:ext cx="1104039" cy="1582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3011" y="2557040"/>
            <a:ext cx="2232248" cy="504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（课后第一题）</a:t>
            </a:r>
          </a:p>
        </p:txBody>
      </p:sp>
    </p:spTree>
    <p:extLst>
      <p:ext uri="{BB962C8B-B14F-4D97-AF65-F5344CB8AC3E}">
        <p14:creationId xmlns:p14="http://schemas.microsoft.com/office/powerpoint/2010/main" val="29339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3"/>
          <p:cNvSpPr txBox="1"/>
          <p:nvPr/>
        </p:nvSpPr>
        <p:spPr>
          <a:xfrm>
            <a:off x="810959" y="915566"/>
            <a:ext cx="7571853" cy="13157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tx2">
                <a:lumMod val="20000"/>
                <a:lumOff val="80000"/>
              </a:schemeClr>
            </a:glow>
          </a:effectLst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只要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见微知著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，善于发问并不断探索，那么，当你解决了若干个问号之后，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有可能发现真理。</a:t>
            </a:r>
            <a:endParaRPr lang="zh-CN" altLang="en-US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804265" y="2552149"/>
            <a:ext cx="7571853" cy="9002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tx2">
                <a:lumMod val="20000"/>
                <a:lumOff val="80000"/>
              </a:schemeClr>
            </a:glow>
          </a:effectLst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这种“偶然的机遇”只会给那些善于独立思考的人，给那些具有锲而不舍精神的人。</a:t>
            </a:r>
          </a:p>
        </p:txBody>
      </p:sp>
    </p:spTree>
    <p:extLst>
      <p:ext uri="{BB962C8B-B14F-4D97-AF65-F5344CB8AC3E}">
        <p14:creationId xmlns:p14="http://schemas.microsoft.com/office/powerpoint/2010/main" val="24542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2137" y="661442"/>
            <a:ext cx="73422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   “真理诞生于一百个问号之后”这句话的含义是：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2050802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只要善于观察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, 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不断发问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, 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不断解决疑问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, 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锲而不舍地追根求源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, 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就能在现实生活中发现真理。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8144" y="4083918"/>
            <a:ext cx="2232248" cy="504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（课后第一题）</a:t>
            </a:r>
          </a:p>
        </p:txBody>
      </p:sp>
    </p:spTree>
    <p:extLst>
      <p:ext uri="{BB962C8B-B14F-4D97-AF65-F5344CB8AC3E}">
        <p14:creationId xmlns:p14="http://schemas.microsoft.com/office/powerpoint/2010/main" val="19837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6"/>
          <p:cNvSpPr txBox="1"/>
          <p:nvPr/>
        </p:nvSpPr>
        <p:spPr>
          <a:xfrm>
            <a:off x="1475656" y="987574"/>
            <a:ext cx="6680381" cy="54995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学完这篇课文，你受到了怎样的启发？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3" y="632541"/>
            <a:ext cx="1104039" cy="15821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31640" y="1851670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科学并不神秘，也不遥远，关键在于“知微见著”，不断探索，善于独立思考，具有锲而不舍的精神。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8144" y="4083918"/>
            <a:ext cx="2232248" cy="504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（课后第一题）</a:t>
            </a:r>
          </a:p>
        </p:txBody>
      </p:sp>
    </p:spTree>
    <p:extLst>
      <p:ext uri="{BB962C8B-B14F-4D97-AF65-F5344CB8AC3E}">
        <p14:creationId xmlns:p14="http://schemas.microsoft.com/office/powerpoint/2010/main" val="133105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50360" y="555526"/>
            <a:ext cx="7748365" cy="1212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小练笔：仿照课文的写法，选择下面任一观点用具体的事例来说明。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0" r="-390"/>
          <a:stretch/>
        </p:blipFill>
        <p:spPr>
          <a:xfrm>
            <a:off x="627321" y="1127992"/>
            <a:ext cx="4592752" cy="663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19992"/>
            <a:ext cx="520700" cy="508000"/>
          </a:xfrm>
          <a:prstGeom prst="rect">
            <a:avLst/>
          </a:prstGeom>
        </p:spPr>
      </p:pic>
      <p:sp>
        <p:nvSpPr>
          <p:cNvPr id="4" name="TextBox 19"/>
          <p:cNvSpPr txBox="1"/>
          <p:nvPr/>
        </p:nvSpPr>
        <p:spPr>
          <a:xfrm>
            <a:off x="2889660" y="1923678"/>
            <a:ext cx="3014461" cy="689550"/>
          </a:xfrm>
          <a:prstGeom prst="roundRect">
            <a:avLst/>
          </a:prstGeom>
          <a:solidFill>
            <a:srgbClr val="008216"/>
          </a:solidFill>
          <a:effectLst>
            <a:softEdge rad="8890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有志者事竟成</a:t>
            </a:r>
          </a:p>
        </p:txBody>
      </p:sp>
      <p:sp>
        <p:nvSpPr>
          <p:cNvPr id="5" name="TextBox 19"/>
          <p:cNvSpPr txBox="1"/>
          <p:nvPr/>
        </p:nvSpPr>
        <p:spPr>
          <a:xfrm>
            <a:off x="2627784" y="2793898"/>
            <a:ext cx="3492361" cy="689550"/>
          </a:xfrm>
          <a:prstGeom prst="roundRect">
            <a:avLst/>
          </a:prstGeom>
          <a:solidFill>
            <a:srgbClr val="008216"/>
          </a:solidFill>
          <a:effectLst>
            <a:softEdge rad="8890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玩也能玩出名堂</a:t>
            </a:r>
          </a:p>
        </p:txBody>
      </p:sp>
      <p:sp>
        <p:nvSpPr>
          <p:cNvPr id="6" name="TextBox 19"/>
          <p:cNvSpPr txBox="1"/>
          <p:nvPr/>
        </p:nvSpPr>
        <p:spPr>
          <a:xfrm>
            <a:off x="3383867" y="3651870"/>
            <a:ext cx="2088206" cy="689550"/>
          </a:xfrm>
          <a:prstGeom prst="roundRect">
            <a:avLst/>
          </a:prstGeom>
          <a:solidFill>
            <a:srgbClr val="008216"/>
          </a:solidFill>
          <a:effectLst>
            <a:softEdge rad="8890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勤能补拙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46642" y="1207393"/>
            <a:ext cx="223224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（课后小练笔）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8" r="7980"/>
          <a:stretch/>
        </p:blipFill>
        <p:spPr>
          <a:xfrm>
            <a:off x="2713231" y="531796"/>
            <a:ext cx="5517684" cy="66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47864" y="1089747"/>
            <a:ext cx="5112568" cy="2585901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1" lang="zh-CN" altLang="en-US" sz="2800" b="1" u="sng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叶永烈</a:t>
            </a:r>
            <a:r>
              <a:rPr kumimoji="1"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kumimoji="1" lang="zh-CN" altLang="en-US" sz="2800" b="1" dirty="0">
                <a:latin typeface="楷体" pitchFamily="49" charset="-122"/>
                <a:ea typeface="楷体" pitchFamily="49" charset="-122"/>
              </a:rPr>
              <a:t>著名科普作家、传记文学作家。以长篇小说及纪实文学为主要创作内容。作品</a:t>
            </a:r>
            <a:r>
              <a:rPr kumimoji="1" lang="en-US" altLang="zh-CN" sz="28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kumimoji="1" lang="zh-CN" altLang="en-US" sz="2800" b="1" dirty="0">
                <a:latin typeface="楷体" pitchFamily="49" charset="-122"/>
                <a:ea typeface="楷体" pitchFamily="49" charset="-122"/>
              </a:rPr>
              <a:t>真理诞生于一百个问号之后</a:t>
            </a:r>
            <a:r>
              <a:rPr kumimoji="1" lang="en-US" altLang="zh-CN" sz="2800" b="1" dirty="0">
                <a:latin typeface="楷体" pitchFamily="49" charset="-122"/>
                <a:ea typeface="楷体" pitchFamily="49" charset="-122"/>
              </a:rPr>
              <a:t>》</a:t>
            </a:r>
            <a:r>
              <a:rPr kumimoji="1" lang="zh-CN" altLang="en-US" sz="2800" b="1" dirty="0">
                <a:latin typeface="楷体" pitchFamily="49" charset="-122"/>
                <a:ea typeface="楷体" pitchFamily="49" charset="-122"/>
              </a:rPr>
              <a:t>被选入小学教材。</a:t>
            </a:r>
            <a:endParaRPr kumimoji="1"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4995" name="Picture 3" descr="https://timgsa.baidu.com/timg?image&amp;quality=80&amp;size=b9999_10000&amp;sec=1534917101045&amp;di=fb0e41bcef7febe183f0c03c6adee9b4&amp;imgtype=jpg&amp;src=http%3A%2F%2Fimg3.imgtn.bdimg.com%2Fit%2Fu%3D107561903%2C2519046043%26fm%3D214%26gp%3D0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68876" y="1001254"/>
            <a:ext cx="2130916" cy="2650616"/>
          </a:xfrm>
          <a:prstGeom prst="rect">
            <a:avLst/>
          </a:prstGeom>
          <a:noFill/>
        </p:spPr>
      </p:pic>
      <p:grpSp>
        <p:nvGrpSpPr>
          <p:cNvPr id="4" name="组合 3"/>
          <p:cNvGrpSpPr/>
          <p:nvPr/>
        </p:nvGrpSpPr>
        <p:grpSpPr>
          <a:xfrm>
            <a:off x="107504" y="411510"/>
            <a:ext cx="1636934" cy="400110"/>
            <a:chOff x="7300953" y="4066664"/>
            <a:chExt cx="1636934" cy="40016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25CFD39-A22E-C348-BCD9-F21C6C36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4069434"/>
              <a:ext cx="1629583" cy="37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文本框 15">
              <a:hlinkClick r:id="rId4" action="ppaction://hlinksldjump"/>
              <a:extLst>
                <a:ext uri="{FF2B5EF4-FFF2-40B4-BE49-F238E27FC236}">
                  <a16:creationId xmlns:a16="http://schemas.microsoft.com/office/drawing/2014/main" id="{F8F78E23-50A4-DE4E-802E-429241B99C9C}"/>
                </a:ext>
              </a:extLst>
            </p:cNvPr>
            <p:cNvSpPr txBox="1"/>
            <p:nvPr/>
          </p:nvSpPr>
          <p:spPr>
            <a:xfrm>
              <a:off x="7300953" y="4066664"/>
              <a:ext cx="1231486" cy="400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rgbClr val="FFFFFF"/>
                  </a:solidFill>
                </a:rPr>
                <a:t>第一课时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1355" y="115699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    清代小说家蒲松龄在自己后期的科举考试屡次不中、落魄至极之际，亲自写下励志自勉联：“有志者事竟成，破釜沉舟百二秦关终属楚；苦心人天不负，卧薪尝胆三千越甲可吞吴。”开始时是刻在铜尺之上，后悬置于书屋聊斋书房。终于他凭着自己的雄心壮志，不懈努力，以一部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聊斋志异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名垂青史，成就一番大事。</a:t>
            </a:r>
          </a:p>
        </p:txBody>
      </p:sp>
      <p:sp>
        <p:nvSpPr>
          <p:cNvPr id="3" name="TextBox 19"/>
          <p:cNvSpPr txBox="1"/>
          <p:nvPr/>
        </p:nvSpPr>
        <p:spPr>
          <a:xfrm>
            <a:off x="2304751" y="506162"/>
            <a:ext cx="4464496" cy="689550"/>
          </a:xfrm>
          <a:prstGeom prst="roundRect">
            <a:avLst/>
          </a:prstGeom>
          <a:solidFill>
            <a:srgbClr val="008216"/>
          </a:solidFill>
          <a:effectLst>
            <a:softEdge rad="8890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示例：有志者事竟成</a:t>
            </a:r>
          </a:p>
        </p:txBody>
      </p:sp>
    </p:spTree>
    <p:extLst>
      <p:ext uri="{BB962C8B-B14F-4D97-AF65-F5344CB8AC3E}">
        <p14:creationId xmlns:p14="http://schemas.microsoft.com/office/powerpoint/2010/main" val="365807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2252" y="483518"/>
            <a:ext cx="7992888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    春秋时期，吴越相争，吴胜越败，越王勾践沦为阶下囚。但他不甘屈服，立志复仇，最后终于打败了吴国，留下了“卧薪尝胆”的千古美谈。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著名数学家华罗庚小时候面对“没有数学头脑”的斥责而确立志向，虽然连初中毕业文凭都没有，但最终成为数学领域的巨人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……</a:t>
            </a:r>
          </a:p>
          <a:p>
            <a:pPr>
              <a:lnSpc>
                <a:spcPct val="140000"/>
              </a:lnSpc>
            </a:pP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古今中外诸多的政治家、科学家，都以其自身的行动证明了“有志者事竟成”这句话的正确性。</a:t>
            </a:r>
          </a:p>
        </p:txBody>
      </p:sp>
    </p:spTree>
    <p:extLst>
      <p:ext uri="{BB962C8B-B14F-4D97-AF65-F5344CB8AC3E}">
        <p14:creationId xmlns:p14="http://schemas.microsoft.com/office/powerpoint/2010/main" val="355009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6"/>
          <p:cNvSpPr txBox="1"/>
          <p:nvPr/>
        </p:nvSpPr>
        <p:spPr>
          <a:xfrm>
            <a:off x="1755277" y="1059582"/>
            <a:ext cx="5519304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提出观点：真理诞生于一百个问号之后</a:t>
            </a:r>
          </a:p>
        </p:txBody>
      </p:sp>
      <p:sp>
        <p:nvSpPr>
          <p:cNvPr id="37" name="文本框 8"/>
          <p:cNvSpPr txBox="1">
            <a:spLocks noChangeArrowheads="1"/>
          </p:cNvSpPr>
          <p:nvPr/>
        </p:nvSpPr>
        <p:spPr bwMode="auto">
          <a:xfrm>
            <a:off x="3297437" y="1741994"/>
            <a:ext cx="257070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石蕊试纸的制成</a:t>
            </a:r>
          </a:p>
        </p:txBody>
      </p:sp>
      <p:sp>
        <p:nvSpPr>
          <p:cNvPr id="38" name="文本框 9"/>
          <p:cNvSpPr txBox="1">
            <a:spLocks noChangeArrowheads="1"/>
          </p:cNvSpPr>
          <p:nvPr/>
        </p:nvSpPr>
        <p:spPr bwMode="auto">
          <a:xfrm>
            <a:off x="1828967" y="2339900"/>
            <a:ext cx="1446808" cy="80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运用事例证明观点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1551056" y="1240772"/>
            <a:ext cx="267927" cy="305397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文本框 16"/>
          <p:cNvSpPr txBox="1">
            <a:spLocks noChangeArrowheads="1"/>
          </p:cNvSpPr>
          <p:nvPr/>
        </p:nvSpPr>
        <p:spPr bwMode="auto">
          <a:xfrm>
            <a:off x="1828967" y="3933369"/>
            <a:ext cx="3107958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重申全文，总结全文</a:t>
            </a:r>
          </a:p>
        </p:txBody>
      </p:sp>
      <p:sp>
        <p:nvSpPr>
          <p:cNvPr id="13" name="文本框 6"/>
          <p:cNvSpPr txBox="1"/>
          <p:nvPr/>
        </p:nvSpPr>
        <p:spPr>
          <a:xfrm>
            <a:off x="757258" y="1702523"/>
            <a:ext cx="803782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真理诞生于一百个问号之后</a:t>
            </a:r>
          </a:p>
        </p:txBody>
      </p:sp>
      <p:sp>
        <p:nvSpPr>
          <p:cNvPr id="19" name="左大括号 18"/>
          <p:cNvSpPr/>
          <p:nvPr/>
        </p:nvSpPr>
        <p:spPr>
          <a:xfrm>
            <a:off x="3168604" y="1816982"/>
            <a:ext cx="214342" cy="194830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19"/>
          <p:cNvSpPr txBox="1">
            <a:spLocks noChangeArrowheads="1"/>
          </p:cNvSpPr>
          <p:nvPr/>
        </p:nvSpPr>
        <p:spPr bwMode="auto">
          <a:xfrm>
            <a:off x="3297437" y="3285296"/>
            <a:ext cx="285873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睡觉时眼珠的转动</a:t>
            </a:r>
          </a:p>
        </p:txBody>
      </p:sp>
      <p:sp>
        <p:nvSpPr>
          <p:cNvPr id="29" name="文本框 19"/>
          <p:cNvSpPr txBox="1">
            <a:spLocks noChangeArrowheads="1"/>
          </p:cNvSpPr>
          <p:nvPr/>
        </p:nvSpPr>
        <p:spPr bwMode="auto">
          <a:xfrm>
            <a:off x="3297437" y="2499742"/>
            <a:ext cx="2357761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蚯蚓的分布</a:t>
            </a:r>
          </a:p>
        </p:txBody>
      </p:sp>
      <p:sp>
        <p:nvSpPr>
          <p:cNvPr id="18" name="左大括号 17"/>
          <p:cNvSpPr/>
          <p:nvPr/>
        </p:nvSpPr>
        <p:spPr>
          <a:xfrm flipH="1">
            <a:off x="7165970" y="1202800"/>
            <a:ext cx="214342" cy="317667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7308304" y="2211710"/>
            <a:ext cx="1507306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见微知著</a:t>
            </a:r>
            <a:endParaRPr lang="en-US" altLang="zh-CN" sz="24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24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善于发问</a:t>
            </a:r>
            <a:endParaRPr lang="en-US" altLang="zh-CN" sz="24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24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不断探索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572029"/>
            <a:ext cx="138564" cy="28469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文本框 14">
            <a:extLst>
              <a:ext uri="{FF2B5EF4-FFF2-40B4-BE49-F238E27FC236}">
                <a16:creationId xmlns:a16="http://schemas.microsoft.com/office/drawing/2014/main" id="{E83FD7BB-D7E3-EF4B-BEBB-9F1DFCF1B616}"/>
              </a:ext>
            </a:extLst>
          </p:cNvPr>
          <p:cNvSpPr txBox="1"/>
          <p:nvPr/>
        </p:nvSpPr>
        <p:spPr>
          <a:xfrm>
            <a:off x="624428" y="411510"/>
            <a:ext cx="221938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结构梳理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B718F5D-0AAE-104C-8DD5-C80D03BD0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3" y="479078"/>
            <a:ext cx="366860" cy="456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2" grpId="0" animBg="1"/>
      <p:bldP spid="24" grpId="0"/>
      <p:bldP spid="19" grpId="0" animBg="1"/>
      <p:bldP spid="21" grpId="0"/>
      <p:bldP spid="29" grpId="0"/>
      <p:bldP spid="18" grpId="0" animBg="1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7292" y="1114454"/>
            <a:ext cx="7818590" cy="318548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700" dirty="0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本文开门见山提出论点“真理诞生于一百个问号之后”，接下来主要用科学发展史上的</a:t>
            </a:r>
            <a:r>
              <a:rPr lang="en-US" altLang="zh-CN" sz="2700" b="1" dirty="0">
                <a:latin typeface="楷体" pitchFamily="49" charset="-122"/>
                <a:ea typeface="楷体" pitchFamily="49" charset="-122"/>
              </a:rPr>
              <a:t>_____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有代表性的事例，证明了只要</a:t>
            </a:r>
            <a:r>
              <a:rPr lang="en-US" altLang="zh-CN" sz="2700" b="1" dirty="0">
                <a:latin typeface="楷体" pitchFamily="49" charset="-122"/>
                <a:ea typeface="楷体" pitchFamily="49" charset="-122"/>
              </a:rPr>
              <a:t>_________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700" b="1" dirty="0">
                <a:latin typeface="楷体" pitchFamily="49" charset="-122"/>
                <a:ea typeface="楷体" pitchFamily="49" charset="-122"/>
              </a:rPr>
              <a:t>_________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700" b="1" dirty="0">
                <a:latin typeface="楷体" pitchFamily="49" charset="-122"/>
                <a:ea typeface="楷体" pitchFamily="49" charset="-122"/>
              </a:rPr>
              <a:t>______________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，锲而不舍地追根求源，就能在现实生活中发现真理。</a:t>
            </a:r>
          </a:p>
        </p:txBody>
      </p:sp>
      <p:sp>
        <p:nvSpPr>
          <p:cNvPr id="4" name="矩形 3"/>
          <p:cNvSpPr/>
          <p:nvPr/>
        </p:nvSpPr>
        <p:spPr>
          <a:xfrm>
            <a:off x="4891992" y="2452124"/>
            <a:ext cx="1661150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善于观察</a:t>
            </a:r>
          </a:p>
        </p:txBody>
      </p:sp>
      <p:sp>
        <p:nvSpPr>
          <p:cNvPr id="5" name="矩形 4"/>
          <p:cNvSpPr/>
          <p:nvPr/>
        </p:nvSpPr>
        <p:spPr>
          <a:xfrm>
            <a:off x="6891395" y="2452124"/>
            <a:ext cx="1929077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不断发问</a:t>
            </a:r>
          </a:p>
        </p:txBody>
      </p:sp>
      <p:sp>
        <p:nvSpPr>
          <p:cNvPr id="9" name="矩形 8"/>
          <p:cNvSpPr/>
          <p:nvPr/>
        </p:nvSpPr>
        <p:spPr>
          <a:xfrm>
            <a:off x="7012631" y="1824963"/>
            <a:ext cx="916398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三个</a:t>
            </a:r>
          </a:p>
        </p:txBody>
      </p:sp>
      <p:sp>
        <p:nvSpPr>
          <p:cNvPr id="10" name="矩形 9"/>
          <p:cNvSpPr/>
          <p:nvPr/>
        </p:nvSpPr>
        <p:spPr>
          <a:xfrm>
            <a:off x="838336" y="3066888"/>
            <a:ext cx="2411346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不断解决疑问</a:t>
            </a:r>
          </a:p>
        </p:txBody>
      </p:sp>
      <p:sp>
        <p:nvSpPr>
          <p:cNvPr id="12" name="文本框 14">
            <a:extLst>
              <a:ext uri="{FF2B5EF4-FFF2-40B4-BE49-F238E27FC236}">
                <a16:creationId xmlns:a16="http://schemas.microsoft.com/office/drawing/2014/main" id="{4A3C3B97-39E1-8A49-BBB7-0945BB059AA6}"/>
              </a:ext>
            </a:extLst>
          </p:cNvPr>
          <p:cNvSpPr txBox="1"/>
          <p:nvPr/>
        </p:nvSpPr>
        <p:spPr>
          <a:xfrm>
            <a:off x="696435" y="465319"/>
            <a:ext cx="203675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主题概括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7D1F651-71EF-204B-84FC-94E7EED15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7996"/>
            <a:ext cx="366860" cy="456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179512" y="2067693"/>
            <a:ext cx="3528392" cy="10541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詹天佑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（点击图片观看视频）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14">
            <a:extLst>
              <a:ext uri="{FF2B5EF4-FFF2-40B4-BE49-F238E27FC236}">
                <a16:creationId xmlns:a16="http://schemas.microsoft.com/office/drawing/2014/main" id="{8C3BBCB5-2B2C-484A-A126-C71674BA7BCE}"/>
              </a:ext>
            </a:extLst>
          </p:cNvPr>
          <p:cNvSpPr txBox="1"/>
          <p:nvPr/>
        </p:nvSpPr>
        <p:spPr>
          <a:xfrm>
            <a:off x="624428" y="411510"/>
            <a:ext cx="19313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拓展延伸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E6CD915-17EA-1141-B92C-9C186F2A7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4187"/>
            <a:ext cx="366860" cy="456338"/>
          </a:xfrm>
          <a:prstGeom prst="rect">
            <a:avLst/>
          </a:prstGeom>
        </p:spPr>
      </p:pic>
      <p:pic>
        <p:nvPicPr>
          <p:cNvPr id="614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52717"/>
            <a:ext cx="2597727" cy="387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260" y="1042447"/>
            <a:ext cx="7615837" cy="25622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>
                <a:latin typeface="宋体" pitchFamily="2" charset="-122"/>
                <a:ea typeface="宋体" pitchFamily="2" charset="-122"/>
              </a:rPr>
              <a:t>一、理解句子，判断正误。</a:t>
            </a:r>
            <a:endParaRPr lang="en-US" altLang="zh-CN" sz="2700" b="1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    如果说科学领域的发现有什么偶然的机遇的话，那么这种“偶然的机遇”只会给那些善于独立思考的人，给那些具有锲而不舍精神的人。</a:t>
            </a:r>
          </a:p>
        </p:txBody>
      </p:sp>
      <p:sp>
        <p:nvSpPr>
          <p:cNvPr id="4" name="文本框 14">
            <a:extLst>
              <a:ext uri="{FF2B5EF4-FFF2-40B4-BE49-F238E27FC236}">
                <a16:creationId xmlns:a16="http://schemas.microsoft.com/office/drawing/2014/main" id="{B7099FF6-6DDB-CC4C-A617-4444CB80ED25}"/>
              </a:ext>
            </a:extLst>
          </p:cNvPr>
          <p:cNvSpPr txBox="1"/>
          <p:nvPr/>
        </p:nvSpPr>
        <p:spPr>
          <a:xfrm>
            <a:off x="624428" y="411510"/>
            <a:ext cx="19313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课堂演练</a:t>
            </a:r>
            <a:endParaRPr lang="zh-CN" altLang="en-US" sz="3200" b="1" dirty="0">
              <a:solidFill>
                <a:srgbClr val="875000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F4334-30B1-7C4E-80D8-34C846334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4186"/>
            <a:ext cx="366860" cy="456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062" y="843558"/>
            <a:ext cx="7777370" cy="318548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55600" indent="-355600">
              <a:lnSpc>
                <a:spcPct val="150000"/>
              </a:lnSpc>
            </a:pPr>
            <a:r>
              <a:rPr lang="en-US" altLang="zh-CN" sz="2700" b="1" dirty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这句话对发现真理的条件作了说明。   （   ）</a:t>
            </a:r>
          </a:p>
          <a:p>
            <a:pPr marL="355600" indent="-355600">
              <a:lnSpc>
                <a:spcPct val="150000"/>
              </a:lnSpc>
            </a:pPr>
            <a:r>
              <a:rPr lang="en-US" altLang="zh-CN" sz="2700" b="1" dirty="0"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说明真理就存在于我们身边，但是特别神秘。</a:t>
            </a: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  <a:p>
            <a:pPr marL="355600" indent="-355600" algn="r">
              <a:lnSpc>
                <a:spcPct val="150000"/>
              </a:lnSpc>
            </a:pP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（   ）</a:t>
            </a:r>
          </a:p>
          <a:p>
            <a:pPr marL="355600" indent="-355600">
              <a:lnSpc>
                <a:spcPct val="150000"/>
              </a:lnSpc>
            </a:pPr>
            <a:r>
              <a:rPr lang="en-US" altLang="zh-CN" sz="2700" b="1" dirty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真理的发现是有条件的，那就是只能给那些 “善于独立思考”“锲而不舍的人。” （   ）</a:t>
            </a:r>
          </a:p>
        </p:txBody>
      </p:sp>
      <p:sp>
        <p:nvSpPr>
          <p:cNvPr id="3" name="矩形 2"/>
          <p:cNvSpPr/>
          <p:nvPr/>
        </p:nvSpPr>
        <p:spPr>
          <a:xfrm>
            <a:off x="7469004" y="933945"/>
            <a:ext cx="83471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√  </a:t>
            </a:r>
          </a:p>
        </p:txBody>
      </p:sp>
      <p:sp>
        <p:nvSpPr>
          <p:cNvPr id="4" name="矩形 3"/>
          <p:cNvSpPr/>
          <p:nvPr/>
        </p:nvSpPr>
        <p:spPr>
          <a:xfrm>
            <a:off x="7487427" y="3416385"/>
            <a:ext cx="83471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√  </a:t>
            </a:r>
          </a:p>
        </p:txBody>
      </p:sp>
      <p:sp>
        <p:nvSpPr>
          <p:cNvPr id="5" name="矩形 4"/>
          <p:cNvSpPr/>
          <p:nvPr/>
        </p:nvSpPr>
        <p:spPr>
          <a:xfrm>
            <a:off x="7541012" y="2194429"/>
            <a:ext cx="83471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×  </a:t>
            </a:r>
            <a:endParaRPr lang="zh-CN" altLang="en-US" sz="27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83568" y="631373"/>
            <a:ext cx="7560840" cy="33932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ea typeface="宋体" pitchFamily="2" charset="-122"/>
              </a:rPr>
              <a:t>二、细读课文深感悟。</a:t>
            </a:r>
            <a:r>
              <a:rPr lang="en-US" altLang="zh-CN" sz="3200" b="1" dirty="0">
                <a:ea typeface="宋体" pitchFamily="2" charset="-122"/>
              </a:rPr>
              <a:t>(</a:t>
            </a:r>
            <a:r>
              <a:rPr lang="zh-CN" altLang="en-US" sz="3200" b="1" dirty="0">
                <a:ea typeface="宋体" pitchFamily="2" charset="-122"/>
              </a:rPr>
              <a:t>选一选</a:t>
            </a:r>
            <a:r>
              <a:rPr lang="en-US" altLang="zh-CN" sz="3200" b="1" dirty="0">
                <a:ea typeface="宋体" pitchFamily="2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ea typeface="楷体" pitchFamily="49" charset="-122"/>
              </a:rPr>
              <a:t>本文在表达方法上比较突出的特点是</a:t>
            </a:r>
            <a:r>
              <a:rPr lang="en-US" altLang="zh-CN" sz="2800" b="1" dirty="0">
                <a:ea typeface="楷体" pitchFamily="49" charset="-122"/>
              </a:rPr>
              <a:t>(</a:t>
            </a:r>
            <a:r>
              <a:rPr lang="zh-CN" altLang="en-US" sz="2800" b="1" dirty="0">
                <a:ea typeface="楷体" pitchFamily="49" charset="-122"/>
              </a:rPr>
              <a:t>　　　</a:t>
            </a:r>
            <a:r>
              <a:rPr lang="en-US" altLang="zh-CN" sz="2800" b="1" dirty="0">
                <a:ea typeface="楷体" pitchFamily="49" charset="-122"/>
              </a:rPr>
              <a:t>)</a:t>
            </a:r>
            <a:br>
              <a:rPr lang="zh-CN" altLang="en-US" sz="2800" b="1" dirty="0">
                <a:ea typeface="楷体" pitchFamily="49" charset="-122"/>
              </a:rPr>
            </a:br>
            <a:r>
              <a:rPr lang="zh-CN" altLang="en-US" sz="2800" b="1" dirty="0">
                <a:ea typeface="楷体" pitchFamily="49" charset="-122"/>
              </a:rPr>
              <a:t>        </a:t>
            </a:r>
            <a:r>
              <a:rPr lang="en-US" altLang="zh-CN" sz="2800" b="1" dirty="0">
                <a:ea typeface="楷体" pitchFamily="49" charset="-122"/>
              </a:rPr>
              <a:t>A</a:t>
            </a:r>
            <a:r>
              <a:rPr lang="zh-CN" altLang="en-US" sz="2800" b="1" dirty="0">
                <a:ea typeface="楷体" pitchFamily="49" charset="-122"/>
              </a:rPr>
              <a:t>．用具体事实说明道理。</a:t>
            </a:r>
            <a:br>
              <a:rPr lang="zh-CN" altLang="en-US" sz="2800" b="1" dirty="0">
                <a:ea typeface="楷体" pitchFamily="49" charset="-122"/>
              </a:rPr>
            </a:br>
            <a:r>
              <a:rPr lang="zh-CN" altLang="en-US" sz="2800" b="1" dirty="0">
                <a:ea typeface="楷体" pitchFamily="49" charset="-122"/>
              </a:rPr>
              <a:t>        </a:t>
            </a:r>
            <a:r>
              <a:rPr lang="en-US" altLang="zh-CN" sz="2800" b="1" dirty="0">
                <a:ea typeface="楷体" pitchFamily="49" charset="-122"/>
              </a:rPr>
              <a:t>B</a:t>
            </a:r>
            <a:r>
              <a:rPr lang="zh-CN" altLang="en-US" sz="2800" b="1" dirty="0">
                <a:ea typeface="楷体" pitchFamily="49" charset="-122"/>
              </a:rPr>
              <a:t>．前后照应的写法。</a:t>
            </a:r>
            <a:br>
              <a:rPr lang="zh-CN" altLang="en-US" sz="2800" b="1">
                <a:ea typeface="楷体" pitchFamily="49" charset="-122"/>
              </a:rPr>
            </a:br>
            <a:r>
              <a:rPr lang="zh-CN" altLang="en-US" sz="2800" b="1">
                <a:ea typeface="楷体" pitchFamily="49" charset="-122"/>
              </a:rPr>
              <a:t>        </a:t>
            </a:r>
            <a:r>
              <a:rPr lang="en-US" altLang="zh-CN" sz="2800" b="1">
                <a:ea typeface="楷体" pitchFamily="49" charset="-122"/>
              </a:rPr>
              <a:t>C</a:t>
            </a:r>
            <a:r>
              <a:rPr lang="zh-CN" altLang="en-US" sz="2800" b="1" dirty="0">
                <a:ea typeface="楷体" pitchFamily="49" charset="-122"/>
              </a:rPr>
              <a:t>．运用比较的写作方法。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30213" y="1487477"/>
            <a:ext cx="378091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83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76196" y="630724"/>
            <a:ext cx="7691319" cy="15465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622300" indent="-622300">
              <a:lnSpc>
                <a:spcPct val="150000"/>
              </a:lnSpc>
            </a:pPr>
            <a:r>
              <a:rPr kumimoji="1" lang="zh-CN" altLang="en-US" sz="3200" b="1" dirty="0">
                <a:latin typeface="宋体" pitchFamily="2" charset="-122"/>
                <a:ea typeface="宋体" pitchFamily="2" charset="-122"/>
              </a:rPr>
              <a:t>三、受到课文的启示，你能想出其他例子来说明本文的观点吗？</a:t>
            </a:r>
          </a:p>
        </p:txBody>
      </p:sp>
      <p:sp>
        <p:nvSpPr>
          <p:cNvPr id="3" name="矩形 2"/>
          <p:cNvSpPr/>
          <p:nvPr/>
        </p:nvSpPr>
        <p:spPr>
          <a:xfrm>
            <a:off x="1052260" y="2249309"/>
            <a:ext cx="7120140" cy="15465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示例：牛顿看到苹果落地，由此展开思考，创立了</a:t>
            </a:r>
            <a:r>
              <a:rPr lang="en-US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万有引力</a:t>
            </a:r>
            <a:r>
              <a:rPr lang="en-US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定律。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38A1193-F231-5246-96AE-A89D26938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1685901" y="1038814"/>
            <a:ext cx="335134" cy="47233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1493" y="1055691"/>
            <a:ext cx="1159241" cy="438582"/>
            <a:chOff x="467544" y="1510576"/>
            <a:chExt cx="1159241" cy="438582"/>
          </a:xfrm>
        </p:grpSpPr>
        <p:sp>
          <p:nvSpPr>
            <p:cNvPr id="4" name="TextBox 11">
              <a:hlinkClick r:id="rId3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505294" y="1510576"/>
              <a:ext cx="1121491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prstClr val="black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我会写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54766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6754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979712" y="1496382"/>
            <a:ext cx="1156002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solidFill>
                  <a:prstClr val="black"/>
                </a:solidFill>
                <a:latin typeface="汉语拼音" panose="020B0604020202020204" pitchFamily="34" charset="0"/>
                <a:ea typeface="GB Pinyinok-B" pitchFamily="2" charset="-122"/>
                <a:cs typeface="汉语拼音" panose="020B0604020202020204" pitchFamily="34" charset="0"/>
              </a:rPr>
              <a:t>guàn</a:t>
            </a:r>
            <a:endParaRPr lang="zh-CN" altLang="en-US" sz="3000" b="1" dirty="0">
              <a:solidFill>
                <a:prstClr val="black"/>
              </a:solidFill>
              <a:latin typeface="汉语拼音" panose="020B0604020202020204" pitchFamily="34" charset="0"/>
              <a:ea typeface="GB Pinyinok-B" pitchFamily="2" charset="-122"/>
              <a:cs typeface="汉语拼音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28096" y="1491630"/>
            <a:ext cx="76784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solidFill>
                  <a:prstClr val="black"/>
                </a:solidFill>
                <a:latin typeface="汉语拼音" panose="020B0604020202020204" pitchFamily="34" charset="0"/>
                <a:ea typeface="GB Pinyinok-B" pitchFamily="2" charset="-122"/>
                <a:cs typeface="汉语拼音" panose="020B0604020202020204" pitchFamily="34" charset="0"/>
              </a:rPr>
              <a:t>pǔ</a:t>
            </a:r>
            <a:endParaRPr lang="zh-CN" altLang="en-US" sz="3000" b="1" dirty="0">
              <a:solidFill>
                <a:prstClr val="black"/>
              </a:solidFill>
              <a:latin typeface="汉语拼音" panose="020B0604020202020204" pitchFamily="34" charset="0"/>
              <a:ea typeface="GB Pinyinok-B" pitchFamily="2" charset="-122"/>
              <a:cs typeface="汉语拼音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11960" y="1508774"/>
            <a:ext cx="98207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solidFill>
                  <a:prstClr val="black"/>
                </a:solidFill>
                <a:latin typeface="汉语拼音" panose="020B0604020202020204" pitchFamily="34" charset="0"/>
                <a:ea typeface="GB Pinyinok-B" pitchFamily="2" charset="-122"/>
                <a:cs typeface="汉语拼音" panose="020B0604020202020204" pitchFamily="34" charset="0"/>
              </a:rPr>
              <a:t>yán</a:t>
            </a:r>
            <a:endParaRPr lang="zh-CN" altLang="en-US" sz="3000" b="1" dirty="0">
              <a:solidFill>
                <a:prstClr val="black"/>
              </a:solidFill>
              <a:latin typeface="汉语拼音" panose="020B0604020202020204" pitchFamily="34" charset="0"/>
              <a:ea typeface="GB Pinyinok-B" pitchFamily="2" charset="-122"/>
              <a:cs typeface="汉语拼音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12853" y="1524808"/>
            <a:ext cx="98207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solidFill>
                  <a:prstClr val="black"/>
                </a:solidFill>
                <a:latin typeface="汉语拼音" panose="020B0604020202020204" pitchFamily="34" charset="0"/>
                <a:ea typeface="GB Pinyinok-B" pitchFamily="2" charset="-122"/>
                <a:cs typeface="汉语拼音" panose="020B0604020202020204" pitchFamily="34" charset="0"/>
              </a:rPr>
              <a:t>jiàn</a:t>
            </a:r>
            <a:endParaRPr lang="zh-CN" altLang="en-US" sz="3000" b="1" dirty="0">
              <a:solidFill>
                <a:prstClr val="black"/>
              </a:solidFill>
              <a:latin typeface="汉语拼音" panose="020B0604020202020204" pitchFamily="34" charset="0"/>
              <a:ea typeface="GB Pinyinok-B" pitchFamily="2" charset="-122"/>
              <a:cs typeface="汉语拼音" panose="020B0604020202020204" pitchFamily="34" charset="0"/>
            </a:endParaRPr>
          </a:p>
        </p:txBody>
      </p:sp>
      <p:grpSp>
        <p:nvGrpSpPr>
          <p:cNvPr id="11" name="组合 7"/>
          <p:cNvGrpSpPr/>
          <p:nvPr/>
        </p:nvGrpSpPr>
        <p:grpSpPr>
          <a:xfrm>
            <a:off x="1984842" y="1996810"/>
            <a:ext cx="1029163" cy="1085656"/>
            <a:chOff x="2437" y="2032"/>
            <a:chExt cx="1244" cy="1264"/>
          </a:xfrm>
        </p:grpSpPr>
        <p:sp>
          <p:nvSpPr>
            <p:cNvPr id="1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5" name="组合 7"/>
          <p:cNvGrpSpPr/>
          <p:nvPr/>
        </p:nvGrpSpPr>
        <p:grpSpPr>
          <a:xfrm>
            <a:off x="3064962" y="1996810"/>
            <a:ext cx="1029163" cy="1085656"/>
            <a:chOff x="2437" y="2032"/>
            <a:chExt cx="1244" cy="1264"/>
          </a:xfrm>
        </p:grpSpPr>
        <p:sp>
          <p:nvSpPr>
            <p:cNvPr id="1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9" name="组合 7"/>
          <p:cNvGrpSpPr/>
          <p:nvPr/>
        </p:nvGrpSpPr>
        <p:grpSpPr>
          <a:xfrm>
            <a:off x="4161424" y="1996810"/>
            <a:ext cx="1029163" cy="1085656"/>
            <a:chOff x="2437" y="2032"/>
            <a:chExt cx="1244" cy="1264"/>
          </a:xfrm>
        </p:grpSpPr>
        <p:sp>
          <p:nvSpPr>
            <p:cNvPr id="2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23" name="组合 7"/>
          <p:cNvGrpSpPr/>
          <p:nvPr/>
        </p:nvGrpSpPr>
        <p:grpSpPr>
          <a:xfrm>
            <a:off x="5241544" y="1996810"/>
            <a:ext cx="1029163" cy="1085656"/>
            <a:chOff x="2437" y="2032"/>
            <a:chExt cx="1244" cy="1264"/>
          </a:xfrm>
        </p:grpSpPr>
        <p:sp>
          <p:nvSpPr>
            <p:cNvPr id="2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27" name="组合 7"/>
          <p:cNvGrpSpPr/>
          <p:nvPr/>
        </p:nvGrpSpPr>
        <p:grpSpPr>
          <a:xfrm>
            <a:off x="6342715" y="1996810"/>
            <a:ext cx="1029163" cy="1085656"/>
            <a:chOff x="2437" y="2032"/>
            <a:chExt cx="1244" cy="1264"/>
          </a:xfrm>
        </p:grpSpPr>
        <p:sp>
          <p:nvSpPr>
            <p:cNvPr id="2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3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31" name="文本框 64"/>
          <p:cNvSpPr txBox="1"/>
          <p:nvPr/>
        </p:nvSpPr>
        <p:spPr>
          <a:xfrm>
            <a:off x="2019295" y="1997554"/>
            <a:ext cx="608489" cy="108491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惯</a:t>
            </a:r>
            <a:endParaRPr lang="en-US" altLang="zh-CN" sz="66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64"/>
          <p:cNvSpPr txBox="1"/>
          <p:nvPr/>
        </p:nvSpPr>
        <p:spPr>
          <a:xfrm>
            <a:off x="3098148" y="1997554"/>
            <a:ext cx="999303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圃</a:t>
            </a:r>
          </a:p>
        </p:txBody>
      </p:sp>
      <p:sp>
        <p:nvSpPr>
          <p:cNvPr id="33" name="文本框 64"/>
          <p:cNvSpPr txBox="1"/>
          <p:nvPr/>
        </p:nvSpPr>
        <p:spPr>
          <a:xfrm>
            <a:off x="4164132" y="1997554"/>
            <a:ext cx="94452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盐</a:t>
            </a:r>
          </a:p>
        </p:txBody>
      </p:sp>
      <p:sp>
        <p:nvSpPr>
          <p:cNvPr id="34" name="文本框 64"/>
          <p:cNvSpPr txBox="1"/>
          <p:nvPr/>
        </p:nvSpPr>
        <p:spPr>
          <a:xfrm>
            <a:off x="5229013" y="1997554"/>
            <a:ext cx="94452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溅</a:t>
            </a:r>
          </a:p>
        </p:txBody>
      </p:sp>
      <p:sp>
        <p:nvSpPr>
          <p:cNvPr id="35" name="文本框 64"/>
          <p:cNvSpPr txBox="1"/>
          <p:nvPr/>
        </p:nvSpPr>
        <p:spPr>
          <a:xfrm>
            <a:off x="6345331" y="1997554"/>
            <a:ext cx="93547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蕊</a:t>
            </a:r>
          </a:p>
        </p:txBody>
      </p:sp>
      <p:sp>
        <p:nvSpPr>
          <p:cNvPr id="36" name="矩形 35"/>
          <p:cNvSpPr/>
          <p:nvPr/>
        </p:nvSpPr>
        <p:spPr>
          <a:xfrm>
            <a:off x="6458468" y="1510328"/>
            <a:ext cx="849836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solidFill>
                  <a:prstClr val="black"/>
                </a:solidFill>
                <a:latin typeface="汉语拼音" panose="020B0604020202020204" pitchFamily="34" charset="0"/>
                <a:ea typeface="GB Pinyinok-B" pitchFamily="2" charset="-122"/>
                <a:cs typeface="汉语拼音" panose="020B0604020202020204" pitchFamily="34" charset="0"/>
              </a:rPr>
              <a:t>ruǐ</a:t>
            </a:r>
            <a:endParaRPr lang="zh-CN" altLang="en-US" sz="3000" b="1" dirty="0">
              <a:solidFill>
                <a:prstClr val="black"/>
              </a:solidFill>
              <a:latin typeface="汉语拼音" panose="020B0604020202020204" pitchFamily="34" charset="0"/>
              <a:ea typeface="GB Pinyinok-B" pitchFamily="2" charset="-122"/>
              <a:cs typeface="汉语拼音" panose="020B0604020202020204" pitchFamily="34" charset="0"/>
            </a:endParaRPr>
          </a:p>
        </p:txBody>
      </p:sp>
      <p:sp>
        <p:nvSpPr>
          <p:cNvPr id="39" name="文本框 14">
            <a:hlinkClick r:id="rId4" action="ppaction://hlinkfile"/>
          </p:cNvPr>
          <p:cNvSpPr txBox="1"/>
          <p:nvPr/>
        </p:nvSpPr>
        <p:spPr>
          <a:xfrm>
            <a:off x="490313" y="339502"/>
            <a:ext cx="3703169" cy="544381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听范读 扫清障碍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34" y="502176"/>
            <a:ext cx="307598" cy="35573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3750973" y="430434"/>
            <a:ext cx="334277" cy="47106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" y="389569"/>
            <a:ext cx="376560" cy="468343"/>
          </a:xfrm>
          <a:prstGeom prst="rect">
            <a:avLst/>
          </a:prstGeom>
        </p:spPr>
      </p:pic>
      <p:grpSp>
        <p:nvGrpSpPr>
          <p:cNvPr id="44" name="组合 7"/>
          <p:cNvGrpSpPr/>
          <p:nvPr/>
        </p:nvGrpSpPr>
        <p:grpSpPr>
          <a:xfrm>
            <a:off x="611560" y="3579862"/>
            <a:ext cx="1029163" cy="1085656"/>
            <a:chOff x="2437" y="2032"/>
            <a:chExt cx="1244" cy="1264"/>
          </a:xfrm>
          <a:solidFill>
            <a:schemeClr val="bg1"/>
          </a:solidFill>
        </p:grpSpPr>
        <p:sp>
          <p:nvSpPr>
            <p:cNvPr id="4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grp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6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47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48" name="组合 7"/>
          <p:cNvGrpSpPr/>
          <p:nvPr/>
        </p:nvGrpSpPr>
        <p:grpSpPr>
          <a:xfrm>
            <a:off x="1825953" y="3579862"/>
            <a:ext cx="1029163" cy="1085656"/>
            <a:chOff x="2437" y="2032"/>
            <a:chExt cx="1244" cy="1264"/>
          </a:xfrm>
          <a:solidFill>
            <a:schemeClr val="bg1"/>
          </a:solidFill>
        </p:grpSpPr>
        <p:sp>
          <p:nvSpPr>
            <p:cNvPr id="4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grp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52" name="组合 7"/>
          <p:cNvGrpSpPr/>
          <p:nvPr/>
        </p:nvGrpSpPr>
        <p:grpSpPr>
          <a:xfrm>
            <a:off x="3047381" y="3579862"/>
            <a:ext cx="1029163" cy="1085656"/>
            <a:chOff x="2437" y="2032"/>
            <a:chExt cx="1244" cy="1264"/>
          </a:xfrm>
          <a:solidFill>
            <a:schemeClr val="bg1"/>
          </a:solidFill>
        </p:grpSpPr>
        <p:sp>
          <p:nvSpPr>
            <p:cNvPr id="5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grp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56" name="组合 7"/>
          <p:cNvGrpSpPr/>
          <p:nvPr/>
        </p:nvGrpSpPr>
        <p:grpSpPr>
          <a:xfrm>
            <a:off x="4271517" y="3579862"/>
            <a:ext cx="1029163" cy="1085656"/>
            <a:chOff x="2437" y="2032"/>
            <a:chExt cx="1244" cy="1264"/>
          </a:xfrm>
          <a:solidFill>
            <a:schemeClr val="bg1"/>
          </a:solidFill>
        </p:grpSpPr>
        <p:sp>
          <p:nvSpPr>
            <p:cNvPr id="5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grp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60" name="组合 7"/>
          <p:cNvGrpSpPr/>
          <p:nvPr/>
        </p:nvGrpSpPr>
        <p:grpSpPr>
          <a:xfrm>
            <a:off x="6711189" y="3579862"/>
            <a:ext cx="1029163" cy="1085656"/>
            <a:chOff x="2437" y="2032"/>
            <a:chExt cx="1244" cy="1264"/>
          </a:xfrm>
          <a:solidFill>
            <a:schemeClr val="bg1"/>
          </a:solidFill>
        </p:grpSpPr>
        <p:sp>
          <p:nvSpPr>
            <p:cNvPr id="6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grp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4" name="文本框 64"/>
          <p:cNvSpPr txBox="1"/>
          <p:nvPr/>
        </p:nvSpPr>
        <p:spPr>
          <a:xfrm>
            <a:off x="646013" y="3580606"/>
            <a:ext cx="608489" cy="108491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魏</a:t>
            </a:r>
            <a:endParaRPr lang="en-US" altLang="zh-CN" sz="66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859139" y="3580606"/>
            <a:ext cx="999303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搜</a:t>
            </a:r>
          </a:p>
        </p:txBody>
      </p:sp>
      <p:sp>
        <p:nvSpPr>
          <p:cNvPr id="66" name="文本框 64"/>
          <p:cNvSpPr txBox="1"/>
          <p:nvPr/>
        </p:nvSpPr>
        <p:spPr>
          <a:xfrm>
            <a:off x="3050089" y="3580606"/>
            <a:ext cx="94452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蚯</a:t>
            </a:r>
          </a:p>
        </p:txBody>
      </p:sp>
      <p:sp>
        <p:nvSpPr>
          <p:cNvPr id="67" name="文本框 64"/>
          <p:cNvSpPr txBox="1"/>
          <p:nvPr/>
        </p:nvSpPr>
        <p:spPr>
          <a:xfrm>
            <a:off x="4258986" y="3580606"/>
            <a:ext cx="94452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蚓</a:t>
            </a:r>
          </a:p>
        </p:txBody>
      </p:sp>
      <p:sp>
        <p:nvSpPr>
          <p:cNvPr id="68" name="文本框 64"/>
          <p:cNvSpPr txBox="1"/>
          <p:nvPr/>
        </p:nvSpPr>
        <p:spPr>
          <a:xfrm>
            <a:off x="6713805" y="3580606"/>
            <a:ext cx="93547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阶</a:t>
            </a:r>
          </a:p>
        </p:txBody>
      </p:sp>
      <p:grpSp>
        <p:nvGrpSpPr>
          <p:cNvPr id="69" name="组合 7"/>
          <p:cNvGrpSpPr/>
          <p:nvPr/>
        </p:nvGrpSpPr>
        <p:grpSpPr>
          <a:xfrm>
            <a:off x="873423" y="1971196"/>
            <a:ext cx="1029163" cy="1085656"/>
            <a:chOff x="2437" y="2032"/>
            <a:chExt cx="1244" cy="1264"/>
          </a:xfrm>
          <a:solidFill>
            <a:schemeClr val="bg1"/>
          </a:solidFill>
        </p:grpSpPr>
        <p:sp>
          <p:nvSpPr>
            <p:cNvPr id="7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grp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73" name="文本框 64"/>
          <p:cNvSpPr txBox="1"/>
          <p:nvPr/>
        </p:nvSpPr>
        <p:spPr>
          <a:xfrm>
            <a:off x="876039" y="1971940"/>
            <a:ext cx="93547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域</a:t>
            </a:r>
          </a:p>
        </p:txBody>
      </p:sp>
      <p:sp>
        <p:nvSpPr>
          <p:cNvPr id="74" name="矩形 73"/>
          <p:cNvSpPr/>
          <p:nvPr/>
        </p:nvSpPr>
        <p:spPr>
          <a:xfrm>
            <a:off x="763467" y="3092313"/>
            <a:ext cx="98207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solidFill>
                  <a:prstClr val="black"/>
                </a:solidFill>
                <a:latin typeface="汉语拼音" panose="020B0604020202020204" pitchFamily="34" charset="0"/>
                <a:ea typeface="GB Pinyinok-B" pitchFamily="2" charset="-122"/>
                <a:cs typeface="汉语拼音" panose="020B0604020202020204" pitchFamily="34" charset="0"/>
              </a:rPr>
              <a:t>wèi</a:t>
            </a:r>
            <a:endParaRPr lang="zh-CN" altLang="en-US" sz="3000" b="1" dirty="0">
              <a:solidFill>
                <a:prstClr val="black"/>
              </a:solidFill>
              <a:latin typeface="汉语拼音" panose="020B0604020202020204" pitchFamily="34" charset="0"/>
              <a:ea typeface="GB Pinyinok-B" pitchFamily="2" charset="-122"/>
              <a:cs typeface="汉语拼音" panose="020B060402020202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952796" y="3092313"/>
            <a:ext cx="98207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solidFill>
                  <a:prstClr val="black"/>
                </a:solidFill>
                <a:latin typeface="汉语拼音" panose="020B0604020202020204" pitchFamily="34" charset="0"/>
                <a:ea typeface="GB Pinyinok-B" pitchFamily="2" charset="-122"/>
                <a:cs typeface="汉语拼音" panose="020B0604020202020204" pitchFamily="34" charset="0"/>
              </a:rPr>
              <a:t>sōu</a:t>
            </a:r>
            <a:endParaRPr lang="zh-CN" altLang="en-US" sz="3000" b="1" dirty="0">
              <a:solidFill>
                <a:prstClr val="black"/>
              </a:solidFill>
              <a:latin typeface="汉语拼音" panose="020B0604020202020204" pitchFamily="34" charset="0"/>
              <a:ea typeface="GB Pinyinok-B" pitchFamily="2" charset="-122"/>
              <a:cs typeface="汉语拼音" panose="020B060402020202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104924" y="3092313"/>
            <a:ext cx="98207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3000" b="1" dirty="0" err="1">
                <a:solidFill>
                  <a:prstClr val="black"/>
                </a:solidFill>
                <a:latin typeface="汉语拼音" panose="020B0604020202020204" pitchFamily="34" charset="0"/>
                <a:ea typeface="GB Pinyinok-B" pitchFamily="2" charset="-122"/>
                <a:cs typeface="汉语拼音" panose="020B0604020202020204" pitchFamily="34" charset="0"/>
              </a:rPr>
              <a:t>qiū</a:t>
            </a:r>
            <a:endParaRPr lang="zh-CN" altLang="en-US" sz="3000" b="1" dirty="0">
              <a:solidFill>
                <a:prstClr val="black"/>
              </a:solidFill>
              <a:latin typeface="汉语拼音" panose="020B0604020202020204" pitchFamily="34" charset="0"/>
              <a:ea typeface="GB Pinyinok-B" pitchFamily="2" charset="-122"/>
              <a:cs typeface="汉语拼音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375026" y="3092313"/>
            <a:ext cx="98207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solidFill>
                  <a:prstClr val="black"/>
                </a:solidFill>
                <a:latin typeface="汉语拼音" panose="020B0604020202020204" pitchFamily="34" charset="0"/>
                <a:ea typeface="GB Pinyinok-B" pitchFamily="2" charset="-122"/>
                <a:cs typeface="汉语拼音" panose="020B0604020202020204" pitchFamily="34" charset="0"/>
              </a:rPr>
              <a:t>yǐn</a:t>
            </a:r>
            <a:endParaRPr lang="zh-CN" altLang="en-US" sz="3000" b="1" dirty="0">
              <a:solidFill>
                <a:prstClr val="black"/>
              </a:solidFill>
              <a:latin typeface="汉语拼音" panose="020B0604020202020204" pitchFamily="34" charset="0"/>
              <a:ea typeface="GB Pinyinok-B" pitchFamily="2" charset="-122"/>
              <a:cs typeface="汉语拼音" panose="020B0604020202020204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830297" y="3092313"/>
            <a:ext cx="755438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solidFill>
                  <a:prstClr val="black"/>
                </a:solidFill>
                <a:latin typeface="汉语拼音" panose="020B0604020202020204" pitchFamily="34" charset="0"/>
                <a:ea typeface="GB Pinyinok-B" pitchFamily="2" charset="-122"/>
                <a:cs typeface="汉语拼音" panose="020B0604020202020204" pitchFamily="34" charset="0"/>
              </a:rPr>
              <a:t>jiē</a:t>
            </a:r>
            <a:endParaRPr lang="zh-CN" altLang="en-US" sz="3000" b="1" dirty="0">
              <a:solidFill>
                <a:prstClr val="black"/>
              </a:solidFill>
              <a:latin typeface="汉语拼音" panose="020B0604020202020204" pitchFamily="34" charset="0"/>
              <a:ea typeface="GB Pinyinok-B" pitchFamily="2" charset="-122"/>
              <a:cs typeface="汉语拼音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93986" y="1483647"/>
            <a:ext cx="664584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solidFill>
                  <a:prstClr val="black"/>
                </a:solidFill>
                <a:latin typeface="汉语拼音" panose="020B0604020202020204" pitchFamily="34" charset="0"/>
                <a:ea typeface="GB Pinyinok-B" pitchFamily="2" charset="-122"/>
                <a:cs typeface="汉语拼音" panose="020B0604020202020204" pitchFamily="34" charset="0"/>
              </a:rPr>
              <a:t>yù</a:t>
            </a:r>
            <a:endParaRPr lang="zh-CN" altLang="en-US" sz="3000" b="1" dirty="0">
              <a:solidFill>
                <a:prstClr val="black"/>
              </a:solidFill>
              <a:latin typeface="汉语拼音" panose="020B0604020202020204" pitchFamily="34" charset="0"/>
              <a:ea typeface="GB Pinyinok-B" pitchFamily="2" charset="-122"/>
              <a:cs typeface="汉语拼音" panose="020B0604020202020204" pitchFamily="34" charset="0"/>
            </a:endParaRPr>
          </a:p>
        </p:txBody>
      </p:sp>
      <p:grpSp>
        <p:nvGrpSpPr>
          <p:cNvPr id="79" name="组合 7"/>
          <p:cNvGrpSpPr/>
          <p:nvPr/>
        </p:nvGrpSpPr>
        <p:grpSpPr>
          <a:xfrm>
            <a:off x="5559061" y="3563355"/>
            <a:ext cx="1029163" cy="1085656"/>
            <a:chOff x="2437" y="2032"/>
            <a:chExt cx="1244" cy="1264"/>
          </a:xfrm>
          <a:solidFill>
            <a:schemeClr val="bg1"/>
          </a:solidFill>
        </p:grpSpPr>
        <p:sp>
          <p:nvSpPr>
            <p:cNvPr id="8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grp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83" name="文本框 64"/>
          <p:cNvSpPr txBox="1"/>
          <p:nvPr/>
        </p:nvSpPr>
        <p:spPr>
          <a:xfrm>
            <a:off x="5561677" y="3564099"/>
            <a:ext cx="93547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版</a:t>
            </a:r>
          </a:p>
        </p:txBody>
      </p:sp>
      <p:sp>
        <p:nvSpPr>
          <p:cNvPr id="85" name="矩形 84"/>
          <p:cNvSpPr/>
          <p:nvPr/>
        </p:nvSpPr>
        <p:spPr>
          <a:xfrm>
            <a:off x="5678169" y="3075806"/>
            <a:ext cx="910882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solidFill>
                  <a:prstClr val="black"/>
                </a:solidFill>
                <a:latin typeface="汉语拼音" panose="020B0604020202020204" pitchFamily="34" charset="0"/>
                <a:ea typeface="GB Pinyinok-B" pitchFamily="2" charset="-122"/>
                <a:cs typeface="汉语拼音" panose="020B0604020202020204" pitchFamily="34" charset="0"/>
              </a:rPr>
              <a:t>bǎn</a:t>
            </a:r>
            <a:endParaRPr lang="zh-CN" altLang="en-US" sz="3000" b="1" dirty="0">
              <a:solidFill>
                <a:prstClr val="black"/>
              </a:solidFill>
              <a:latin typeface="汉语拼音" panose="020B0604020202020204" pitchFamily="34" charset="0"/>
              <a:ea typeface="GB Pinyinok-B" pitchFamily="2" charset="-122"/>
              <a:cs typeface="汉语拼音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36" grpId="0"/>
      <p:bldP spid="36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84" grpId="0"/>
      <p:bldP spid="84" grpId="1"/>
      <p:bldP spid="85" grpId="0"/>
      <p:bldP spid="8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09823" y="1067564"/>
            <a:ext cx="4710249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司空见惯：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指看惯了就不觉得奇怪。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文中是说一些现象常见就不觉得奇怪了。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3701" y="3439765"/>
            <a:ext cx="6346651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对于他的无理取闹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我们早已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司空见惯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74704"/>
            <a:ext cx="3737438" cy="248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547818" y="483518"/>
            <a:ext cx="194421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词语解释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EC8D093-F15E-C44F-BB22-292353ED6C6B}"/>
              </a:ext>
            </a:extLst>
          </p:cNvPr>
          <p:cNvSpPr/>
          <p:nvPr/>
        </p:nvSpPr>
        <p:spPr>
          <a:xfrm>
            <a:off x="2123728" y="590636"/>
            <a:ext cx="36000" cy="324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4879769-7720-EE4E-9830-2D111B55CA7A}"/>
              </a:ext>
            </a:extLst>
          </p:cNvPr>
          <p:cNvSpPr/>
          <p:nvPr/>
        </p:nvSpPr>
        <p:spPr>
          <a:xfrm>
            <a:off x="515169" y="590636"/>
            <a:ext cx="36000" cy="324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47340" y="773379"/>
            <a:ext cx="4422217" cy="223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无独有偶：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虽然罕见，但是不只一个，还有一个可以成对儿。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文中是说这样的事不止一件。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5362" y="3507854"/>
            <a:ext cx="7311529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628650"/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无独有偶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，最近另一家技术公司也发布了一个免费软件。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4"/>
          <a:stretch/>
        </p:blipFill>
        <p:spPr bwMode="auto">
          <a:xfrm>
            <a:off x="5076056" y="503485"/>
            <a:ext cx="3890756" cy="278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2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81831" y="843558"/>
            <a:ext cx="4422217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见微知著：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见到一点儿苗头就能知道它的发展趋向或问题的实质。</a:t>
            </a:r>
            <a:endParaRPr lang="zh-CN" altLang="en-US" sz="28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1192" y="3481467"/>
            <a:ext cx="564112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学习就是一个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见微知著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的过程。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04" y="676356"/>
            <a:ext cx="3639435" cy="241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68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37815" y="627534"/>
            <a:ext cx="4854265" cy="265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锲而不舍：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雕刻一件东西，一直刻下去不放手，比喻做事情能坚持到底，不半途而废。也形容有恒心，有毅力。</a:t>
            </a:r>
            <a:endParaRPr lang="zh-CN" altLang="en-US" sz="28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3651870"/>
            <a:ext cx="432048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学习要有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锲而不舍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的精神。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5" b="15183"/>
          <a:stretch/>
        </p:blipFill>
        <p:spPr bwMode="auto">
          <a:xfrm>
            <a:off x="5300670" y="771550"/>
            <a:ext cx="3519802" cy="227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7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6"/>
          <p:cNvSpPr txBox="1"/>
          <p:nvPr/>
        </p:nvSpPr>
        <p:spPr>
          <a:xfrm>
            <a:off x="2147483" y="1397382"/>
            <a:ext cx="7008349" cy="7325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作者在文中提出的观点是什么？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3075806"/>
            <a:ext cx="59046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真理诞生于一百个问号之后。</a:t>
            </a:r>
          </a:p>
        </p:txBody>
      </p:sp>
      <p:sp>
        <p:nvSpPr>
          <p:cNvPr id="10" name="文本框 14">
            <a:extLst>
              <a:ext uri="{FF2B5EF4-FFF2-40B4-BE49-F238E27FC236}">
                <a16:creationId xmlns:a16="http://schemas.microsoft.com/office/drawing/2014/main" id="{2CE03CEB-302D-7F49-91E3-27EDABCA2FA5}"/>
              </a:ext>
            </a:extLst>
          </p:cNvPr>
          <p:cNvSpPr txBox="1"/>
          <p:nvPr/>
        </p:nvSpPr>
        <p:spPr>
          <a:xfrm>
            <a:off x="536936" y="436158"/>
            <a:ext cx="214737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整体感知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9C90686-15F3-D346-BEB7-8A3E8DB4E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0" y="488835"/>
            <a:ext cx="366860" cy="4563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9" y="1178599"/>
            <a:ext cx="1104039" cy="1582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课件主题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1763</Words>
  <PresentationFormat>全屏显示(16:9)</PresentationFormat>
  <Paragraphs>200</Paragraphs>
  <Slides>38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9" baseType="lpstr">
      <vt:lpstr>幼圆</vt:lpstr>
      <vt:lpstr>Times New Roman</vt:lpstr>
      <vt:lpstr>黑体</vt:lpstr>
      <vt:lpstr>楷体</vt:lpstr>
      <vt:lpstr>宋体</vt:lpstr>
      <vt:lpstr>Calibri</vt:lpstr>
      <vt:lpstr>Arial</vt:lpstr>
      <vt:lpstr>Kaiti SC</vt:lpstr>
      <vt:lpstr>幼圆</vt:lpstr>
      <vt:lpstr>汉语拼音</vt:lpstr>
      <vt:lpstr>课件主题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yitifen.tmall.com易提分旗舰店</Manager>
  <Company>易提分旗舰店yitifen.tmall.com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易提分旗舰店; yitifen.tmall.com</dc:creator>
  <cp:lastModifiedBy/>
  <dcterms:created xsi:type="dcterms:W3CDTF">2017-03-17T02:28:00Z</dcterms:created>
  <dcterms:modified xsi:type="dcterms:W3CDTF">2020-02-01T11:07:56Z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