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</p:sldMasterIdLst>
  <p:notesMasterIdLst>
    <p:notesMasterId r:id="rId53"/>
  </p:notesMasterIdLst>
  <p:handoutMasterIdLst>
    <p:handoutMasterId r:id="rId54"/>
  </p:handoutMasterIdLst>
  <p:sldIdLst>
    <p:sldId id="1002" r:id="rId2"/>
    <p:sldId id="523" r:id="rId3"/>
    <p:sldId id="978" r:id="rId4"/>
    <p:sldId id="1070" r:id="rId5"/>
    <p:sldId id="923" r:id="rId6"/>
    <p:sldId id="1003" r:id="rId7"/>
    <p:sldId id="1021" r:id="rId8"/>
    <p:sldId id="1036" r:id="rId9"/>
    <p:sldId id="1046" r:id="rId10"/>
    <p:sldId id="991" r:id="rId11"/>
    <p:sldId id="1050" r:id="rId12"/>
    <p:sldId id="1047" r:id="rId13"/>
    <p:sldId id="1048" r:id="rId14"/>
    <p:sldId id="1049" r:id="rId15"/>
    <p:sldId id="1037" r:id="rId16"/>
    <p:sldId id="980" r:id="rId17"/>
    <p:sldId id="1051" r:id="rId18"/>
    <p:sldId id="1052" r:id="rId19"/>
    <p:sldId id="1053" r:id="rId20"/>
    <p:sldId id="1054" r:id="rId21"/>
    <p:sldId id="1055" r:id="rId22"/>
    <p:sldId id="1056" r:id="rId23"/>
    <p:sldId id="1027" r:id="rId24"/>
    <p:sldId id="1012" r:id="rId25"/>
    <p:sldId id="1058" r:id="rId26"/>
    <p:sldId id="1057" r:id="rId27"/>
    <p:sldId id="985" r:id="rId28"/>
    <p:sldId id="987" r:id="rId29"/>
    <p:sldId id="1013" r:id="rId30"/>
    <p:sldId id="1061" r:id="rId31"/>
    <p:sldId id="1059" r:id="rId32"/>
    <p:sldId id="1063" r:id="rId33"/>
    <p:sldId id="601" r:id="rId34"/>
    <p:sldId id="1062" r:id="rId35"/>
    <p:sldId id="986" r:id="rId36"/>
    <p:sldId id="1060" r:id="rId37"/>
    <p:sldId id="1041" r:id="rId38"/>
    <p:sldId id="1064" r:id="rId39"/>
    <p:sldId id="1065" r:id="rId40"/>
    <p:sldId id="1066" r:id="rId41"/>
    <p:sldId id="1043" r:id="rId42"/>
    <p:sldId id="1044" r:id="rId43"/>
    <p:sldId id="1045" r:id="rId44"/>
    <p:sldId id="1067" r:id="rId45"/>
    <p:sldId id="1042" r:id="rId46"/>
    <p:sldId id="1017" r:id="rId47"/>
    <p:sldId id="936" r:id="rId48"/>
    <p:sldId id="937" r:id="rId49"/>
    <p:sldId id="938" r:id="rId50"/>
    <p:sldId id="1069" r:id="rId51"/>
    <p:sldId id="1068" r:id="rId5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8">
          <p15:clr>
            <a:srgbClr val="A4A3A4"/>
          </p15:clr>
        </p15:guide>
        <p15:guide id="2" pos="16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00FF"/>
    <a:srgbClr val="0066CC"/>
    <a:srgbClr val="FF6600"/>
    <a:srgbClr val="FFFFCC"/>
    <a:srgbClr val="FF0000"/>
    <a:srgbClr val="CC3300"/>
    <a:srgbClr val="00B050"/>
    <a:srgbClr val="A38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4718" autoAdjust="0"/>
  </p:normalViewPr>
  <p:slideViewPr>
    <p:cSldViewPr>
      <p:cViewPr varScale="1">
        <p:scale>
          <a:sx n="138" d="100"/>
          <a:sy n="138" d="100"/>
        </p:scale>
        <p:origin x="720" y="114"/>
      </p:cViewPr>
      <p:guideLst>
        <p:guide orient="horz" pos="2618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00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2020/1/27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18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2020/1/27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9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7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44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79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05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58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53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FDDFD90-1429-7244-B887-4B2B69E9159A}"/>
              </a:ext>
            </a:extLst>
          </p:cNvPr>
          <p:cNvSpPr/>
          <p:nvPr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5362E6FF-7BB4-7848-B66B-4CD6CB94CD42}"/>
              </a:ext>
            </a:extLst>
          </p:cNvPr>
          <p:cNvSpPr txBox="1"/>
          <p:nvPr/>
        </p:nvSpPr>
        <p:spPr>
          <a:xfrm>
            <a:off x="193237" y="8004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0" dirty="0">
                <a:latin typeface="黑体" pitchFamily="49" charset="-122"/>
                <a:ea typeface="黑体" pitchFamily="49" charset="-122"/>
              </a:rPr>
              <a:t>16  </a:t>
            </a:r>
            <a:r>
              <a:rPr kumimoji="1" lang="zh-CN" altLang="en-US" sz="1400" b="0" dirty="0">
                <a:latin typeface="黑体" pitchFamily="49" charset="-122"/>
                <a:ea typeface="黑体" pitchFamily="49" charset="-122"/>
              </a:rPr>
              <a:t>表里的生物</a:t>
            </a:r>
          </a:p>
        </p:txBody>
      </p:sp>
      <p:pic>
        <p:nvPicPr>
          <p:cNvPr id="76807" name="Picture 7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5400" y="4113212"/>
            <a:ext cx="91694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1&#65306;&#34638;&#23376;.ppt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&#19971;&#24425;&#20845;&#19979;&#23383;&#35789;&#21548;&#20889;16&#34920;&#37324;&#30340;&#29983;&#29289;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5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35838;&#25991;&#26391;&#35835;-16&#34920;&#37324;&#30340;&#29983;&#29289;.mp4" TargetMode="External"/><Relationship Id="rId7" Type="http://schemas.openxmlformats.org/officeDocument/2006/relationships/hyperlink" Target="&#20845;&#19979;&#29983;&#23383;&#35270;&#39057;16&#34920;&#37324;&#30340;&#29983;&#29289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timgsa.baidu.com/timg?image&amp;quality=80&amp;size=b9999_10000&amp;sec=1566206154&amp;di=8f76ddda5e767d6dc01eb5a874b20e95&amp;imgtype=jpg&amp;er=1&amp;src=http%3A%2F%2Fimg.zcool.cn%2Fcommunity%2F01dce25568cf9e00000127166fb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413284" y="195486"/>
            <a:ext cx="8317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你见过手表吗？你知道表里面有什么东西吗？</a:t>
            </a:r>
            <a:endParaRPr lang="zh-CN" altLang="zh-CN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936" y="975023"/>
            <a:ext cx="882506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latin typeface="黑体" panose="02010609060101010101" pitchFamily="49" charset="-122"/>
                <a:ea typeface="黑体" panose="02010609060101010101" pitchFamily="49" charset="-122"/>
              </a:rPr>
              <a:t>默读课文，划分段落，说说每部分讲了什么？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E03CEB-302D-7F49-91E3-27EDABCA2FA5}"/>
              </a:ext>
            </a:extLst>
          </p:cNvPr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9C90686-15F3-D346-BEB7-8A3E8DB4E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5496" y="1850630"/>
            <a:ext cx="3167593" cy="2233288"/>
            <a:chOff x="318936" y="1850630"/>
            <a:chExt cx="3167593" cy="2233288"/>
          </a:xfrm>
          <a:effectLst/>
        </p:grpSpPr>
        <p:sp>
          <p:nvSpPr>
            <p:cNvPr id="8" name="圆角矩形 7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1387" y="1850630"/>
              <a:ext cx="2435404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1-9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425412" y="2463849"/>
              <a:ext cx="306111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小时候的“我”认为能发出声音的都是活的生物</a:t>
              </a:r>
              <a:r>
                <a:rPr lang="en-US" altLang="zh-CN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所以对父亲的表极为好奇。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80448" y="1850630"/>
            <a:ext cx="2881769" cy="2233288"/>
            <a:chOff x="318936" y="1850630"/>
            <a:chExt cx="3167593" cy="2233288"/>
          </a:xfrm>
          <a:effectLst/>
        </p:grpSpPr>
        <p:sp>
          <p:nvSpPr>
            <p:cNvPr id="14" name="圆角矩形 13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6776" y="1850630"/>
              <a:ext cx="2914827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10-16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425412" y="2463849"/>
              <a:ext cx="30611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父亲打开表让“我”观看，并解答了“我“的疑问。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32776" y="1850630"/>
            <a:ext cx="2881769" cy="2233288"/>
            <a:chOff x="318936" y="1850630"/>
            <a:chExt cx="3167593" cy="2233288"/>
          </a:xfrm>
          <a:effectLst/>
        </p:grpSpPr>
        <p:sp>
          <p:nvSpPr>
            <p:cNvPr id="20" name="圆角矩形 19"/>
            <p:cNvSpPr/>
            <p:nvPr/>
          </p:nvSpPr>
          <p:spPr>
            <a:xfrm>
              <a:off x="318936" y="1850630"/>
              <a:ext cx="3167593" cy="22332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776" y="1850630"/>
              <a:ext cx="2914827" cy="637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17-21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自然段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25412" y="2463849"/>
              <a:ext cx="30611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“我”相信了父亲说的表里有个小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hlinkClick r:id="rId3" action="ppaction://hlinkpres?slideindex=1&amp;slidetitle="/>
                </a:rPr>
                <a:t>蝎子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这件事。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6949793" y="3480904"/>
            <a:ext cx="335134" cy="472337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869" y="555526"/>
            <a:ext cx="659539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latin typeface="黑体" panose="02010609060101010101" pitchFamily="49" charset="-122"/>
                <a:ea typeface="黑体" panose="02010609060101010101" pitchFamily="49" charset="-122"/>
              </a:rPr>
              <a:t>连起来说说课文主要写了什么事？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03940"/>
            <a:ext cx="814802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写小时候的“我”认为能发出声音的都是活的生物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所以对父亲的表极为好奇，父亲打开表让“我”观看，并解答了“我“的疑问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并相信了父亲说的表里有个小蝎子这件事。</a:t>
            </a:r>
          </a:p>
        </p:txBody>
      </p:sp>
      <p:sp>
        <p:nvSpPr>
          <p:cNvPr id="4" name="矩形 3"/>
          <p:cNvSpPr/>
          <p:nvPr/>
        </p:nvSpPr>
        <p:spPr>
          <a:xfrm>
            <a:off x="6221774" y="629391"/>
            <a:ext cx="2339102" cy="476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（课后第一题）</a:t>
            </a:r>
            <a:endParaRPr lang="zh-CN" altLang="en-US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8436" y="3651870"/>
            <a:ext cx="8085151" cy="6832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latin typeface="黑体" panose="02010609060101010101" pitchFamily="49" charset="-122"/>
                <a:ea typeface="黑体" panose="02010609060101010101" pitchFamily="49" charset="-122"/>
              </a:rPr>
              <a:t>表里到底有没有生物呢？我们下节课再学习。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35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38458" y="1123891"/>
            <a:ext cx="7477958" cy="24698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一、给下面句中加点的字选择恰当的解释。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盖：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①器物上有遮蔽作用的东西。②伞。③由上向下遮、蒙。④建造。⑤动物的甲壳。⑥文言词。⑦姓。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父亲取出一把小刀，把表盖揭开。（    ）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父亲还是把表盖上了。（    ）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87964" y="3360575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630337" y="443193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6" y="495231"/>
            <a:ext cx="363433" cy="452017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35869" y="2824681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56176" y="2585178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①                 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9896" y="3147073"/>
            <a:ext cx="826444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③　　　</a:t>
            </a:r>
          </a:p>
        </p:txBody>
      </p:sp>
    </p:spTree>
    <p:extLst>
      <p:ext uri="{BB962C8B-B14F-4D97-AF65-F5344CB8AC3E}">
        <p14:creationId xmlns:p14="http://schemas.microsoft.com/office/powerpoint/2010/main" val="23894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83518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二、读句子，从句中各找出一对反义词。</a:t>
            </a:r>
          </a:p>
          <a:p>
            <a:pPr marL="363538" indent="-363538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此后我就常常请求父亲把他的表打开给我看，有时父亲答应我，有时却拒绝我，这要看他高兴不高兴。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</a:p>
          <a:p>
            <a:pPr marL="363538" indent="-363538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我吓了一跳，蝎子是多么丑恶而恐怖的东西，为什么把它放在这样一个美丽的世界里呢？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（      ）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31840" y="2218612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答应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292080" y="2218611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拒绝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1840" y="3867894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丑恶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92080" y="3867893"/>
            <a:ext cx="972235" cy="5001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美丽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           　　　</a:t>
            </a:r>
          </a:p>
        </p:txBody>
      </p:sp>
    </p:spTree>
    <p:extLst>
      <p:ext uri="{BB962C8B-B14F-4D97-AF65-F5344CB8AC3E}">
        <p14:creationId xmlns:p14="http://schemas.microsoft.com/office/powerpoint/2010/main" val="332250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713421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三、表内的世界是怎样的？在文中找出相关的语句。</a:t>
            </a:r>
          </a:p>
        </p:txBody>
      </p:sp>
      <p:sp>
        <p:nvSpPr>
          <p:cNvPr id="3" name="矩形 2"/>
          <p:cNvSpPr/>
          <p:nvPr/>
        </p:nvSpPr>
        <p:spPr>
          <a:xfrm>
            <a:off x="1115616" y="1505509"/>
            <a:ext cx="7200800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蓝色的、红色的小宝石，钉住几个金黄色的齿轮，里边还有一个小尾巴似的东西不停地摆来摆去。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37935" y="3704590"/>
            <a:ext cx="2338070" cy="472440"/>
            <a:chOff x="9981" y="5834"/>
            <a:chExt cx="3682" cy="744"/>
          </a:xfrm>
        </p:grpSpPr>
        <p:sp>
          <p:nvSpPr>
            <p:cNvPr id="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0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6FC3C70-07FC-524D-8E0A-6C12C0962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9FDC4D59-C4EE-164C-8F2E-F8055F73027B}"/>
              </a:ext>
            </a:extLst>
          </p:cNvPr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491630"/>
            <a:ext cx="7506290" cy="14542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表里到底有没有生物？“我”解开这个谜底了吗？这节课，我们一起去探索。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7624" y="1491629"/>
            <a:ext cx="74168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小时候的“我”认为“</a:t>
            </a:r>
            <a:r>
              <a:rPr lang="zh-CN" altLang="en-US" sz="2800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凡能发出声音的都是活的生物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”，默读第</a:t>
            </a:r>
            <a:r>
              <a:rPr lang="en-US" altLang="zh-CN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自然段，“我”用了哪些具体的事例来说明“我”的观点是正确的？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0" y="1716209"/>
            <a:ext cx="1104039" cy="1582166"/>
          </a:xfrm>
          <a:prstGeom prst="rect">
            <a:avLst/>
          </a:prstGeom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5484379D-3776-7748-BF08-F82CF795CA5C}"/>
              </a:ext>
            </a:extLst>
          </p:cNvPr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互动课堂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56DA78-629F-0143-BFBE-341A78A97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57" y="2859782"/>
            <a:ext cx="7874643" cy="663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1"/>
          <a:stretch/>
        </p:blipFill>
        <p:spPr>
          <a:xfrm>
            <a:off x="6516216" y="2196610"/>
            <a:ext cx="1926057" cy="66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6718"/>
          <a:stretch/>
        </p:blipFill>
        <p:spPr bwMode="auto">
          <a:xfrm>
            <a:off x="-1" y="-35342"/>
            <a:ext cx="9144001" cy="517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95486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早晨有鸟叫得很好听</a:t>
            </a:r>
          </a:p>
        </p:txBody>
      </p:sp>
      <p:pic>
        <p:nvPicPr>
          <p:cNvPr id="2" name="纯音乐 - 大自然中的鸟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248" y="3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518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95486"/>
            <a:ext cx="4752528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夜里有狗吠得很怕人</a:t>
            </a:r>
          </a:p>
        </p:txBody>
      </p:sp>
      <p:pic>
        <p:nvPicPr>
          <p:cNvPr id="2" name="纯音乐 - 狗叫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98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8"/>
          <a:stretch/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987824" y="161231"/>
            <a:ext cx="4752528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夏天蝉在绿树上叫</a:t>
            </a:r>
          </a:p>
        </p:txBody>
      </p:sp>
      <p:pic>
        <p:nvPicPr>
          <p:cNvPr id="4" name="纯音乐 - 蝉鸣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345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windows\AppData\Roaming\Tencent\Users\785852412\QQ\WinTemp\RichOle\8M({1E58Z9MVC7HN]2IS0{O.pn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-1" y="0"/>
            <a:ext cx="9132923" cy="5143500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0" y="134511"/>
            <a:ext cx="3419872" cy="307777"/>
            <a:chOff x="-36512" y="134511"/>
            <a:chExt cx="2771800" cy="30777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D184A55-3423-F349-98B8-52F211EB9433}"/>
                </a:ext>
              </a:extLst>
            </p:cNvPr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">
              <a:extLst>
                <a:ext uri="{FF2B5EF4-FFF2-40B4-BE49-F238E27FC236}">
                  <a16:creationId xmlns:a16="http://schemas.microsoft.com/office/drawing/2014/main" id="{06E88223-4167-0746-8818-C83637374A72}"/>
                </a:ext>
              </a:extLst>
            </p:cNvPr>
            <p:cNvSpPr txBox="1"/>
            <p:nvPr/>
          </p:nvSpPr>
          <p:spPr>
            <a:xfrm>
              <a:off x="46018" y="134511"/>
              <a:ext cx="1677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黑体" pitchFamily="49" charset="-122"/>
                  <a:ea typeface="黑体" pitchFamily="49" charset="-122"/>
                </a:rPr>
                <a:t>   语文  六年级  下册</a:t>
              </a:r>
            </a:p>
          </p:txBody>
        </p:sp>
      </p:grpSp>
      <p:sp>
        <p:nvSpPr>
          <p:cNvPr id="17" name="TextBox 48"/>
          <p:cNvSpPr txBox="1"/>
          <p:nvPr/>
        </p:nvSpPr>
        <p:spPr>
          <a:xfrm>
            <a:off x="1898395" y="1867203"/>
            <a:ext cx="5347211" cy="9925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6000" b="1" dirty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16 </a:t>
            </a:r>
            <a:r>
              <a:rPr lang="zh-CN" altLang="en-US" sz="6000" b="1" dirty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表里的生物</a:t>
            </a:r>
          </a:p>
        </p:txBody>
      </p:sp>
      <p:pic>
        <p:nvPicPr>
          <p:cNvPr id="18" name="图片 17">
            <a:hlinkClick r:id="rId4" action="ppaction://hlinksldjump"/>
            <a:extLst>
              <a:ext uri="{FF2B5EF4-FFF2-40B4-BE49-F238E27FC236}">
                <a16:creationId xmlns:a16="http://schemas.microsoft.com/office/drawing/2014/main" id="{525CFD39-A22E-C348-BCD9-F21C6C36F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166662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hlinkClick r:id="rId6" action="ppaction://hlinksldjump"/>
            <a:extLst>
              <a:ext uri="{FF2B5EF4-FFF2-40B4-BE49-F238E27FC236}">
                <a16:creationId xmlns:a16="http://schemas.microsoft.com/office/drawing/2014/main" id="{212572B1-64F1-6842-92BD-8700995A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55864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5">
            <a:hlinkClick r:id="rId4" action="ppaction://hlinksldjump"/>
            <a:extLst>
              <a:ext uri="{FF2B5EF4-FFF2-40B4-BE49-F238E27FC236}">
                <a16:creationId xmlns:a16="http://schemas.microsoft.com/office/drawing/2014/main" id="{F8F78E23-50A4-DE4E-802E-429241B99C9C}"/>
              </a:ext>
            </a:extLst>
          </p:cNvPr>
          <p:cNvSpPr txBox="1"/>
          <p:nvPr/>
        </p:nvSpPr>
        <p:spPr>
          <a:xfrm>
            <a:off x="7275010" y="4155926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1" name="文本框 14">
            <a:hlinkClick r:id="rId6" action="ppaction://hlinksldjump"/>
            <a:extLst>
              <a:ext uri="{FF2B5EF4-FFF2-40B4-BE49-F238E27FC236}">
                <a16:creationId xmlns:a16="http://schemas.microsoft.com/office/drawing/2014/main" id="{DE258695-61B7-0946-83FB-8DFACD6C2F8C}"/>
              </a:ext>
            </a:extLst>
          </p:cNvPr>
          <p:cNvSpPr txBox="1"/>
          <p:nvPr/>
        </p:nvSpPr>
        <p:spPr>
          <a:xfrm>
            <a:off x="7275010" y="454790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8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61231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秋晚有各种的虫在草丛中唱不同的歌曲</a:t>
            </a:r>
          </a:p>
        </p:txBody>
      </p:sp>
      <p:pic>
        <p:nvPicPr>
          <p:cNvPr id="2" name="纯音乐 - 虫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2880" y="318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" y="771550"/>
            <a:ext cx="5651468" cy="35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96136" y="1169333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钟楼上的钟不是活的，有时却洪亮地响起来，那是有一个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老人在敲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959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6"/>
          <a:stretch/>
        </p:blipFill>
        <p:spPr bwMode="auto">
          <a:xfrm>
            <a:off x="266328" y="843558"/>
            <a:ext cx="5486383" cy="32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940152" y="1275606"/>
            <a:ext cx="29523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街心有时响着三弦的声音，那是一个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盲人在弹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17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1472" y="857238"/>
            <a:ext cx="774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哪里有死的东西会自己走动，并且能自动地发出和谐的声音呢？</a:t>
            </a:r>
          </a:p>
        </p:txBody>
      </p:sp>
      <p:sp>
        <p:nvSpPr>
          <p:cNvPr id="17" name="线形标注 1 16"/>
          <p:cNvSpPr/>
          <p:nvPr/>
        </p:nvSpPr>
        <p:spPr>
          <a:xfrm>
            <a:off x="1348740" y="3536163"/>
            <a:ext cx="1500198" cy="571504"/>
          </a:xfrm>
          <a:prstGeom prst="borderCallout1">
            <a:avLst>
              <a:gd name="adj1" fmla="val -2917"/>
              <a:gd name="adj2" fmla="val 3096"/>
              <a:gd name="adj3" fmla="val 3500"/>
              <a:gd name="adj4" fmla="val 263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反问句</a:t>
            </a:r>
          </a:p>
        </p:txBody>
      </p:sp>
      <p:sp>
        <p:nvSpPr>
          <p:cNvPr id="18" name="右箭头 17"/>
          <p:cNvSpPr/>
          <p:nvPr/>
        </p:nvSpPr>
        <p:spPr>
          <a:xfrm>
            <a:off x="3063252" y="3679039"/>
            <a:ext cx="357190" cy="35719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635896" y="3536163"/>
            <a:ext cx="4392488" cy="571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确信自己的观点是正确的</a:t>
            </a:r>
          </a:p>
        </p:txBody>
      </p:sp>
      <p:sp>
        <p:nvSpPr>
          <p:cNvPr id="10" name="矩形 9"/>
          <p:cNvSpPr/>
          <p:nvPr/>
        </p:nvSpPr>
        <p:spPr>
          <a:xfrm>
            <a:off x="571472" y="2105894"/>
            <a:ext cx="7744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没有死的东西会自己走动，并且能自动地发出和谐的声音。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826328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嘹亮</a:t>
            </a:r>
          </a:p>
        </p:txBody>
      </p:sp>
      <p:sp>
        <p:nvSpPr>
          <p:cNvPr id="20" name="矩形 19"/>
          <p:cNvSpPr/>
          <p:nvPr/>
        </p:nvSpPr>
        <p:spPr>
          <a:xfrm>
            <a:off x="251520" y="407422"/>
            <a:ext cx="1683940" cy="493842"/>
          </a:xfrm>
          <a:prstGeom prst="rect">
            <a:avLst/>
          </a:prstGeom>
          <a:solidFill>
            <a:srgbClr val="FF9999"/>
          </a:solidFill>
          <a:effectLst>
            <a:outerShdw blurRad="50800" dir="21594000" sy="23000" kx="12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词语辨析</a:t>
            </a:r>
          </a:p>
        </p:txBody>
      </p:sp>
      <p:sp>
        <p:nvSpPr>
          <p:cNvPr id="21" name="矩形 20"/>
          <p:cNvSpPr/>
          <p:nvPr/>
        </p:nvSpPr>
        <p:spPr>
          <a:xfrm>
            <a:off x="1220205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洪亮</a:t>
            </a:r>
          </a:p>
        </p:txBody>
      </p:sp>
      <p:sp>
        <p:nvSpPr>
          <p:cNvPr id="22" name="矩形 21"/>
          <p:cNvSpPr/>
          <p:nvPr/>
        </p:nvSpPr>
        <p:spPr>
          <a:xfrm>
            <a:off x="6642540" y="987455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响亮</a:t>
            </a:r>
          </a:p>
        </p:txBody>
      </p:sp>
      <p:sp>
        <p:nvSpPr>
          <p:cNvPr id="2" name="矩形 1"/>
          <p:cNvSpPr/>
          <p:nvPr/>
        </p:nvSpPr>
        <p:spPr>
          <a:xfrm>
            <a:off x="612578" y="1592666"/>
            <a:ext cx="238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声音大而清晰。</a:t>
            </a:r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着重形容声音宏大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。多形容嗓音、话音、回声、钟声等。</a:t>
            </a:r>
          </a:p>
        </p:txBody>
      </p:sp>
      <p:sp>
        <p:nvSpPr>
          <p:cNvPr id="16" name="矩形 15"/>
          <p:cNvSpPr/>
          <p:nvPr/>
        </p:nvSpPr>
        <p:spPr>
          <a:xfrm>
            <a:off x="3131278" y="1592666"/>
            <a:ext cx="2677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着重形容音色清脆，而且声音高、传得远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。一般只形容歌声、号声、喇叭声、鸡叫声等。常用于书面语中。</a:t>
            </a:r>
          </a:p>
        </p:txBody>
      </p:sp>
      <p:sp>
        <p:nvSpPr>
          <p:cNvPr id="17" name="矩形 16"/>
          <p:cNvSpPr/>
          <p:nvPr/>
        </p:nvSpPr>
        <p:spPr>
          <a:xfrm>
            <a:off x="5946112" y="1592666"/>
            <a:ext cx="2672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着重形容听者感觉到的响度大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。使用范围较广，除了“洪亮”“嘹亮”所形容的以外，还可以形容说笑声、喊声、掌声、脚步声、雷声等。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101688" y="835752"/>
            <a:ext cx="0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881534" y="835752"/>
            <a:ext cx="0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3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463" y="113159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下列选项正确的是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(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　    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)</a:t>
            </a:r>
          </a:p>
          <a:p>
            <a:endParaRPr lang="en-US" altLang="zh-CN" sz="20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）云雀唱着＿＿＿的歌，一个接一个地从田野里腾空而起。</a:t>
            </a:r>
          </a:p>
          <a:p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）他身强力壮，嗓音＿＿＿。</a:t>
            </a:r>
          </a:p>
          <a:p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）＿＿＿的铃声叮叮当当传遍了体育馆。</a:t>
            </a:r>
          </a:p>
          <a:p>
            <a:endParaRPr lang="zh-CN" altLang="en-US" sz="2000" b="1" dirty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A.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嘹亮 洪亮 响亮    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B.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嘹亮 响亮 洪亮     </a:t>
            </a:r>
            <a:r>
              <a:rPr lang="en-US" altLang="zh-CN" sz="2000" b="1" dirty="0">
                <a:latin typeface="宋体" pitchFamily="2" charset="-122"/>
                <a:ea typeface="宋体" pitchFamily="2" charset="-122"/>
              </a:rPr>
              <a:t>C. </a:t>
            </a:r>
            <a:r>
              <a:rPr lang="zh-CN" altLang="en-US" sz="2000" b="1" dirty="0">
                <a:latin typeface="宋体" pitchFamily="2" charset="-122"/>
                <a:ea typeface="宋体" pitchFamily="2" charset="-122"/>
              </a:rPr>
              <a:t>响亮 嘹亮 洪亮</a:t>
            </a:r>
          </a:p>
        </p:txBody>
      </p:sp>
      <p:sp>
        <p:nvSpPr>
          <p:cNvPr id="3" name="矩形 2"/>
          <p:cNvSpPr/>
          <p:nvPr/>
        </p:nvSpPr>
        <p:spPr>
          <a:xfrm>
            <a:off x="277466" y="483518"/>
            <a:ext cx="1683940" cy="485326"/>
          </a:xfrm>
          <a:prstGeom prst="rect">
            <a:avLst/>
          </a:prstGeom>
          <a:solidFill>
            <a:srgbClr val="FF9999"/>
          </a:solidFill>
          <a:effectLst>
            <a:outerShdw blurRad="50800" dir="21594000" sy="23000" kx="12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小练习</a:t>
            </a:r>
          </a:p>
        </p:txBody>
      </p:sp>
      <p:sp>
        <p:nvSpPr>
          <p:cNvPr id="4" name="矩形 3"/>
          <p:cNvSpPr/>
          <p:nvPr/>
        </p:nvSpPr>
        <p:spPr>
          <a:xfrm>
            <a:off x="3131278" y="1036357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a typeface="楷体" pitchFamily="49" charset="-122"/>
              </a:rPr>
              <a:t>A</a:t>
            </a:r>
            <a:endParaRPr lang="zh-CN" altLang="en-US" sz="3200" b="1" dirty="0">
              <a:solidFill>
                <a:srgbClr val="FF0000"/>
              </a:solidFill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63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4" y="1491629"/>
            <a:ext cx="7416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默读第</a:t>
            </a:r>
            <a:r>
              <a:rPr lang="en-US" altLang="zh-CN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2-10</a:t>
            </a:r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自然段，思考：“我”猜测一定有活的生物被父亲关在表里的理由是什么？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7614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8662" y="843558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可是父亲怀里的表有时放在桌子上，不但它的秒针会自己走动，并且它坚硬的表盖里会发出清脆的声音：嘀嗒，嘀嗒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没有一刻的休息，这声音比蝉鸣要柔和些，比虫的歌曲要单调些。</a:t>
            </a:r>
          </a:p>
        </p:txBody>
      </p:sp>
      <p:sp>
        <p:nvSpPr>
          <p:cNvPr id="10" name="线形标注 1 9"/>
          <p:cNvSpPr/>
          <p:nvPr/>
        </p:nvSpPr>
        <p:spPr>
          <a:xfrm>
            <a:off x="3479910" y="3474415"/>
            <a:ext cx="4260442" cy="642942"/>
          </a:xfrm>
          <a:prstGeom prst="borderCallout1">
            <a:avLst>
              <a:gd name="adj1" fmla="val 972"/>
              <a:gd name="adj2" fmla="val 15812"/>
              <a:gd name="adj3" fmla="val -71280"/>
              <a:gd name="adj4" fmla="val 7673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符合“活的生物”的特征</a:t>
            </a:r>
          </a:p>
        </p:txBody>
      </p:sp>
      <p:sp>
        <p:nvSpPr>
          <p:cNvPr id="12" name="椭圆 11"/>
          <p:cNvSpPr/>
          <p:nvPr/>
        </p:nvSpPr>
        <p:spPr>
          <a:xfrm>
            <a:off x="2214546" y="1486500"/>
            <a:ext cx="642942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28184" y="1486500"/>
            <a:ext cx="642942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8552" y="915566"/>
            <a:ext cx="7865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树上的蝉，草里的虫，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都不会轻易被人看见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，我想：表里边一定也有一个蝉或虫一类的生物吧，这生物被父亲关在表里，不许小孩子动。</a:t>
            </a:r>
          </a:p>
        </p:txBody>
      </p:sp>
      <p:sp>
        <p:nvSpPr>
          <p:cNvPr id="7" name="线形标注 1 6"/>
          <p:cNvSpPr/>
          <p:nvPr/>
        </p:nvSpPr>
        <p:spPr>
          <a:xfrm>
            <a:off x="2699792" y="3219822"/>
            <a:ext cx="4857784" cy="1000132"/>
          </a:xfrm>
          <a:prstGeom prst="borderCallout1">
            <a:avLst>
              <a:gd name="adj1" fmla="val -297"/>
              <a:gd name="adj2" fmla="val 10098"/>
              <a:gd name="adj3" fmla="val -40793"/>
              <a:gd name="adj4" fmla="val 403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依据自己生活经验，猜测表里一定有一个生物</a:t>
            </a:r>
          </a:p>
        </p:txBody>
      </p:sp>
      <p:sp>
        <p:nvSpPr>
          <p:cNvPr id="8" name="椭圆 7"/>
          <p:cNvSpPr/>
          <p:nvPr/>
        </p:nvSpPr>
        <p:spPr>
          <a:xfrm>
            <a:off x="724038" y="1695709"/>
            <a:ext cx="1071570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31640" y="1281403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从课文中的哪些描写可以看出“我”对父亲的表充满好奇心？找一找用“</a:t>
            </a:r>
            <a:r>
              <a:rPr lang="zh-CN" altLang="en-US" sz="3000" u="sng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”画出来。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571472" y="1131590"/>
            <a:ext cx="815953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u="sng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冯志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河北涿县人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原名冯承植。现代诗人，翻译家，教授。发表了许多诗与散文。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主要作品</a:t>
            </a:r>
            <a:r>
              <a:rPr lang="en-US" altLang="zh-CN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诗集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昨日之歌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》《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十四行集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等，鲁迅评价他为“中国最杰出的抒情诗人”。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FC3C70-07FC-524D-8E0A-6C12C0962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3" y="494254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9FDC4D59-C4EE-164C-8F2E-F8055F73027B}"/>
              </a:ext>
            </a:extLst>
          </p:cNvPr>
          <p:cNvSpPr txBox="1"/>
          <p:nvPr/>
        </p:nvSpPr>
        <p:spPr>
          <a:xfrm>
            <a:off x="218226" y="483518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699542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可是父亲怀里的表有时放在桌子上，不但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它的秒针会自己走动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，并且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它坚硬的表盖里会发出清脆的声音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：嘀嗒，嘀嗒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没有一刻的休息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这声音比蝉鸣要柔和些，比虫的歌曲要单调些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675581" y="285978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我对父亲说：“我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听这表的声音。”我一边说一边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向着表伸出手去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517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9685" y="915566"/>
            <a:ext cx="7188186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zh-CN" altLang="zh-CN" sz="3200" b="1" kern="100" dirty="0">
                <a:ea typeface="楷体"/>
              </a:rPr>
              <a:t>我对于它的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好奇心也一天比一天增加</a:t>
            </a:r>
            <a:r>
              <a:rPr lang="zh-CN" altLang="zh-CN" sz="3200" b="1" kern="100" dirty="0">
                <a:ea typeface="楷体"/>
              </a:rPr>
              <a:t>。</a:t>
            </a:r>
            <a:endParaRPr lang="zh-CN" altLang="zh-CN" sz="2400" b="1" kern="100" dirty="0">
              <a:ea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1612801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>
                <a:ea typeface="楷体"/>
              </a:rPr>
              <a:t>        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越不许我动我越想动</a:t>
            </a:r>
            <a:r>
              <a:rPr lang="zh-CN" altLang="zh-CN" sz="3200" b="1" kern="100" dirty="0">
                <a:ea typeface="楷体"/>
              </a:rPr>
              <a:t>，但是我又不敢，因此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很痛苦</a:t>
            </a:r>
            <a:r>
              <a:rPr lang="zh-CN" altLang="zh-CN" sz="3200" b="1" kern="100" dirty="0">
                <a:ea typeface="楷体"/>
              </a:rPr>
              <a:t>。</a:t>
            </a:r>
            <a:endParaRPr lang="zh-CN" altLang="en-US" sz="3200" b="1" kern="100" dirty="0">
              <a:ea typeface="楷体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300379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b="1" kern="100" dirty="0">
                <a:ea typeface="楷体"/>
              </a:rPr>
              <a:t>        </a:t>
            </a:r>
            <a:r>
              <a:rPr lang="zh-CN" altLang="zh-CN" sz="3200" b="1" kern="100" dirty="0">
                <a:ea typeface="楷体"/>
              </a:rPr>
              <a:t>父亲一把表放在桌子上，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我的眼睛就再也离不开它</a:t>
            </a:r>
            <a:r>
              <a:rPr lang="zh-CN" altLang="zh-CN" sz="3200" b="1" kern="100" dirty="0">
                <a:ea typeface="楷体"/>
              </a:rPr>
              <a:t>。</a:t>
            </a:r>
          </a:p>
        </p:txBody>
      </p:sp>
      <p:sp>
        <p:nvSpPr>
          <p:cNvPr id="5" name="线形标注 1 4"/>
          <p:cNvSpPr/>
          <p:nvPr/>
        </p:nvSpPr>
        <p:spPr>
          <a:xfrm>
            <a:off x="3275856" y="2175208"/>
            <a:ext cx="2364864" cy="642942"/>
          </a:xfrm>
          <a:prstGeom prst="borderCallout1">
            <a:avLst>
              <a:gd name="adj1" fmla="val 3935"/>
              <a:gd name="adj2" fmla="val 297"/>
              <a:gd name="adj3" fmla="val 5132"/>
              <a:gd name="adj4" fmla="val 46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矛盾而又痛苦</a:t>
            </a:r>
          </a:p>
        </p:txBody>
      </p:sp>
    </p:spTree>
    <p:extLst>
      <p:ext uri="{BB962C8B-B14F-4D97-AF65-F5344CB8AC3E}">
        <p14:creationId xmlns:p14="http://schemas.microsoft.com/office/powerpoint/2010/main" val="37531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5832" y="1281403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父亲终于要把表打开给“我”看了，表里的世界是什么样子的？读第</a:t>
            </a: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自然段画出相关语句。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611560" y="771550"/>
            <a:ext cx="80010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    父亲取出一把小刀，把表盖拨开，我的面前立即呈现出一个美丽的世界：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蓝色的、红色的小宝石，钉住几个金黄色的齿轮，里边还有一个小尾巴似的东西不停地摆来摆去。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这小世界不但被表盖保护着，还被一层玻璃蒙着。</a:t>
            </a:r>
          </a:p>
        </p:txBody>
      </p:sp>
      <p:sp>
        <p:nvSpPr>
          <p:cNvPr id="25" name="椭圆 24"/>
          <p:cNvSpPr/>
          <p:nvPr/>
        </p:nvSpPr>
        <p:spPr>
          <a:xfrm>
            <a:off x="1619672" y="1366664"/>
            <a:ext cx="1584176" cy="578098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5656" y="1131590"/>
            <a:ext cx="705678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父亲再三禁止“我”不许动表，通读课文，找一找这样的话，用“</a:t>
            </a:r>
            <a:r>
              <a:rPr lang="zh-CN" altLang="en-US" sz="3000" u="wavyHeavy" kern="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”画出来。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1403"/>
            <a:ext cx="1305028" cy="18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265" y="655543"/>
            <a:ext cx="7222992" cy="39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标注 6"/>
          <p:cNvSpPr/>
          <p:nvPr/>
        </p:nvSpPr>
        <p:spPr>
          <a:xfrm>
            <a:off x="107504" y="703694"/>
            <a:ext cx="2748274" cy="642942"/>
          </a:xfrm>
          <a:prstGeom prst="wedgeRectCallout">
            <a:avLst>
              <a:gd name="adj1" fmla="val 36473"/>
              <a:gd name="adj2" fmla="val 84160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我爱听这表的声音。</a:t>
            </a:r>
          </a:p>
        </p:txBody>
      </p:sp>
      <p:sp>
        <p:nvSpPr>
          <p:cNvPr id="8" name="矩形标注 7"/>
          <p:cNvSpPr/>
          <p:nvPr/>
        </p:nvSpPr>
        <p:spPr>
          <a:xfrm>
            <a:off x="4427984" y="52229"/>
            <a:ext cx="2643206" cy="584493"/>
          </a:xfrm>
          <a:prstGeom prst="wedgeRectCallout">
            <a:avLst>
              <a:gd name="adj1" fmla="val -29799"/>
              <a:gd name="adj2" fmla="val 117518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只许听，不许动。</a:t>
            </a:r>
          </a:p>
        </p:txBody>
      </p:sp>
      <p:sp>
        <p:nvSpPr>
          <p:cNvPr id="11" name="矩形标注 10"/>
          <p:cNvSpPr/>
          <p:nvPr/>
        </p:nvSpPr>
        <p:spPr>
          <a:xfrm>
            <a:off x="5819810" y="717986"/>
            <a:ext cx="2428892" cy="642942"/>
          </a:xfrm>
          <a:prstGeom prst="wedgeRectCallout">
            <a:avLst>
              <a:gd name="adj1" fmla="val -61365"/>
              <a:gd name="adj2" fmla="val 29396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小孩儿不许动表。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6156176" y="2938060"/>
            <a:ext cx="2428892" cy="785818"/>
          </a:xfrm>
          <a:prstGeom prst="wedgeRectCallout">
            <a:avLst>
              <a:gd name="adj1" fmla="val -70384"/>
              <a:gd name="adj2" fmla="val -54603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这就是叫你只许看，不许动。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5955392" y="1563638"/>
            <a:ext cx="3064286" cy="1125411"/>
          </a:xfrm>
          <a:prstGeom prst="wedgeRectCallout">
            <a:avLst>
              <a:gd name="adj1" fmla="val -61676"/>
              <a:gd name="adj2" fmla="val 6544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你来，我给你看看表里是什么在响，可是只许看，不许动。</a:t>
            </a:r>
          </a:p>
        </p:txBody>
      </p:sp>
      <p:sp>
        <p:nvSpPr>
          <p:cNvPr id="13" name="矩形标注 12"/>
          <p:cNvSpPr/>
          <p:nvPr/>
        </p:nvSpPr>
        <p:spPr>
          <a:xfrm>
            <a:off x="72008" y="2211710"/>
            <a:ext cx="2195736" cy="792088"/>
          </a:xfrm>
          <a:prstGeom prst="wedgeRectCallout">
            <a:avLst>
              <a:gd name="adj1" fmla="val 60559"/>
              <a:gd name="adj2" fmla="val 24550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为什么还蒙着一层玻璃呢？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9" grpId="0" animBg="1"/>
      <p:bldP spid="10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03648" y="1110655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认真读第</a:t>
            </a: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12-21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自然段，父亲为了不让“我”动表，编了一个什么谎言？为什么“我”会深信不疑？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063800"/>
            <a:ext cx="4357718" cy="30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标注 6"/>
          <p:cNvSpPr/>
          <p:nvPr/>
        </p:nvSpPr>
        <p:spPr>
          <a:xfrm>
            <a:off x="842262" y="1059582"/>
            <a:ext cx="2361586" cy="785818"/>
          </a:xfrm>
          <a:prstGeom prst="wedgeRectCallout">
            <a:avLst>
              <a:gd name="adj1" fmla="val 54836"/>
              <a:gd name="adj2" fmla="val 167038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为什么还蒙着一层玻璃呢？</a:t>
            </a:r>
          </a:p>
        </p:txBody>
      </p:sp>
      <p:sp>
        <p:nvSpPr>
          <p:cNvPr id="8" name="矩形标注 7"/>
          <p:cNvSpPr/>
          <p:nvPr/>
        </p:nvSpPr>
        <p:spPr>
          <a:xfrm>
            <a:off x="5857884" y="1000114"/>
            <a:ext cx="2428892" cy="714380"/>
          </a:xfrm>
          <a:prstGeom prst="wedgeRectCallout">
            <a:avLst>
              <a:gd name="adj1" fmla="val -49992"/>
              <a:gd name="adj2" fmla="val 102729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这就是叫你只许看，不许动。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611560" y="2203281"/>
            <a:ext cx="1895173" cy="584493"/>
          </a:xfrm>
          <a:prstGeom prst="wedgeRectCallout">
            <a:avLst>
              <a:gd name="adj1" fmla="val 73384"/>
              <a:gd name="adj2" fmla="val 59821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为什么呢？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6429388" y="2143122"/>
            <a:ext cx="2714612" cy="1285884"/>
          </a:xfrm>
          <a:prstGeom prst="wedgeRectCallout">
            <a:avLst>
              <a:gd name="adj1" fmla="val -61365"/>
              <a:gd name="adj2" fmla="val -3574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这摆来摆去的是一个小蝎子的尾巴，一动就要螫你。 </a:t>
            </a:r>
          </a:p>
        </p:txBody>
      </p:sp>
      <p:sp>
        <p:nvSpPr>
          <p:cNvPr id="11" name="矩形标注 10"/>
          <p:cNvSpPr/>
          <p:nvPr/>
        </p:nvSpPr>
        <p:spPr>
          <a:xfrm>
            <a:off x="0" y="2859782"/>
            <a:ext cx="2571768" cy="1285884"/>
          </a:xfrm>
          <a:prstGeom prst="wedgeRectCallout">
            <a:avLst>
              <a:gd name="adj1" fmla="val 56575"/>
              <a:gd name="adj2" fmla="val 36753"/>
            </a:avLst>
          </a:prstGeom>
          <a:grpFill/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为什么把那样可怕的东西放在这么好的表里？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187624" y="411510"/>
            <a:ext cx="6968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父亲的回答证实了“我”的思考和判断是正确的。</a:t>
            </a:r>
            <a:endParaRPr kumimoji="0" 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798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1131590"/>
            <a:ext cx="7416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结合课文，说说“我”是一个怎样的孩子？你从哪里看出来的？从文中找出相关语句印证你的观点。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49899" y="2765884"/>
            <a:ext cx="233910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2400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（课后第二题）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7"/>
          <a:stretch/>
        </p:blipFill>
        <p:spPr>
          <a:xfrm>
            <a:off x="1403648" y="2638243"/>
            <a:ext cx="4346251" cy="663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7" r="7980"/>
          <a:stretch/>
        </p:blipFill>
        <p:spPr>
          <a:xfrm>
            <a:off x="5940152" y="1955406"/>
            <a:ext cx="2637736" cy="6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8552" y="915566"/>
            <a:ext cx="7865896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树上的蝉，草里的虫，都不会轻易被人看见，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我想：表里边一定也有一个蝉或虫一类的生物吧，这生物被父亲关在表里，不许小孩子动。</a:t>
            </a:r>
          </a:p>
        </p:txBody>
      </p:sp>
      <p:sp>
        <p:nvSpPr>
          <p:cNvPr id="3" name="矩形 2"/>
          <p:cNvSpPr/>
          <p:nvPr/>
        </p:nvSpPr>
        <p:spPr>
          <a:xfrm>
            <a:off x="2917371" y="3219822"/>
            <a:ext cx="3486213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天真幼稚、富有幻想</a:t>
            </a:r>
          </a:p>
        </p:txBody>
      </p:sp>
    </p:spTree>
    <p:extLst>
      <p:ext uri="{BB962C8B-B14F-4D97-AF65-F5344CB8AC3E}">
        <p14:creationId xmlns:p14="http://schemas.microsoft.com/office/powerpoint/2010/main" val="16604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朗读课文 扫清障碍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13748FA-36E9-E94A-96EC-4BDA32F6E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18D0A71-89E9-0E42-BFC7-5914ED13B5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D790B08-F16F-7646-8BEB-951E9E444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40" name="TextBox 11">
            <a:hlinkClick r:id="rId7" action="ppaction://hlinkfile"/>
            <a:extLst>
              <a:ext uri="{FF2B5EF4-FFF2-40B4-BE49-F238E27FC236}">
                <a16:creationId xmlns:a16="http://schemas.microsoft.com/office/drawing/2014/main" id="{27BC95C4-0AA2-754A-9D6E-B3F0CA58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15" y="1102712"/>
            <a:ext cx="11214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我会写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1897851" y="1110822"/>
            <a:ext cx="335134" cy="472337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2EC8D093-F15E-C44F-BB22-292353ED6C6B}"/>
              </a:ext>
            </a:extLst>
          </p:cNvPr>
          <p:cNvSpPr/>
          <p:nvPr/>
        </p:nvSpPr>
        <p:spPr>
          <a:xfrm>
            <a:off x="1724106" y="1160003"/>
            <a:ext cx="36000" cy="324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4879769-7720-EE4E-9830-2D111B55CA7A}"/>
              </a:ext>
            </a:extLst>
          </p:cNvPr>
          <p:cNvSpPr/>
          <p:nvPr/>
        </p:nvSpPr>
        <p:spPr>
          <a:xfrm>
            <a:off x="707484" y="1160003"/>
            <a:ext cx="36000" cy="324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grpSp>
        <p:nvGrpSpPr>
          <p:cNvPr id="35" name="组合 7"/>
          <p:cNvGrpSpPr/>
          <p:nvPr/>
        </p:nvGrpSpPr>
        <p:grpSpPr>
          <a:xfrm>
            <a:off x="2274753" y="2123442"/>
            <a:ext cx="965084" cy="963900"/>
            <a:chOff x="2437" y="2032"/>
            <a:chExt cx="1244" cy="1264"/>
          </a:xfrm>
        </p:grpSpPr>
        <p:sp>
          <p:nvSpPr>
            <p:cNvPr id="4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5" name="文本框 64"/>
          <p:cNvSpPr txBox="1"/>
          <p:nvPr/>
        </p:nvSpPr>
        <p:spPr>
          <a:xfrm>
            <a:off x="2286297" y="2109106"/>
            <a:ext cx="889875" cy="992572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脆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6" name="组合 7"/>
          <p:cNvGrpSpPr/>
          <p:nvPr/>
        </p:nvGrpSpPr>
        <p:grpSpPr>
          <a:xfrm>
            <a:off x="3355014" y="2123442"/>
            <a:ext cx="965084" cy="963900"/>
            <a:chOff x="2437" y="2032"/>
            <a:chExt cx="1244" cy="1264"/>
          </a:xfrm>
        </p:grpSpPr>
        <p:sp>
          <p:nvSpPr>
            <p:cNvPr id="6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7" name="文本框 64"/>
          <p:cNvSpPr txBox="1"/>
          <p:nvPr/>
        </p:nvSpPr>
        <p:spPr>
          <a:xfrm>
            <a:off x="3347864" y="2099581"/>
            <a:ext cx="894174" cy="992572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拦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8" name="组合 7"/>
          <p:cNvGrpSpPr/>
          <p:nvPr/>
        </p:nvGrpSpPr>
        <p:grpSpPr>
          <a:xfrm>
            <a:off x="4435275" y="2123442"/>
            <a:ext cx="965084" cy="963900"/>
            <a:chOff x="2437" y="2032"/>
            <a:chExt cx="1244" cy="1264"/>
          </a:xfrm>
        </p:grpSpPr>
        <p:sp>
          <p:nvSpPr>
            <p:cNvPr id="7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2" name="文本框 64"/>
          <p:cNvSpPr txBox="1"/>
          <p:nvPr/>
        </p:nvSpPr>
        <p:spPr>
          <a:xfrm>
            <a:off x="4465868" y="2109107"/>
            <a:ext cx="867006" cy="992571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玻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3" name="组合 7"/>
          <p:cNvGrpSpPr/>
          <p:nvPr/>
        </p:nvGrpSpPr>
        <p:grpSpPr>
          <a:xfrm>
            <a:off x="5515535" y="2123442"/>
            <a:ext cx="965084" cy="963900"/>
            <a:chOff x="2437" y="2032"/>
            <a:chExt cx="1244" cy="1264"/>
          </a:xfrm>
        </p:grpSpPr>
        <p:sp>
          <p:nvSpPr>
            <p:cNvPr id="8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7" name="文本框 64"/>
          <p:cNvSpPr txBox="1"/>
          <p:nvPr/>
        </p:nvSpPr>
        <p:spPr>
          <a:xfrm>
            <a:off x="5508104" y="2109106"/>
            <a:ext cx="961210" cy="992572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璃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8" name="组合 7"/>
          <p:cNvGrpSpPr/>
          <p:nvPr/>
        </p:nvGrpSpPr>
        <p:grpSpPr>
          <a:xfrm>
            <a:off x="2232511" y="3600695"/>
            <a:ext cx="965084" cy="963900"/>
            <a:chOff x="2437" y="2032"/>
            <a:chExt cx="1244" cy="1264"/>
          </a:xfrm>
        </p:grpSpPr>
        <p:sp>
          <p:nvSpPr>
            <p:cNvPr id="8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2" name="文本框 64"/>
          <p:cNvSpPr txBox="1"/>
          <p:nvPr/>
        </p:nvSpPr>
        <p:spPr>
          <a:xfrm>
            <a:off x="2301204" y="3586360"/>
            <a:ext cx="608489" cy="992571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恶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3" name="组合 7"/>
          <p:cNvGrpSpPr/>
          <p:nvPr/>
        </p:nvGrpSpPr>
        <p:grpSpPr>
          <a:xfrm>
            <a:off x="3312771" y="3600695"/>
            <a:ext cx="965084" cy="963900"/>
            <a:chOff x="2437" y="2032"/>
            <a:chExt cx="1244" cy="1264"/>
          </a:xfrm>
        </p:grpSpPr>
        <p:sp>
          <p:nvSpPr>
            <p:cNvPr id="9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97" name="文本框 64"/>
          <p:cNvSpPr txBox="1"/>
          <p:nvPr/>
        </p:nvSpPr>
        <p:spPr>
          <a:xfrm>
            <a:off x="3381465" y="3586360"/>
            <a:ext cx="608489" cy="992571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怖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8" name="组合 7"/>
          <p:cNvGrpSpPr/>
          <p:nvPr/>
        </p:nvGrpSpPr>
        <p:grpSpPr>
          <a:xfrm>
            <a:off x="4427298" y="3600695"/>
            <a:ext cx="965084" cy="963900"/>
            <a:chOff x="2437" y="2032"/>
            <a:chExt cx="1244" cy="1264"/>
          </a:xfrm>
        </p:grpSpPr>
        <p:sp>
          <p:nvSpPr>
            <p:cNvPr id="9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2" name="文本框 64"/>
          <p:cNvSpPr txBox="1"/>
          <p:nvPr/>
        </p:nvSpPr>
        <p:spPr>
          <a:xfrm>
            <a:off x="4495991" y="3586360"/>
            <a:ext cx="608489" cy="992571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蟋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3" name="组合 7"/>
          <p:cNvGrpSpPr/>
          <p:nvPr/>
        </p:nvGrpSpPr>
        <p:grpSpPr>
          <a:xfrm>
            <a:off x="5507558" y="3600695"/>
            <a:ext cx="965084" cy="963900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07" name="文本框 64"/>
          <p:cNvSpPr txBox="1"/>
          <p:nvPr/>
        </p:nvSpPr>
        <p:spPr>
          <a:xfrm>
            <a:off x="5576252" y="3586359"/>
            <a:ext cx="608489" cy="992572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蟀</a:t>
            </a:r>
            <a:endParaRPr lang="en-US" altLang="zh-CN" sz="60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8" name="文本框 23"/>
          <p:cNvSpPr txBox="1"/>
          <p:nvPr/>
        </p:nvSpPr>
        <p:spPr>
          <a:xfrm>
            <a:off x="2354381" y="1591924"/>
            <a:ext cx="77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black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cuì</a:t>
            </a:r>
            <a:endParaRPr lang="en-US" altLang="zh-CN" sz="3200" b="1" dirty="0">
              <a:solidFill>
                <a:prstClr val="black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129" name="文本框 24"/>
          <p:cNvSpPr txBox="1"/>
          <p:nvPr/>
        </p:nvSpPr>
        <p:spPr>
          <a:xfrm>
            <a:off x="3459342" y="1599129"/>
            <a:ext cx="752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lán</a:t>
            </a:r>
            <a:endParaRPr lang="en-US" altLang="zh-CN" sz="3000" b="1" dirty="0">
              <a:solidFill>
                <a:prstClr val="black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30" name="文本框 26"/>
          <p:cNvSpPr txBox="1"/>
          <p:nvPr/>
        </p:nvSpPr>
        <p:spPr>
          <a:xfrm>
            <a:off x="4612410" y="1591647"/>
            <a:ext cx="75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bō</a:t>
            </a:r>
            <a:endParaRPr lang="en-US" altLang="zh-CN" sz="3000" b="1" dirty="0">
              <a:solidFill>
                <a:prstClr val="black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31" name="文本框 27"/>
          <p:cNvSpPr txBox="1"/>
          <p:nvPr/>
        </p:nvSpPr>
        <p:spPr>
          <a:xfrm>
            <a:off x="5796136" y="1601754"/>
            <a:ext cx="455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lí</a:t>
            </a:r>
            <a:endParaRPr lang="en-US" altLang="zh-CN" sz="3000" b="1" dirty="0">
              <a:solidFill>
                <a:prstClr val="black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32" name="文本框 28"/>
          <p:cNvSpPr txBox="1"/>
          <p:nvPr/>
        </p:nvSpPr>
        <p:spPr>
          <a:xfrm>
            <a:off x="2495737" y="3083851"/>
            <a:ext cx="492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è</a:t>
            </a:r>
          </a:p>
        </p:txBody>
      </p:sp>
      <p:sp>
        <p:nvSpPr>
          <p:cNvPr id="133" name="文本框 28"/>
          <p:cNvSpPr txBox="1"/>
          <p:nvPr/>
        </p:nvSpPr>
        <p:spPr>
          <a:xfrm>
            <a:off x="3522584" y="3064410"/>
            <a:ext cx="977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bù</a:t>
            </a:r>
            <a:endParaRPr lang="en-US" altLang="zh-CN" sz="3000" b="1" dirty="0">
              <a:solidFill>
                <a:prstClr val="black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34" name="文本框 23"/>
          <p:cNvSpPr txBox="1"/>
          <p:nvPr/>
        </p:nvSpPr>
        <p:spPr>
          <a:xfrm>
            <a:off x="5364088" y="305588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prstClr val="black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shuài</a:t>
            </a:r>
            <a:endParaRPr lang="en-US" altLang="zh-CN" sz="3200" b="1" dirty="0">
              <a:solidFill>
                <a:prstClr val="black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135" name="文本框 24"/>
          <p:cNvSpPr txBox="1"/>
          <p:nvPr/>
        </p:nvSpPr>
        <p:spPr>
          <a:xfrm>
            <a:off x="4677498" y="3115365"/>
            <a:ext cx="541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prstClr val="black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xī</a:t>
            </a:r>
            <a:endParaRPr lang="en-US" altLang="zh-CN" sz="3000" b="1" dirty="0">
              <a:solidFill>
                <a:prstClr val="black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0738" y="722809"/>
            <a:ext cx="7920880" cy="221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kern="100" dirty="0">
                <a:ea typeface="楷体"/>
              </a:rPr>
              <a:t>        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越不许我动我越想动</a:t>
            </a:r>
            <a:r>
              <a:rPr lang="zh-CN" altLang="zh-CN" sz="3200" b="1" kern="100" dirty="0">
                <a:ea typeface="楷体"/>
              </a:rPr>
              <a:t>，但是我又不敢，因此</a:t>
            </a:r>
            <a:r>
              <a:rPr lang="zh-CN" altLang="zh-CN" sz="3200" b="1" kern="100" dirty="0">
                <a:solidFill>
                  <a:srgbClr val="FF0000"/>
                </a:solidFill>
                <a:ea typeface="楷体"/>
              </a:rPr>
              <a:t>很痛苦</a:t>
            </a:r>
            <a:r>
              <a:rPr lang="zh-CN" altLang="zh-CN" sz="3200" b="1" kern="100" dirty="0">
                <a:ea typeface="楷体"/>
              </a:rPr>
              <a:t>。</a:t>
            </a:r>
            <a:r>
              <a:rPr lang="zh-CN" altLang="en-US" sz="3200" b="1" kern="100" dirty="0">
                <a:ea typeface="楷体"/>
              </a:rPr>
              <a:t>这样过了许多天。父亲一把表放在桌子上，</a:t>
            </a:r>
            <a:r>
              <a:rPr lang="zh-CN" altLang="en-US" sz="3200" b="1" kern="100" dirty="0">
                <a:solidFill>
                  <a:srgbClr val="FF0000"/>
                </a:solidFill>
                <a:ea typeface="楷体"/>
              </a:rPr>
              <a:t>我的眼睛就再也离不开它</a:t>
            </a:r>
            <a:r>
              <a:rPr lang="zh-CN" altLang="en-US" sz="3200" b="1" kern="100" dirty="0">
                <a:ea typeface="楷体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3707904" y="3239244"/>
            <a:ext cx="1942661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充满好奇</a:t>
            </a:r>
          </a:p>
        </p:txBody>
      </p:sp>
    </p:spTree>
    <p:extLst>
      <p:ext uri="{BB962C8B-B14F-4D97-AF65-F5344CB8AC3E}">
        <p14:creationId xmlns:p14="http://schemas.microsoft.com/office/powerpoint/2010/main" val="32715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1000114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我吓了一跳，蝎子是多么丑恶而恐怖的东西，为什么把它放在这样一个美丽的世界里呢？但是我也感到愉快，证实我的猜测没有错：表里边有一个活的生物。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3563888" y="3643320"/>
            <a:ext cx="5429288" cy="857256"/>
          </a:xfrm>
          <a:prstGeom prst="borderCallout1">
            <a:avLst>
              <a:gd name="adj1" fmla="val -92411"/>
              <a:gd name="adj2" fmla="val 1362"/>
              <a:gd name="adj3" fmla="val -1163"/>
              <a:gd name="adj4" fmla="val 22079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得到父亲肯定的回答，并证实自己的推断，所以感到愉快</a:t>
            </a:r>
          </a:p>
        </p:txBody>
      </p:sp>
      <p:sp>
        <p:nvSpPr>
          <p:cNvPr id="4" name="椭圆 3"/>
          <p:cNvSpPr/>
          <p:nvPr/>
        </p:nvSpPr>
        <p:spPr>
          <a:xfrm>
            <a:off x="1500166" y="1785932"/>
            <a:ext cx="1285884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357422" y="2428874"/>
            <a:ext cx="157163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线形标注 1 5"/>
          <p:cNvSpPr/>
          <p:nvPr/>
        </p:nvSpPr>
        <p:spPr>
          <a:xfrm>
            <a:off x="467544" y="142858"/>
            <a:ext cx="4011928" cy="857256"/>
          </a:xfrm>
          <a:prstGeom prst="borderCallout1">
            <a:avLst>
              <a:gd name="adj1" fmla="val 102032"/>
              <a:gd name="adj2" fmla="val 10753"/>
              <a:gd name="adj3" fmla="val 196612"/>
              <a:gd name="adj4" fmla="val 3099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不明白为什么要把这么丑陋的生物放到表里</a:t>
            </a:r>
          </a:p>
        </p:txBody>
      </p:sp>
      <p:sp>
        <p:nvSpPr>
          <p:cNvPr id="7" name="矩形 6"/>
          <p:cNvSpPr/>
          <p:nvPr/>
        </p:nvSpPr>
        <p:spPr>
          <a:xfrm>
            <a:off x="4810602" y="376902"/>
            <a:ext cx="2935859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有强烈的求知欲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1000114"/>
            <a:ext cx="7643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我只想，大半因为它有好听的声音吧。但是一般的蝎子都没有这么好的声音，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也许这里边的蝎子与一般的不同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1668122" y="3321286"/>
            <a:ext cx="6072230" cy="644069"/>
          </a:xfrm>
          <a:prstGeom prst="borderCallout1">
            <a:avLst>
              <a:gd name="adj1" fmla="val -49110"/>
              <a:gd name="adj2" fmla="val 41736"/>
              <a:gd name="adj3" fmla="val 1037"/>
              <a:gd name="adj4" fmla="val 5039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在小作者的眼中任何事物都充满童趣</a:t>
            </a:r>
          </a:p>
        </p:txBody>
      </p:sp>
      <p:sp>
        <p:nvSpPr>
          <p:cNvPr id="4" name="椭圆 3"/>
          <p:cNvSpPr/>
          <p:nvPr/>
        </p:nvSpPr>
        <p:spPr>
          <a:xfrm>
            <a:off x="1273312" y="1785932"/>
            <a:ext cx="1714512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588224" y="1785932"/>
            <a:ext cx="864096" cy="500066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36049" y="267494"/>
            <a:ext cx="3486213" cy="588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天真幼稚、富有幻想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windows\AppData\Roaming\Tencent\Users\785852412\QQ\WinTemp\RichOle\8M({1E58Z9MVC7HN]2IS0{O.png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</a:blip>
          <a:srcRect l="4805"/>
          <a:stretch/>
        </p:blipFill>
        <p:spPr bwMode="auto">
          <a:xfrm>
            <a:off x="-2" y="1"/>
            <a:ext cx="9144001" cy="51435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95536" y="483518"/>
            <a:ext cx="5616624" cy="1360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    “我”是一个天真幼稚、富有幻想、充满好奇、有强烈的求知欲的孩子。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9211" y="1635646"/>
            <a:ext cx="74168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000" kern="0" dirty="0">
                <a:latin typeface="黑体" panose="02010609060101010101" pitchFamily="49" charset="-122"/>
                <a:ea typeface="黑体" panose="02010609060101010101" pitchFamily="49" charset="-122"/>
              </a:rPr>
              <a:t>课文最后，“我”为什么后来不说了？</a:t>
            </a:r>
            <a:endParaRPr lang="zh-CN" altLang="en-US" sz="28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" y="1281403"/>
            <a:ext cx="1305028" cy="18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945281"/>
            <a:ext cx="7315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后来我见人就说：“我有蟋蟀在钵子里，蝈蝈在葫芦里，鸟儿在笼子里，父亲却有一个小蝎子在表里。” 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3143240" y="251279"/>
            <a:ext cx="3444984" cy="531357"/>
          </a:xfrm>
          <a:prstGeom prst="borderCallout1">
            <a:avLst>
              <a:gd name="adj1" fmla="val 131897"/>
              <a:gd name="adj2" fmla="val 7146"/>
              <a:gd name="adj3" fmla="val 101428"/>
              <a:gd name="adj4" fmla="val 10930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对父亲的话深信不疑</a:t>
            </a:r>
          </a:p>
        </p:txBody>
      </p:sp>
      <p:sp>
        <p:nvSpPr>
          <p:cNvPr id="4" name="椭圆 3"/>
          <p:cNvSpPr/>
          <p:nvPr/>
        </p:nvSpPr>
        <p:spPr>
          <a:xfrm>
            <a:off x="2714612" y="981304"/>
            <a:ext cx="1571636" cy="50006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7224" y="2590065"/>
            <a:ext cx="7315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这样的话我不知说了多久，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也不知道到什么时候才不说了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 </a:t>
            </a:r>
          </a:p>
        </p:txBody>
      </p:sp>
      <p:sp>
        <p:nvSpPr>
          <p:cNvPr id="6" name="矩形 5"/>
          <p:cNvSpPr/>
          <p:nvPr/>
        </p:nvSpPr>
        <p:spPr>
          <a:xfrm>
            <a:off x="2732868" y="3569299"/>
            <a:ext cx="542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zh-CN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说明“我”后来长大了，终于明白“表里的生物”指的是表的秒针</a:t>
            </a:r>
            <a:r>
              <a:rPr lang="zh-CN" altLang="en-US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4"/>
            <a:ext cx="9144000" cy="514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791580" y="1131590"/>
            <a:ext cx="7560840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“这样的话我不知说了多久，也不知道到什么时候才不说了。”你有过类似的经历吗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?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和同学交流。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（选做题）</a:t>
            </a:r>
          </a:p>
        </p:txBody>
      </p:sp>
    </p:spTree>
    <p:extLst>
      <p:ext uri="{BB962C8B-B14F-4D97-AF65-F5344CB8AC3E}">
        <p14:creationId xmlns:p14="http://schemas.microsoft.com/office/powerpoint/2010/main" val="6630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3652318" y="673779"/>
            <a:ext cx="1863658" cy="95410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活的都会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发出声响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590378" y="1366254"/>
            <a:ext cx="8572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noProof="1">
                <a:latin typeface="黑体" pitchFamily="49" charset="-122"/>
                <a:ea typeface="黑体" pitchFamily="49" charset="-122"/>
              </a:rPr>
              <a:t>表里的生物</a:t>
            </a:r>
          </a:p>
        </p:txBody>
      </p:sp>
      <p:sp>
        <p:nvSpPr>
          <p:cNvPr id="25" name="文本框 16"/>
          <p:cNvSpPr txBox="1">
            <a:spLocks noChangeArrowheads="1"/>
          </p:cNvSpPr>
          <p:nvPr/>
        </p:nvSpPr>
        <p:spPr bwMode="auto">
          <a:xfrm>
            <a:off x="1503373" y="1438261"/>
            <a:ext cx="18573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提出猜测</a:t>
            </a:r>
          </a:p>
        </p:txBody>
      </p:sp>
      <p:sp>
        <p:nvSpPr>
          <p:cNvPr id="26" name="文本框 19"/>
          <p:cNvSpPr txBox="1">
            <a:spLocks noChangeArrowheads="1"/>
          </p:cNvSpPr>
          <p:nvPr/>
        </p:nvSpPr>
        <p:spPr bwMode="auto">
          <a:xfrm>
            <a:off x="1503373" y="3375069"/>
            <a:ext cx="2233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得到证实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202867" y="1592767"/>
            <a:ext cx="297212" cy="221763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E83FD7BB-D7E3-EF4B-BEBB-9F1DFCF1B616}"/>
              </a:ext>
            </a:extLst>
          </p:cNvPr>
          <p:cNvSpPr txBox="1"/>
          <p:nvPr/>
        </p:nvSpPr>
        <p:spPr>
          <a:xfrm>
            <a:off x="696436" y="339502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B718F5D-0AAE-104C-8DD5-C80D03BD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" y="397138"/>
            <a:ext cx="366860" cy="456338"/>
          </a:xfrm>
          <a:prstGeom prst="rect">
            <a:avLst/>
          </a:prstGeom>
        </p:spPr>
      </p:pic>
      <p:sp>
        <p:nvSpPr>
          <p:cNvPr id="15" name="左大括号 14"/>
          <p:cNvSpPr/>
          <p:nvPr/>
        </p:nvSpPr>
        <p:spPr>
          <a:xfrm>
            <a:off x="3333919" y="916185"/>
            <a:ext cx="214690" cy="169798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3670517" y="1755772"/>
            <a:ext cx="1845459" cy="95410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秒针在走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发出声响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flipH="1">
            <a:off x="6647465" y="843558"/>
            <a:ext cx="270504" cy="345638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10"/>
          <p:cNvSpPr txBox="1">
            <a:spLocks noChangeArrowheads="1"/>
          </p:cNvSpPr>
          <p:nvPr/>
        </p:nvSpPr>
        <p:spPr bwMode="auto">
          <a:xfrm>
            <a:off x="6953162" y="2023035"/>
            <a:ext cx="24288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好奇心强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善于思考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左大括号 26"/>
          <p:cNvSpPr/>
          <p:nvPr/>
        </p:nvSpPr>
        <p:spPr>
          <a:xfrm>
            <a:off x="3267297" y="3057832"/>
            <a:ext cx="214690" cy="125662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10"/>
          <p:cNvSpPr txBox="1">
            <a:spLocks noChangeArrowheads="1"/>
          </p:cNvSpPr>
          <p:nvPr/>
        </p:nvSpPr>
        <p:spPr bwMode="auto">
          <a:xfrm>
            <a:off x="3374642" y="2872016"/>
            <a:ext cx="35198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看到小尾巴似的东西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10"/>
          <p:cNvSpPr txBox="1">
            <a:spLocks noChangeArrowheads="1"/>
          </p:cNvSpPr>
          <p:nvPr/>
        </p:nvSpPr>
        <p:spPr bwMode="auto">
          <a:xfrm>
            <a:off x="3374642" y="3450360"/>
            <a:ext cx="2808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表里有蝎子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3374642" y="3954416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听到一动就要蜇你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/>
      <p:bldP spid="2" grpId="0" animBg="1"/>
      <p:bldP spid="15" grpId="0" animBg="1"/>
      <p:bldP spid="22" grpId="0" animBg="1"/>
      <p:bldP spid="31" grpId="0" animBg="1"/>
      <p:bldP spid="32" grpId="0"/>
      <p:bldP spid="27" grpId="0" animBg="1"/>
      <p:bldP spid="28" grpId="0"/>
      <p:bldP spid="29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8628" y="1045630"/>
            <a:ext cx="7585282" cy="3300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   课文通过写小时候的“我”认为能发出声音的都是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_________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，所以对父亲的表极为好奇，并相信了父亲说的表里有个小蝎子在里面。表现了童年的“我”对事物有着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______________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，是个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___________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，爱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_______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的孩子。</a:t>
            </a: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4A3C3B97-39E1-8A49-BBB7-0945BB059AA6}"/>
              </a:ext>
            </a:extLst>
          </p:cNvPr>
          <p:cNvSpPr txBox="1"/>
          <p:nvPr/>
        </p:nvSpPr>
        <p:spPr>
          <a:xfrm>
            <a:off x="692063" y="426586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7D1F651-71EF-204B-84FC-94E7EED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8" y="479263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67182" y="181855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活的生物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625710" y="3057204"/>
            <a:ext cx="2574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强烈的好奇心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26453" y="3709926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善于观察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19108" y="370992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思考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4">
            <a:extLst>
              <a:ext uri="{FF2B5EF4-FFF2-40B4-BE49-F238E27FC236}">
                <a16:creationId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638942" y="48453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6CD915-17EA-1141-B92C-9C186F2A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" y="537207"/>
            <a:ext cx="366860" cy="4563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61097" y="1593258"/>
            <a:ext cx="781384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52425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宋体-18030"/>
              </a:rPr>
              <a:t>  这要从机械钟表的擒纵机构说起，如果仅仅是让上满发条的表自由走起来，那么很快就会变成飞表，指针飞跑，无法计时，所以机械钟表都要有一个擒纵机构（一种机械结构），由钟摆或摆轮来一格一格释放齿轮，这样才能计时。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宋体-18030"/>
              </a:rPr>
              <a:t>嘀嗒声就是擒纵机构一格格走的声音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宋体-18030"/>
              </a:rPr>
              <a:t>。</a:t>
            </a:r>
            <a:endParaRPr kumimoji="0" lang="zh-CN" altLang="zh-CN" sz="2800" b="1" i="0" u="none" strike="noStrike" cap="none" normalizeH="0" baseline="0" dirty="0">
              <a:ln>
                <a:noFill/>
              </a:ln>
              <a:effectLst/>
              <a:latin typeface="楷体" pitchFamily="49" charset="-122"/>
              <a:ea typeface="楷体" pitchFamily="49" charset="-122"/>
              <a:cs typeface="宋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94226" y="1140892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cs typeface="宋体-18030"/>
              </a:rPr>
              <a:t>钟表为什么会发出嘀嗒的声音？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64547" y="1401619"/>
            <a:ext cx="4251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洪亮：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（声音）宏大，响亮。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本课指钟楼的钟响起。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7624" y="3416682"/>
            <a:ext cx="7222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张亮读课文不仅吐字清晰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而且声音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洪亮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23528" y="527060"/>
            <a:ext cx="1620176" cy="500137"/>
            <a:chOff x="251520" y="527060"/>
            <a:chExt cx="1620176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251520" y="527060"/>
              <a:ext cx="162017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835696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1520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64514" name="Picture 2" descr="https://timgsa.baidu.com/timg?image&amp;quality=80&amp;size=b9999_10000&amp;sec=1565611878455&amp;di=5cefa2d94f42ce4c4527fa8dbaf845aa&amp;imgtype=0&amp;src=http%3A%2F%2Fcms.qinxue100.com%2Fuploads%2Fallimg%2F1807%2F115-1PG61H94R40.jpg"/>
          <p:cNvPicPr>
            <a:picLocks noChangeAspect="1" noChangeArrowheads="1"/>
          </p:cNvPicPr>
          <p:nvPr/>
        </p:nvPicPr>
        <p:blipFill>
          <a:blip r:embed="rId2"/>
          <a:srcRect b="14999"/>
          <a:stretch>
            <a:fillRect/>
          </a:stretch>
        </p:blipFill>
        <p:spPr bwMode="auto">
          <a:xfrm>
            <a:off x="4991042" y="561471"/>
            <a:ext cx="3443262" cy="25977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55576" y="1447937"/>
            <a:ext cx="7477958" cy="19159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一、联系课文内容填空。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anose="02020603050405020304" charset="0"/>
              </a:rPr>
              <a:t>    这样的话我不知道说了多久，也不知道什么时候才不说了。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“这样的话”指的是</a:t>
            </a:r>
            <a:r>
              <a:rPr lang="zh-CN" altLang="en-US" sz="2400" b="1" u="sng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           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702345" y="627534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4" y="679572"/>
            <a:ext cx="363433" cy="45201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17110" y="2909224"/>
            <a:ext cx="3456384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父亲表里有小蝎子的话                 　　　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6793" y="2196125"/>
            <a:ext cx="1484716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····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17951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312" y="567711"/>
            <a:ext cx="7990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二、作者小时候认为“凡能发出声音的都是活的生物”，你能举出一些事例反驳他吗？</a:t>
            </a:r>
            <a:endParaRPr lang="zh-CN" altLang="zh-CN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45118" y="2096722"/>
            <a:ext cx="3456384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小溪能发出流水声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45118" y="2810806"/>
            <a:ext cx="1152128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风声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57286" y="2824072"/>
            <a:ext cx="1152128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雨声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07740" y="2824072"/>
            <a:ext cx="1833922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雷电声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5698" y="2886875"/>
            <a:ext cx="1833922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……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49574" y="2096722"/>
            <a:ext cx="2960712" cy="5616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火山爆发声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42072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350785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黑夜里突然传来一阵令人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恐怖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的叫声。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066" y="795357"/>
            <a:ext cx="4289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恐怖：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感到可怕而畏惧。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本课指“我”听父亲说表里有蝎子，以为蝎子是一种很恐怖的东西。</a:t>
            </a:r>
          </a:p>
        </p:txBody>
      </p:sp>
      <p:pic>
        <p:nvPicPr>
          <p:cNvPr id="63490" name="Picture 2" descr="https://timgsa.baidu.com/timg?image&amp;quality=80&amp;size=b9999_10000&amp;sec=1565612061214&amp;di=96add02cdd47e0a41abfae313897d740&amp;imgtype=0&amp;src=http%3A%2F%2Fpic63.nipic.com%2Ffile%2F20150408%2F18116742_120337610000_2.jpg"/>
          <p:cNvPicPr>
            <a:picLocks noChangeAspect="1" noChangeArrowheads="1"/>
          </p:cNvPicPr>
          <p:nvPr/>
        </p:nvPicPr>
        <p:blipFill>
          <a:blip r:embed="rId2"/>
          <a:srcRect b="4977"/>
          <a:stretch>
            <a:fillRect/>
          </a:stretch>
        </p:blipFill>
        <p:spPr bwMode="auto">
          <a:xfrm>
            <a:off x="5072065" y="503468"/>
            <a:ext cx="3506391" cy="25003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699542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和谐：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配合得适当和匀称。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清脆：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声音清亮好听。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证实：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用人物、事实来表明或断定、证明。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钵（</a:t>
            </a:r>
            <a:r>
              <a:rPr lang="en-US" altLang="zh-CN" sz="28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bō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一种盛物品的器具。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7000"/>
          <a:stretch/>
        </p:blipFill>
        <p:spPr bwMode="auto">
          <a:xfrm>
            <a:off x="5940152" y="2715766"/>
            <a:ext cx="2966485" cy="182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699542"/>
            <a:ext cx="75608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拒绝：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不答应，明确地表示不愿意做或不愿意。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唯恐：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唯独害怕（担心）。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单调：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单一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重复而缺少变化。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神秘：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难以捉摸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高深莫测。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轻易：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随随便便；轻率。</a:t>
            </a:r>
          </a:p>
        </p:txBody>
      </p:sp>
    </p:spTree>
    <p:extLst>
      <p:ext uri="{BB962C8B-B14F-4D97-AF65-F5344CB8AC3E}">
        <p14:creationId xmlns:p14="http://schemas.microsoft.com/office/powerpoint/2010/main" val="18795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6572" y="426024"/>
            <a:ext cx="194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近义词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3585" y="1146104"/>
            <a:ext cx="8280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洪亮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嘹亮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清脆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清亮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单调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单一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唯恐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担心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拒绝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谢绝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丑恶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丑陋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恐怖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恐惧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证实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证明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和谐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和睦</a:t>
            </a:r>
          </a:p>
        </p:txBody>
      </p:sp>
      <p:sp>
        <p:nvSpPr>
          <p:cNvPr id="4" name="矩形 3"/>
          <p:cNvSpPr/>
          <p:nvPr/>
        </p:nvSpPr>
        <p:spPr>
          <a:xfrm>
            <a:off x="516044" y="2658272"/>
            <a:ext cx="194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反义词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727" y="3348978"/>
            <a:ext cx="8280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洪亮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低沉 　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清脆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沉闷　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单调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复杂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拒绝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答应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丑恶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美丽   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柔和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强烈</a:t>
            </a:r>
          </a:p>
        </p:txBody>
      </p:sp>
    </p:spTree>
    <p:extLst>
      <p:ext uri="{BB962C8B-B14F-4D97-AF65-F5344CB8AC3E}">
        <p14:creationId xmlns:p14="http://schemas.microsoft.com/office/powerpoint/2010/main" val="28044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2314</Words>
  <PresentationFormat>全屏显示(16:9)</PresentationFormat>
  <Paragraphs>202</Paragraphs>
  <Slides>51</Slides>
  <Notes>8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2" baseType="lpstr">
      <vt:lpstr>Kaiti SC</vt:lpstr>
      <vt:lpstr>汉语拼音</vt:lpstr>
      <vt:lpstr>黑体</vt:lpstr>
      <vt:lpstr>楷体</vt:lpstr>
      <vt:lpstr>宋体</vt:lpstr>
      <vt:lpstr>YouYuan</vt:lpstr>
      <vt:lpstr>YouYuan</vt:lpstr>
      <vt:lpstr>Arial</vt:lpstr>
      <vt:lpstr>Calibri</vt:lpstr>
      <vt:lpstr>Times New Roman</vt:lpstr>
      <vt:lpstr>《七彩课堂》课件模板（新）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2020-01-27T12:31:07Z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