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1054" r:id="rId2"/>
    <p:sldId id="523" r:id="rId3"/>
    <p:sldId id="978" r:id="rId4"/>
    <p:sldId id="991" r:id="rId5"/>
    <p:sldId id="980" r:id="rId6"/>
    <p:sldId id="981" r:id="rId7"/>
    <p:sldId id="1026" r:id="rId8"/>
    <p:sldId id="984" r:id="rId9"/>
    <p:sldId id="985" r:id="rId10"/>
    <p:sldId id="1043" r:id="rId11"/>
    <p:sldId id="1028" r:id="rId12"/>
    <p:sldId id="1044" r:id="rId13"/>
    <p:sldId id="1036" r:id="rId14"/>
    <p:sldId id="1045" r:id="rId15"/>
    <p:sldId id="1046" r:id="rId16"/>
    <p:sldId id="1013" r:id="rId17"/>
    <p:sldId id="992" r:id="rId18"/>
    <p:sldId id="1047" r:id="rId19"/>
    <p:sldId id="559" r:id="rId20"/>
    <p:sldId id="1035" r:id="rId21"/>
    <p:sldId id="1017" r:id="rId22"/>
    <p:sldId id="936" r:id="rId23"/>
    <p:sldId id="937" r:id="rId24"/>
    <p:sldId id="938" r:id="rId25"/>
    <p:sldId id="1049" r:id="rId26"/>
    <p:sldId id="1048" r:id="rId27"/>
    <p:sldId id="1050" r:id="rId28"/>
    <p:sldId id="1051" r:id="rId29"/>
    <p:sldId id="1052" r:id="rId30"/>
    <p:sldId id="1053" r:id="rId3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8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1E64"/>
    <a:srgbClr val="FF00FF"/>
    <a:srgbClr val="FFFFFF"/>
    <a:srgbClr val="0066CC"/>
    <a:srgbClr val="FF6600"/>
    <a:srgbClr val="FFFFCC"/>
    <a:srgbClr val="FF0000"/>
    <a:srgbClr val="CC33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5" autoAdjust="0"/>
    <p:restoredTop sz="94660"/>
  </p:normalViewPr>
  <p:slideViewPr>
    <p:cSldViewPr>
      <p:cViewPr>
        <p:scale>
          <a:sx n="100" d="100"/>
          <a:sy n="100" d="100"/>
        </p:scale>
        <p:origin x="1878" y="894"/>
      </p:cViewPr>
      <p:guideLst>
        <p:guide orient="horz" pos="2618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1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2021/4/19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9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DDFD90-1429-7244-B887-4B2B69E9159A}"/>
              </a:ext>
            </a:extLst>
          </p:cNvPr>
          <p:cNvSpPr/>
          <p:nvPr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5362E6FF-7BB4-7848-B66B-4CD6CB94CD42}"/>
              </a:ext>
            </a:extLst>
          </p:cNvPr>
          <p:cNvSpPr txBox="1"/>
          <p:nvPr/>
        </p:nvSpPr>
        <p:spPr>
          <a:xfrm>
            <a:off x="193237" y="7052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b="0" dirty="0">
                <a:latin typeface="黑体" pitchFamily="49" charset="-122"/>
                <a:ea typeface="黑体" pitchFamily="49" charset="-122"/>
              </a:rPr>
              <a:t>17  </a:t>
            </a:r>
            <a:r>
              <a:rPr kumimoji="1" lang="zh-CN" altLang="en-US" sz="1400" b="0" dirty="0">
                <a:latin typeface="黑体" pitchFamily="49" charset="-122"/>
                <a:ea typeface="黑体" pitchFamily="49" charset="-122"/>
              </a:rPr>
              <a:t>他们那时候多有趣啊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4714890"/>
            <a:ext cx="9156700" cy="42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572396" y="3897403"/>
            <a:ext cx="1379182" cy="88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9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35838;&#25991;&#26391;&#35835;-17&#20182;&#20204;&#37027;&#26102;&#20505;&#22810;&#26377;&#36259;&#21834;.mp4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1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1763688" y="814575"/>
            <a:ext cx="1512168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纸质书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5436096" y="813062"/>
            <a:ext cx="1596755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电子书</a:t>
            </a:r>
          </a:p>
        </p:txBody>
      </p:sp>
      <p:sp>
        <p:nvSpPr>
          <p:cNvPr id="4" name="矩形 3"/>
          <p:cNvSpPr/>
          <p:nvPr/>
        </p:nvSpPr>
        <p:spPr>
          <a:xfrm>
            <a:off x="1511896" y="250719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静止不动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18441" y="2481953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顺序移动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29780" y="1787109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字在纸上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10696" y="1779662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字在荧光屏上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4427984" y="555526"/>
            <a:ext cx="0" cy="415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27" y="3084519"/>
            <a:ext cx="2299922" cy="15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2" r="10413" b="3767"/>
          <a:stretch/>
        </p:blipFill>
        <p:spPr bwMode="auto">
          <a:xfrm>
            <a:off x="7467192" y="2680678"/>
            <a:ext cx="1552984" cy="20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67544" y="771550"/>
            <a:ext cx="1215350" cy="649380"/>
            <a:chOff x="4193311" y="4287558"/>
            <a:chExt cx="1215350" cy="649380"/>
          </a:xfrm>
        </p:grpSpPr>
        <p:sp>
          <p:nvSpPr>
            <p:cNvPr id="14" name="云形 13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以 前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57393" y="838058"/>
            <a:ext cx="1215350" cy="649380"/>
            <a:chOff x="4193311" y="4287558"/>
            <a:chExt cx="1215350" cy="649380"/>
          </a:xfrm>
        </p:grpSpPr>
        <p:sp>
          <p:nvSpPr>
            <p:cNvPr id="17" name="云形 16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现 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7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E3FF"/>
              </a:clrFrom>
              <a:clrTo>
                <a:srgbClr val="FFE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18" y="-26163"/>
            <a:ext cx="6481944" cy="5131767"/>
          </a:xfrm>
          <a:prstGeom prst="rect">
            <a:avLst/>
          </a:prstGeom>
        </p:spPr>
      </p:pic>
      <p:sp>
        <p:nvSpPr>
          <p:cNvPr id="2" name="矩形标注 1"/>
          <p:cNvSpPr/>
          <p:nvPr/>
        </p:nvSpPr>
        <p:spPr>
          <a:xfrm>
            <a:off x="1357290" y="2428874"/>
            <a:ext cx="1167518" cy="523220"/>
          </a:xfrm>
          <a:prstGeom prst="wedgeRectCallout">
            <a:avLst>
              <a:gd name="adj1" fmla="val 86872"/>
              <a:gd name="adj2" fmla="val -3933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ea typeface="黑体" pitchFamily="49" charset="-122"/>
              </a:rPr>
              <a:t>学校。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15652" y="553153"/>
            <a:ext cx="3188196" cy="523220"/>
          </a:xfrm>
          <a:prstGeom prst="wedgeRectCallout">
            <a:avLst>
              <a:gd name="adj1" fmla="val 44484"/>
              <a:gd name="adj2" fmla="val 1077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在我们家的顶楼上。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5940152" y="3000377"/>
            <a:ext cx="2606472" cy="954107"/>
          </a:xfrm>
          <a:prstGeom prst="wedgeRectCallout">
            <a:avLst>
              <a:gd name="adj1" fmla="val -64803"/>
              <a:gd name="adj2" fmla="val -421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你在哪儿找到这本书的？</a:t>
            </a:r>
          </a:p>
        </p:txBody>
      </p:sp>
      <p:sp>
        <p:nvSpPr>
          <p:cNvPr id="13" name="矩形标注 12"/>
          <p:cNvSpPr/>
          <p:nvPr/>
        </p:nvSpPr>
        <p:spPr>
          <a:xfrm>
            <a:off x="6372200" y="2167264"/>
            <a:ext cx="2606472" cy="523220"/>
          </a:xfrm>
          <a:prstGeom prst="wedgeRectCallout">
            <a:avLst>
              <a:gd name="adj1" fmla="val -61513"/>
              <a:gd name="adj2" fmla="val 379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书里写的什么？</a:t>
            </a:r>
          </a:p>
        </p:txBody>
      </p:sp>
      <p:sp>
        <p:nvSpPr>
          <p:cNvPr id="14" name="矩形标注 13"/>
          <p:cNvSpPr/>
          <p:nvPr/>
        </p:nvSpPr>
        <p:spPr>
          <a:xfrm>
            <a:off x="5929064" y="277325"/>
            <a:ext cx="2606472" cy="1384995"/>
          </a:xfrm>
          <a:prstGeom prst="wedgeRectCallout">
            <a:avLst>
              <a:gd name="adj1" fmla="val -45800"/>
              <a:gd name="adj2" fmla="val 6577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学校？学校有什么好写的？我讨厌学校。</a:t>
            </a:r>
          </a:p>
        </p:txBody>
      </p:sp>
    </p:spTree>
    <p:extLst>
      <p:ext uri="{BB962C8B-B14F-4D97-AF65-F5344CB8AC3E}">
        <p14:creationId xmlns:p14="http://schemas.microsoft.com/office/powerpoint/2010/main" val="36060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843558"/>
            <a:ext cx="7929618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那个机器老师一次又一次地给她做地理测验，她一次比一次答得糟，最后她的妈妈发愁地摇了摇头，把教学视察员找了来。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3117825" y="3003798"/>
            <a:ext cx="2732415" cy="644069"/>
          </a:xfrm>
          <a:prstGeom prst="borderCallout1">
            <a:avLst>
              <a:gd name="adj1" fmla="val 45046"/>
              <a:gd name="adj2" fmla="val -530"/>
              <a:gd name="adj3" fmla="val -8558"/>
              <a:gd name="adj4" fmla="val -11606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老师是机器老师</a:t>
            </a:r>
          </a:p>
        </p:txBody>
      </p:sp>
    </p:spTree>
    <p:extLst>
      <p:ext uri="{BB962C8B-B14F-4D97-AF65-F5344CB8AC3E}">
        <p14:creationId xmlns:p14="http://schemas.microsoft.com/office/powerpoint/2010/main" val="27888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7196" y="627534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视察员把机器调好以后，拍拍她的脑袋，笑着对她妈妈说：“这不是小姑娘的错，琼斯太太。我认为是这个机器里的地理部分调得太快了一些，这种事是常有的。我把它调慢了，已经适合于十岁左右孩子们的水平了。说实在的，她总的学习情况够令人满意的了。”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657772" y="2271018"/>
            <a:ext cx="328614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729830" y="2842112"/>
            <a:ext cx="335758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线形标注 1 10"/>
          <p:cNvSpPr/>
          <p:nvPr/>
        </p:nvSpPr>
        <p:spPr>
          <a:xfrm>
            <a:off x="5395922" y="3363838"/>
            <a:ext cx="3521547" cy="642942"/>
          </a:xfrm>
          <a:prstGeom prst="borderCallout1">
            <a:avLst>
              <a:gd name="adj1" fmla="val -2484"/>
              <a:gd name="adj2" fmla="val 49821"/>
              <a:gd name="adj3" fmla="val -77336"/>
              <a:gd name="adj4" fmla="val 33192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地理成绩不好的原因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355448" y="3727881"/>
            <a:ext cx="4936632" cy="644069"/>
          </a:xfrm>
          <a:prstGeom prst="borderCallout1">
            <a:avLst>
              <a:gd name="adj1" fmla="val -2361"/>
              <a:gd name="adj2" fmla="val 50339"/>
              <a:gd name="adj3" fmla="val -52909"/>
              <a:gd name="adj4" fmla="val 54843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机器老师的教学内容可以调节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627534"/>
            <a:ext cx="7929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玛琪失望极了，她本来希望他把这个机器老师拿走，他们有一次就把托米的老师搬走了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将近一个月之久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，因为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历史那部分的装置完全显示不出图像来了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3257007" y="3219822"/>
            <a:ext cx="3187201" cy="644069"/>
          </a:xfrm>
          <a:prstGeom prst="borderCallout1">
            <a:avLst>
              <a:gd name="adj1" fmla="val -880"/>
              <a:gd name="adj2" fmla="val 50819"/>
              <a:gd name="adj3" fmla="val -65523"/>
              <a:gd name="adj4" fmla="val 39878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机器老师会出故障</a:t>
            </a:r>
          </a:p>
        </p:txBody>
      </p:sp>
    </p:spTree>
    <p:extLst>
      <p:ext uri="{BB962C8B-B14F-4D97-AF65-F5344CB8AC3E}">
        <p14:creationId xmlns:p14="http://schemas.microsoft.com/office/powerpoint/2010/main" val="12348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线形标注 1 1"/>
          <p:cNvSpPr/>
          <p:nvPr/>
        </p:nvSpPr>
        <p:spPr>
          <a:xfrm>
            <a:off x="1575965" y="1237037"/>
            <a:ext cx="1800200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真人老师</a:t>
            </a:r>
          </a:p>
        </p:txBody>
      </p:sp>
      <p:sp>
        <p:nvSpPr>
          <p:cNvPr id="3" name="线形标注 1 2"/>
          <p:cNvSpPr/>
          <p:nvPr/>
        </p:nvSpPr>
        <p:spPr>
          <a:xfrm>
            <a:off x="5552864" y="1237037"/>
            <a:ext cx="1714410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机器老师</a:t>
            </a:r>
          </a:p>
        </p:txBody>
      </p:sp>
      <p:sp>
        <p:nvSpPr>
          <p:cNvPr id="4" name="矩形 3"/>
          <p:cNvSpPr/>
          <p:nvPr/>
        </p:nvSpPr>
        <p:spPr>
          <a:xfrm>
            <a:off x="1379189" y="2921477"/>
            <a:ext cx="2272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同年龄孩子教法相同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34173" y="279378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会出故障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58081" y="2215676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知识有限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26428" y="2091495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可以调整学习内容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4427984" y="555526"/>
            <a:ext cx="0" cy="415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251520" y="872541"/>
            <a:ext cx="1215350" cy="649380"/>
            <a:chOff x="4193311" y="4287558"/>
            <a:chExt cx="1215350" cy="649380"/>
          </a:xfrm>
        </p:grpSpPr>
        <p:sp>
          <p:nvSpPr>
            <p:cNvPr id="12" name="云形 11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以 前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05122" y="794100"/>
            <a:ext cx="1215350" cy="649380"/>
            <a:chOff x="4193311" y="4287558"/>
            <a:chExt cx="1215350" cy="649380"/>
          </a:xfrm>
        </p:grpSpPr>
        <p:sp>
          <p:nvSpPr>
            <p:cNvPr id="15" name="云形 14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5824" y="4371950"/>
              <a:ext cx="958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现 在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838210" y="340432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每个孩子教法不同</a:t>
            </a:r>
            <a:endParaRPr lang="zh-CN" altLang="en-US" dirty="0"/>
          </a:p>
        </p:txBody>
      </p:sp>
      <p:sp>
        <p:nvSpPr>
          <p:cNvPr id="18" name="线形标注 1 17"/>
          <p:cNvSpPr/>
          <p:nvPr/>
        </p:nvSpPr>
        <p:spPr>
          <a:xfrm>
            <a:off x="1480338" y="528244"/>
            <a:ext cx="2070348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在学校学习</a:t>
            </a:r>
          </a:p>
        </p:txBody>
      </p:sp>
      <p:sp>
        <p:nvSpPr>
          <p:cNvPr id="19" name="线形标注 1 18"/>
          <p:cNvSpPr/>
          <p:nvPr/>
        </p:nvSpPr>
        <p:spPr>
          <a:xfrm>
            <a:off x="5382486" y="528244"/>
            <a:ext cx="2141842" cy="642942"/>
          </a:xfrm>
          <a:prstGeom prst="borderCallout1">
            <a:avLst>
              <a:gd name="adj1" fmla="val 3935"/>
              <a:gd name="adj2" fmla="val -174"/>
              <a:gd name="adj3" fmla="val 2794"/>
              <a:gd name="adj4" fmla="val -141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在家里学习</a:t>
            </a:r>
          </a:p>
        </p:txBody>
      </p:sp>
    </p:spTree>
    <p:extLst>
      <p:ext uri="{BB962C8B-B14F-4D97-AF65-F5344CB8AC3E}">
        <p14:creationId xmlns:p14="http://schemas.microsoft.com/office/powerpoint/2010/main" val="11015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26382" y="1419622"/>
            <a:ext cx="7416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认真读课文</a:t>
            </a: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26-30</a:t>
            </a:r>
            <a:r>
              <a:rPr lang="zh-CN" altLang="en-US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自然段，玛琪为什么觉得以前的孩子学习有趣？</a:t>
            </a: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1" y="1349833"/>
            <a:ext cx="1104039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55576" y="797718"/>
            <a:ext cx="7429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附近所有的孩子都到一处去上学，他们在校园里笑啊、喊啊，他们一起坐在课堂里上课；上完一天的课，就一块儿回家。他们学的功课都一样，这样，在做作业的时候他们就可以互相帮助，有问题还可以互相讨论。</a:t>
            </a:r>
          </a:p>
        </p:txBody>
      </p:sp>
      <p:sp>
        <p:nvSpPr>
          <p:cNvPr id="17" name="线形标注 1 16"/>
          <p:cNvSpPr/>
          <p:nvPr/>
        </p:nvSpPr>
        <p:spPr>
          <a:xfrm>
            <a:off x="1547664" y="3363838"/>
            <a:ext cx="6000792" cy="642942"/>
          </a:xfrm>
          <a:prstGeom prst="borderCallout1">
            <a:avLst>
              <a:gd name="adj1" fmla="val 101712"/>
              <a:gd name="adj2" fmla="val 2778"/>
              <a:gd name="adj3" fmla="val 99947"/>
              <a:gd name="adj4" fmla="val 260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这是玛琪的想象，也是她内心的憧憬</a:t>
            </a:r>
          </a:p>
        </p:txBody>
      </p:sp>
      <p:sp>
        <p:nvSpPr>
          <p:cNvPr id="2" name="矩形 1"/>
          <p:cNvSpPr/>
          <p:nvPr/>
        </p:nvSpPr>
        <p:spPr>
          <a:xfrm>
            <a:off x="1822677" y="1239291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笑啊、喊啊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8614" y="123760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13779" y="165949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一块儿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39884" y="209386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互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7536" y="251683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相帮助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83335" y="2516832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有问题还可以互相讨论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13334" y="2093862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做作业的时候他们就可以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6"/>
          <a:stretch/>
        </p:blipFill>
        <p:spPr bwMode="auto">
          <a:xfrm>
            <a:off x="4564" y="1"/>
            <a:ext cx="9139435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1897" y="15370"/>
            <a:ext cx="540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机器老师正在屏幕上显示出这样的数字：“我们把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／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1/4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这两个分数加在一起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——”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  <a:cs typeface="宋体" pitchFamily="2" charset="-122"/>
              </a:rPr>
              <a:t> 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550462" y="2931790"/>
            <a:ext cx="4643470" cy="928694"/>
          </a:xfrm>
          <a:prstGeom prst="borderCallout1">
            <a:avLst>
              <a:gd name="adj1" fmla="val -109796"/>
              <a:gd name="adj2" fmla="val 10914"/>
              <a:gd name="adj3" fmla="val -223"/>
              <a:gd name="adj4" fmla="val 378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与玛琪想象的以前孩子上学的热闹场面形成</a:t>
            </a: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鲜明对比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8"/>
          <p:cNvSpPr txBox="1"/>
          <p:nvPr/>
        </p:nvSpPr>
        <p:spPr>
          <a:xfrm>
            <a:off x="2154616" y="1995686"/>
            <a:ext cx="5243956" cy="6232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17 </a:t>
            </a:r>
            <a:r>
              <a:rPr lang="zh-CN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他们那时候多有趣啊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827584" y="714362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对比未来学校和现在学校的优缺点。</a:t>
            </a:r>
            <a:endParaRPr kumimoji="0" 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76315"/>
              </p:ext>
            </p:extLst>
          </p:nvPr>
        </p:nvGraphicFramePr>
        <p:xfrm>
          <a:off x="845663" y="1563638"/>
          <a:ext cx="7386045" cy="225172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63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itchFamily="49" charset="-122"/>
                          <a:ea typeface="黑体" pitchFamily="49" charset="-122"/>
                        </a:rPr>
                        <a:t>学校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itchFamily="49" charset="-122"/>
                          <a:ea typeface="黑体" pitchFamily="49" charset="-122"/>
                        </a:rPr>
                        <a:t>未来学校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itchFamily="49" charset="-122"/>
                          <a:ea typeface="黑体" pitchFamily="49" charset="-122"/>
                        </a:rPr>
                        <a:t>现在学校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itchFamily="49" charset="-122"/>
                          <a:ea typeface="黑体" pitchFamily="49" charset="-122"/>
                        </a:rPr>
                        <a:t>好处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accent4"/>
                          </a:solidFill>
                          <a:latin typeface="黑体" pitchFamily="49" charset="-122"/>
                          <a:ea typeface="黑体" pitchFamily="49" charset="-122"/>
                        </a:rPr>
                        <a:t>自由，因材施教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accent4"/>
                          </a:solidFill>
                          <a:latin typeface="黑体" pitchFamily="49" charset="-122"/>
                          <a:ea typeface="黑体" pitchFamily="49" charset="-122"/>
                        </a:rPr>
                        <a:t>培养团结合作快乐有趣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黑体" pitchFamily="49" charset="-122"/>
                          <a:ea typeface="黑体" pitchFamily="49" charset="-122"/>
                        </a:rPr>
                        <a:t>不好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accent4"/>
                          </a:solidFill>
                          <a:latin typeface="黑体" pitchFamily="49" charset="-122"/>
                          <a:ea typeface="黑体" pitchFamily="49" charset="-122"/>
                        </a:rPr>
                        <a:t>不够快乐有趣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accent4"/>
                          </a:solidFill>
                          <a:latin typeface="黑体" pitchFamily="49" charset="-122"/>
                          <a:ea typeface="黑体" pitchFamily="49" charset="-122"/>
                        </a:rPr>
                        <a:t>不够自由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5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24428" y="1203598"/>
            <a:ext cx="7259940" cy="1624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    请你大胆做猜想，未来的学习生活还有可能是什么样的？</a:t>
            </a:r>
          </a:p>
        </p:txBody>
      </p:sp>
    </p:spTree>
    <p:extLst>
      <p:ext uri="{BB962C8B-B14F-4D97-AF65-F5344CB8AC3E}">
        <p14:creationId xmlns:p14="http://schemas.microsoft.com/office/powerpoint/2010/main" val="6630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9"/>
          <p:cNvSpPr txBox="1">
            <a:spLocks noChangeArrowheads="1"/>
          </p:cNvSpPr>
          <p:nvPr/>
        </p:nvSpPr>
        <p:spPr bwMode="auto">
          <a:xfrm>
            <a:off x="1561188" y="1415063"/>
            <a:ext cx="2233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未来学校</a:t>
            </a: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3682504" y="843558"/>
            <a:ext cx="2808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机器老师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831150" y="901887"/>
            <a:ext cx="8572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他们那时候多有趣啊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1371700" y="1471111"/>
            <a:ext cx="360040" cy="254970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E83FD7BB-D7E3-EF4B-BEBB-9F1DFCF1B616}"/>
              </a:ext>
            </a:extLst>
          </p:cNvPr>
          <p:cNvSpPr txBox="1"/>
          <p:nvPr/>
        </p:nvSpPr>
        <p:spPr>
          <a:xfrm>
            <a:off x="696436" y="281866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结构梳理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B718F5D-0AAE-104C-8DD5-C80D03BD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1" y="349434"/>
            <a:ext cx="366860" cy="456338"/>
          </a:xfrm>
          <a:prstGeom prst="rect">
            <a:avLst/>
          </a:prstGeom>
        </p:spPr>
      </p:pic>
      <p:sp>
        <p:nvSpPr>
          <p:cNvPr id="15" name="左大括号 14"/>
          <p:cNvSpPr/>
          <p:nvPr/>
        </p:nvSpPr>
        <p:spPr>
          <a:xfrm>
            <a:off x="3360564" y="1009871"/>
            <a:ext cx="357190" cy="152134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3682504" y="1415062"/>
            <a:ext cx="2808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电子课本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1647928" y="3428027"/>
            <a:ext cx="2808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老式学校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左大括号 30"/>
          <p:cNvSpPr/>
          <p:nvPr/>
        </p:nvSpPr>
        <p:spPr>
          <a:xfrm flipH="1">
            <a:off x="7032972" y="987005"/>
            <a:ext cx="360040" cy="351528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7393422" y="2130013"/>
            <a:ext cx="11390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渴望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快乐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3432572" y="3084826"/>
            <a:ext cx="357190" cy="13830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3648596" y="2918111"/>
            <a:ext cx="2808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真人上课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0"/>
          <p:cNvSpPr txBox="1">
            <a:spLocks noChangeArrowheads="1"/>
          </p:cNvSpPr>
          <p:nvPr/>
        </p:nvSpPr>
        <p:spPr bwMode="auto">
          <a:xfrm>
            <a:off x="3648596" y="3989681"/>
            <a:ext cx="3500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一起学习快乐有趣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3682504" y="2058004"/>
            <a:ext cx="2808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比较自由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10"/>
          <p:cNvSpPr txBox="1">
            <a:spLocks noChangeArrowheads="1"/>
          </p:cNvSpPr>
          <p:nvPr/>
        </p:nvSpPr>
        <p:spPr bwMode="auto">
          <a:xfrm>
            <a:off x="3648596" y="3464215"/>
            <a:ext cx="28082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纸质课本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 animBg="1"/>
      <p:bldP spid="15" grpId="0" animBg="1"/>
      <p:bldP spid="21" grpId="0"/>
      <p:bldP spid="24" grpId="0"/>
      <p:bldP spid="31" grpId="0" animBg="1"/>
      <p:bldP spid="32" grpId="0"/>
      <p:bldP spid="27" grpId="0" animBg="1"/>
      <p:bldP spid="28" grpId="0"/>
      <p:bldP spid="29" grpId="0"/>
      <p:bldP spid="30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5488" y="1021225"/>
            <a:ext cx="7744944" cy="33507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这篇科幻小说，作者通过大胆奇特的想象，为我们展示了未来的孩子们上学的情境，孩子们在享受着高科技教学的同时，也有着自己学习上的压力和烦恼，说明现在的传统教学方式和未来的现代化教学方式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，同时也表达了孩子们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的心愿。</a:t>
            </a:r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4A3C3B97-39E1-8A49-BBB7-0945BB059AA6}"/>
              </a:ext>
            </a:extLst>
          </p:cNvPr>
          <p:cNvSpPr txBox="1"/>
          <p:nvPr/>
        </p:nvSpPr>
        <p:spPr>
          <a:xfrm>
            <a:off x="663035" y="339502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主题概括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7D1F651-71EF-204B-84FC-94E7EED15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0" y="392179"/>
            <a:ext cx="366860" cy="45633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05746" y="3290699"/>
            <a:ext cx="3231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各有优点和缺点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9372" y="3827522"/>
            <a:ext cx="2706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渴望快乐学习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4">
            <a:extLst>
              <a:ext uri="{FF2B5EF4-FFF2-40B4-BE49-F238E27FC236}">
                <a16:creationId xmlns:a16="http://schemas.microsoft.com/office/drawing/2014/main" id="{8C3BBCB5-2B2C-484A-A126-C71674BA7BCE}"/>
              </a:ext>
            </a:extLst>
          </p:cNvPr>
          <p:cNvSpPr txBox="1"/>
          <p:nvPr/>
        </p:nvSpPr>
        <p:spPr>
          <a:xfrm>
            <a:off x="696436" y="339502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拓展延伸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6CD915-17EA-1141-B92C-9C186F2A7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2179"/>
            <a:ext cx="366860" cy="45633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6817" y="915566"/>
            <a:ext cx="440993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校园，                                                           </a:t>
            </a:r>
            <a:endParaRPr lang="en-US" altLang="zh-CN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是我们快乐的天堂；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校园，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是我们成长的摇篮。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它也许是一个美丽的仙子，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一年四季不断变换着美丽的衣裳，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它也许是一个乡村小院，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几棵老树，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一个绿草成茵的小操场；</a:t>
            </a:r>
          </a:p>
        </p:txBody>
      </p:sp>
      <p:sp>
        <p:nvSpPr>
          <p:cNvPr id="2" name="矩形 1"/>
          <p:cNvSpPr/>
          <p:nvPr/>
        </p:nvSpPr>
        <p:spPr>
          <a:xfrm>
            <a:off x="2740823" y="33950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宋体-18030"/>
              </a:rPr>
              <a:t>有关学校的儿童诗欣赏</a:t>
            </a:r>
            <a:endParaRPr lang="en-US" altLang="zh-CN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-1803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72732" y="987574"/>
            <a:ext cx="41637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它也许是高楼大厦，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花团锦簇，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还有一个现代游乐场。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 b="1" spc="-200" dirty="0">
              <a:latin typeface="楷体" panose="02010609060101010101" pitchFamily="49" charset="-122"/>
              <a:ea typeface="楷体" panose="02010609060101010101" pitchFamily="49" charset="-122"/>
              <a:cs typeface="宋体-1803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不管怎样，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我们都爱自已的校园，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因为那里有老师灿烂的笑脸，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有同学纯洁的友谊，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spc="-200" dirty="0">
                <a:latin typeface="楷体" panose="02010609060101010101" pitchFamily="49" charset="-122"/>
                <a:ea typeface="楷体" panose="02010609060101010101" pitchFamily="49" charset="-122"/>
                <a:cs typeface="宋体-18030"/>
              </a:rPr>
              <a:t>还有自己进步的足迹。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834089" y="919395"/>
            <a:ext cx="0" cy="3881876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259" y="1203598"/>
            <a:ext cx="7615837" cy="25622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 dirty="0">
                <a:latin typeface="宋体" pitchFamily="2" charset="-122"/>
                <a:ea typeface="宋体" pitchFamily="2" charset="-122"/>
              </a:rPr>
              <a:t>一、用“√”选择句中加点字的正确读音。</a:t>
            </a:r>
          </a:p>
          <a:p>
            <a:pPr>
              <a:lnSpc>
                <a:spcPct val="150000"/>
              </a:lnSpc>
            </a:pP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    玛琪对那本纸质书不屑（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xuè</a:t>
            </a:r>
            <a:r>
              <a:rPr lang="en-US" altLang="zh-CN" sz="2700" b="1" dirty="0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xiè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）一顾，露出鄙（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bǐ</a:t>
            </a:r>
            <a:r>
              <a:rPr lang="en-US" altLang="zh-CN" sz="2700" b="1" dirty="0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pǐ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）夷的神情。玛琪一向讨厌学校，现在比以往任何时候都更憎（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zènɡ</a:t>
            </a:r>
            <a:r>
              <a:rPr lang="en-US" altLang="zh-CN" sz="2700" b="1" dirty="0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700" b="1" dirty="0" err="1">
                <a:latin typeface="汉语拼音" panose="020B0604020202020204" pitchFamily="34" charset="0"/>
                <a:ea typeface="黑体" pitchFamily="49" charset="-122"/>
                <a:cs typeface="汉语拼音" panose="020B0604020202020204" pitchFamily="34" charset="0"/>
              </a:rPr>
              <a:t>zēnɡ</a:t>
            </a:r>
            <a:r>
              <a:rPr lang="zh-CN" altLang="en-US" sz="2700" b="1" dirty="0">
                <a:latin typeface="楷体" pitchFamily="49" charset="-122"/>
                <a:ea typeface="楷体" pitchFamily="49" charset="-122"/>
              </a:rPr>
              <a:t>）恶它。</a:t>
            </a:r>
          </a:p>
        </p:txBody>
      </p:sp>
      <p:sp>
        <p:nvSpPr>
          <p:cNvPr id="4" name="文本框 14">
            <a:extLst>
              <a:ext uri="{FF2B5EF4-FFF2-40B4-BE49-F238E27FC236}">
                <a16:creationId xmlns:a16="http://schemas.microsoft.com/office/drawing/2014/main" id="{B7099FF6-6DDB-CC4C-A617-4444CB80ED25}"/>
              </a:ext>
            </a:extLst>
          </p:cNvPr>
          <p:cNvSpPr txBox="1"/>
          <p:nvPr/>
        </p:nvSpPr>
        <p:spPr>
          <a:xfrm>
            <a:off x="624428" y="411510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课堂演练</a:t>
            </a:r>
            <a:endParaRPr lang="zh-CN" altLang="en-US" sz="3200" b="1" dirty="0">
              <a:solidFill>
                <a:srgbClr val="875000"/>
              </a:solidFill>
              <a:latin typeface="YouYuan" panose="02010509060101010101" pitchFamily="49" charset="-122"/>
              <a:ea typeface="YouYuan" panose="020105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F4334-30B1-7C4E-80D8-34C846334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6"/>
            <a:ext cx="366860" cy="45633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78784" y="2169835"/>
            <a:ext cx="5325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·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997000" y="2787774"/>
            <a:ext cx="5325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·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93344" y="3413708"/>
            <a:ext cx="5325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b="1" dirty="0">
                <a:latin typeface="楷体" pitchFamily="49" charset="-122"/>
                <a:ea typeface="楷体" pitchFamily="49" charset="-122"/>
              </a:rPr>
              <a:t>·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70736" y="1959025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64702" y="2656968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24128" y="3295098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√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483518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3900" lvl="0" indent="-723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latin typeface="黑体" pitchFamily="49" charset="-122"/>
                <a:ea typeface="黑体" pitchFamily="49" charset="-122"/>
                <a:cs typeface="宋体-18030"/>
              </a:rPr>
              <a:t>二、未来的学校是什么样子的？展开想象，拿起笔画一画吧！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/>
          <a:stretch/>
        </p:blipFill>
        <p:spPr bwMode="auto">
          <a:xfrm>
            <a:off x="580162" y="1763336"/>
            <a:ext cx="3692518" cy="255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63336"/>
            <a:ext cx="3692359" cy="255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s://timgsa.baidu.com/timg?image&amp;quality=80&amp;size=b9999_10000&amp;sec=1565658485677&amp;di=926e8289425a4b26259adf36a311580d&amp;imgtype=0&amp;src=http%3A%2F%2Fbpic.588ku.com%2Felement_origin_min_pic%2F17%2F11%2F29%2Fcc56af89837d0f433b69116248294c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19622"/>
            <a:ext cx="2857520" cy="2857520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714201" y="1851670"/>
            <a:ext cx="457787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鄙夷不屑：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指轻视；看不起。</a:t>
            </a:r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本课指玛琪在谈学校时露出的表情。</a:t>
            </a:r>
            <a:endParaRPr lang="zh-CN" altLang="en-US" sz="2800" dirty="0">
              <a:solidFill>
                <a:srgbClr val="0000FF"/>
              </a:solidFill>
              <a:ea typeface="黑体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2925" y="1175355"/>
            <a:ext cx="1656184" cy="500137"/>
            <a:chOff x="251520" y="483518"/>
            <a:chExt cx="1656184" cy="500137"/>
          </a:xfrm>
        </p:grpSpPr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287528" y="483518"/>
              <a:ext cx="1620176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词语解释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黑体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1520" y="627534"/>
              <a:ext cx="36000" cy="324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黑体" pitchFamily="49" charset="-122"/>
              </a:endParaRPr>
            </a:p>
          </p:txBody>
        </p:sp>
      </p:grpSp>
      <p:sp>
        <p:nvSpPr>
          <p:cNvPr id="2" name="矩形标注 1"/>
          <p:cNvSpPr/>
          <p:nvPr/>
        </p:nvSpPr>
        <p:spPr>
          <a:xfrm>
            <a:off x="1691680" y="4015532"/>
            <a:ext cx="4358858" cy="523220"/>
          </a:xfrm>
          <a:prstGeom prst="wedgeRectCallout">
            <a:avLst>
              <a:gd name="adj1" fmla="val 63717"/>
              <a:gd name="adj2" fmla="val -58818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他露出了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鄙夷不屑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的神色。</a:t>
            </a:r>
          </a:p>
        </p:txBody>
      </p:sp>
      <p:sp>
        <p:nvSpPr>
          <p:cNvPr id="10" name="文本框 14">
            <a:hlinkClick r:id="rId3" action="ppaction://hlinkfile"/>
          </p:cNvPr>
          <p:cNvSpPr txBox="1"/>
          <p:nvPr/>
        </p:nvSpPr>
        <p:spPr>
          <a:xfrm>
            <a:off x="653667" y="422324"/>
            <a:ext cx="403383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朗读课文 扫清障碍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13748FA-36E9-E94A-96EC-4BDA32F6EB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18" y="603851"/>
            <a:ext cx="351070" cy="3801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8D0A71-89E9-0E42-BFC7-5914ED13B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4408959" y="550061"/>
            <a:ext cx="335134" cy="4723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D790B08-F16F-7646-8BEB-951E9E444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2859782"/>
            <a:ext cx="626469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大白鹅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高傲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地昂着它那长长的脖子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大摇大摆地走着。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627534"/>
            <a:ext cx="4680520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高傲：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自以为了不起，看不起人；极其骄傲。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本课指托米高傲地瞧了玛琪一眼。</a:t>
            </a:r>
          </a:p>
        </p:txBody>
      </p:sp>
      <p:pic>
        <p:nvPicPr>
          <p:cNvPr id="63490" name="Picture 2" descr="https://timgsa.baidu.com/timg?image&amp;quality=80&amp;size=b9999_10000&amp;sec=1565659155947&amp;di=0c3170b8c766fefe0db959b751fc4390&amp;imgtype=0&amp;src=http%3A%2F%2Fpic113.huitu.com%2Fres%2F20181226%2F386302_20181226104333445020_1.jpg"/>
          <p:cNvPicPr>
            <a:picLocks noChangeAspect="1" noChangeArrowheads="1"/>
          </p:cNvPicPr>
          <p:nvPr/>
        </p:nvPicPr>
        <p:blipFill rotWithShape="1">
          <a:blip r:embed="rId2"/>
          <a:srcRect t="6078" b="16230"/>
          <a:stretch/>
        </p:blipFill>
        <p:spPr bwMode="auto">
          <a:xfrm>
            <a:off x="5076056" y="579396"/>
            <a:ext cx="3663480" cy="1992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7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91680" y="3147814"/>
            <a:ext cx="509258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是谁把好好的一张纸揉得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皱皱巴巴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843558"/>
            <a:ext cx="4176464" cy="193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皱皱巴巴：</a:t>
            </a:r>
            <a:r>
              <a:rPr lang="zh-CN" altLang="en-US" sz="2800" dirty="0">
                <a:ea typeface="黑体" pitchFamily="49" charset="-122"/>
              </a:rPr>
              <a:t>形容皱纹多，不舒展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本课指书页发黄，皱皱巴巴。</a:t>
            </a:r>
          </a:p>
        </p:txBody>
      </p:sp>
      <p:pic>
        <p:nvPicPr>
          <p:cNvPr id="62466" name="Picture 2" descr="http://pic1.cxtuku.com/00/00/17/b450ffaffb76.jpg"/>
          <p:cNvPicPr>
            <a:picLocks noChangeAspect="1" noChangeArrowheads="1"/>
          </p:cNvPicPr>
          <p:nvPr/>
        </p:nvPicPr>
        <p:blipFill>
          <a:blip r:embed="rId2"/>
          <a:srcRect l="13888" t="12195" r="13611" b="13686"/>
          <a:stretch>
            <a:fillRect/>
          </a:stretch>
        </p:blipFill>
        <p:spPr bwMode="auto">
          <a:xfrm>
            <a:off x="5148064" y="627534"/>
            <a:ext cx="3424301" cy="2479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9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714348" y="1131590"/>
            <a:ext cx="78486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艾萨克</a:t>
            </a:r>
            <a:r>
              <a:rPr lang="en-US" altLang="zh-CN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阿西莫夫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Isaac Asimov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1920-1992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年），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科幻小说作家、科普作家、文学评论家，美国科幻小说黄金时代的代表人物之一。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9632" y="2931790"/>
            <a:ext cx="6264696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孩子们通过自己手中的画笔表达了对战争的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憎恶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之情。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969571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憎恶：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憎恨，厌恶。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本课指玛琪厌恶学校。</a:t>
            </a:r>
          </a:p>
        </p:txBody>
      </p:sp>
      <p:pic>
        <p:nvPicPr>
          <p:cNvPr id="61442" name="Picture 2" descr="https://timgsa.baidu.com/timg?image&amp;quality=80&amp;size=b9999_10000&amp;sec=1565660179365&amp;di=23aad7e210782d3a041b5d6251cccfa9&amp;imgtype=0&amp;src=http%3A%2F%2Fimg.3xgd.com%2Fimg%2F201405%2F20140513111326808_s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b="8410"/>
          <a:stretch>
            <a:fillRect/>
          </a:stretch>
        </p:blipFill>
        <p:spPr bwMode="auto">
          <a:xfrm>
            <a:off x="5076056" y="502328"/>
            <a:ext cx="355841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9664" y="987574"/>
            <a:ext cx="821003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自由读课文，说一说在作者的想象中，今天的教育方式和未来的教育方式有什么不同？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376" y="2114302"/>
            <a:ext cx="7576345" cy="1212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今天的教育方式：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学生在（      ）接受教育，课本是（    ）的，有（    ）给我们上课。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E03CEB-302D-7F49-91E3-27EDABCA2FA5}"/>
              </a:ext>
            </a:extLst>
          </p:cNvPr>
          <p:cNvSpPr txBox="1"/>
          <p:nvPr/>
        </p:nvSpPr>
        <p:spPr>
          <a:xfrm>
            <a:off x="624428" y="353874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整体感知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9C90686-15F3-D346-BEB7-8A3E8DB4E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2" y="406551"/>
            <a:ext cx="366860" cy="456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375" y="3403036"/>
            <a:ext cx="7576345" cy="1212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未来的教育方式：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在（    ）上课，课本是（    ）的，老师是（      ）。</a:t>
            </a:r>
          </a:p>
        </p:txBody>
      </p:sp>
      <p:sp>
        <p:nvSpPr>
          <p:cNvPr id="4" name="矩形 3"/>
          <p:cNvSpPr/>
          <p:nvPr/>
        </p:nvSpPr>
        <p:spPr>
          <a:xfrm>
            <a:off x="5063599" y="217835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学校里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46536" y="272062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纸质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55483" y="272427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老师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46942" y="346923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家里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66416" y="400935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电子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27848" y="4009356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机器人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31640" y="1670486"/>
            <a:ext cx="7416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认真读课文</a:t>
            </a: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自然段，“真正的书”是什么意思？</a:t>
            </a:r>
            <a:endParaRPr lang="zh-CN" altLang="en-US" sz="2800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5646"/>
            <a:ext cx="1104039" cy="1582166"/>
          </a:xfrm>
          <a:prstGeom prst="rect">
            <a:avLst/>
          </a:prstGeom>
        </p:spPr>
      </p:pic>
      <p:sp>
        <p:nvSpPr>
          <p:cNvPr id="5" name="文本框 14">
            <a:extLst>
              <a:ext uri="{FF2B5EF4-FFF2-40B4-BE49-F238E27FC236}">
                <a16:creationId xmlns:a16="http://schemas.microsoft.com/office/drawing/2014/main" id="{5484379D-3776-7748-BF08-F82CF795CA5C}"/>
              </a:ext>
            </a:extLst>
          </p:cNvPr>
          <p:cNvSpPr txBox="1"/>
          <p:nvPr/>
        </p:nvSpPr>
        <p:spPr>
          <a:xfrm>
            <a:off x="624428" y="425882"/>
            <a:ext cx="193134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互动课堂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E56DA78-629F-0143-BFBE-341A78A97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4" y="478558"/>
            <a:ext cx="366861" cy="456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724128" y="2374061"/>
            <a:ext cx="720080" cy="5000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33869" y="1694305"/>
            <a:ext cx="1076130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972473"/>
            <a:ext cx="71008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那天晚上，玛琪甚至把这件事记在自己的日记里了。在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2155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日这一天她写道：“今天，托米发现了一本真正的书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</a:rPr>
              <a:t>!”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2928926" y="357172"/>
            <a:ext cx="4143404" cy="642942"/>
          </a:xfrm>
          <a:prstGeom prst="borderCallout1">
            <a:avLst>
              <a:gd name="adj1" fmla="val 212823"/>
              <a:gd name="adj2" fmla="val 27989"/>
              <a:gd name="adj3" fmla="val 100648"/>
              <a:gd name="adj4" fmla="val 21988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写的是</a:t>
            </a:r>
            <a:r>
              <a:rPr lang="en-US" altLang="zh-CN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多年后的事情</a:t>
            </a:r>
          </a:p>
        </p:txBody>
      </p:sp>
      <p:sp>
        <p:nvSpPr>
          <p:cNvPr id="12" name="线形标注 1 11"/>
          <p:cNvSpPr/>
          <p:nvPr/>
        </p:nvSpPr>
        <p:spPr>
          <a:xfrm>
            <a:off x="2026452" y="3357568"/>
            <a:ext cx="5857916" cy="785818"/>
          </a:xfrm>
          <a:prstGeom prst="borderCallout1">
            <a:avLst>
              <a:gd name="adj1" fmla="val 568"/>
              <a:gd name="adj2" fmla="val 66626"/>
              <a:gd name="adj3" fmla="val -56306"/>
              <a:gd name="adj4" fmla="val 69937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说明平时他们阅读的不是真正的书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04256" y="3059846"/>
            <a:ext cx="1453270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348" y="2383559"/>
            <a:ext cx="46700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58016" y="1826349"/>
            <a:ext cx="1098359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28236" y="1826349"/>
            <a:ext cx="4287979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9156" y="1131020"/>
            <a:ext cx="1837059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8926" y="1131020"/>
            <a:ext cx="785818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48" y="1059582"/>
            <a:ext cx="7500990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这是一本很旧的书。玛琪的爷爷有一次告诉过她，当他还是一个小孩子的时候，他的爷爷对他讲，曾经有那么一个时候，所有的故事都是印在纸上的。</a:t>
            </a:r>
          </a:p>
        </p:txBody>
      </p:sp>
      <p:sp>
        <p:nvSpPr>
          <p:cNvPr id="9" name="线形标注 1 8"/>
          <p:cNvSpPr/>
          <p:nvPr/>
        </p:nvSpPr>
        <p:spPr>
          <a:xfrm>
            <a:off x="3471528" y="323287"/>
            <a:ext cx="2415259" cy="531357"/>
          </a:xfrm>
          <a:prstGeom prst="borderCallout1">
            <a:avLst>
              <a:gd name="adj1" fmla="val 147875"/>
              <a:gd name="adj2" fmla="val -4723"/>
              <a:gd name="adj3" fmla="val 100648"/>
              <a:gd name="adj4" fmla="val 11444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说明年代久远</a:t>
            </a:r>
          </a:p>
        </p:txBody>
      </p:sp>
      <p:sp>
        <p:nvSpPr>
          <p:cNvPr id="12" name="线形标注 1 11"/>
          <p:cNvSpPr/>
          <p:nvPr/>
        </p:nvSpPr>
        <p:spPr>
          <a:xfrm>
            <a:off x="2857488" y="3802726"/>
            <a:ext cx="4000528" cy="857256"/>
          </a:xfrm>
          <a:prstGeom prst="borderCallout1">
            <a:avLst>
              <a:gd name="adj1" fmla="val 50972"/>
              <a:gd name="adj2" fmla="val -79"/>
              <a:gd name="adj3" fmla="val -16634"/>
              <a:gd name="adj4" fmla="val -10814"/>
            </a:avLst>
          </a:prstGeom>
          <a:grp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真正的书是纸质的，所有的故事都印在纸上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  <p:bldP spid="11" grpId="0" animBg="1"/>
      <p:bldP spid="10" grpId="0" animBg="1"/>
      <p:bldP spid="8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387004" y="1125385"/>
            <a:ext cx="7416824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    100</a:t>
            </a:r>
            <a:r>
              <a:rPr lang="zh-CN" altLang="en-US" sz="3000" kern="0" dirty="0">
                <a:latin typeface="黑体" panose="02010609060101010101" pitchFamily="49" charset="-122"/>
                <a:ea typeface="黑体" panose="02010609060101010101" pitchFamily="49" charset="-122"/>
              </a:rPr>
              <a:t>多年前的教学方式和现在有什么差异？</a:t>
            </a:r>
            <a:r>
              <a:rPr lang="zh-CN" altLang="en-US" sz="3200" kern="0" dirty="0">
                <a:latin typeface="黑体" panose="02010609060101010101" pitchFamily="49" charset="-122"/>
                <a:ea typeface="黑体" panose="02010609060101010101" pitchFamily="49" charset="-122"/>
              </a:rPr>
              <a:t>认真读课文，看看课文是从哪些方面来进行说明的。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61C24E-8F5B-344B-B0B0-700FB18A0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1471927"/>
            <a:ext cx="1256184" cy="1800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r="7980"/>
          <a:stretch/>
        </p:blipFill>
        <p:spPr>
          <a:xfrm>
            <a:off x="2131020" y="1995686"/>
            <a:ext cx="6402244" cy="6631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4" r="-684"/>
          <a:stretch/>
        </p:blipFill>
        <p:spPr>
          <a:xfrm>
            <a:off x="1387004" y="2711100"/>
            <a:ext cx="3834264" cy="663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486" y="652523"/>
            <a:ext cx="8485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玛琪和托米翻着这本书，书页已经发黄，皱皱巴巴的。他们读到的字全都静止不动，不像他们通常在荧光屏上看到的那样，顺序移动，真是有趣极了，你说是不是？</a:t>
            </a:r>
          </a:p>
        </p:txBody>
      </p:sp>
      <p:sp>
        <p:nvSpPr>
          <p:cNvPr id="11" name="椭圆 10"/>
          <p:cNvSpPr/>
          <p:nvPr/>
        </p:nvSpPr>
        <p:spPr>
          <a:xfrm>
            <a:off x="6084168" y="1176146"/>
            <a:ext cx="1656184" cy="519550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908461" y="1678633"/>
            <a:ext cx="1695987" cy="519549"/>
          </a:xfrm>
          <a:prstGeom prst="ellipse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160" y="301649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读到后面，再翻回来看前面的一页时，刚刚读过的那些字仍然停留在原地。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746400" y="3566889"/>
            <a:ext cx="4104456" cy="489645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全屏显示(16:9)</PresentationFormat>
  <Paragraphs>138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汉语拼音</vt:lpstr>
      <vt:lpstr>黑体</vt:lpstr>
      <vt:lpstr>楷体</vt:lpstr>
      <vt:lpstr>宋体</vt:lpstr>
      <vt:lpstr>宋体-18030</vt:lpstr>
      <vt:lpstr>微软雅黑</vt:lpstr>
      <vt:lpstr>YouYuan</vt:lpstr>
      <vt:lpstr>Arial</vt:lpstr>
      <vt:lpstr>Calibri</vt:lpstr>
      <vt:lpstr>Times New Roman</vt:lpstr>
      <vt:lpstr>《七彩课堂》课件模板（新）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2017-03-17T02:28:00Z</dcterms:created>
  <dcterms:modified xsi:type="dcterms:W3CDTF">2021-04-19T02:08:20Z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2052-10.1.0.7401</vt:lpwstr>
  </property>
</Properties>
</file>