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424" r:id="rId2"/>
    <p:sldId id="1395" r:id="rId3"/>
    <p:sldId id="1333" r:id="rId4"/>
    <p:sldId id="1425" r:id="rId5"/>
    <p:sldId id="1427" r:id="rId6"/>
    <p:sldId id="1426" r:id="rId7"/>
    <p:sldId id="1428" r:id="rId8"/>
    <p:sldId id="1429" r:id="rId9"/>
    <p:sldId id="1430" r:id="rId10"/>
    <p:sldId id="1431" r:id="rId11"/>
    <p:sldId id="1399" r:id="rId12"/>
    <p:sldId id="1397" r:id="rId13"/>
    <p:sldId id="1331" r:id="rId14"/>
    <p:sldId id="1400" r:id="rId15"/>
    <p:sldId id="1401" r:id="rId16"/>
    <p:sldId id="1432" r:id="rId17"/>
    <p:sldId id="1436" r:id="rId18"/>
    <p:sldId id="1379" r:id="rId19"/>
    <p:sldId id="1402" r:id="rId20"/>
    <p:sldId id="1437" r:id="rId21"/>
    <p:sldId id="1438" r:id="rId22"/>
    <p:sldId id="1433" r:id="rId23"/>
    <p:sldId id="1434" r:id="rId24"/>
    <p:sldId id="1435" r:id="rId25"/>
    <p:sldId id="1439" r:id="rId26"/>
    <p:sldId id="1440" r:id="rId27"/>
    <p:sldId id="1390" r:id="rId28"/>
    <p:sldId id="1373" r:id="rId29"/>
    <p:sldId id="1423" r:id="rId30"/>
    <p:sldId id="1409" r:id="rId31"/>
    <p:sldId id="1104" r:id="rId32"/>
    <p:sldId id="1353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黑体" panose="02010609060101010101" pitchFamily="49" charset="-122"/>
      <p:regular r:id="rId40"/>
    </p:embeddedFont>
    <p:embeddedFont>
      <p:font typeface="楷体" panose="02010609060101010101" pitchFamily="49" charset="-122"/>
      <p:regular r:id="rId41"/>
    </p:embeddedFont>
    <p:embeddedFont>
      <p:font typeface="幼圆" panose="02010509060101010101" pitchFamily="49" charset="-122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FF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705" autoAdjust="0"/>
  </p:normalViewPr>
  <p:slideViewPr>
    <p:cSldViewPr>
      <p:cViewPr varScale="1">
        <p:scale>
          <a:sx n="138" d="100"/>
          <a:sy n="138" d="100"/>
        </p:scale>
        <p:origin x="864" y="114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2020/2/1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2020/2/1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65870" y="67578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习作：插上科学的翅膀飞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slow">
    <p:split orient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22320;&#29699;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33539;&#25991;1&#65306;&#25105;&#21644;&#24656;&#40857;&#30340;&#20146;&#23494;&#25509;&#35302;.ppt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33539;&#25991;2&#65306;&#25105;&#30340;&#32972;&#21253;&#39134;&#34892;&#22120;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"/>
          <a:stretch/>
        </p:blipFill>
        <p:spPr bwMode="auto">
          <a:xfrm>
            <a:off x="2078752" y="411510"/>
            <a:ext cx="4861118" cy="35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34" y="4085659"/>
            <a:ext cx="86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点击图片观看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流浪地球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电影片段</a:t>
            </a:r>
          </a:p>
        </p:txBody>
      </p:sp>
    </p:spTree>
    <p:extLst>
      <p:ext uri="{BB962C8B-B14F-4D97-AF65-F5344CB8AC3E}">
        <p14:creationId xmlns:p14="http://schemas.microsoft.com/office/powerpoint/2010/main" val="18772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635646"/>
            <a:ext cx="7293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让我们写一个科幻故事，将头脑中天马行空的想象记录下来。</a:t>
            </a:r>
          </a:p>
        </p:txBody>
      </p:sp>
      <p:sp>
        <p:nvSpPr>
          <p:cNvPr id="3" name="矩形 2"/>
          <p:cNvSpPr/>
          <p:nvPr/>
        </p:nvSpPr>
        <p:spPr>
          <a:xfrm>
            <a:off x="455956" y="68545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习作内容</a:t>
            </a:r>
            <a:endParaRPr lang="zh-CN" altLang="en-US" sz="16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9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8" y="569792"/>
            <a:ext cx="366860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96436" y="497890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796824" y="1093490"/>
            <a:ext cx="757242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大胆设想：在你的笔下，人物的生活环境是怎样的？他们可能运用哪些不可思议的科学技术？这些科学技术使故事中的人物有了怎样的奇特经历？放飞想象，让你的故事把读者带进一个神奇的科幻世界。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275856" y="1732037"/>
            <a:ext cx="4752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90067" y="2389634"/>
            <a:ext cx="7128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90067" y="3037706"/>
            <a:ext cx="7128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90067" y="3666728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285720" y="3071816"/>
            <a:ext cx="1857388" cy="785818"/>
          </a:xfrm>
          <a:prstGeom prst="wedgeRoundRectCallout">
            <a:avLst>
              <a:gd name="adj1" fmla="val 65990"/>
              <a:gd name="adj2" fmla="val 1840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故事要有一定的情节。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85720" y="1714494"/>
            <a:ext cx="3286148" cy="785818"/>
          </a:xfrm>
          <a:prstGeom prst="wedgeRoundRectCallout">
            <a:avLst>
              <a:gd name="adj1" fmla="val 44711"/>
              <a:gd name="adj2" fmla="val 73097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在故事中确定几个角色，要有各自的名字。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923928" y="1275606"/>
            <a:ext cx="2880319" cy="796078"/>
          </a:xfrm>
          <a:prstGeom prst="wedgeRoundRectCallout">
            <a:avLst>
              <a:gd name="adj1" fmla="val -30556"/>
              <a:gd name="adj2" fmla="val 8680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想象要有一定的真实性，令人信服。</a:t>
            </a:r>
          </a:p>
        </p:txBody>
      </p:sp>
      <p:sp>
        <p:nvSpPr>
          <p:cNvPr id="7" name="矩形 6"/>
          <p:cNvSpPr/>
          <p:nvPr/>
        </p:nvSpPr>
        <p:spPr>
          <a:xfrm>
            <a:off x="1428728" y="42861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你知道我们如何写科幻故事吗？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156176" y="2205114"/>
            <a:ext cx="2605398" cy="590396"/>
          </a:xfrm>
          <a:prstGeom prst="wedgeRoundRectCallout">
            <a:avLst>
              <a:gd name="adj1" fmla="val -45120"/>
              <a:gd name="adj2" fmla="val 9103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作文内容要具体。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1640" y="1618803"/>
            <a:ext cx="4968552" cy="1384995"/>
          </a:xfrm>
          <a:prstGeom prst="wedgeRectCallout">
            <a:avLst>
              <a:gd name="adj1" fmla="val 62492"/>
              <a:gd name="adj2" fmla="val 48081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</a:pPr>
            <a:r>
              <a:rPr lang="en-US" altLang="zh-CN" sz="2800" dirty="0">
                <a:ea typeface="黑体" pitchFamily="49" charset="-122"/>
              </a:rPr>
              <a:t>1.</a:t>
            </a:r>
            <a:r>
              <a:rPr lang="zh-CN" altLang="en-US" sz="2800" dirty="0">
                <a:ea typeface="黑体" pitchFamily="49" charset="-122"/>
              </a:rPr>
              <a:t>写科幻故事，想象要源于生活，有所依据，令人信服。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0268" y="2214560"/>
            <a:ext cx="1694180" cy="2248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</a:p>
        </p:txBody>
      </p:sp>
    </p:spTree>
    <p:extLst>
      <p:ext uri="{BB962C8B-B14F-4D97-AF65-F5344CB8AC3E}">
        <p14:creationId xmlns:p14="http://schemas.microsoft.com/office/powerpoint/2010/main" val="21218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97" y="1985585"/>
            <a:ext cx="779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楷体" pitchFamily="49" charset="-122"/>
              </a:rPr>
              <a:t>       那天晚上，玛琪甚至把这件事记在自己的日记里了。</a:t>
            </a:r>
            <a:r>
              <a:rPr lang="en-US" altLang="zh-CN" sz="2400" b="1" dirty="0">
                <a:ea typeface="楷体" pitchFamily="49" charset="-122"/>
              </a:rPr>
              <a:t>2155</a:t>
            </a:r>
            <a:r>
              <a:rPr lang="zh-CN" altLang="en-US" sz="2400" b="1" dirty="0">
                <a:ea typeface="楷体" pitchFamily="49" charset="-122"/>
              </a:rPr>
              <a:t>年</a:t>
            </a:r>
            <a:r>
              <a:rPr lang="en-US" altLang="zh-CN" sz="2400" b="1" dirty="0">
                <a:ea typeface="楷体" pitchFamily="49" charset="-122"/>
              </a:rPr>
              <a:t>5</a:t>
            </a:r>
            <a:r>
              <a:rPr lang="zh-CN" altLang="en-US" sz="2400" b="1" dirty="0">
                <a:ea typeface="楷体" pitchFamily="49" charset="-122"/>
              </a:rPr>
              <a:t>月</a:t>
            </a:r>
            <a:r>
              <a:rPr lang="en-US" altLang="zh-CN" sz="2400" b="1" dirty="0">
                <a:ea typeface="楷体" pitchFamily="49" charset="-122"/>
              </a:rPr>
              <a:t>17</a:t>
            </a:r>
            <a:r>
              <a:rPr lang="zh-CN" altLang="en-US" sz="2400" b="1" dirty="0">
                <a:ea typeface="楷体" pitchFamily="49" charset="-122"/>
              </a:rPr>
              <a:t>日这一天里她写道：</a:t>
            </a:r>
            <a:r>
              <a:rPr lang="en-US" altLang="zh-CN" sz="2400" b="1" dirty="0">
                <a:ea typeface="楷体" pitchFamily="49" charset="-122"/>
              </a:rPr>
              <a:t>“</a:t>
            </a:r>
            <a:r>
              <a:rPr lang="zh-CN" altLang="en-US" sz="2400" b="1" dirty="0">
                <a:ea typeface="楷体" pitchFamily="49" charset="-122"/>
              </a:rPr>
              <a:t>今天，托米发现了一</a:t>
            </a:r>
            <a:endParaRPr lang="en-US" altLang="zh-CN" sz="2400" b="1" dirty="0">
              <a:ea typeface="楷体" pitchFamily="49" charset="-122"/>
            </a:endParaRPr>
          </a:p>
          <a:p>
            <a:r>
              <a:rPr lang="zh-CN" altLang="en-US" sz="2400" b="1" dirty="0">
                <a:ea typeface="楷体" pitchFamily="49" charset="-122"/>
              </a:rPr>
              <a:t>本真正的书！</a:t>
            </a:r>
            <a:r>
              <a:rPr lang="en-US" altLang="zh-CN" sz="2400" b="1" dirty="0">
                <a:ea typeface="楷体" pitchFamily="49" charset="-122"/>
              </a:rPr>
              <a:t>”</a:t>
            </a:r>
            <a:endParaRPr lang="zh-CN" altLang="en-US" sz="2400" b="1" dirty="0"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297" y="43056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593297" y="100662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读下面的句子，你通过什么内容可知，这是科幻故事，为了增强真实性，作者又是怎么写的？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593296" y="3262679"/>
            <a:ext cx="7723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zh-CN" altLang="en-US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“</a:t>
            </a:r>
            <a:r>
              <a:rPr lang="en-US" altLang="zh-CN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2155</a:t>
            </a:r>
            <a:r>
              <a:rPr lang="zh-CN" altLang="en-US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17</a:t>
            </a:r>
            <a:r>
              <a:rPr lang="zh-CN" altLang="en-US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日”</a:t>
            </a:r>
            <a:r>
              <a:rPr lang="zh-CN" altLang="en-US" sz="2400" dirty="0">
                <a:ea typeface="黑体" pitchFamily="49" charset="-122"/>
                <a:cs typeface="楷体" panose="02010609060101010101" pitchFamily="49" charset="-122"/>
              </a:rPr>
              <a:t>表明下面的故事是幻想的，为了增强真实性，作者写道：</a:t>
            </a:r>
            <a:r>
              <a:rPr lang="zh-CN" altLang="en-US" sz="2400" u="sng" dirty="0">
                <a:solidFill>
                  <a:srgbClr val="FF00FF"/>
                </a:solidFill>
                <a:ea typeface="黑体" pitchFamily="49" charset="-122"/>
                <a:cs typeface="楷体" panose="02010609060101010101" pitchFamily="49" charset="-122"/>
              </a:rPr>
              <a:t>玛琪甚至把这件事记在自己的日记里了。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98" y="1491630"/>
            <a:ext cx="846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玛琪和托米翻着这本书，书页已经发黄，皱皱巴巴的。他们读到的字全都静止不动，不像他们通常在荧光屏上看到的那样，顺序移动，真是有趣极了，你说是不是？读到后面，再翻回来看前面的一页时，刚刚读过的那些字仍然停留在原地。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96841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你觉得这本书的神奇表现在哪些地方？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3234104"/>
            <a:ext cx="788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zh-CN" altLang="en-US" sz="2400" u="sng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“他们读到的字全都静止不动。”</a:t>
            </a:r>
            <a:r>
              <a:rPr lang="en-US" altLang="zh-CN" sz="2400" u="sng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u="sng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再翻回来看前面的一页时，刚刚读过的那些字仍然停留在原地。</a:t>
            </a:r>
            <a:r>
              <a:rPr lang="en-US" altLang="zh-CN" sz="2400" u="sng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这种书给人们的阅读带来了多大便利！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" y="64095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你能发挥想象，说一说大脑是如何直接从书上拷贝知识的吗？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4351"/>
            <a:ext cx="3092912" cy="16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98" y="640956"/>
            <a:ext cx="3499081" cy="401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" y="640956"/>
            <a:ext cx="520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6432" y="957869"/>
            <a:ext cx="6166048" cy="312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只见李博士拿出知识拷贝器，这是一台像笔记本电脑一样大的电脑，将两根线在乐乐的太阳穴部位接住，只用了一秒钟，知识就拷贝到了乐乐的大脑中。电脑中传来“拷贝完毕，可以使用”的声音。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6387"/>
          <a:stretch/>
        </p:blipFill>
        <p:spPr bwMode="auto">
          <a:xfrm>
            <a:off x="0" y="771550"/>
            <a:ext cx="2686050" cy="34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000364" y="1214428"/>
            <a:ext cx="4000528" cy="928694"/>
          </a:xfrm>
          <a:prstGeom prst="wedgeRectCallout">
            <a:avLst>
              <a:gd name="adj1" fmla="val -55777"/>
              <a:gd name="adj2" fmla="val 41092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写作时要大胆想象。</a:t>
            </a:r>
          </a:p>
        </p:txBody>
      </p:sp>
    </p:spTree>
    <p:extLst>
      <p:ext uri="{BB962C8B-B14F-4D97-AF65-F5344CB8AC3E}">
        <p14:creationId xmlns:p14="http://schemas.microsoft.com/office/powerpoint/2010/main" val="6899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59" y="166955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我认为是这个机器里的地理部分调得太快了一些，这种事是常有的。我把它调慢了，已经适合十岁左右孩子们的水平了。说实在的，她总的学习情况能够令人满意了。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405061" y="1057265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读下面的语段，你觉得哪些地方神奇？</a:t>
            </a:r>
          </a:p>
        </p:txBody>
      </p:sp>
      <p:sp>
        <p:nvSpPr>
          <p:cNvPr id="5" name="矩形 4"/>
          <p:cNvSpPr/>
          <p:nvPr/>
        </p:nvSpPr>
        <p:spPr>
          <a:xfrm>
            <a:off x="351452" y="3579862"/>
            <a:ext cx="8180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能通过自主调节，改变知识的结构，多么神奇呀！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933" y="1851670"/>
            <a:ext cx="687970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故事里写了哪些现实中并不存在，却看起来令人信服的科学技术？</a:t>
            </a:r>
          </a:p>
        </p:txBody>
      </p:sp>
      <p:sp>
        <p:nvSpPr>
          <p:cNvPr id="2" name="矩形 1"/>
          <p:cNvSpPr/>
          <p:nvPr/>
        </p:nvSpPr>
        <p:spPr>
          <a:xfrm>
            <a:off x="3725741" y="277813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 流</a:t>
            </a:r>
            <a:endParaRPr lang="zh-CN" altLang="en-US" sz="1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1087408"/>
            <a:ext cx="6264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你印象最深刻的科幻故事是什么？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826" y="3147814"/>
            <a:ext cx="687970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这些科学技术对人们的生活和命运产生了什么影响？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3928" y="1314946"/>
            <a:ext cx="4179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展开想象，写一写人在火星上生活，可能发生的事情。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78" y="1544588"/>
            <a:ext cx="520700" cy="50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b="7704"/>
          <a:stretch/>
        </p:blipFill>
        <p:spPr bwMode="auto">
          <a:xfrm>
            <a:off x="562372" y="1203598"/>
            <a:ext cx="2857500" cy="243840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2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610" y="91556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8650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a typeface="楷体" pitchFamily="49" charset="-122"/>
                <a:cs typeface="宋体" panose="02010600030101010101" pitchFamily="2" charset="-122"/>
              </a:rPr>
              <a:t>火星的夜晚特别有趣，以前在地球上，睡觉时，非常的热，而到了火星上，不仅很凉快，而且可以开上小型飞机，到太空中看星星，看月亮，非常美丽。到了深夜，人们用陨石做的房子会自然发光，五彩缤纷的，我躺在陨石做的能量床上，看着纳米技术造的微型电视</a:t>
            </a:r>
            <a:r>
              <a:rPr lang="en-US" altLang="zh-CN" sz="2400" b="1" dirty="0">
                <a:solidFill>
                  <a:srgbClr val="C00000"/>
                </a:solidFill>
                <a:ea typeface="楷体" pitchFamily="49" charset="-122"/>
                <a:cs typeface="宋体" panose="02010600030101010101" pitchFamily="2" charset="-122"/>
              </a:rPr>
              <a:t>……</a:t>
            </a:r>
            <a:endParaRPr lang="zh-CN" altLang="en-US" sz="2400" b="1" dirty="0">
              <a:solidFill>
                <a:srgbClr val="C00000"/>
              </a:solidFill>
              <a:ea typeface="楷体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0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3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586845" y="1779662"/>
            <a:ext cx="725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知道了写法也不要急于下笔，先好好构思，编写好写作提纲。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" y="1419622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491630"/>
            <a:ext cx="6480720" cy="2576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要写的不可思议的科学技术是什么？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叙述一个什么经历表现这一技术？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这个经历的起因、发展、结果是什么？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打算拟定什么题目？</a:t>
            </a:r>
          </a:p>
        </p:txBody>
      </p:sp>
      <p:sp>
        <p:nvSpPr>
          <p:cNvPr id="3" name="矩形 2"/>
          <p:cNvSpPr/>
          <p:nvPr/>
        </p:nvSpPr>
        <p:spPr>
          <a:xfrm>
            <a:off x="3191455" y="699542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</p:spTree>
    <p:extLst>
      <p:ext uri="{BB962C8B-B14F-4D97-AF65-F5344CB8AC3E}">
        <p14:creationId xmlns:p14="http://schemas.microsoft.com/office/powerpoint/2010/main" val="25457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61628" y="709067"/>
            <a:ext cx="604639" cy="3539430"/>
            <a:chOff x="736526" y="1491630"/>
            <a:chExt cx="604639" cy="3539430"/>
          </a:xfrm>
        </p:grpSpPr>
        <p:sp>
          <p:nvSpPr>
            <p:cNvPr id="3" name="矩形 2"/>
            <p:cNvSpPr/>
            <p:nvPr/>
          </p:nvSpPr>
          <p:spPr>
            <a:xfrm>
              <a:off x="736526" y="1523330"/>
              <a:ext cx="576064" cy="349634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44191" y="1491630"/>
              <a:ext cx="596974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神奇的知识拷贝器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1750" y="555526"/>
            <a:ext cx="3402380" cy="648072"/>
            <a:chOff x="2411760" y="1641376"/>
            <a:chExt cx="1528251" cy="648072"/>
          </a:xfrm>
          <a:effectLst/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528251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1492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李博士发明“超级大脑”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7327" y="1822886"/>
            <a:ext cx="4680520" cy="642342"/>
            <a:chOff x="3856089" y="1641376"/>
            <a:chExt cx="1296144" cy="642342"/>
          </a:xfrm>
          <a:effectLst/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1219967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56089" y="1732131"/>
              <a:ext cx="12961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乐乐参与“超级大脑”验证试验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21750" y="3169851"/>
            <a:ext cx="6120681" cy="664602"/>
            <a:chOff x="5436096" y="1650901"/>
            <a:chExt cx="1298115" cy="664602"/>
          </a:xfrm>
          <a:effectLst/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1252299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1298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实验成功，李博士为大家佩戴“超级大脑”</a:t>
              </a: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211960" y="1203598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/>
          <p:nvPr/>
        </p:nvCxnSpPr>
        <p:spPr>
          <a:xfrm rot="16200000" flipH="1">
            <a:off x="4894699" y="2525560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229197" y="875259"/>
            <a:ext cx="606499" cy="3208659"/>
            <a:chOff x="725141" y="1595339"/>
            <a:chExt cx="1296144" cy="3208659"/>
          </a:xfrm>
        </p:grpSpPr>
        <p:sp>
          <p:nvSpPr>
            <p:cNvPr id="3" name="矩形 2"/>
            <p:cNvSpPr/>
            <p:nvPr/>
          </p:nvSpPr>
          <p:spPr>
            <a:xfrm>
              <a:off x="755575" y="1595339"/>
              <a:ext cx="1152128" cy="320865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25141" y="1838310"/>
              <a:ext cx="129614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火星上的生活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49851" y="803552"/>
            <a:ext cx="3018294" cy="648072"/>
            <a:chOff x="2411760" y="1641376"/>
            <a:chExt cx="1029049" cy="648072"/>
          </a:xfrm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029049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985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我们移居到了火星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23929" y="3419316"/>
            <a:ext cx="3384375" cy="664602"/>
            <a:chOff x="5436096" y="1650901"/>
            <a:chExt cx="683601" cy="664602"/>
          </a:xfrm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683601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6836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我们在火星的衣食住行</a:t>
              </a: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373979" y="1480199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851922" y="2089962"/>
            <a:ext cx="2592287" cy="642342"/>
            <a:chOff x="3849585" y="1641376"/>
            <a:chExt cx="717864" cy="642342"/>
          </a:xfrm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711360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49585" y="1732131"/>
              <a:ext cx="7178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火星的环境特点</a:t>
              </a:r>
            </a:p>
          </p:txBody>
        </p:sp>
      </p:grpSp>
      <p:cxnSp>
        <p:nvCxnSpPr>
          <p:cNvPr id="32" name="曲线连接符 31"/>
          <p:cNvCxnSpPr/>
          <p:nvPr/>
        </p:nvCxnSpPr>
        <p:spPr>
          <a:xfrm rot="16200000" flipH="1">
            <a:off x="5056718" y="2792636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63241" y="555526"/>
            <a:ext cx="640407" cy="4032448"/>
            <a:chOff x="652677" y="1551906"/>
            <a:chExt cx="1368608" cy="4032448"/>
          </a:xfrm>
        </p:grpSpPr>
        <p:sp>
          <p:nvSpPr>
            <p:cNvPr id="3" name="矩形 2"/>
            <p:cNvSpPr/>
            <p:nvPr/>
          </p:nvSpPr>
          <p:spPr>
            <a:xfrm>
              <a:off x="652677" y="1551906"/>
              <a:ext cx="1265709" cy="403244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25141" y="1622921"/>
              <a:ext cx="12961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黑体" pitchFamily="49" charset="-122"/>
                  <a:ea typeface="黑体" pitchFamily="49" charset="-122"/>
                </a:rPr>
                <a:t>我和恐龙的亲密接触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0176" y="732983"/>
            <a:ext cx="5130571" cy="945396"/>
            <a:chOff x="2411760" y="1641376"/>
            <a:chExt cx="1500333" cy="945396"/>
          </a:xfrm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430050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14922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我和同学乘坐时光机来到恐龙时代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54163" y="2000343"/>
            <a:ext cx="6399064" cy="921752"/>
            <a:chOff x="3824964" y="1641376"/>
            <a:chExt cx="1296144" cy="921752"/>
          </a:xfrm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1219967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24964" y="1732131"/>
              <a:ext cx="12961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利用捕龙神器和机器人将小恐龙带进时光机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80177" y="3347308"/>
            <a:ext cx="6050626" cy="664602"/>
            <a:chOff x="5436096" y="1650901"/>
            <a:chExt cx="1222150" cy="664602"/>
          </a:xfrm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1222150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1222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等研究完小恐龙，还要把它送回恐龙时代呢</a:t>
              </a: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170387" y="1381055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/>
          <p:nvPr/>
        </p:nvCxnSpPr>
        <p:spPr>
          <a:xfrm rot="16200000" flipH="1">
            <a:off x="4853126" y="2703017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433980"/>
            <a:ext cx="366860" cy="456339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42910" y="36207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sp>
        <p:nvSpPr>
          <p:cNvPr id="10" name="矩形 9"/>
          <p:cNvSpPr/>
          <p:nvPr/>
        </p:nvSpPr>
        <p:spPr>
          <a:xfrm>
            <a:off x="407264" y="1571571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为了解决小朋友们不爱背书、不肯记书本中的知识这一问题，中科院李博士发明了一种最先进的“超强大脑”，让你的大脑能直接从书上拷贝知识。</a:t>
            </a: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消息一出，小朋友们可乐开了花，围着李博士直喊：“我要‘超强大脑！’我要‘超强大脑！’”李博士为了验证自己发明的高科技效果，拉住了乐乐上台实验。李博士先给我们展示了一本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中国通史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，厚厚的一本呀！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0760" y="1707654"/>
            <a:ext cx="285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开门见山，介绍高科技产品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知识拷贝器。</a:t>
            </a:r>
          </a:p>
        </p:txBody>
      </p:sp>
      <p:sp>
        <p:nvSpPr>
          <p:cNvPr id="2" name="矩形 1"/>
          <p:cNvSpPr/>
          <p:nvPr/>
        </p:nvSpPr>
        <p:spPr>
          <a:xfrm>
            <a:off x="1777670" y="10268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ea typeface="宋体"/>
                <a:cs typeface="Times New Roman"/>
              </a:rPr>
              <a:t>神奇的知识拷贝器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82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31324" y="546001"/>
            <a:ext cx="5796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这本书记述了中国历史所有知识，实验前，我先来考察乐乐小朋友，历史知识学得怎样。”“明朝在位时间最长的皇帝是哪位？”“朱元璋。”“错。答案是万历帝，他的名字叫朱翊钧。”“火药始用于军事上是在什么时候？”“明朝。”“错。答案：唐朝末年。”</a:t>
            </a: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乐乐一连错了五道题。“现在，我们现场给乐乐装上‘超级大脑’，让他的大脑直接拷贝这本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中国通史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的所有知识。”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只见李博士拿出一台像笔记本电脑一样大的电脑，将两根线在乐乐的太阳穴部位接住，只有一秒钟，知识就拷贝到乐乐的大脑中。电脑中传来“拷贝完毕，可以使用”的声音。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335871" y="2556569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2253" y="992348"/>
            <a:ext cx="262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实验前的试验阶段，为下文知识拷贝器的非凡功效做铺垫。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5739" y="3147814"/>
            <a:ext cx="262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想象丰富，介绍高科技产品“超强大脑”的使用方法。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5720" y="382719"/>
            <a:ext cx="587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“下面验证实验实效。请听题。杨贵妃死在什么地方？”“马嵬驿。”“正确。”“项羽破釜沉舟杀了谁？”“苏角”“正确。”“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纪元从鲁国哪位国君开始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?”“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鲁隐公”“正确。”“‘师夷长技以制夷’是谁的主张？”“魏源。”“正确。”“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南京条约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什么时候签定的？请说出具体年月日。”“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1842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29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日”“正确。”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……“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正确。”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………“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正确。”乐乐连连答对十题，张口就来，真是神了。</a:t>
            </a:r>
            <a:endParaRPr lang="en-US" altLang="zh-CN" sz="20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台下的小朋友们张大着好奇的眼睛。“太神奇了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!”“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太不可思议了！”最后，李博士给每一位小朋友都配上了一台超级大脑。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有了这台超级大脑，同学们在以后的学习过程中，真是如虎添翼呀！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科学就是这么神奇！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293246" y="463508"/>
            <a:ext cx="0" cy="42684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105958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这一段内容提要写得非常充实，用具体的历史知识测试，来表明“超强大脑”的神奇作用。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717" y="4083918"/>
            <a:ext cx="1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结尾点题。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9275" y="829307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习 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 l="3797"/>
          <a:stretch/>
        </p:blipFill>
        <p:spPr bwMode="auto">
          <a:xfrm flipH="1">
            <a:off x="0" y="489223"/>
            <a:ext cx="4067944" cy="432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6126" y="123478"/>
            <a:ext cx="3087794" cy="2058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2266511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插上科学的翅膀飞</a:t>
            </a:r>
          </a:p>
        </p:txBody>
      </p:sp>
      <p:sp>
        <p:nvSpPr>
          <p:cNvPr id="6" name="矩形 5"/>
          <p:cNvSpPr/>
          <p:nvPr/>
        </p:nvSpPr>
        <p:spPr>
          <a:xfrm flipH="1">
            <a:off x="-36512" y="88265"/>
            <a:ext cx="4484370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13686" y="101161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</p:spTree>
    <p:extLst>
      <p:ext uri="{BB962C8B-B14F-4D97-AF65-F5344CB8AC3E}">
        <p14:creationId xmlns:p14="http://schemas.microsoft.com/office/powerpoint/2010/main" val="16921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7155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点评：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篇科幻故事，作者从“如果你的大脑能直接从书上拷贝知识”中想象出知识拷贝器。文中虚构出一个完整的故事情节，通过李博士与同学们的现场交流、验证，对这一高科技产品的功能进行了介绍，结尾“科学就是这么神奇”更是点明主题。</a:t>
            </a:r>
          </a:p>
        </p:txBody>
      </p:sp>
      <p:sp>
        <p:nvSpPr>
          <p:cNvPr id="3" name="文本框 14">
            <a:hlinkClick r:id="rId2" action="ppaction://hlinkpres?slideindex=1&amp;slidetitle="/>
          </p:cNvPr>
          <p:cNvSpPr txBox="1"/>
          <p:nvPr/>
        </p:nvSpPr>
        <p:spPr>
          <a:xfrm>
            <a:off x="1381960" y="3507854"/>
            <a:ext cx="336763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3585600" y="3646602"/>
            <a:ext cx="335280" cy="472440"/>
          </a:xfrm>
          <a:prstGeom prst="rect">
            <a:avLst/>
          </a:prstGeom>
        </p:spPr>
      </p:pic>
      <p:sp>
        <p:nvSpPr>
          <p:cNvPr id="5" name="文本框 14">
            <a:hlinkClick r:id="rId4" action="ppaction://hlinkpres?slideindex=1&amp;slidetitle="/>
          </p:cNvPr>
          <p:cNvSpPr txBox="1"/>
          <p:nvPr/>
        </p:nvSpPr>
        <p:spPr>
          <a:xfrm>
            <a:off x="4870000" y="3565470"/>
            <a:ext cx="26543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073640" y="3632210"/>
            <a:ext cx="335280" cy="47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3357568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和同桌交换读，互相说说哪些地方的幻想最具有其特性。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互评修改</a:t>
            </a: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785800"/>
            <a:ext cx="57150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17477"/>
              </p:ext>
            </p:extLst>
          </p:nvPr>
        </p:nvGraphicFramePr>
        <p:xfrm>
          <a:off x="647672" y="483518"/>
          <a:ext cx="7715305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a typeface="黑体" pitchFamily="49" charset="-122"/>
                        </a:rPr>
                        <a:t>评价项目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  加油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所写故事是否有一定的情节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内容是否有大胆的想象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人物的语言，动作，神态，细节描写等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故事内容是否具体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2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书写认真，错别字少于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3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个，病句不多于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2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个，有修改的痕迹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131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老师或同学评语及修改建议：</a:t>
                      </a:r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心形 5"/>
          <p:cNvSpPr/>
          <p:nvPr/>
        </p:nvSpPr>
        <p:spPr>
          <a:xfrm>
            <a:off x="7369519" y="549796"/>
            <a:ext cx="360040" cy="21602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5" y="54827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5" y="54827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43" y="54543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38" y="52445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36" y="52161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743" y="640956"/>
            <a:ext cx="4713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想象一下，如果大脑能直接从书上拷贝知识，你会做些什么？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4351"/>
            <a:ext cx="3092912" cy="16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98" y="640956"/>
            <a:ext cx="3499081" cy="401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252660" y="1829292"/>
            <a:ext cx="2519140" cy="1296144"/>
          </a:xfrm>
          <a:prstGeom prst="wedgeRoundRectCallout">
            <a:avLst>
              <a:gd name="adj1" fmla="val 58092"/>
              <a:gd name="adj2" fmla="val 179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遇到有人晕倒，可以利用丰富的知识进行救助。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584353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发明一些新东西，方便人们的生活。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724128" y="1105792"/>
            <a:ext cx="2462597" cy="1228126"/>
          </a:xfrm>
          <a:prstGeom prst="wedgeRoundRectCallout">
            <a:avLst>
              <a:gd name="adj1" fmla="val -30650"/>
              <a:gd name="adj2" fmla="val 7346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省下学习的时间去旅游，更好地认识这个世界。</a:t>
            </a:r>
          </a:p>
        </p:txBody>
      </p:sp>
    </p:spTree>
    <p:extLst>
      <p:ext uri="{BB962C8B-B14F-4D97-AF65-F5344CB8AC3E}">
        <p14:creationId xmlns:p14="http://schemas.microsoft.com/office/powerpoint/2010/main" val="4922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1920" y="150614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想象一下，如果人能在火星上生活，会发生些什么？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b="7704"/>
          <a:stretch/>
        </p:blipFill>
        <p:spPr bwMode="auto">
          <a:xfrm>
            <a:off x="562372" y="1203598"/>
            <a:ext cx="2857500" cy="243840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150589" y="1995686"/>
            <a:ext cx="2519140" cy="814466"/>
          </a:xfrm>
          <a:prstGeom prst="wedgeRoundRectCallout">
            <a:avLst>
              <a:gd name="adj1" fmla="val 58092"/>
              <a:gd name="adj2" fmla="val 50734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在火星种植蔬菜。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736304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在火星看日出日落。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012160" y="1105792"/>
            <a:ext cx="2174565" cy="1228126"/>
          </a:xfrm>
          <a:prstGeom prst="wedgeRoundRectCallout">
            <a:avLst>
              <a:gd name="adj1" fmla="val -44667"/>
              <a:gd name="adj2" fmla="val 68815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去火星的最宽的河冲浪。</a:t>
            </a:r>
          </a:p>
        </p:txBody>
      </p:sp>
    </p:spTree>
    <p:extLst>
      <p:ext uri="{BB962C8B-B14F-4D97-AF65-F5344CB8AC3E}">
        <p14:creationId xmlns:p14="http://schemas.microsoft.com/office/powerpoint/2010/main" val="29949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5" b="15863"/>
          <a:stretch/>
        </p:blipFill>
        <p:spPr bwMode="auto">
          <a:xfrm>
            <a:off x="-1" y="649319"/>
            <a:ext cx="5168205" cy="34586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64088" y="1131590"/>
            <a:ext cx="3261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想象一下，如果用时光机穿越时空回到恐龙时代，会发生些什么？</a:t>
            </a:r>
          </a:p>
        </p:txBody>
      </p:sp>
    </p:spTree>
    <p:extLst>
      <p:ext uri="{BB962C8B-B14F-4D97-AF65-F5344CB8AC3E}">
        <p14:creationId xmlns:p14="http://schemas.microsoft.com/office/powerpoint/2010/main" val="34947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409665" y="1941767"/>
            <a:ext cx="2290127" cy="1071194"/>
          </a:xfrm>
          <a:prstGeom prst="wedgeRoundRectCallout">
            <a:avLst>
              <a:gd name="adj1" fmla="val 58092"/>
              <a:gd name="adj2" fmla="val 179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养一只小食草恐龙。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736304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骑到恐龙背上去旅行。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724128" y="1332306"/>
            <a:ext cx="2462597" cy="1001611"/>
          </a:xfrm>
          <a:prstGeom prst="wedgeRoundRectCallout">
            <a:avLst>
              <a:gd name="adj1" fmla="val -30650"/>
              <a:gd name="adj2" fmla="val 7346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收藏一个恐龙蛋。</a:t>
            </a:r>
          </a:p>
        </p:txBody>
      </p:sp>
    </p:spTree>
    <p:extLst>
      <p:ext uri="{BB962C8B-B14F-4D97-AF65-F5344CB8AC3E}">
        <p14:creationId xmlns:p14="http://schemas.microsoft.com/office/powerpoint/2010/main" val="6433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1674</Words>
  <PresentationFormat>全屏显示(16:9)</PresentationFormat>
  <Paragraphs>95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楷体</vt:lpstr>
      <vt:lpstr>幼圆</vt:lpstr>
      <vt:lpstr>黑体</vt:lpstr>
      <vt:lpstr>Times New Roman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2020-02-01T11:54:42Z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