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embedTrueTypeFonts="1" saveSubsetFonts="1">
  <p:sldMasterIdLst>
    <p:sldMasterId id="2147483648" r:id="rId1"/>
  </p:sldMasterIdLst>
  <p:notesMasterIdLst>
    <p:notesMasterId r:id="rId34"/>
  </p:notesMasterIdLst>
  <p:handoutMasterIdLst>
    <p:handoutMasterId r:id="rId35"/>
  </p:handoutMasterIdLst>
  <p:sldIdLst>
    <p:sldId id="1424" r:id="rId2"/>
    <p:sldId id="1395" r:id="rId3"/>
    <p:sldId id="1333" r:id="rId4"/>
    <p:sldId id="1425" r:id="rId5"/>
    <p:sldId id="1427" r:id="rId6"/>
    <p:sldId id="1426" r:id="rId7"/>
    <p:sldId id="1428" r:id="rId8"/>
    <p:sldId id="1429" r:id="rId9"/>
    <p:sldId id="1430" r:id="rId10"/>
    <p:sldId id="1431" r:id="rId11"/>
    <p:sldId id="1399" r:id="rId12"/>
    <p:sldId id="1397" r:id="rId13"/>
    <p:sldId id="1331" r:id="rId14"/>
    <p:sldId id="1400" r:id="rId15"/>
    <p:sldId id="1401" r:id="rId16"/>
    <p:sldId id="1432" r:id="rId17"/>
    <p:sldId id="1436" r:id="rId18"/>
    <p:sldId id="1379" r:id="rId19"/>
    <p:sldId id="1402" r:id="rId20"/>
    <p:sldId id="1437" r:id="rId21"/>
    <p:sldId id="1438" r:id="rId22"/>
    <p:sldId id="1433" r:id="rId23"/>
    <p:sldId id="1434" r:id="rId24"/>
    <p:sldId id="1435" r:id="rId25"/>
    <p:sldId id="1439" r:id="rId26"/>
    <p:sldId id="1440" r:id="rId27"/>
    <p:sldId id="1390" r:id="rId28"/>
    <p:sldId id="1373" r:id="rId29"/>
    <p:sldId id="1423" r:id="rId30"/>
    <p:sldId id="1409" r:id="rId31"/>
    <p:sldId id="1104" r:id="rId32"/>
    <p:sldId id="1353" r:id="rId33"/>
  </p:sldIdLst>
  <p:sldSz cx="9144000" cy="5143500" type="screen16x9"/>
  <p:notesSz cx="6858000" cy="9144000"/>
  <p:embeddedFontLst>
    <p:embeddedFont>
      <p:font typeface="Calibri" panose="020F0502020204030204" pitchFamily="34" charset="0"/>
      <p:regular r:id="rId36"/>
      <p:bold r:id="rId37"/>
      <p:italic r:id="rId38"/>
      <p:boldItalic r:id="rId39"/>
    </p:embeddedFont>
    <p:embeddedFont>
      <p:font typeface="黑体" panose="02010609060101010101" pitchFamily="49" charset="-122"/>
      <p:regular r:id="rId40"/>
    </p:embeddedFont>
    <p:embeddedFont>
      <p:font typeface="楷体" panose="02010609060101010101" pitchFamily="49" charset="-122"/>
      <p:regular r:id="rId41"/>
    </p:embeddedFont>
    <p:embeddedFont>
      <p:font typeface="幼圆" panose="02010509060101010101" pitchFamily="49" charset="-122"/>
      <p:regular r:id="rId42"/>
    </p:embeddedFont>
  </p:embeddedFontLst>
  <p:defaultTextStyle>
    <a:defPPr>
      <a:defRPr lang="zh-CN"/>
    </a:defPPr>
    <a:lvl1pPr marL="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62">
          <p15:clr>
            <a:srgbClr val="A4A3A4"/>
          </p15:clr>
        </p15:guide>
        <p15:guide id="2" pos="5759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076">
          <p15:clr>
            <a:srgbClr val="A4A3A4"/>
          </p15:clr>
        </p15:guide>
        <p15:guide id="2" pos="226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作者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FF"/>
    <a:srgbClr val="0000FF"/>
    <a:srgbClr val="FF0000"/>
    <a:srgbClr val="0066FF"/>
    <a:srgbClr val="A38302"/>
    <a:srgbClr val="FEFCDE"/>
    <a:srgbClr val="00B050"/>
    <a:srgbClr val="FFFFFF"/>
    <a:srgbClr val="FF6600"/>
    <a:srgbClr val="D6009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无样式，网格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中度样式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738" autoAdjust="0"/>
    <p:restoredTop sz="94705" autoAdjust="0"/>
  </p:normalViewPr>
  <p:slideViewPr>
    <p:cSldViewPr>
      <p:cViewPr varScale="1">
        <p:scale>
          <a:sx n="138" d="100"/>
          <a:sy n="138" d="100"/>
        </p:scale>
        <p:origin x="864" y="114"/>
      </p:cViewPr>
      <p:guideLst>
        <p:guide orient="horz" pos="3162"/>
        <p:guide pos="5759"/>
      </p:guideLst>
    </p:cSldViewPr>
  </p:slideViewPr>
  <p:outlineViewPr>
    <p:cViewPr>
      <p:scale>
        <a:sx n="33" d="100"/>
        <a:sy n="33" d="100"/>
      </p:scale>
      <p:origin x="0" y="1122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4428"/>
    </p:cViewPr>
  </p:sorterViewPr>
  <p:notesViewPr>
    <p:cSldViewPr>
      <p:cViewPr varScale="1">
        <p:scale>
          <a:sx n="65" d="100"/>
          <a:sy n="65" d="100"/>
        </p:scale>
        <p:origin x="-2502" y="-114"/>
      </p:cViewPr>
      <p:guideLst>
        <p:guide orient="horz" pos="3076"/>
        <p:guide pos="226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4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42" Type="http://schemas.openxmlformats.org/officeDocument/2006/relationships/font" Target="fonts/font7.fntdata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font" Target="fonts/font3.fntdata"/><Relationship Id="rId46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font" Target="fonts/font2.fntdata"/><Relationship Id="rId40" Type="http://schemas.openxmlformats.org/officeDocument/2006/relationships/font" Target="fonts/font5.fntdata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1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handoutMaster" Target="handoutMasters/handoutMaster1.xml"/><Relationship Id="rId43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60C8EF0-063C-4EC8-822D-D4BEE606CB45}" type="datetimeFigureOut">
              <a:rPr lang="zh-CN" altLang="en-US" smtClean="0"/>
              <a:pPr/>
              <a:t>2020/2/1 Saturday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07F7337-2D4C-4836-9F96-E27918AAD3E1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7179444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FD2E35E-6DB1-4671-AA13-E9173BD066DF}" type="datetimeFigureOut">
              <a:rPr lang="zh-CN" altLang="en-US" smtClean="0"/>
              <a:pPr/>
              <a:t>2020/2/1 Saturday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1CD010-A9A3-4117-BFBF-9C1583B3E142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57517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split orient="vert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split orient="vert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split orient="vert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split orient="vert"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 userDrawn="1"/>
        </p:nvSpPr>
        <p:spPr>
          <a:xfrm flipH="1">
            <a:off x="-30526" y="98078"/>
            <a:ext cx="2771800" cy="216000"/>
          </a:xfrm>
          <a:prstGeom prst="rect">
            <a:avLst/>
          </a:prstGeom>
          <a:gradFill flip="none" rotWithShape="1">
            <a:gsLst>
              <a:gs pos="40000">
                <a:schemeClr val="accent5">
                  <a:lumMod val="60000"/>
                  <a:lumOff val="40000"/>
                </a:schemeClr>
              </a:gs>
              <a:gs pos="97000">
                <a:schemeClr val="bg1">
                  <a:alpha val="0"/>
                </a:schemeClr>
              </a:gs>
              <a:gs pos="70000">
                <a:schemeClr val="accent5">
                  <a:lumMod val="40000"/>
                  <a:lumOff val="60000"/>
                  <a:alpha val="76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>
              <a:ea typeface="黑体" pitchFamily="49" charset="-122"/>
            </a:endParaRPr>
          </a:p>
        </p:txBody>
      </p:sp>
      <p:sp>
        <p:nvSpPr>
          <p:cNvPr id="6" name="文本框 10"/>
          <p:cNvSpPr txBox="1"/>
          <p:nvPr userDrawn="1"/>
        </p:nvSpPr>
        <p:spPr>
          <a:xfrm>
            <a:off x="65870" y="67578"/>
            <a:ext cx="187743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sz="1200" dirty="0">
                <a:latin typeface="黑体" pitchFamily="49" charset="-122"/>
                <a:ea typeface="黑体" pitchFamily="49" charset="-122"/>
              </a:rPr>
              <a:t>习作：插上科学的翅膀飞</a:t>
            </a:r>
          </a:p>
        </p:txBody>
      </p:sp>
      <p:pic>
        <p:nvPicPr>
          <p:cNvPr id="77827" name="Picture 3"/>
          <p:cNvPicPr>
            <a:picLocks noChangeAspect="1" noChangeArrowheads="1"/>
          </p:cNvPicPr>
          <p:nvPr userDrawn="1"/>
        </p:nvPicPr>
        <p:blipFill>
          <a:blip r:embed="rId6"/>
          <a:srcRect/>
          <a:stretch>
            <a:fillRect/>
          </a:stretch>
        </p:blipFill>
        <p:spPr bwMode="auto">
          <a:xfrm>
            <a:off x="0" y="4437062"/>
            <a:ext cx="9156700" cy="706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3" r:id="rId4"/>
  </p:sldLayoutIdLst>
  <p:transition spd="slow">
    <p:split orient="vert"/>
  </p:transition>
  <p:txStyles>
    <p:titleStyle>
      <a:lvl1pPr algn="ctr" defTabSz="685800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530" indent="-214630" algn="l" defTabSz="6858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&#22320;&#29699;.mp4" TargetMode="Externa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hyperlink" Target="&#33539;&#25991;1&#65306;&#25105;&#21644;&#24656;&#40857;&#30340;&#20146;&#23494;&#25509;&#35302;.pptx" TargetMode="External"/><Relationship Id="rId1" Type="http://schemas.openxmlformats.org/officeDocument/2006/relationships/slideLayout" Target="../slideLayouts/slideLayout4.xml"/><Relationship Id="rId4" Type="http://schemas.openxmlformats.org/officeDocument/2006/relationships/hyperlink" Target="&#33539;&#25991;2&#65306;&#25105;&#30340;&#32972;&#21253;&#39134;&#34892;&#22120;.pptx" TargetMode="Externa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hlinkClick r:id="rId2" action="ppaction://hlinkfile"/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74"/>
          <a:stretch/>
        </p:blipFill>
        <p:spPr bwMode="auto">
          <a:xfrm>
            <a:off x="2078752" y="411510"/>
            <a:ext cx="4861118" cy="35848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27034" y="4085659"/>
            <a:ext cx="86899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 b="1" dirty="0">
                <a:latin typeface="黑体" pitchFamily="49" charset="-122"/>
                <a:ea typeface="黑体" pitchFamily="49" charset="-122"/>
              </a:rPr>
              <a:t>点击图片观看</a:t>
            </a:r>
            <a:r>
              <a:rPr lang="en-US" altLang="zh-CN" sz="3200" b="1" dirty="0">
                <a:latin typeface="黑体" pitchFamily="49" charset="-122"/>
                <a:ea typeface="黑体" pitchFamily="49" charset="-122"/>
              </a:rPr>
              <a:t>《</a:t>
            </a:r>
            <a:r>
              <a:rPr lang="zh-CN" altLang="en-US" sz="3200" b="1" dirty="0">
                <a:latin typeface="黑体" pitchFamily="49" charset="-122"/>
                <a:ea typeface="黑体" pitchFamily="49" charset="-122"/>
              </a:rPr>
              <a:t>流浪地球</a:t>
            </a:r>
            <a:r>
              <a:rPr lang="en-US" altLang="zh-CN" sz="3200" b="1" dirty="0">
                <a:latin typeface="黑体" pitchFamily="49" charset="-122"/>
                <a:ea typeface="黑体" pitchFamily="49" charset="-122"/>
              </a:rPr>
              <a:t>》</a:t>
            </a:r>
            <a:r>
              <a:rPr lang="zh-CN" altLang="en-US" sz="3200" b="1" dirty="0">
                <a:latin typeface="黑体" pitchFamily="49" charset="-122"/>
                <a:ea typeface="黑体" pitchFamily="49" charset="-122"/>
              </a:rPr>
              <a:t>电影片段</a:t>
            </a:r>
          </a:p>
        </p:txBody>
      </p:sp>
    </p:spTree>
    <p:extLst>
      <p:ext uri="{BB962C8B-B14F-4D97-AF65-F5344CB8AC3E}">
        <p14:creationId xmlns:p14="http://schemas.microsoft.com/office/powerpoint/2010/main" val="18772054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899592" y="1635646"/>
            <a:ext cx="729315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3200" dirty="0">
                <a:latin typeface="黑体" pitchFamily="49" charset="-122"/>
                <a:ea typeface="黑体" pitchFamily="49" charset="-122"/>
              </a:rPr>
              <a:t>    让我们写一个科幻故事，将头脑中天马行空的想象记录下来。</a:t>
            </a:r>
          </a:p>
        </p:txBody>
      </p:sp>
      <p:sp>
        <p:nvSpPr>
          <p:cNvPr id="3" name="矩形 2"/>
          <p:cNvSpPr/>
          <p:nvPr/>
        </p:nvSpPr>
        <p:spPr>
          <a:xfrm>
            <a:off x="455956" y="685457"/>
            <a:ext cx="203773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600" b="1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习作内容</a:t>
            </a:r>
            <a:endParaRPr lang="zh-CN" altLang="en-US" sz="1600" b="1" dirty="0">
              <a:solidFill>
                <a:srgbClr val="FF0000"/>
              </a:solidFill>
              <a:ea typeface="黑体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2649069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288" y="569792"/>
            <a:ext cx="366860" cy="456339"/>
          </a:xfrm>
          <a:prstGeom prst="rect">
            <a:avLst/>
          </a:prstGeom>
        </p:spPr>
      </p:pic>
      <p:sp>
        <p:nvSpPr>
          <p:cNvPr id="10" name="文本框 14"/>
          <p:cNvSpPr txBox="1"/>
          <p:nvPr/>
        </p:nvSpPr>
        <p:spPr>
          <a:xfrm>
            <a:off x="696436" y="497890"/>
            <a:ext cx="2003356" cy="561692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3200" b="1" dirty="0">
                <a:solidFill>
                  <a:srgbClr val="875000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审题指导</a:t>
            </a:r>
          </a:p>
        </p:txBody>
      </p:sp>
      <p:sp>
        <p:nvSpPr>
          <p:cNvPr id="11" name="矩形 10"/>
          <p:cNvSpPr/>
          <p:nvPr/>
        </p:nvSpPr>
        <p:spPr>
          <a:xfrm>
            <a:off x="796824" y="1093490"/>
            <a:ext cx="7572428" cy="3222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dirty="0">
                <a:latin typeface="黑体" pitchFamily="49" charset="-122"/>
                <a:ea typeface="黑体" pitchFamily="49" charset="-122"/>
              </a:rPr>
              <a:t>    大胆设想：在你的笔下，人物的生活环境是怎样的？他们可能运用哪些不可思议的科学技术？这些科学技术使故事中的人物有了怎样的奇特经历？放飞想象，让你的故事把读者带进一个神奇的科幻世界。</a:t>
            </a:r>
          </a:p>
        </p:txBody>
      </p:sp>
      <p:cxnSp>
        <p:nvCxnSpPr>
          <p:cNvPr id="3" name="直接连接符 2"/>
          <p:cNvCxnSpPr/>
          <p:nvPr/>
        </p:nvCxnSpPr>
        <p:spPr>
          <a:xfrm>
            <a:off x="3275856" y="1732037"/>
            <a:ext cx="4752528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直接连接符 7"/>
          <p:cNvCxnSpPr/>
          <p:nvPr/>
        </p:nvCxnSpPr>
        <p:spPr>
          <a:xfrm>
            <a:off x="890067" y="2389634"/>
            <a:ext cx="7128792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接连接符 12"/>
          <p:cNvCxnSpPr/>
          <p:nvPr/>
        </p:nvCxnSpPr>
        <p:spPr>
          <a:xfrm>
            <a:off x="890067" y="3037706"/>
            <a:ext cx="7128792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接连接符 13"/>
          <p:cNvCxnSpPr/>
          <p:nvPr/>
        </p:nvCxnSpPr>
        <p:spPr>
          <a:xfrm>
            <a:off x="890067" y="3666728"/>
            <a:ext cx="1944216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706" name="Picture 2" descr="https://timgsa.baidu.com/timg?image&amp;quality=80&amp;size=b9999_10000&amp;sec=1568216584392&amp;di=185a13e3188c5a4e548cccfa7436d642&amp;imgtype=0&amp;src=http%3A%2F%2Fbpic.588ku.com%2Felement_origin_min_pic%2F17%2F04%2F20%2F2ae80d6a6a45f9c2e86405ff182880e3.jpg%2521%2Ffwfh%2F804x468%2Fquality%2F90%2Funsharp%2Ftrue%2Fcompress%2Ftrue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000232" y="2266950"/>
            <a:ext cx="4667250" cy="2876550"/>
          </a:xfrm>
          <a:prstGeom prst="rect">
            <a:avLst/>
          </a:prstGeom>
          <a:noFill/>
        </p:spPr>
      </p:pic>
      <p:sp>
        <p:nvSpPr>
          <p:cNvPr id="4" name="圆角矩形标注 3"/>
          <p:cNvSpPr/>
          <p:nvPr/>
        </p:nvSpPr>
        <p:spPr>
          <a:xfrm>
            <a:off x="285720" y="3071816"/>
            <a:ext cx="1857388" cy="785818"/>
          </a:xfrm>
          <a:prstGeom prst="wedgeRoundRectCallout">
            <a:avLst>
              <a:gd name="adj1" fmla="val 65990"/>
              <a:gd name="adj2" fmla="val 18409"/>
              <a:gd name="adj3" fmla="val 16667"/>
            </a:avLst>
          </a:prstGeom>
          <a:grpFill/>
          <a:ln>
            <a:solidFill>
              <a:schemeClr val="accent1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dirty="0">
                <a:solidFill>
                  <a:schemeClr val="tx1"/>
                </a:solidFill>
                <a:latin typeface="黑体" pitchFamily="49" charset="-122"/>
                <a:ea typeface="黑体" pitchFamily="49" charset="-122"/>
              </a:rPr>
              <a:t>故事要有一定的情节。</a:t>
            </a:r>
          </a:p>
        </p:txBody>
      </p:sp>
      <p:sp>
        <p:nvSpPr>
          <p:cNvPr id="5" name="圆角矩形标注 4"/>
          <p:cNvSpPr/>
          <p:nvPr/>
        </p:nvSpPr>
        <p:spPr>
          <a:xfrm>
            <a:off x="285720" y="1714494"/>
            <a:ext cx="3286148" cy="785818"/>
          </a:xfrm>
          <a:prstGeom prst="wedgeRoundRectCallout">
            <a:avLst>
              <a:gd name="adj1" fmla="val 44711"/>
              <a:gd name="adj2" fmla="val 73097"/>
              <a:gd name="adj3" fmla="val 16667"/>
            </a:avLst>
          </a:prstGeom>
          <a:grpFill/>
          <a:ln>
            <a:solidFill>
              <a:schemeClr val="accent1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CN" altLang="en-US" sz="2400" dirty="0">
                <a:solidFill>
                  <a:schemeClr val="tx1"/>
                </a:solidFill>
                <a:latin typeface="黑体" pitchFamily="49" charset="-122"/>
                <a:ea typeface="黑体" pitchFamily="49" charset="-122"/>
              </a:rPr>
              <a:t>在故事中确定几个角色，要有各自的名字。</a:t>
            </a:r>
          </a:p>
        </p:txBody>
      </p:sp>
      <p:sp>
        <p:nvSpPr>
          <p:cNvPr id="6" name="圆角矩形标注 5"/>
          <p:cNvSpPr/>
          <p:nvPr/>
        </p:nvSpPr>
        <p:spPr>
          <a:xfrm>
            <a:off x="3923928" y="1275606"/>
            <a:ext cx="2880319" cy="796078"/>
          </a:xfrm>
          <a:prstGeom prst="wedgeRoundRectCallout">
            <a:avLst>
              <a:gd name="adj1" fmla="val -30556"/>
              <a:gd name="adj2" fmla="val 86809"/>
              <a:gd name="adj3" fmla="val 16667"/>
            </a:avLst>
          </a:prstGeom>
          <a:grpFill/>
          <a:ln>
            <a:solidFill>
              <a:schemeClr val="accent1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CN" altLang="en-US" sz="2400" dirty="0">
                <a:solidFill>
                  <a:schemeClr val="tx1"/>
                </a:solidFill>
                <a:latin typeface="黑体" pitchFamily="49" charset="-122"/>
                <a:ea typeface="黑体" pitchFamily="49" charset="-122"/>
              </a:rPr>
              <a:t>想象要有一定的真实性，令人信服。</a:t>
            </a:r>
          </a:p>
        </p:txBody>
      </p:sp>
      <p:sp>
        <p:nvSpPr>
          <p:cNvPr id="7" name="矩形 6"/>
          <p:cNvSpPr/>
          <p:nvPr/>
        </p:nvSpPr>
        <p:spPr>
          <a:xfrm>
            <a:off x="1428728" y="428610"/>
            <a:ext cx="592982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200" dirty="0">
                <a:latin typeface="黑体" pitchFamily="49" charset="-122"/>
                <a:ea typeface="黑体" pitchFamily="49" charset="-122"/>
              </a:rPr>
              <a:t>你知道我们如何写科幻故事吗？</a:t>
            </a:r>
          </a:p>
        </p:txBody>
      </p:sp>
      <p:sp>
        <p:nvSpPr>
          <p:cNvPr id="8" name="圆角矩形标注 7"/>
          <p:cNvSpPr/>
          <p:nvPr/>
        </p:nvSpPr>
        <p:spPr>
          <a:xfrm>
            <a:off x="6156176" y="2205114"/>
            <a:ext cx="2605398" cy="590396"/>
          </a:xfrm>
          <a:prstGeom prst="wedgeRoundRectCallout">
            <a:avLst>
              <a:gd name="adj1" fmla="val -45120"/>
              <a:gd name="adj2" fmla="val 91038"/>
              <a:gd name="adj3" fmla="val 16667"/>
            </a:avLst>
          </a:prstGeom>
          <a:grpFill/>
          <a:ln>
            <a:solidFill>
              <a:schemeClr val="accent1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CN" altLang="en-US" sz="2400" dirty="0">
                <a:solidFill>
                  <a:schemeClr val="tx1"/>
                </a:solidFill>
                <a:latin typeface="黑体" pitchFamily="49" charset="-122"/>
                <a:ea typeface="黑体" pitchFamily="49" charset="-122"/>
              </a:rPr>
              <a:t>作文内容要具体。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1331640" y="1618803"/>
            <a:ext cx="4968552" cy="1384995"/>
          </a:xfrm>
          <a:prstGeom prst="wedgeRectCallout">
            <a:avLst>
              <a:gd name="adj1" fmla="val 62492"/>
              <a:gd name="adj2" fmla="val 48081"/>
            </a:avLst>
          </a:prstGeom>
          <a:noFill/>
          <a:ln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indent="361950">
              <a:lnSpc>
                <a:spcPct val="150000"/>
              </a:lnSpc>
            </a:pPr>
            <a:r>
              <a:rPr lang="en-US" altLang="zh-CN" sz="2800" dirty="0">
                <a:ea typeface="黑体" pitchFamily="49" charset="-122"/>
              </a:rPr>
              <a:t>1.</a:t>
            </a:r>
            <a:r>
              <a:rPr lang="zh-CN" altLang="en-US" sz="2800" dirty="0">
                <a:ea typeface="黑体" pitchFamily="49" charset="-122"/>
              </a:rPr>
              <a:t>写科幻故事，想象要源于生活，有所依据，令人信服。</a:t>
            </a: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910268" y="2214560"/>
            <a:ext cx="1694180" cy="224853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762" y="571950"/>
            <a:ext cx="366860" cy="456339"/>
          </a:xfrm>
          <a:prstGeom prst="rect">
            <a:avLst/>
          </a:prstGeom>
        </p:spPr>
      </p:pic>
      <p:sp>
        <p:nvSpPr>
          <p:cNvPr id="6" name="文本框 14"/>
          <p:cNvSpPr txBox="1"/>
          <p:nvPr/>
        </p:nvSpPr>
        <p:spPr>
          <a:xfrm>
            <a:off x="642910" y="500048"/>
            <a:ext cx="2003356" cy="561692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3200" b="1" dirty="0">
                <a:solidFill>
                  <a:srgbClr val="875000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写法指导</a:t>
            </a:r>
          </a:p>
        </p:txBody>
      </p:sp>
    </p:spTree>
    <p:extLst>
      <p:ext uri="{BB962C8B-B14F-4D97-AF65-F5344CB8AC3E}">
        <p14:creationId xmlns:p14="http://schemas.microsoft.com/office/powerpoint/2010/main" val="21218647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93297" y="1985585"/>
            <a:ext cx="779512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>
                <a:ea typeface="楷体" pitchFamily="49" charset="-122"/>
              </a:rPr>
              <a:t>       那天晚上，玛琪甚至把这件事记在自己的日记里了。</a:t>
            </a:r>
            <a:r>
              <a:rPr lang="en-US" altLang="zh-CN" sz="2400" b="1" dirty="0">
                <a:ea typeface="楷体" pitchFamily="49" charset="-122"/>
              </a:rPr>
              <a:t>2155</a:t>
            </a:r>
            <a:r>
              <a:rPr lang="zh-CN" altLang="en-US" sz="2400" b="1" dirty="0">
                <a:ea typeface="楷体" pitchFamily="49" charset="-122"/>
              </a:rPr>
              <a:t>年</a:t>
            </a:r>
            <a:r>
              <a:rPr lang="en-US" altLang="zh-CN" sz="2400" b="1" dirty="0">
                <a:ea typeface="楷体" pitchFamily="49" charset="-122"/>
              </a:rPr>
              <a:t>5</a:t>
            </a:r>
            <a:r>
              <a:rPr lang="zh-CN" altLang="en-US" sz="2400" b="1" dirty="0">
                <a:ea typeface="楷体" pitchFamily="49" charset="-122"/>
              </a:rPr>
              <a:t>月</a:t>
            </a:r>
            <a:r>
              <a:rPr lang="en-US" altLang="zh-CN" sz="2400" b="1" dirty="0">
                <a:ea typeface="楷体" pitchFamily="49" charset="-122"/>
              </a:rPr>
              <a:t>17</a:t>
            </a:r>
            <a:r>
              <a:rPr lang="zh-CN" altLang="en-US" sz="2400" b="1" dirty="0">
                <a:ea typeface="楷体" pitchFamily="49" charset="-122"/>
              </a:rPr>
              <a:t>日这一天里她写道：</a:t>
            </a:r>
            <a:r>
              <a:rPr lang="en-US" altLang="zh-CN" sz="2400" b="1" dirty="0">
                <a:ea typeface="楷体" pitchFamily="49" charset="-122"/>
              </a:rPr>
              <a:t>“</a:t>
            </a:r>
            <a:r>
              <a:rPr lang="zh-CN" altLang="en-US" sz="2400" b="1" dirty="0">
                <a:ea typeface="楷体" pitchFamily="49" charset="-122"/>
              </a:rPr>
              <a:t>今天，托米发现了一</a:t>
            </a:r>
            <a:endParaRPr lang="en-US" altLang="zh-CN" sz="2400" b="1" dirty="0">
              <a:ea typeface="楷体" pitchFamily="49" charset="-122"/>
            </a:endParaRPr>
          </a:p>
          <a:p>
            <a:r>
              <a:rPr lang="zh-CN" altLang="en-US" sz="2400" b="1" dirty="0">
                <a:ea typeface="楷体" pitchFamily="49" charset="-122"/>
              </a:rPr>
              <a:t>本真正的书！</a:t>
            </a:r>
            <a:r>
              <a:rPr lang="en-US" altLang="zh-CN" sz="2400" b="1" dirty="0">
                <a:ea typeface="楷体" pitchFamily="49" charset="-122"/>
              </a:rPr>
              <a:t>”</a:t>
            </a:r>
            <a:endParaRPr lang="zh-CN" altLang="en-US" sz="2400" b="1" dirty="0">
              <a:ea typeface="楷体" pitchFamily="49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593297" y="430560"/>
            <a:ext cx="201622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回顾课文</a:t>
            </a:r>
          </a:p>
        </p:txBody>
      </p:sp>
      <p:sp>
        <p:nvSpPr>
          <p:cNvPr id="4" name="矩形 3"/>
          <p:cNvSpPr/>
          <p:nvPr/>
        </p:nvSpPr>
        <p:spPr>
          <a:xfrm>
            <a:off x="593297" y="1006624"/>
            <a:ext cx="792961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dirty="0">
                <a:latin typeface="黑体" pitchFamily="49" charset="-122"/>
                <a:ea typeface="黑体" pitchFamily="49" charset="-122"/>
                <a:cs typeface="楷体" panose="02010609060101010101" pitchFamily="49" charset="-122"/>
              </a:rPr>
              <a:t>    读下面的句子，你通过什么内容可知，这是科幻故事，为了增强真实性，作者又是怎么写的？</a:t>
            </a:r>
          </a:p>
        </p:txBody>
      </p:sp>
      <p:sp>
        <p:nvSpPr>
          <p:cNvPr id="5" name="矩形 4"/>
          <p:cNvSpPr/>
          <p:nvPr/>
        </p:nvSpPr>
        <p:spPr>
          <a:xfrm>
            <a:off x="593296" y="3262679"/>
            <a:ext cx="772311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628650"/>
            <a:r>
              <a:rPr lang="zh-CN" altLang="en-US" sz="2400" u="sng" dirty="0">
                <a:solidFill>
                  <a:srgbClr val="FF00FF"/>
                </a:solidFill>
                <a:ea typeface="黑体" pitchFamily="49" charset="-122"/>
                <a:cs typeface="楷体" panose="02010609060101010101" pitchFamily="49" charset="-122"/>
              </a:rPr>
              <a:t>“</a:t>
            </a:r>
            <a:r>
              <a:rPr lang="en-US" altLang="zh-CN" sz="2400" u="sng" dirty="0">
                <a:solidFill>
                  <a:srgbClr val="FF00FF"/>
                </a:solidFill>
                <a:ea typeface="黑体" pitchFamily="49" charset="-122"/>
                <a:cs typeface="楷体" panose="02010609060101010101" pitchFamily="49" charset="-122"/>
              </a:rPr>
              <a:t>2155</a:t>
            </a:r>
            <a:r>
              <a:rPr lang="zh-CN" altLang="en-US" sz="2400" u="sng" dirty="0">
                <a:solidFill>
                  <a:srgbClr val="FF00FF"/>
                </a:solidFill>
                <a:ea typeface="黑体" pitchFamily="49" charset="-122"/>
                <a:cs typeface="楷体" panose="02010609060101010101" pitchFamily="49" charset="-122"/>
              </a:rPr>
              <a:t>年</a:t>
            </a:r>
            <a:r>
              <a:rPr lang="en-US" altLang="zh-CN" sz="2400" u="sng" dirty="0">
                <a:solidFill>
                  <a:srgbClr val="FF00FF"/>
                </a:solidFill>
                <a:ea typeface="黑体" pitchFamily="49" charset="-122"/>
                <a:cs typeface="楷体" panose="02010609060101010101" pitchFamily="49" charset="-122"/>
              </a:rPr>
              <a:t>5</a:t>
            </a:r>
            <a:r>
              <a:rPr lang="zh-CN" altLang="en-US" sz="2400" u="sng" dirty="0">
                <a:solidFill>
                  <a:srgbClr val="FF00FF"/>
                </a:solidFill>
                <a:ea typeface="黑体" pitchFamily="49" charset="-122"/>
                <a:cs typeface="楷体" panose="02010609060101010101" pitchFamily="49" charset="-122"/>
              </a:rPr>
              <a:t>月</a:t>
            </a:r>
            <a:r>
              <a:rPr lang="en-US" altLang="zh-CN" sz="2400" u="sng" dirty="0">
                <a:solidFill>
                  <a:srgbClr val="FF00FF"/>
                </a:solidFill>
                <a:ea typeface="黑体" pitchFamily="49" charset="-122"/>
                <a:cs typeface="楷体" panose="02010609060101010101" pitchFamily="49" charset="-122"/>
              </a:rPr>
              <a:t>17</a:t>
            </a:r>
            <a:r>
              <a:rPr lang="zh-CN" altLang="en-US" sz="2400" u="sng" dirty="0">
                <a:solidFill>
                  <a:srgbClr val="FF00FF"/>
                </a:solidFill>
                <a:ea typeface="黑体" pitchFamily="49" charset="-122"/>
                <a:cs typeface="楷体" panose="02010609060101010101" pitchFamily="49" charset="-122"/>
              </a:rPr>
              <a:t>日”</a:t>
            </a:r>
            <a:r>
              <a:rPr lang="zh-CN" altLang="en-US" sz="2400" dirty="0">
                <a:ea typeface="黑体" pitchFamily="49" charset="-122"/>
                <a:cs typeface="楷体" panose="02010609060101010101" pitchFamily="49" charset="-122"/>
              </a:rPr>
              <a:t>表明下面的故事是幻想的，为了增强真实性，作者写道：</a:t>
            </a:r>
            <a:r>
              <a:rPr lang="zh-CN" altLang="en-US" sz="2400" u="sng" dirty="0">
                <a:solidFill>
                  <a:srgbClr val="FF00FF"/>
                </a:solidFill>
                <a:ea typeface="黑体" pitchFamily="49" charset="-122"/>
                <a:cs typeface="楷体" panose="02010609060101010101" pitchFamily="49" charset="-122"/>
              </a:rPr>
              <a:t>玛琪甚至把这件事记在自己的日记里了。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58298" y="1491630"/>
            <a:ext cx="846217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latin typeface="楷体" pitchFamily="49" charset="-122"/>
                <a:ea typeface="楷体" pitchFamily="49" charset="-122"/>
              </a:rPr>
              <a:t>    </a:t>
            </a:r>
            <a:r>
              <a:rPr lang="zh-CN" altLang="en-US" sz="2400" b="1" dirty="0">
                <a:latin typeface="楷体" pitchFamily="49" charset="-122"/>
                <a:ea typeface="楷体" pitchFamily="49" charset="-122"/>
              </a:rPr>
              <a:t>玛琪和托米翻着这本书，书页已经发黄，皱皱巴巴的。他们读到的字全都静止不动，不像他们通常在荧光屏上看到的那样，顺序移动，真是有趣极了，你说是不是？读到后面，再翻回来看前面的一页时，刚刚读过的那些字仍然停留在原地。</a:t>
            </a:r>
          </a:p>
        </p:txBody>
      </p:sp>
      <p:sp>
        <p:nvSpPr>
          <p:cNvPr id="3" name="矩形 2"/>
          <p:cNvSpPr/>
          <p:nvPr/>
        </p:nvSpPr>
        <p:spPr>
          <a:xfrm>
            <a:off x="251520" y="411510"/>
            <a:ext cx="201622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回顾课文</a:t>
            </a:r>
          </a:p>
        </p:txBody>
      </p:sp>
      <p:sp>
        <p:nvSpPr>
          <p:cNvPr id="4" name="矩形 3"/>
          <p:cNvSpPr/>
          <p:nvPr/>
        </p:nvSpPr>
        <p:spPr>
          <a:xfrm>
            <a:off x="323528" y="968410"/>
            <a:ext cx="621510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dirty="0">
                <a:latin typeface="黑体" pitchFamily="49" charset="-122"/>
                <a:ea typeface="黑体" pitchFamily="49" charset="-122"/>
                <a:cs typeface="楷体" panose="02010609060101010101" pitchFamily="49" charset="-122"/>
              </a:rPr>
              <a:t>你觉得这本书的神奇表现在哪些地方？</a:t>
            </a:r>
          </a:p>
        </p:txBody>
      </p:sp>
      <p:sp>
        <p:nvSpPr>
          <p:cNvPr id="5" name="矩形 4"/>
          <p:cNvSpPr/>
          <p:nvPr/>
        </p:nvSpPr>
        <p:spPr>
          <a:xfrm>
            <a:off x="539552" y="3234104"/>
            <a:ext cx="788896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628650"/>
            <a:r>
              <a:rPr lang="zh-CN" altLang="en-US" sz="2400" u="sng" dirty="0">
                <a:solidFill>
                  <a:srgbClr val="FF00FF"/>
                </a:solidFill>
                <a:latin typeface="黑体" pitchFamily="49" charset="-122"/>
                <a:ea typeface="黑体" pitchFamily="49" charset="-122"/>
                <a:cs typeface="楷体" panose="02010609060101010101" pitchFamily="49" charset="-122"/>
              </a:rPr>
              <a:t>“他们读到的字全都静止不动。”</a:t>
            </a:r>
            <a:r>
              <a:rPr lang="en-US" altLang="zh-CN" sz="2400" u="sng" dirty="0">
                <a:solidFill>
                  <a:srgbClr val="FF00FF"/>
                </a:solidFill>
                <a:latin typeface="黑体" pitchFamily="49" charset="-122"/>
                <a:ea typeface="黑体" pitchFamily="49" charset="-122"/>
                <a:cs typeface="楷体" panose="02010609060101010101" pitchFamily="49" charset="-122"/>
              </a:rPr>
              <a:t>“</a:t>
            </a:r>
            <a:r>
              <a:rPr lang="zh-CN" altLang="en-US" sz="2400" u="sng" dirty="0">
                <a:solidFill>
                  <a:srgbClr val="FF00FF"/>
                </a:solidFill>
                <a:latin typeface="黑体" pitchFamily="49" charset="-122"/>
                <a:ea typeface="黑体" pitchFamily="49" charset="-122"/>
                <a:cs typeface="楷体" panose="02010609060101010101" pitchFamily="49" charset="-122"/>
              </a:rPr>
              <a:t>再翻回来看前面的一页时，刚刚读过的那些字仍然停留在原地。</a:t>
            </a:r>
            <a:r>
              <a:rPr lang="en-US" altLang="zh-CN" sz="2400" u="sng" dirty="0">
                <a:solidFill>
                  <a:srgbClr val="FF00FF"/>
                </a:solidFill>
                <a:latin typeface="黑体" pitchFamily="49" charset="-122"/>
                <a:ea typeface="黑体" pitchFamily="49" charset="-122"/>
                <a:cs typeface="楷体" panose="02010609060101010101" pitchFamily="49" charset="-122"/>
              </a:rPr>
              <a:t>”</a:t>
            </a:r>
            <a:r>
              <a:rPr lang="zh-CN" altLang="en-US" sz="2400" dirty="0">
                <a:latin typeface="黑体" pitchFamily="49" charset="-122"/>
                <a:ea typeface="黑体" pitchFamily="49" charset="-122"/>
                <a:cs typeface="楷体" panose="02010609060101010101" pitchFamily="49" charset="-122"/>
              </a:rPr>
              <a:t>这种书给人们的阅读带来了多大便利！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76080" y="640956"/>
            <a:ext cx="518457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dirty="0">
                <a:latin typeface="黑体" pitchFamily="49" charset="-122"/>
                <a:ea typeface="黑体" pitchFamily="49" charset="-122"/>
              </a:rPr>
              <a:t>    你能发挥想象，说一说大脑是如何直接从书上拷贝知识的吗？</a:t>
            </a: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2964351"/>
            <a:ext cx="3092912" cy="16956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3398" y="640956"/>
            <a:ext cx="3499081" cy="40190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955" y="640956"/>
            <a:ext cx="520700" cy="50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02723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2726432" y="957869"/>
            <a:ext cx="6166048" cy="31260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800" b="1" dirty="0">
                <a:solidFill>
                  <a:srgbClr val="C00000"/>
                </a:solidFill>
                <a:latin typeface="楷体" pitchFamily="49" charset="-122"/>
                <a:ea typeface="楷体" pitchFamily="49" charset="-122"/>
              </a:rPr>
              <a:t>    只见李博士拿出知识拷贝器，这是一台像笔记本电脑一样大的电脑，将两根线在乐乐的太阳穴部位接住，只用了一秒钟，知识就拷贝到了乐乐的大脑中。电脑中传来“拷贝完毕，可以使用”的声音。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23" r="6387"/>
          <a:stretch/>
        </p:blipFill>
        <p:spPr bwMode="auto">
          <a:xfrm>
            <a:off x="0" y="771550"/>
            <a:ext cx="2686050" cy="34798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65570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6768" y="1562498"/>
            <a:ext cx="1694180" cy="2248535"/>
          </a:xfrm>
          <a:prstGeom prst="rect">
            <a:avLst/>
          </a:prstGeom>
        </p:spPr>
      </p:pic>
      <p:sp>
        <p:nvSpPr>
          <p:cNvPr id="6" name="矩形标注 5"/>
          <p:cNvSpPr/>
          <p:nvPr/>
        </p:nvSpPr>
        <p:spPr>
          <a:xfrm>
            <a:off x="3000364" y="1214428"/>
            <a:ext cx="4000528" cy="928694"/>
          </a:xfrm>
          <a:prstGeom prst="wedgeRectCallout">
            <a:avLst>
              <a:gd name="adj1" fmla="val -55777"/>
              <a:gd name="adj2" fmla="val 41092"/>
            </a:avLst>
          </a:prstGeom>
          <a:grpFill/>
          <a:ln>
            <a:solidFill>
              <a:srgbClr val="7030A0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CN" sz="3200" dirty="0">
                <a:solidFill>
                  <a:schemeClr val="tx1"/>
                </a:solidFill>
                <a:ea typeface="黑体" pitchFamily="49" charset="-122"/>
              </a:rPr>
              <a:t>2.</a:t>
            </a:r>
            <a:r>
              <a:rPr lang="zh-CN" altLang="en-US" sz="3200" dirty="0">
                <a:solidFill>
                  <a:schemeClr val="tx1"/>
                </a:solidFill>
                <a:ea typeface="黑体" pitchFamily="49" charset="-122"/>
              </a:rPr>
              <a:t>写作时要大胆想象。</a:t>
            </a:r>
          </a:p>
        </p:txBody>
      </p:sp>
    </p:spTree>
    <p:extLst>
      <p:ext uri="{BB962C8B-B14F-4D97-AF65-F5344CB8AC3E}">
        <p14:creationId xmlns:p14="http://schemas.microsoft.com/office/powerpoint/2010/main" val="6899028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71459" y="1669554"/>
            <a:ext cx="807249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dirty="0">
                <a:latin typeface="楷体" pitchFamily="49" charset="-122"/>
                <a:ea typeface="楷体" pitchFamily="49" charset="-122"/>
              </a:rPr>
              <a:t>    </a:t>
            </a:r>
            <a:r>
              <a:rPr lang="zh-CN" altLang="en-US" sz="2400" b="1" dirty="0">
                <a:latin typeface="楷体" pitchFamily="49" charset="-122"/>
                <a:ea typeface="楷体" pitchFamily="49" charset="-122"/>
              </a:rPr>
              <a:t>我认为是这个机器里的地理部分调得太快了一些，这种事是常有的。我把它调慢了，已经适合十岁左右孩子们的水平了。说实在的，她总的学习情况能够令人满意了。</a:t>
            </a:r>
          </a:p>
        </p:txBody>
      </p:sp>
      <p:sp>
        <p:nvSpPr>
          <p:cNvPr id="3" name="矩形 2"/>
          <p:cNvSpPr/>
          <p:nvPr/>
        </p:nvSpPr>
        <p:spPr>
          <a:xfrm>
            <a:off x="323528" y="411510"/>
            <a:ext cx="201622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回顾课文</a:t>
            </a:r>
          </a:p>
        </p:txBody>
      </p:sp>
      <p:sp>
        <p:nvSpPr>
          <p:cNvPr id="4" name="矩形 3"/>
          <p:cNvSpPr/>
          <p:nvPr/>
        </p:nvSpPr>
        <p:spPr>
          <a:xfrm>
            <a:off x="405061" y="1057265"/>
            <a:ext cx="628654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dirty="0">
                <a:latin typeface="黑体" pitchFamily="49" charset="-122"/>
                <a:ea typeface="黑体" pitchFamily="49" charset="-122"/>
                <a:cs typeface="楷体" panose="02010609060101010101" pitchFamily="49" charset="-122"/>
              </a:rPr>
              <a:t>读下面的语段，你觉得哪些地方神奇？</a:t>
            </a:r>
          </a:p>
        </p:txBody>
      </p:sp>
      <p:sp>
        <p:nvSpPr>
          <p:cNvPr id="5" name="矩形 4"/>
          <p:cNvSpPr/>
          <p:nvPr/>
        </p:nvSpPr>
        <p:spPr>
          <a:xfrm>
            <a:off x="351452" y="3579862"/>
            <a:ext cx="818098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dirty="0">
                <a:latin typeface="黑体" pitchFamily="49" charset="-122"/>
                <a:ea typeface="黑体" pitchFamily="49" charset="-122"/>
                <a:cs typeface="楷体" panose="02010609060101010101" pitchFamily="49" charset="-122"/>
              </a:rPr>
              <a:t> </a:t>
            </a:r>
            <a:r>
              <a:rPr lang="zh-CN" altLang="en-US" sz="2800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  <a:cs typeface="楷体" panose="02010609060101010101" pitchFamily="49" charset="-122"/>
              </a:rPr>
              <a:t>能通过自主调节，改变知识的结构，多么神奇呀！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034933" y="1851670"/>
            <a:ext cx="6879708" cy="107721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zh-CN" altLang="en-US" sz="3200" dirty="0">
                <a:latin typeface="黑体" pitchFamily="49" charset="-122"/>
                <a:ea typeface="黑体" pitchFamily="49" charset="-122"/>
              </a:rPr>
              <a:t>    故事里写了哪些现实中并不存在，却看起来令人信服的科学技术？</a:t>
            </a:r>
          </a:p>
        </p:txBody>
      </p:sp>
      <p:sp>
        <p:nvSpPr>
          <p:cNvPr id="2" name="矩形 1"/>
          <p:cNvSpPr/>
          <p:nvPr/>
        </p:nvSpPr>
        <p:spPr>
          <a:xfrm>
            <a:off x="3725741" y="277813"/>
            <a:ext cx="147187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4000" b="1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交 流</a:t>
            </a:r>
            <a:endParaRPr lang="zh-CN" altLang="en-US" sz="1800" b="1" dirty="0">
              <a:solidFill>
                <a:srgbClr val="FF0000"/>
              </a:solidFill>
              <a:ea typeface="黑体" pitchFamily="49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1259632" y="1087408"/>
            <a:ext cx="6264696" cy="584775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zh-CN" altLang="en-US" sz="3200" dirty="0">
                <a:solidFill>
                  <a:prstClr val="black"/>
                </a:solidFill>
                <a:latin typeface="黑体" pitchFamily="49" charset="-122"/>
                <a:ea typeface="黑体" pitchFamily="49" charset="-122"/>
              </a:rPr>
              <a:t>你印象最深刻的科幻故事是什么？</a:t>
            </a:r>
            <a:endParaRPr lang="zh-CN" altLang="en-US" dirty="0">
              <a:ea typeface="黑体" pitchFamily="49" charset="-122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021826" y="3147814"/>
            <a:ext cx="6879708" cy="107721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zh-CN" altLang="en-US" sz="3200" dirty="0">
                <a:latin typeface="黑体" pitchFamily="49" charset="-122"/>
                <a:ea typeface="黑体" pitchFamily="49" charset="-122"/>
              </a:rPr>
              <a:t>    这些科学技术对人们的生活和命运产生了什么影响？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3923928" y="1314946"/>
            <a:ext cx="417989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3200" dirty="0">
                <a:latin typeface="黑体" pitchFamily="49" charset="-122"/>
                <a:ea typeface="黑体" pitchFamily="49" charset="-122"/>
              </a:rPr>
              <a:t>    展开想象，写一写人在火星上生活，可能发生的事情。</a:t>
            </a: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7278" y="1544588"/>
            <a:ext cx="520700" cy="508000"/>
          </a:xfrm>
          <a:prstGeom prst="rect">
            <a:avLst/>
          </a:prstGeom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962" b="7704"/>
          <a:stretch/>
        </p:blipFill>
        <p:spPr bwMode="auto">
          <a:xfrm>
            <a:off x="562372" y="1203598"/>
            <a:ext cx="2857500" cy="2438400"/>
          </a:xfrm>
          <a:prstGeom prst="ellipse">
            <a:avLst/>
          </a:prstGeom>
          <a:ln>
            <a:noFill/>
          </a:ln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81264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630610" y="915566"/>
            <a:ext cx="7848872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628650" defTabSz="914400">
              <a:lnSpc>
                <a:spcPct val="150000"/>
              </a:lnSpc>
            </a:pPr>
            <a:r>
              <a:rPr lang="zh-CN" altLang="en-US" sz="2400" b="1" dirty="0">
                <a:solidFill>
                  <a:srgbClr val="C00000"/>
                </a:solidFill>
                <a:ea typeface="楷体" pitchFamily="49" charset="-122"/>
                <a:cs typeface="宋体" panose="02010600030101010101" pitchFamily="2" charset="-122"/>
              </a:rPr>
              <a:t>火星的夜晚特别有趣，以前在地球上，睡觉时，非常的热，而到了火星上，不仅很凉快，而且可以开上小型飞机，到太空中看星星，看月亮，非常美丽。到了深夜，人们用陨石做的房子会自然发光，五彩缤纷的，我躺在陨石做的能量床上，看着纳米技术造的微型电视</a:t>
            </a:r>
            <a:r>
              <a:rPr lang="en-US" altLang="zh-CN" sz="2400" b="1" dirty="0">
                <a:solidFill>
                  <a:srgbClr val="C00000"/>
                </a:solidFill>
                <a:ea typeface="楷体" pitchFamily="49" charset="-122"/>
                <a:cs typeface="宋体" panose="02010600030101010101" pitchFamily="2" charset="-122"/>
              </a:rPr>
              <a:t>……</a:t>
            </a:r>
            <a:endParaRPr lang="zh-CN" altLang="en-US" sz="2400" b="1" dirty="0">
              <a:solidFill>
                <a:srgbClr val="C00000"/>
              </a:solidFill>
              <a:ea typeface="楷体" pitchFamily="49" charset="-122"/>
              <a:cs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9350677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219055" y="426869"/>
            <a:ext cx="2330450" cy="560705"/>
            <a:chOff x="292074" y="533430"/>
            <a:chExt cx="3107265" cy="747607"/>
          </a:xfrm>
        </p:grpSpPr>
        <p:sp>
          <p:nvSpPr>
            <p:cNvPr id="3" name="文本框 14"/>
            <p:cNvSpPr txBox="1"/>
            <p:nvPr/>
          </p:nvSpPr>
          <p:spPr>
            <a:xfrm>
              <a:off x="832247" y="533430"/>
              <a:ext cx="2567092" cy="747607"/>
            </a:xfrm>
            <a:prstGeom prst="rect">
              <a:avLst/>
            </a:prstGeom>
            <a:noFill/>
          </p:spPr>
          <p:txBody>
            <a:bodyPr wrap="square" lIns="68580" tIns="34290" rIns="68580" bIns="34290" rtlCol="0">
              <a:spAutoFit/>
            </a:bodyPr>
            <a:lstStyle/>
            <a:p>
              <a:r>
                <a:rPr lang="zh-CN" altLang="en-US" sz="3200" b="1" dirty="0">
                  <a:solidFill>
                    <a:srgbClr val="875000"/>
                  </a:solidFill>
                  <a:latin typeface="幼圆" panose="02010509060101010101" pitchFamily="49" charset="-122"/>
                  <a:ea typeface="幼圆" panose="02010509060101010101" pitchFamily="49" charset="-122"/>
                </a:rPr>
                <a:t>写作提纲</a:t>
              </a:r>
            </a:p>
          </p:txBody>
        </p:sp>
        <p:pic>
          <p:nvPicPr>
            <p:cNvPr id="4" name="图片 3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2074" y="533430"/>
              <a:ext cx="540173" cy="672254"/>
            </a:xfrm>
            <a:prstGeom prst="rect">
              <a:avLst/>
            </a:prstGeom>
          </p:spPr>
        </p:pic>
      </p:grpSp>
      <p:sp>
        <p:nvSpPr>
          <p:cNvPr id="5" name="矩形 4"/>
          <p:cNvSpPr/>
          <p:nvPr/>
        </p:nvSpPr>
        <p:spPr>
          <a:xfrm>
            <a:off x="1586845" y="1779662"/>
            <a:ext cx="725641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600" dirty="0">
                <a:solidFill>
                  <a:prstClr val="black"/>
                </a:solidFill>
                <a:latin typeface="黑体" pitchFamily="49" charset="-122"/>
                <a:ea typeface="黑体" pitchFamily="49" charset="-122"/>
              </a:rPr>
              <a:t>    知道了写法也不要急于下笔，先好好构思，编写好写作提纲。</a:t>
            </a: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524" y="1419622"/>
            <a:ext cx="1694180" cy="22485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17760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259632" y="1491630"/>
            <a:ext cx="6480720" cy="257666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57150">
            <a:solidFill>
              <a:schemeClr val="accent1"/>
            </a:solidFill>
            <a:prstDash val="sysDash"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 b="1" dirty="0">
                <a:solidFill>
                  <a:prstClr val="black"/>
                </a:solidFill>
                <a:latin typeface="楷体" pitchFamily="49" charset="-122"/>
                <a:ea typeface="楷体" pitchFamily="49" charset="-122"/>
              </a:rPr>
              <a:t>1.</a:t>
            </a:r>
            <a:r>
              <a:rPr lang="zh-CN" altLang="en-US" sz="2800" b="1" dirty="0">
                <a:solidFill>
                  <a:prstClr val="black"/>
                </a:solidFill>
                <a:latin typeface="楷体" pitchFamily="49" charset="-122"/>
                <a:ea typeface="楷体" pitchFamily="49" charset="-122"/>
              </a:rPr>
              <a:t>要写的不可思议的科学技术是什么？</a:t>
            </a:r>
          </a:p>
          <a:p>
            <a:pPr>
              <a:lnSpc>
                <a:spcPct val="150000"/>
              </a:lnSpc>
            </a:pPr>
            <a:r>
              <a:rPr lang="en-US" altLang="zh-CN" sz="2800" b="1" dirty="0">
                <a:solidFill>
                  <a:prstClr val="black"/>
                </a:solidFill>
                <a:latin typeface="楷体" pitchFamily="49" charset="-122"/>
                <a:ea typeface="楷体" pitchFamily="49" charset="-122"/>
              </a:rPr>
              <a:t>2.</a:t>
            </a:r>
            <a:r>
              <a:rPr lang="zh-CN" altLang="en-US" sz="2800" b="1" dirty="0">
                <a:solidFill>
                  <a:prstClr val="black"/>
                </a:solidFill>
                <a:latin typeface="楷体" pitchFamily="49" charset="-122"/>
                <a:ea typeface="楷体" pitchFamily="49" charset="-122"/>
              </a:rPr>
              <a:t>叙述一个什么经历表现这一技术？</a:t>
            </a:r>
          </a:p>
          <a:p>
            <a:pPr>
              <a:lnSpc>
                <a:spcPct val="150000"/>
              </a:lnSpc>
            </a:pPr>
            <a:r>
              <a:rPr lang="en-US" altLang="zh-CN" sz="2800" b="1" dirty="0">
                <a:solidFill>
                  <a:prstClr val="black"/>
                </a:solidFill>
                <a:latin typeface="楷体" pitchFamily="49" charset="-122"/>
                <a:ea typeface="楷体" pitchFamily="49" charset="-122"/>
              </a:rPr>
              <a:t>3.</a:t>
            </a:r>
            <a:r>
              <a:rPr lang="zh-CN" altLang="en-US" sz="2800" b="1" dirty="0">
                <a:solidFill>
                  <a:prstClr val="black"/>
                </a:solidFill>
                <a:latin typeface="楷体" pitchFamily="49" charset="-122"/>
                <a:ea typeface="楷体" pitchFamily="49" charset="-122"/>
              </a:rPr>
              <a:t>这个经历的起因、发展、结果是什么？</a:t>
            </a:r>
          </a:p>
          <a:p>
            <a:pPr>
              <a:lnSpc>
                <a:spcPct val="150000"/>
              </a:lnSpc>
            </a:pPr>
            <a:r>
              <a:rPr lang="en-US" altLang="zh-CN" sz="2800" b="1" dirty="0">
                <a:solidFill>
                  <a:prstClr val="black"/>
                </a:solidFill>
                <a:latin typeface="楷体" pitchFamily="49" charset="-122"/>
                <a:ea typeface="楷体" pitchFamily="49" charset="-122"/>
              </a:rPr>
              <a:t>4.</a:t>
            </a:r>
            <a:r>
              <a:rPr lang="zh-CN" altLang="en-US" sz="2800" b="1" dirty="0">
                <a:solidFill>
                  <a:prstClr val="black"/>
                </a:solidFill>
                <a:latin typeface="楷体" pitchFamily="49" charset="-122"/>
                <a:ea typeface="楷体" pitchFamily="49" charset="-122"/>
              </a:rPr>
              <a:t>打算拟定什么题目？</a:t>
            </a:r>
          </a:p>
        </p:txBody>
      </p:sp>
      <p:sp>
        <p:nvSpPr>
          <p:cNvPr id="3" name="矩形 2"/>
          <p:cNvSpPr/>
          <p:nvPr/>
        </p:nvSpPr>
        <p:spPr>
          <a:xfrm>
            <a:off x="3191455" y="699542"/>
            <a:ext cx="34305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b="1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习作提纲要求</a:t>
            </a:r>
          </a:p>
        </p:txBody>
      </p:sp>
    </p:spTree>
    <p:extLst>
      <p:ext uri="{BB962C8B-B14F-4D97-AF65-F5344CB8AC3E}">
        <p14:creationId xmlns:p14="http://schemas.microsoft.com/office/powerpoint/2010/main" val="25457993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组合 30"/>
          <p:cNvGrpSpPr/>
          <p:nvPr/>
        </p:nvGrpSpPr>
        <p:grpSpPr>
          <a:xfrm>
            <a:off x="761628" y="709067"/>
            <a:ext cx="604639" cy="3539430"/>
            <a:chOff x="736526" y="1491630"/>
            <a:chExt cx="604639" cy="3539430"/>
          </a:xfrm>
        </p:grpSpPr>
        <p:sp>
          <p:nvSpPr>
            <p:cNvPr id="3" name="矩形 2"/>
            <p:cNvSpPr/>
            <p:nvPr/>
          </p:nvSpPr>
          <p:spPr>
            <a:xfrm>
              <a:off x="736526" y="1523330"/>
              <a:ext cx="576064" cy="3496345"/>
            </a:xfrm>
            <a:prstGeom prst="rect">
              <a:avLst/>
            </a:prstGeom>
            <a:grpFill/>
            <a:ln>
              <a:solidFill>
                <a:srgbClr val="00B050"/>
              </a:solidFill>
            </a:ln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8" name="矩形 17"/>
            <p:cNvSpPr/>
            <p:nvPr/>
          </p:nvSpPr>
          <p:spPr>
            <a:xfrm>
              <a:off x="744191" y="1491630"/>
              <a:ext cx="596974" cy="353943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zh-CN" altLang="en-US" sz="2800" dirty="0">
                  <a:latin typeface="黑体" pitchFamily="49" charset="-122"/>
                  <a:ea typeface="黑体" pitchFamily="49" charset="-122"/>
                </a:rPr>
                <a:t>神奇的知识拷贝器</a:t>
              </a:r>
            </a:p>
          </p:txBody>
        </p:sp>
      </p:grpSp>
      <p:grpSp>
        <p:nvGrpSpPr>
          <p:cNvPr id="2" name="组合 1"/>
          <p:cNvGrpSpPr/>
          <p:nvPr/>
        </p:nvGrpSpPr>
        <p:grpSpPr>
          <a:xfrm>
            <a:off x="2321750" y="555526"/>
            <a:ext cx="3402380" cy="648072"/>
            <a:chOff x="2411760" y="1641376"/>
            <a:chExt cx="1528251" cy="648072"/>
          </a:xfrm>
          <a:effectLst/>
        </p:grpSpPr>
        <p:sp>
          <p:nvSpPr>
            <p:cNvPr id="6" name="矩形 5"/>
            <p:cNvSpPr/>
            <p:nvPr/>
          </p:nvSpPr>
          <p:spPr>
            <a:xfrm>
              <a:off x="2411760" y="1641376"/>
              <a:ext cx="1528251" cy="648072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solidFill>
                <a:srgbClr val="00B050"/>
              </a:solidFill>
            </a:ln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9" name="矩形 18"/>
            <p:cNvSpPr/>
            <p:nvPr/>
          </p:nvSpPr>
          <p:spPr>
            <a:xfrm>
              <a:off x="2419846" y="1755775"/>
              <a:ext cx="1492247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zh-CN" altLang="en-US" sz="2400" dirty="0">
                  <a:latin typeface="黑体" pitchFamily="49" charset="-122"/>
                  <a:ea typeface="黑体" pitchFamily="49" charset="-122"/>
                </a:rPr>
                <a:t>李博士发明“超级大脑”</a:t>
              </a:r>
            </a:p>
          </p:txBody>
        </p:sp>
      </p:grpSp>
      <p:grpSp>
        <p:nvGrpSpPr>
          <p:cNvPr id="23" name="组合 22"/>
          <p:cNvGrpSpPr/>
          <p:nvPr/>
        </p:nvGrpSpPr>
        <p:grpSpPr>
          <a:xfrm>
            <a:off x="3137327" y="1822886"/>
            <a:ext cx="4680520" cy="642342"/>
            <a:chOff x="3856089" y="1641376"/>
            <a:chExt cx="1296144" cy="642342"/>
          </a:xfrm>
          <a:effectLst/>
        </p:grpSpPr>
        <p:sp>
          <p:nvSpPr>
            <p:cNvPr id="9" name="矩形 8"/>
            <p:cNvSpPr/>
            <p:nvPr/>
          </p:nvSpPr>
          <p:spPr>
            <a:xfrm>
              <a:off x="3856089" y="1641376"/>
              <a:ext cx="1219967" cy="642342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solidFill>
                <a:srgbClr val="00B050"/>
              </a:solidFill>
            </a:ln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0" name="矩形 19"/>
            <p:cNvSpPr/>
            <p:nvPr/>
          </p:nvSpPr>
          <p:spPr>
            <a:xfrm>
              <a:off x="3856089" y="1732131"/>
              <a:ext cx="1296144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zh-CN" altLang="en-US" sz="2400" dirty="0">
                  <a:latin typeface="黑体" pitchFamily="49" charset="-122"/>
                  <a:ea typeface="黑体" pitchFamily="49" charset="-122"/>
                </a:rPr>
                <a:t>乐乐参与“超级大脑”验证试验</a:t>
              </a:r>
            </a:p>
          </p:txBody>
        </p:sp>
      </p:grpSp>
      <p:grpSp>
        <p:nvGrpSpPr>
          <p:cNvPr id="28" name="组合 27"/>
          <p:cNvGrpSpPr/>
          <p:nvPr/>
        </p:nvGrpSpPr>
        <p:grpSpPr>
          <a:xfrm>
            <a:off x="2321750" y="3169851"/>
            <a:ext cx="6120681" cy="664602"/>
            <a:chOff x="5436096" y="1650901"/>
            <a:chExt cx="1298115" cy="664602"/>
          </a:xfrm>
          <a:effectLst/>
        </p:grpSpPr>
        <p:sp>
          <p:nvSpPr>
            <p:cNvPr id="12" name="矩形 11"/>
            <p:cNvSpPr/>
            <p:nvPr/>
          </p:nvSpPr>
          <p:spPr>
            <a:xfrm>
              <a:off x="5436096" y="1650901"/>
              <a:ext cx="1252299" cy="664602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solidFill>
                <a:srgbClr val="00B050"/>
              </a:solidFill>
            </a:ln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1" name="矩形 20"/>
            <p:cNvSpPr/>
            <p:nvPr/>
          </p:nvSpPr>
          <p:spPr>
            <a:xfrm>
              <a:off x="5436096" y="1738397"/>
              <a:ext cx="1298115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zh-CN" altLang="en-US" sz="2400" dirty="0">
                  <a:latin typeface="黑体" pitchFamily="49" charset="-122"/>
                  <a:ea typeface="黑体" pitchFamily="49" charset="-122"/>
                </a:rPr>
                <a:t>实验成功，李博士为大家佩戴“超级大脑”</a:t>
              </a:r>
            </a:p>
          </p:txBody>
        </p:sp>
      </p:grpSp>
      <p:cxnSp>
        <p:nvCxnSpPr>
          <p:cNvPr id="30" name="曲线连接符 29"/>
          <p:cNvCxnSpPr/>
          <p:nvPr/>
        </p:nvCxnSpPr>
        <p:spPr>
          <a:xfrm>
            <a:off x="4211960" y="1203598"/>
            <a:ext cx="720080" cy="619288"/>
          </a:xfrm>
          <a:prstGeom prst="curvedConnector3">
            <a:avLst>
              <a:gd name="adj1" fmla="val 50000"/>
            </a:avLst>
          </a:prstGeom>
          <a:ln w="38100">
            <a:solidFill>
              <a:srgbClr val="00B050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曲线连接符 31"/>
          <p:cNvCxnSpPr/>
          <p:nvPr/>
        </p:nvCxnSpPr>
        <p:spPr>
          <a:xfrm rot="16200000" flipH="1">
            <a:off x="4894699" y="2525560"/>
            <a:ext cx="681632" cy="606950"/>
          </a:xfrm>
          <a:prstGeom prst="curvedConnector3">
            <a:avLst>
              <a:gd name="adj1" fmla="val 50000"/>
            </a:avLst>
          </a:prstGeom>
          <a:ln w="38100">
            <a:solidFill>
              <a:srgbClr val="00B050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064310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组合 30"/>
          <p:cNvGrpSpPr/>
          <p:nvPr/>
        </p:nvGrpSpPr>
        <p:grpSpPr>
          <a:xfrm>
            <a:off x="1229197" y="875259"/>
            <a:ext cx="606499" cy="3208659"/>
            <a:chOff x="725141" y="1595339"/>
            <a:chExt cx="1296144" cy="3208659"/>
          </a:xfrm>
        </p:grpSpPr>
        <p:sp>
          <p:nvSpPr>
            <p:cNvPr id="3" name="矩形 2"/>
            <p:cNvSpPr/>
            <p:nvPr/>
          </p:nvSpPr>
          <p:spPr>
            <a:xfrm>
              <a:off x="755575" y="1595339"/>
              <a:ext cx="1152128" cy="3208659"/>
            </a:xfrm>
            <a:prstGeom prst="rect">
              <a:avLst/>
            </a:prstGeom>
            <a:grpFill/>
            <a:ln>
              <a:solidFill>
                <a:srgbClr val="00B050"/>
              </a:solidFill>
            </a:ln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8" name="矩形 17"/>
            <p:cNvSpPr/>
            <p:nvPr/>
          </p:nvSpPr>
          <p:spPr>
            <a:xfrm>
              <a:off x="725141" y="1838310"/>
              <a:ext cx="1296144" cy="267765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sz="2800" dirty="0">
                  <a:latin typeface="黑体" pitchFamily="49" charset="-122"/>
                  <a:ea typeface="黑体" pitchFamily="49" charset="-122"/>
                </a:rPr>
                <a:t>火星上的生活</a:t>
              </a:r>
            </a:p>
          </p:txBody>
        </p:sp>
      </p:grpSp>
      <p:grpSp>
        <p:nvGrpSpPr>
          <p:cNvPr id="2" name="组合 1"/>
          <p:cNvGrpSpPr/>
          <p:nvPr/>
        </p:nvGrpSpPr>
        <p:grpSpPr>
          <a:xfrm>
            <a:off x="2849851" y="803552"/>
            <a:ext cx="3018294" cy="648072"/>
            <a:chOff x="2411760" y="1641376"/>
            <a:chExt cx="1029049" cy="648072"/>
          </a:xfrm>
        </p:grpSpPr>
        <p:sp>
          <p:nvSpPr>
            <p:cNvPr id="6" name="矩形 5"/>
            <p:cNvSpPr/>
            <p:nvPr/>
          </p:nvSpPr>
          <p:spPr>
            <a:xfrm>
              <a:off x="2411760" y="1641376"/>
              <a:ext cx="1029049" cy="648072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solidFill>
                <a:srgbClr val="00B050"/>
              </a:solidFill>
            </a:ln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9" name="矩形 18"/>
            <p:cNvSpPr/>
            <p:nvPr/>
          </p:nvSpPr>
          <p:spPr>
            <a:xfrm>
              <a:off x="2419846" y="1755775"/>
              <a:ext cx="985325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zh-CN" altLang="en-US" sz="2400" dirty="0">
                  <a:latin typeface="黑体" pitchFamily="49" charset="-122"/>
                  <a:ea typeface="黑体" pitchFamily="49" charset="-122"/>
                </a:rPr>
                <a:t>我们移居到了火星</a:t>
              </a:r>
            </a:p>
          </p:txBody>
        </p:sp>
      </p:grpSp>
      <p:grpSp>
        <p:nvGrpSpPr>
          <p:cNvPr id="28" name="组合 27"/>
          <p:cNvGrpSpPr/>
          <p:nvPr/>
        </p:nvGrpSpPr>
        <p:grpSpPr>
          <a:xfrm>
            <a:off x="3923929" y="3419316"/>
            <a:ext cx="3384375" cy="664602"/>
            <a:chOff x="5436096" y="1650901"/>
            <a:chExt cx="683601" cy="664602"/>
          </a:xfrm>
        </p:grpSpPr>
        <p:sp>
          <p:nvSpPr>
            <p:cNvPr id="12" name="矩形 11"/>
            <p:cNvSpPr/>
            <p:nvPr/>
          </p:nvSpPr>
          <p:spPr>
            <a:xfrm>
              <a:off x="5436096" y="1650901"/>
              <a:ext cx="683601" cy="664602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solidFill>
                <a:srgbClr val="00B050"/>
              </a:solidFill>
            </a:ln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1" name="矩形 20"/>
            <p:cNvSpPr/>
            <p:nvPr/>
          </p:nvSpPr>
          <p:spPr>
            <a:xfrm>
              <a:off x="5436096" y="1738397"/>
              <a:ext cx="683601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zh-CN" altLang="en-US" sz="2400" dirty="0">
                  <a:latin typeface="黑体" pitchFamily="49" charset="-122"/>
                  <a:ea typeface="黑体" pitchFamily="49" charset="-122"/>
                </a:rPr>
                <a:t>我们在火星的衣食住行</a:t>
              </a:r>
            </a:p>
          </p:txBody>
        </p:sp>
      </p:grpSp>
      <p:cxnSp>
        <p:nvCxnSpPr>
          <p:cNvPr id="30" name="曲线连接符 29"/>
          <p:cNvCxnSpPr/>
          <p:nvPr/>
        </p:nvCxnSpPr>
        <p:spPr>
          <a:xfrm>
            <a:off x="4373979" y="1480199"/>
            <a:ext cx="720080" cy="619288"/>
          </a:xfrm>
          <a:prstGeom prst="curvedConnector3">
            <a:avLst>
              <a:gd name="adj1" fmla="val 50000"/>
            </a:avLst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3" name="组合 22"/>
          <p:cNvGrpSpPr/>
          <p:nvPr/>
        </p:nvGrpSpPr>
        <p:grpSpPr>
          <a:xfrm>
            <a:off x="3851922" y="2089962"/>
            <a:ext cx="2592287" cy="642342"/>
            <a:chOff x="3849585" y="1641376"/>
            <a:chExt cx="717864" cy="642342"/>
          </a:xfrm>
        </p:grpSpPr>
        <p:sp>
          <p:nvSpPr>
            <p:cNvPr id="9" name="矩形 8"/>
            <p:cNvSpPr/>
            <p:nvPr/>
          </p:nvSpPr>
          <p:spPr>
            <a:xfrm>
              <a:off x="3856089" y="1641376"/>
              <a:ext cx="711360" cy="642342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solidFill>
                <a:srgbClr val="00B050"/>
              </a:solidFill>
            </a:ln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0" name="矩形 19"/>
            <p:cNvSpPr/>
            <p:nvPr/>
          </p:nvSpPr>
          <p:spPr>
            <a:xfrm>
              <a:off x="3849585" y="1732131"/>
              <a:ext cx="717864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sz="2400" dirty="0">
                  <a:latin typeface="黑体" pitchFamily="49" charset="-122"/>
                  <a:ea typeface="黑体" pitchFamily="49" charset="-122"/>
                </a:rPr>
                <a:t>火星的环境特点</a:t>
              </a:r>
            </a:p>
          </p:txBody>
        </p:sp>
      </p:grpSp>
      <p:cxnSp>
        <p:nvCxnSpPr>
          <p:cNvPr id="32" name="曲线连接符 31"/>
          <p:cNvCxnSpPr/>
          <p:nvPr/>
        </p:nvCxnSpPr>
        <p:spPr>
          <a:xfrm rot="16200000" flipH="1">
            <a:off x="5056718" y="2792636"/>
            <a:ext cx="681632" cy="606950"/>
          </a:xfrm>
          <a:prstGeom prst="curvedConnector3">
            <a:avLst>
              <a:gd name="adj1" fmla="val 50000"/>
            </a:avLst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112251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组合 30"/>
          <p:cNvGrpSpPr/>
          <p:nvPr/>
        </p:nvGrpSpPr>
        <p:grpSpPr>
          <a:xfrm>
            <a:off x="763241" y="555526"/>
            <a:ext cx="640407" cy="4032448"/>
            <a:chOff x="652677" y="1551906"/>
            <a:chExt cx="1368608" cy="4032448"/>
          </a:xfrm>
        </p:grpSpPr>
        <p:sp>
          <p:nvSpPr>
            <p:cNvPr id="3" name="矩形 2"/>
            <p:cNvSpPr/>
            <p:nvPr/>
          </p:nvSpPr>
          <p:spPr>
            <a:xfrm>
              <a:off x="652677" y="1551906"/>
              <a:ext cx="1265709" cy="4032448"/>
            </a:xfrm>
            <a:prstGeom prst="rect">
              <a:avLst/>
            </a:prstGeom>
            <a:grpFill/>
            <a:ln>
              <a:solidFill>
                <a:srgbClr val="00B050"/>
              </a:solidFill>
            </a:ln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8" name="矩形 17"/>
            <p:cNvSpPr/>
            <p:nvPr/>
          </p:nvSpPr>
          <p:spPr>
            <a:xfrm>
              <a:off x="725141" y="1622921"/>
              <a:ext cx="1296144" cy="138499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zh-CN" altLang="en-US" sz="2800" dirty="0">
                  <a:latin typeface="黑体" pitchFamily="49" charset="-122"/>
                  <a:ea typeface="黑体" pitchFamily="49" charset="-122"/>
                </a:rPr>
                <a:t>我和恐龙的亲密接触</a:t>
              </a:r>
            </a:p>
          </p:txBody>
        </p:sp>
      </p:grpSp>
      <p:grpSp>
        <p:nvGrpSpPr>
          <p:cNvPr id="2" name="组合 1"/>
          <p:cNvGrpSpPr/>
          <p:nvPr/>
        </p:nvGrpSpPr>
        <p:grpSpPr>
          <a:xfrm>
            <a:off x="2280176" y="732983"/>
            <a:ext cx="5130571" cy="945396"/>
            <a:chOff x="2411760" y="1641376"/>
            <a:chExt cx="1500333" cy="945396"/>
          </a:xfrm>
        </p:grpSpPr>
        <p:sp>
          <p:nvSpPr>
            <p:cNvPr id="6" name="矩形 5"/>
            <p:cNvSpPr/>
            <p:nvPr/>
          </p:nvSpPr>
          <p:spPr>
            <a:xfrm>
              <a:off x="2411760" y="1641376"/>
              <a:ext cx="1430050" cy="648072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solidFill>
                <a:srgbClr val="00B050"/>
              </a:solidFill>
            </a:ln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9" name="矩形 18"/>
            <p:cNvSpPr/>
            <p:nvPr/>
          </p:nvSpPr>
          <p:spPr>
            <a:xfrm>
              <a:off x="2419846" y="1755775"/>
              <a:ext cx="1492247" cy="8309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zh-CN" altLang="en-US" sz="2400" dirty="0">
                  <a:latin typeface="黑体" pitchFamily="49" charset="-122"/>
                  <a:ea typeface="黑体" pitchFamily="49" charset="-122"/>
                </a:rPr>
                <a:t>我和同学乘坐时光机来到恐龙时代</a:t>
              </a:r>
            </a:p>
          </p:txBody>
        </p:sp>
      </p:grpSp>
      <p:grpSp>
        <p:nvGrpSpPr>
          <p:cNvPr id="23" name="组合 22"/>
          <p:cNvGrpSpPr/>
          <p:nvPr/>
        </p:nvGrpSpPr>
        <p:grpSpPr>
          <a:xfrm>
            <a:off x="2154163" y="2000343"/>
            <a:ext cx="6399064" cy="921752"/>
            <a:chOff x="3824964" y="1641376"/>
            <a:chExt cx="1296144" cy="921752"/>
          </a:xfrm>
        </p:grpSpPr>
        <p:sp>
          <p:nvSpPr>
            <p:cNvPr id="9" name="矩形 8"/>
            <p:cNvSpPr/>
            <p:nvPr/>
          </p:nvSpPr>
          <p:spPr>
            <a:xfrm>
              <a:off x="3856089" y="1641376"/>
              <a:ext cx="1219967" cy="642342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solidFill>
                <a:srgbClr val="00B050"/>
              </a:solidFill>
            </a:ln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0" name="矩形 19"/>
            <p:cNvSpPr/>
            <p:nvPr/>
          </p:nvSpPr>
          <p:spPr>
            <a:xfrm>
              <a:off x="3824964" y="1732131"/>
              <a:ext cx="1296144" cy="8309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sz="2400" dirty="0">
                  <a:latin typeface="黑体" pitchFamily="49" charset="-122"/>
                  <a:ea typeface="黑体" pitchFamily="49" charset="-122"/>
                </a:rPr>
                <a:t>利用捕龙神器和机器人将小恐龙带进时光机</a:t>
              </a:r>
            </a:p>
          </p:txBody>
        </p:sp>
      </p:grpSp>
      <p:grpSp>
        <p:nvGrpSpPr>
          <p:cNvPr id="28" name="组合 27"/>
          <p:cNvGrpSpPr/>
          <p:nvPr/>
        </p:nvGrpSpPr>
        <p:grpSpPr>
          <a:xfrm>
            <a:off x="2280177" y="3347308"/>
            <a:ext cx="6050626" cy="664602"/>
            <a:chOff x="5436096" y="1650901"/>
            <a:chExt cx="1222150" cy="664602"/>
          </a:xfrm>
        </p:grpSpPr>
        <p:sp>
          <p:nvSpPr>
            <p:cNvPr id="12" name="矩形 11"/>
            <p:cNvSpPr/>
            <p:nvPr/>
          </p:nvSpPr>
          <p:spPr>
            <a:xfrm>
              <a:off x="5436096" y="1650901"/>
              <a:ext cx="1222150" cy="664602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solidFill>
                <a:srgbClr val="00B050"/>
              </a:solidFill>
            </a:ln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1" name="矩形 20"/>
            <p:cNvSpPr/>
            <p:nvPr/>
          </p:nvSpPr>
          <p:spPr>
            <a:xfrm>
              <a:off x="5436096" y="1738397"/>
              <a:ext cx="1222150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zh-CN" altLang="en-US" sz="2400" dirty="0">
                  <a:latin typeface="黑体" pitchFamily="49" charset="-122"/>
                  <a:ea typeface="黑体" pitchFamily="49" charset="-122"/>
                </a:rPr>
                <a:t>等研究完小恐龙，还要把它送回恐龙时代呢</a:t>
              </a:r>
            </a:p>
          </p:txBody>
        </p:sp>
      </p:grpSp>
      <p:cxnSp>
        <p:nvCxnSpPr>
          <p:cNvPr id="30" name="曲线连接符 29"/>
          <p:cNvCxnSpPr/>
          <p:nvPr/>
        </p:nvCxnSpPr>
        <p:spPr>
          <a:xfrm>
            <a:off x="4170387" y="1381055"/>
            <a:ext cx="720080" cy="619288"/>
          </a:xfrm>
          <a:prstGeom prst="curvedConnector3">
            <a:avLst>
              <a:gd name="adj1" fmla="val 50000"/>
            </a:avLst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曲线连接符 31"/>
          <p:cNvCxnSpPr/>
          <p:nvPr/>
        </p:nvCxnSpPr>
        <p:spPr>
          <a:xfrm rot="16200000" flipH="1">
            <a:off x="4853126" y="2703017"/>
            <a:ext cx="681632" cy="606950"/>
          </a:xfrm>
          <a:prstGeom prst="curvedConnector3">
            <a:avLst>
              <a:gd name="adj1" fmla="val 50000"/>
            </a:avLst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603245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762" y="433980"/>
            <a:ext cx="366860" cy="456339"/>
          </a:xfrm>
          <a:prstGeom prst="rect">
            <a:avLst/>
          </a:prstGeom>
        </p:spPr>
      </p:pic>
      <p:sp>
        <p:nvSpPr>
          <p:cNvPr id="9" name="文本框 14"/>
          <p:cNvSpPr txBox="1"/>
          <p:nvPr/>
        </p:nvSpPr>
        <p:spPr>
          <a:xfrm>
            <a:off x="642910" y="362078"/>
            <a:ext cx="2003356" cy="561692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3200" b="1" dirty="0">
                <a:solidFill>
                  <a:srgbClr val="875000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例文赏析</a:t>
            </a:r>
          </a:p>
        </p:txBody>
      </p:sp>
      <p:sp>
        <p:nvSpPr>
          <p:cNvPr id="10" name="矩形 9"/>
          <p:cNvSpPr/>
          <p:nvPr/>
        </p:nvSpPr>
        <p:spPr>
          <a:xfrm>
            <a:off x="407264" y="1571571"/>
            <a:ext cx="5500726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000" dirty="0">
                <a:latin typeface="黑体" pitchFamily="49" charset="-122"/>
                <a:ea typeface="黑体" pitchFamily="49" charset="-122"/>
              </a:rPr>
              <a:t>    </a:t>
            </a:r>
            <a:r>
              <a:rPr lang="zh-CN" altLang="en-US" sz="2000" b="1" dirty="0">
                <a:solidFill>
                  <a:srgbClr val="C00000"/>
                </a:solidFill>
                <a:latin typeface="楷体" pitchFamily="49" charset="-122"/>
                <a:ea typeface="楷体" pitchFamily="49" charset="-122"/>
              </a:rPr>
              <a:t>为了解决小朋友们不爱背书、不肯记书本中的知识这一问题，中科院李博士发明了一种最先进的“超强大脑”，让你的大脑能直接从书上拷贝知识。</a:t>
            </a:r>
          </a:p>
          <a:p>
            <a:r>
              <a:rPr lang="zh-CN" altLang="en-US" sz="2000" b="1" dirty="0">
                <a:latin typeface="楷体" pitchFamily="49" charset="-122"/>
                <a:ea typeface="楷体" pitchFamily="49" charset="-122"/>
              </a:rPr>
              <a:t>    消息一出，小朋友们可乐开了花，围着李博士直喊：“我要‘超强大脑！’我要‘超强大脑！’”李博士为了验证自己发明的高科技效果，拉住了乐乐上台实验。李博士先给我们展示了一本</a:t>
            </a:r>
            <a:r>
              <a:rPr lang="en-US" altLang="zh-CN" sz="2000" b="1" dirty="0">
                <a:latin typeface="楷体" pitchFamily="49" charset="-122"/>
                <a:ea typeface="楷体" pitchFamily="49" charset="-122"/>
              </a:rPr>
              <a:t>《</a:t>
            </a:r>
            <a:r>
              <a:rPr lang="zh-CN" altLang="en-US" sz="2000" b="1" dirty="0">
                <a:latin typeface="楷体" pitchFamily="49" charset="-122"/>
                <a:ea typeface="楷体" pitchFamily="49" charset="-122"/>
              </a:rPr>
              <a:t>中国通史</a:t>
            </a:r>
            <a:r>
              <a:rPr lang="en-US" altLang="zh-CN" sz="2000" b="1" dirty="0">
                <a:latin typeface="楷体" pitchFamily="49" charset="-122"/>
                <a:ea typeface="楷体" pitchFamily="49" charset="-122"/>
              </a:rPr>
              <a:t>》</a:t>
            </a:r>
            <a:r>
              <a:rPr lang="zh-CN" altLang="en-US" sz="2000" b="1" dirty="0">
                <a:latin typeface="楷体" pitchFamily="49" charset="-122"/>
                <a:ea typeface="楷体" pitchFamily="49" charset="-122"/>
              </a:rPr>
              <a:t>，厚厚的一本呀！</a:t>
            </a:r>
          </a:p>
        </p:txBody>
      </p:sp>
      <p:cxnSp>
        <p:nvCxnSpPr>
          <p:cNvPr id="12" name="直接连接符 11"/>
          <p:cNvCxnSpPr/>
          <p:nvPr/>
        </p:nvCxnSpPr>
        <p:spPr>
          <a:xfrm rot="5400000">
            <a:off x="4037009" y="2535237"/>
            <a:ext cx="3786214" cy="1588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6000760" y="1707654"/>
            <a:ext cx="285751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dirty="0">
                <a:latin typeface="黑体" pitchFamily="49" charset="-122"/>
                <a:ea typeface="黑体" pitchFamily="49" charset="-122"/>
              </a:rPr>
              <a:t>开门见山，介绍高科技产品</a:t>
            </a:r>
            <a:r>
              <a:rPr lang="en-US" altLang="zh-CN" sz="2000" dirty="0">
                <a:latin typeface="黑体" pitchFamily="49" charset="-122"/>
                <a:ea typeface="黑体" pitchFamily="49" charset="-122"/>
              </a:rPr>
              <a:t>——</a:t>
            </a:r>
            <a:r>
              <a:rPr lang="zh-CN" altLang="en-US" sz="2000" dirty="0">
                <a:latin typeface="黑体" pitchFamily="49" charset="-122"/>
                <a:ea typeface="黑体" pitchFamily="49" charset="-122"/>
              </a:rPr>
              <a:t>知识拷贝器。</a:t>
            </a:r>
          </a:p>
        </p:txBody>
      </p:sp>
      <p:sp>
        <p:nvSpPr>
          <p:cNvPr id="2" name="矩形 1"/>
          <p:cNvSpPr/>
          <p:nvPr/>
        </p:nvSpPr>
        <p:spPr>
          <a:xfrm>
            <a:off x="1777670" y="1026800"/>
            <a:ext cx="265970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2400" b="1" dirty="0">
                <a:ea typeface="宋体"/>
                <a:cs typeface="Times New Roman"/>
              </a:rPr>
              <a:t>神奇的知识拷贝器</a:t>
            </a:r>
            <a:endParaRPr lang="zh-CN" altLang="en-US" sz="2400" dirty="0"/>
          </a:p>
        </p:txBody>
      </p:sp>
    </p:spTree>
    <p:extLst>
      <p:ext uri="{BB962C8B-B14F-4D97-AF65-F5344CB8AC3E}">
        <p14:creationId xmlns:p14="http://schemas.microsoft.com/office/powerpoint/2010/main" val="10582459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/>
        </p:nvSpPr>
        <p:spPr>
          <a:xfrm>
            <a:off x="431324" y="546001"/>
            <a:ext cx="5796860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000" b="1" dirty="0">
                <a:solidFill>
                  <a:srgbClr val="C00000"/>
                </a:solidFill>
                <a:latin typeface="楷体" pitchFamily="49" charset="-122"/>
                <a:ea typeface="楷体" pitchFamily="49" charset="-122"/>
              </a:rPr>
              <a:t>“这本书记述了中国历史所有知识，实验前，我先来考察乐乐小朋友，历史知识学得怎样。”“明朝在位时间最长的皇帝是哪位？”“朱元璋。”“错。答案是万历帝，他的名字叫朱翊钧。”“火药始用于军事上是在什么时候？”“明朝。”“错。答案：唐朝末年。”</a:t>
            </a:r>
          </a:p>
          <a:p>
            <a:r>
              <a:rPr lang="zh-CN" altLang="en-US" sz="2000" b="1" dirty="0">
                <a:latin typeface="楷体" pitchFamily="49" charset="-122"/>
                <a:ea typeface="楷体" pitchFamily="49" charset="-122"/>
              </a:rPr>
              <a:t>    乐乐一连错了五道题。“现在，我们现场给乐乐装上‘超级大脑’，让他的大脑直接拷贝这本</a:t>
            </a:r>
            <a:r>
              <a:rPr lang="en-US" altLang="zh-CN" sz="2000" b="1" dirty="0">
                <a:latin typeface="楷体" pitchFamily="49" charset="-122"/>
                <a:ea typeface="楷体" pitchFamily="49" charset="-122"/>
              </a:rPr>
              <a:t>《</a:t>
            </a:r>
            <a:r>
              <a:rPr lang="zh-CN" altLang="en-US" sz="2000" b="1" dirty="0">
                <a:latin typeface="楷体" pitchFamily="49" charset="-122"/>
                <a:ea typeface="楷体" pitchFamily="49" charset="-122"/>
              </a:rPr>
              <a:t>中国通史</a:t>
            </a:r>
            <a:r>
              <a:rPr lang="en-US" altLang="zh-CN" sz="2000" b="1" dirty="0">
                <a:latin typeface="楷体" pitchFamily="49" charset="-122"/>
                <a:ea typeface="楷体" pitchFamily="49" charset="-122"/>
              </a:rPr>
              <a:t>》</a:t>
            </a:r>
            <a:r>
              <a:rPr lang="zh-CN" altLang="en-US" sz="2000" b="1" dirty="0">
                <a:latin typeface="楷体" pitchFamily="49" charset="-122"/>
                <a:ea typeface="楷体" pitchFamily="49" charset="-122"/>
              </a:rPr>
              <a:t>的所有知识。”</a:t>
            </a:r>
            <a:r>
              <a:rPr lang="zh-CN" altLang="en-US" sz="2000" b="1" dirty="0">
                <a:solidFill>
                  <a:srgbClr val="C00000"/>
                </a:solidFill>
                <a:latin typeface="楷体" pitchFamily="49" charset="-122"/>
                <a:ea typeface="楷体" pitchFamily="49" charset="-122"/>
              </a:rPr>
              <a:t>只见李博士拿出一台像笔记本电脑一样大的电脑，将两根线在乐乐的太阳穴部位接住，只有一秒钟，知识就拷贝到乐乐的大脑中。电脑中传来“拷贝完毕，可以使用”的声音。</a:t>
            </a:r>
          </a:p>
        </p:txBody>
      </p:sp>
      <p:cxnSp>
        <p:nvCxnSpPr>
          <p:cNvPr id="14" name="直接连接符 13"/>
          <p:cNvCxnSpPr/>
          <p:nvPr/>
        </p:nvCxnSpPr>
        <p:spPr>
          <a:xfrm rot="5400000">
            <a:off x="4335871" y="2556569"/>
            <a:ext cx="3786214" cy="1588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6362253" y="992348"/>
            <a:ext cx="262895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dirty="0">
                <a:latin typeface="黑体" pitchFamily="49" charset="-122"/>
                <a:ea typeface="黑体" pitchFamily="49" charset="-122"/>
              </a:rPr>
              <a:t>实验前的试验阶段，为下文知识拷贝器的非凡功效做铺垫。</a:t>
            </a:r>
            <a:endParaRPr lang="en-US" altLang="zh-CN" sz="2000" dirty="0"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395739" y="3147814"/>
            <a:ext cx="262895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dirty="0">
                <a:latin typeface="黑体" pitchFamily="49" charset="-122"/>
                <a:ea typeface="黑体" pitchFamily="49" charset="-122"/>
              </a:rPr>
              <a:t>想象丰富，介绍高科技产品“超强大脑”的使用方法。</a:t>
            </a:r>
            <a:endParaRPr lang="en-US" altLang="zh-CN" sz="2000" dirty="0">
              <a:latin typeface="黑体" pitchFamily="49" charset="-122"/>
              <a:ea typeface="黑体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2403765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5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/>
        </p:nvSpPr>
        <p:spPr>
          <a:xfrm>
            <a:off x="285720" y="382719"/>
            <a:ext cx="5870456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zh-CN" altLang="en-US" sz="2000" b="1" dirty="0">
                <a:latin typeface="楷体" pitchFamily="49" charset="-122"/>
                <a:ea typeface="楷体" pitchFamily="49" charset="-122"/>
              </a:rPr>
              <a:t>    “下面验证实验实效。请听题。杨贵妃死在什么地方？”“马嵬驿。”“正确。”“项羽破釜沉舟杀了谁？”“苏角”“正确。”“</a:t>
            </a:r>
            <a:r>
              <a:rPr lang="en-US" altLang="zh-CN" sz="2000" b="1" dirty="0">
                <a:latin typeface="楷体" pitchFamily="49" charset="-122"/>
                <a:ea typeface="楷体" pitchFamily="49" charset="-122"/>
              </a:rPr>
              <a:t>《</a:t>
            </a:r>
            <a:r>
              <a:rPr lang="zh-CN" altLang="en-US" sz="2000" b="1" dirty="0">
                <a:latin typeface="楷体" pitchFamily="49" charset="-122"/>
                <a:ea typeface="楷体" pitchFamily="49" charset="-122"/>
              </a:rPr>
              <a:t>左传</a:t>
            </a:r>
            <a:r>
              <a:rPr lang="en-US" altLang="zh-CN" sz="2000" b="1" dirty="0">
                <a:latin typeface="楷体" pitchFamily="49" charset="-122"/>
                <a:ea typeface="楷体" pitchFamily="49" charset="-122"/>
              </a:rPr>
              <a:t>》</a:t>
            </a:r>
            <a:r>
              <a:rPr lang="zh-CN" altLang="en-US" sz="2000" b="1" dirty="0">
                <a:latin typeface="楷体" pitchFamily="49" charset="-122"/>
                <a:ea typeface="楷体" pitchFamily="49" charset="-122"/>
              </a:rPr>
              <a:t>纪元从鲁国哪位国君开始</a:t>
            </a:r>
            <a:r>
              <a:rPr lang="en-US" altLang="zh-CN" sz="2000" b="1" dirty="0">
                <a:latin typeface="楷体" pitchFamily="49" charset="-122"/>
                <a:ea typeface="楷体" pitchFamily="49" charset="-122"/>
              </a:rPr>
              <a:t>?”“</a:t>
            </a:r>
            <a:r>
              <a:rPr lang="zh-CN" altLang="en-US" sz="2000" b="1" dirty="0">
                <a:latin typeface="楷体" pitchFamily="49" charset="-122"/>
                <a:ea typeface="楷体" pitchFamily="49" charset="-122"/>
              </a:rPr>
              <a:t>鲁隐公”“正确。”“‘师夷长技以制夷’是谁的主张？”“魏源。”“正确。”“</a:t>
            </a:r>
            <a:r>
              <a:rPr lang="en-US" altLang="zh-CN" sz="2000" b="1" dirty="0">
                <a:latin typeface="楷体" pitchFamily="49" charset="-122"/>
                <a:ea typeface="楷体" pitchFamily="49" charset="-122"/>
              </a:rPr>
              <a:t>《</a:t>
            </a:r>
            <a:r>
              <a:rPr lang="zh-CN" altLang="en-US" sz="2000" b="1" dirty="0">
                <a:latin typeface="楷体" pitchFamily="49" charset="-122"/>
                <a:ea typeface="楷体" pitchFamily="49" charset="-122"/>
              </a:rPr>
              <a:t>南京条约</a:t>
            </a:r>
            <a:r>
              <a:rPr lang="en-US" altLang="zh-CN" sz="2000" b="1" dirty="0">
                <a:latin typeface="楷体" pitchFamily="49" charset="-122"/>
                <a:ea typeface="楷体" pitchFamily="49" charset="-122"/>
              </a:rPr>
              <a:t>》</a:t>
            </a:r>
            <a:r>
              <a:rPr lang="zh-CN" altLang="en-US" sz="2000" b="1" dirty="0">
                <a:latin typeface="楷体" pitchFamily="49" charset="-122"/>
                <a:ea typeface="楷体" pitchFamily="49" charset="-122"/>
              </a:rPr>
              <a:t>什么时候签定的？请说出具体年月日。”“</a:t>
            </a:r>
            <a:r>
              <a:rPr lang="en-US" altLang="zh-CN" sz="2000" b="1" dirty="0">
                <a:latin typeface="楷体" pitchFamily="49" charset="-122"/>
                <a:ea typeface="楷体" pitchFamily="49" charset="-122"/>
              </a:rPr>
              <a:t>1842</a:t>
            </a:r>
            <a:r>
              <a:rPr lang="zh-CN" altLang="en-US" sz="2000" b="1" dirty="0">
                <a:latin typeface="楷体" pitchFamily="49" charset="-122"/>
                <a:ea typeface="楷体" pitchFamily="49" charset="-122"/>
              </a:rPr>
              <a:t>年</a:t>
            </a:r>
            <a:r>
              <a:rPr lang="en-US" altLang="zh-CN" sz="2000" b="1" dirty="0">
                <a:latin typeface="楷体" pitchFamily="49" charset="-122"/>
                <a:ea typeface="楷体" pitchFamily="49" charset="-122"/>
              </a:rPr>
              <a:t>8</a:t>
            </a:r>
            <a:r>
              <a:rPr lang="zh-CN" altLang="en-US" sz="2000" b="1" dirty="0">
                <a:latin typeface="楷体" pitchFamily="49" charset="-122"/>
                <a:ea typeface="楷体" pitchFamily="49" charset="-122"/>
              </a:rPr>
              <a:t>月</a:t>
            </a:r>
            <a:r>
              <a:rPr lang="en-US" altLang="zh-CN" sz="2000" b="1" dirty="0">
                <a:latin typeface="楷体" pitchFamily="49" charset="-122"/>
                <a:ea typeface="楷体" pitchFamily="49" charset="-122"/>
              </a:rPr>
              <a:t>29</a:t>
            </a:r>
            <a:r>
              <a:rPr lang="zh-CN" altLang="en-US" sz="2000" b="1" dirty="0">
                <a:latin typeface="楷体" pitchFamily="49" charset="-122"/>
                <a:ea typeface="楷体" pitchFamily="49" charset="-122"/>
              </a:rPr>
              <a:t>日”“正确。”</a:t>
            </a:r>
            <a:r>
              <a:rPr lang="en-US" altLang="zh-CN" sz="2000" b="1" dirty="0">
                <a:latin typeface="楷体" pitchFamily="49" charset="-122"/>
                <a:ea typeface="楷体" pitchFamily="49" charset="-122"/>
              </a:rPr>
              <a:t>……“</a:t>
            </a:r>
            <a:r>
              <a:rPr lang="zh-CN" altLang="en-US" sz="2000" b="1" dirty="0">
                <a:latin typeface="楷体" pitchFamily="49" charset="-122"/>
                <a:ea typeface="楷体" pitchFamily="49" charset="-122"/>
              </a:rPr>
              <a:t>正确。”</a:t>
            </a:r>
            <a:r>
              <a:rPr lang="en-US" altLang="zh-CN" sz="2000" b="1" dirty="0">
                <a:latin typeface="楷体" pitchFamily="49" charset="-122"/>
                <a:ea typeface="楷体" pitchFamily="49" charset="-122"/>
              </a:rPr>
              <a:t>………“</a:t>
            </a:r>
            <a:r>
              <a:rPr lang="zh-CN" altLang="en-US" sz="2000" b="1" dirty="0">
                <a:latin typeface="楷体" pitchFamily="49" charset="-122"/>
                <a:ea typeface="楷体" pitchFamily="49" charset="-122"/>
              </a:rPr>
              <a:t>正确。”乐乐连连答对十题，张口就来，真是神了。</a:t>
            </a:r>
            <a:endParaRPr lang="en-US" altLang="zh-CN" sz="2000" b="1" dirty="0">
              <a:latin typeface="楷体" pitchFamily="49" charset="-122"/>
              <a:ea typeface="楷体" pitchFamily="49" charset="-122"/>
            </a:endParaRPr>
          </a:p>
          <a:p>
            <a:r>
              <a:rPr lang="zh-CN" altLang="en-US" sz="2000" b="1" dirty="0">
                <a:latin typeface="楷体" pitchFamily="49" charset="-122"/>
                <a:ea typeface="楷体" pitchFamily="49" charset="-122"/>
              </a:rPr>
              <a:t>    台下的小朋友们张大着好奇的眼睛。“太神奇了</a:t>
            </a:r>
            <a:r>
              <a:rPr lang="en-US" altLang="zh-CN" sz="2000" b="1" dirty="0">
                <a:latin typeface="楷体" pitchFamily="49" charset="-122"/>
                <a:ea typeface="楷体" pitchFamily="49" charset="-122"/>
              </a:rPr>
              <a:t>!”“</a:t>
            </a:r>
            <a:r>
              <a:rPr lang="zh-CN" altLang="en-US" sz="2000" b="1" dirty="0">
                <a:latin typeface="楷体" pitchFamily="49" charset="-122"/>
                <a:ea typeface="楷体" pitchFamily="49" charset="-122"/>
              </a:rPr>
              <a:t>太不可思议了！”最后，李博士给每一位小朋友都配上了一台超级大脑。</a:t>
            </a:r>
            <a:r>
              <a:rPr lang="zh-CN" altLang="en-US" sz="2000" b="1" dirty="0">
                <a:solidFill>
                  <a:srgbClr val="C00000"/>
                </a:solidFill>
                <a:latin typeface="楷体" pitchFamily="49" charset="-122"/>
                <a:ea typeface="楷体" pitchFamily="49" charset="-122"/>
              </a:rPr>
              <a:t>有了这台超级大脑，同学们在以后的学习过程中，真是如虎添翼呀！</a:t>
            </a:r>
          </a:p>
          <a:p>
            <a:r>
              <a:rPr lang="zh-CN" altLang="en-US" sz="2000" b="1" dirty="0">
                <a:solidFill>
                  <a:srgbClr val="C00000"/>
                </a:solidFill>
                <a:latin typeface="楷体" pitchFamily="49" charset="-122"/>
                <a:ea typeface="楷体" pitchFamily="49" charset="-122"/>
              </a:rPr>
              <a:t>    科学就是这么神奇！</a:t>
            </a:r>
          </a:p>
        </p:txBody>
      </p:sp>
      <p:cxnSp>
        <p:nvCxnSpPr>
          <p:cNvPr id="14" name="直接连接符 13"/>
          <p:cNvCxnSpPr/>
          <p:nvPr/>
        </p:nvCxnSpPr>
        <p:spPr>
          <a:xfrm>
            <a:off x="6293246" y="463508"/>
            <a:ext cx="0" cy="4268482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6300192" y="1059582"/>
            <a:ext cx="292895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dirty="0">
                <a:latin typeface="黑体" pitchFamily="49" charset="-122"/>
                <a:ea typeface="黑体" pitchFamily="49" charset="-122"/>
              </a:rPr>
              <a:t>这一段内容提要写得非常充实，用具体的历史知识测试，来表明“超强大脑”的神奇作用。</a:t>
            </a:r>
            <a:endParaRPr lang="en-US" altLang="zh-CN" sz="2000" dirty="0"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309717" y="4083918"/>
            <a:ext cx="14644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dirty="0">
                <a:latin typeface="黑体" pitchFamily="49" charset="-122"/>
                <a:ea typeface="黑体" pitchFamily="49" charset="-122"/>
              </a:rPr>
              <a:t>结尾点题。</a:t>
            </a:r>
            <a:endParaRPr lang="en-US" altLang="zh-CN" sz="2000" dirty="0">
              <a:latin typeface="黑体" pitchFamily="49" charset="-122"/>
              <a:ea typeface="黑体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2403765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919275" y="829307"/>
            <a:ext cx="1600118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400" b="1" dirty="0">
                <a:latin typeface="黑体" pitchFamily="49" charset="-122"/>
                <a:ea typeface="黑体" pitchFamily="49" charset="-122"/>
              </a:rPr>
              <a:t>习 作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EFEFF"/>
              </a:clrFrom>
              <a:clrTo>
                <a:srgbClr val="FEFEFF">
                  <a:alpha val="0"/>
                </a:srgbClr>
              </a:clrTo>
            </a:clrChange>
          </a:blip>
          <a:srcRect l="3797"/>
          <a:stretch/>
        </p:blipFill>
        <p:spPr bwMode="auto">
          <a:xfrm flipH="1">
            <a:off x="0" y="489223"/>
            <a:ext cx="4067944" cy="43240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9" name="Picture 5" descr="https://ss3.bdstatic.com/70cFv8Sh_Q1YnxGkpoWK1HF6hhy/it/u=1973431929,2521444474&amp;fm=26&amp;gp=0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116126" y="123478"/>
            <a:ext cx="3087794" cy="205853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3779912" y="2266511"/>
            <a:ext cx="507209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400" b="1" dirty="0">
                <a:latin typeface="黑体" pitchFamily="49" charset="-122"/>
                <a:ea typeface="黑体" pitchFamily="49" charset="-122"/>
              </a:rPr>
              <a:t>插上科学的翅膀飞</a:t>
            </a:r>
          </a:p>
        </p:txBody>
      </p:sp>
      <p:sp>
        <p:nvSpPr>
          <p:cNvPr id="6" name="矩形 5"/>
          <p:cNvSpPr/>
          <p:nvPr/>
        </p:nvSpPr>
        <p:spPr>
          <a:xfrm flipH="1">
            <a:off x="-36512" y="88265"/>
            <a:ext cx="4484370" cy="28892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>
              <a:solidFill>
                <a:prstClr val="white"/>
              </a:solidFill>
              <a:ea typeface="黑体" pitchFamily="49" charset="-122"/>
            </a:endParaRPr>
          </a:p>
        </p:txBody>
      </p:sp>
      <p:sp>
        <p:nvSpPr>
          <p:cNvPr id="7" name="文本框 1"/>
          <p:cNvSpPr txBox="1"/>
          <p:nvPr/>
        </p:nvSpPr>
        <p:spPr>
          <a:xfrm>
            <a:off x="313686" y="101161"/>
            <a:ext cx="156966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sz="1200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语文  六年级  下册</a:t>
            </a:r>
          </a:p>
        </p:txBody>
      </p:sp>
    </p:spTree>
    <p:extLst>
      <p:ext uri="{BB962C8B-B14F-4D97-AF65-F5344CB8AC3E}">
        <p14:creationId xmlns:p14="http://schemas.microsoft.com/office/powerpoint/2010/main" val="16921526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00034" y="771550"/>
            <a:ext cx="8072494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点评：</a:t>
            </a:r>
            <a:r>
              <a:rPr lang="zh-CN" altLang="en-US" sz="2800" dirty="0">
                <a:latin typeface="黑体" pitchFamily="49" charset="-122"/>
                <a:ea typeface="黑体" pitchFamily="49" charset="-122"/>
              </a:rPr>
              <a:t>这篇科幻故事，作者从“如果你的大脑能直接从书上拷贝知识”中想象出知识拷贝器。文中虚构出一个完整的故事情节，通过李博士与同学们的现场交流、验证，对这一高科技产品的功能进行了介绍，结尾“科学就是这么神奇”更是点明主题。</a:t>
            </a:r>
          </a:p>
        </p:txBody>
      </p:sp>
      <p:sp>
        <p:nvSpPr>
          <p:cNvPr id="3" name="文本框 14">
            <a:hlinkClick r:id="rId2" action="ppaction://hlinkpres?slideindex=1&amp;slidetitle="/>
          </p:cNvPr>
          <p:cNvSpPr txBox="1"/>
          <p:nvPr/>
        </p:nvSpPr>
        <p:spPr>
          <a:xfrm>
            <a:off x="1381960" y="3507854"/>
            <a:ext cx="3367638" cy="561692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3200" b="1" dirty="0">
                <a:solidFill>
                  <a:srgbClr val="875000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更多例文一</a:t>
            </a: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057708">
            <a:off x="3585600" y="3646602"/>
            <a:ext cx="335280" cy="472440"/>
          </a:xfrm>
          <a:prstGeom prst="rect">
            <a:avLst/>
          </a:prstGeom>
        </p:spPr>
      </p:pic>
      <p:sp>
        <p:nvSpPr>
          <p:cNvPr id="5" name="文本框 14">
            <a:hlinkClick r:id="rId4" action="ppaction://hlinkpres?slideindex=1&amp;slidetitle="/>
          </p:cNvPr>
          <p:cNvSpPr txBox="1"/>
          <p:nvPr/>
        </p:nvSpPr>
        <p:spPr>
          <a:xfrm>
            <a:off x="4870000" y="3565470"/>
            <a:ext cx="2654328" cy="561692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3200" b="1" dirty="0">
                <a:solidFill>
                  <a:srgbClr val="875000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更多例文二</a:t>
            </a: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057708">
            <a:off x="7073640" y="3632210"/>
            <a:ext cx="335280" cy="47244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785786" y="3357568"/>
            <a:ext cx="7632848" cy="120032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zh-CN" altLang="en-US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    和同桌交换读，互相说说哪些地方的幻想最具有其特性。</a:t>
            </a: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762" y="571950"/>
            <a:ext cx="366860" cy="456339"/>
          </a:xfrm>
          <a:prstGeom prst="rect">
            <a:avLst/>
          </a:prstGeom>
        </p:spPr>
      </p:pic>
      <p:sp>
        <p:nvSpPr>
          <p:cNvPr id="6" name="文本框 14"/>
          <p:cNvSpPr txBox="1"/>
          <p:nvPr/>
        </p:nvSpPr>
        <p:spPr>
          <a:xfrm>
            <a:off x="642910" y="500048"/>
            <a:ext cx="2003356" cy="561692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3200" b="1" dirty="0">
                <a:solidFill>
                  <a:srgbClr val="875000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互评修改</a:t>
            </a:r>
          </a:p>
        </p:txBody>
      </p:sp>
      <p:pic>
        <p:nvPicPr>
          <p:cNvPr id="6146" name="Picture 2" descr="https://timgsa.baidu.com/timg?image&amp;quality=80&amp;size=b9999_10000&amp;sec=1568471480633&amp;di=2d1f1da5ade743478f084a7d8f91ba0f&amp;imgtype=0&amp;src=http%3A%2F%2F5b0988e595225.cdn.sohucs.com%2Fimages%2F20171126%2F7659917e1fe84b73a493839d61ec8087.jpe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500166" y="785800"/>
            <a:ext cx="5715000" cy="2590800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表格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03917477"/>
              </p:ext>
            </p:extLst>
          </p:nvPr>
        </p:nvGraphicFramePr>
        <p:xfrm>
          <a:off x="647672" y="483518"/>
          <a:ext cx="7715305" cy="420624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9163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4930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6470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8495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59411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800" dirty="0">
                          <a:ea typeface="黑体" pitchFamily="49" charset="-122"/>
                        </a:rPr>
                        <a:t>评价项目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1800" dirty="0">
                        <a:ea typeface="黑体" pitchFamily="49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1800" dirty="0">
                        <a:ea typeface="黑体" pitchFamily="49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zh-CN" altLang="en-US" sz="1800" dirty="0">
                          <a:ea typeface="黑体" pitchFamily="49" charset="-122"/>
                        </a:rPr>
                        <a:t>  加油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14692">
                <a:tc>
                  <a:txBody>
                    <a:bodyPr/>
                    <a:lstStyle/>
                    <a:p>
                      <a:pPr algn="l"/>
                      <a:r>
                        <a:rPr lang="zh-CN" altLang="en-US" sz="1800" dirty="0">
                          <a:ea typeface="黑体" pitchFamily="49" charset="-122"/>
                        </a:rPr>
                        <a:t>所写故事是否有一定的情节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CN" altLang="en-US" dirty="0">
                        <a:ea typeface="黑体" pitchFamily="49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CN" altLang="en-US" dirty="0">
                        <a:ea typeface="黑体" pitchFamily="49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CN" altLang="en-US" dirty="0">
                        <a:ea typeface="黑体" pitchFamily="49" charset="-122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9411">
                <a:tc>
                  <a:txBody>
                    <a:bodyPr/>
                    <a:lstStyle/>
                    <a:p>
                      <a:pPr algn="l"/>
                      <a:r>
                        <a:rPr lang="zh-CN" altLang="en-US" sz="1800" dirty="0">
                          <a:ea typeface="黑体" pitchFamily="49" charset="-122"/>
                        </a:rPr>
                        <a:t>内容是否有大胆的想象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CN" altLang="en-US" dirty="0">
                        <a:ea typeface="黑体" pitchFamily="49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CN" altLang="en-US" dirty="0">
                        <a:ea typeface="黑体" pitchFamily="49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CN" altLang="en-US" dirty="0">
                        <a:ea typeface="黑体" pitchFamily="49" charset="-122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14692">
                <a:tc>
                  <a:txBody>
                    <a:bodyPr/>
                    <a:lstStyle/>
                    <a:p>
                      <a:pPr algn="l"/>
                      <a:r>
                        <a:rPr lang="zh-CN" altLang="en-US" sz="1800" dirty="0">
                          <a:ea typeface="黑体" pitchFamily="49" charset="-122"/>
                        </a:rPr>
                        <a:t>人物的语言，动作，神态，细节描写等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CN" altLang="en-US" dirty="0">
                        <a:ea typeface="黑体" pitchFamily="49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CN" altLang="en-US" dirty="0">
                        <a:ea typeface="黑体" pitchFamily="49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CN" altLang="en-US" dirty="0">
                        <a:ea typeface="黑体" pitchFamily="49" charset="-122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59411">
                <a:tc>
                  <a:txBody>
                    <a:bodyPr/>
                    <a:lstStyle/>
                    <a:p>
                      <a:pPr algn="l"/>
                      <a:r>
                        <a:rPr lang="zh-CN" altLang="en-US" sz="1800" dirty="0">
                          <a:ea typeface="黑体" pitchFamily="49" charset="-122"/>
                        </a:rPr>
                        <a:t>故事内容是否具体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CN" altLang="en-US" dirty="0">
                        <a:ea typeface="黑体" pitchFamily="49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CN" altLang="en-US" dirty="0">
                        <a:ea typeface="黑体" pitchFamily="49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CN" altLang="en-US" dirty="0">
                        <a:ea typeface="黑体" pitchFamily="49" charset="-122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86218">
                <a:tc>
                  <a:txBody>
                    <a:bodyPr/>
                    <a:lstStyle/>
                    <a:p>
                      <a:pPr algn="l"/>
                      <a:r>
                        <a:rPr lang="zh-CN" altLang="en-US" sz="1800" dirty="0">
                          <a:ea typeface="黑体" pitchFamily="49" charset="-122"/>
                        </a:rPr>
                        <a:t>书写认真，错别字少于</a:t>
                      </a:r>
                      <a:r>
                        <a:rPr lang="en-US" altLang="zh-CN" sz="1800" dirty="0">
                          <a:ea typeface="黑体" pitchFamily="49" charset="-122"/>
                        </a:rPr>
                        <a:t>3</a:t>
                      </a:r>
                      <a:r>
                        <a:rPr lang="zh-CN" altLang="en-US" sz="1800" dirty="0">
                          <a:ea typeface="黑体" pitchFamily="49" charset="-122"/>
                        </a:rPr>
                        <a:t>个，病句不多于</a:t>
                      </a:r>
                      <a:r>
                        <a:rPr lang="en-US" altLang="zh-CN" sz="1800" dirty="0">
                          <a:ea typeface="黑体" pitchFamily="49" charset="-122"/>
                        </a:rPr>
                        <a:t>2</a:t>
                      </a:r>
                      <a:r>
                        <a:rPr lang="zh-CN" altLang="en-US" sz="1800" dirty="0">
                          <a:ea typeface="黑体" pitchFamily="49" charset="-122"/>
                        </a:rPr>
                        <a:t>个，有修改的痕迹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CN" altLang="en-US" dirty="0">
                        <a:ea typeface="黑体" pitchFamily="49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CN" altLang="en-US" dirty="0">
                        <a:ea typeface="黑体" pitchFamily="49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CN" altLang="en-US" dirty="0">
                        <a:ea typeface="黑体" pitchFamily="49" charset="-122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878131">
                <a:tc gridSpan="4">
                  <a:txBody>
                    <a:bodyPr/>
                    <a:lstStyle/>
                    <a:p>
                      <a:pPr algn="l"/>
                      <a:r>
                        <a:rPr lang="zh-CN" altLang="en-US" sz="1800" dirty="0">
                          <a:ea typeface="黑体" pitchFamily="49" charset="-122"/>
                        </a:rPr>
                        <a:t>老师或同学评语及修改建议：</a:t>
                      </a:r>
                      <a:endParaRPr lang="en-US" altLang="zh-CN" sz="1800" dirty="0">
                        <a:ea typeface="黑体" pitchFamily="49" charset="-122"/>
                      </a:endParaRPr>
                    </a:p>
                    <a:p>
                      <a:pPr algn="l"/>
                      <a:endParaRPr lang="en-US" altLang="zh-CN" sz="1800" dirty="0">
                        <a:ea typeface="黑体" pitchFamily="49" charset="-122"/>
                      </a:endParaRPr>
                    </a:p>
                    <a:p>
                      <a:pPr algn="l"/>
                      <a:endParaRPr lang="zh-CN" altLang="en-US" sz="1800" dirty="0">
                        <a:ea typeface="黑体" pitchFamily="49" charset="-122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zh-CN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zh-CN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zh-CN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6" name="心形 5"/>
          <p:cNvSpPr/>
          <p:nvPr/>
        </p:nvSpPr>
        <p:spPr>
          <a:xfrm>
            <a:off x="7369519" y="549796"/>
            <a:ext cx="360040" cy="216024"/>
          </a:xfrm>
          <a:prstGeom prst="heart">
            <a:avLst/>
          </a:prstGeom>
          <a:solidFill>
            <a:schemeClr val="accent2"/>
          </a:solidFill>
          <a:ln>
            <a:noFill/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prstClr val="white"/>
              </a:solidFill>
              <a:ea typeface="黑体" pitchFamily="49" charset="-122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3345" y="548271"/>
            <a:ext cx="266700" cy="266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0045" y="548271"/>
            <a:ext cx="266700" cy="266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3843" y="545431"/>
            <a:ext cx="266700" cy="266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8538" y="524458"/>
            <a:ext cx="266700" cy="266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2336" y="521618"/>
            <a:ext cx="266700" cy="266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257296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411743" y="640956"/>
            <a:ext cx="4713251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dirty="0">
                <a:latin typeface="黑体" pitchFamily="49" charset="-122"/>
                <a:ea typeface="黑体" pitchFamily="49" charset="-122"/>
              </a:rPr>
              <a:t>    想象一下，如果大脑能直接从书上拷贝知识，你会做些什么？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2964351"/>
            <a:ext cx="3092912" cy="16956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3398" y="640956"/>
            <a:ext cx="3499081" cy="40190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530436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706" name="Picture 2" descr="https://timgsa.baidu.com/timg?image&amp;quality=80&amp;size=b9999_10000&amp;sec=1568216584392&amp;di=185a13e3188c5a4e548cccfa7436d642&amp;imgtype=0&amp;src=http%3A%2F%2Fbpic.588ku.com%2Felement_origin_min_pic%2F17%2F04%2F20%2F2ae80d6a6a45f9c2e86405ff182880e3.jpg%2521%2Ffwfh%2F804x468%2Fquality%2F90%2Funsharp%2Ftrue%2Fcompress%2Ftrue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216256" y="2100556"/>
            <a:ext cx="4667250" cy="2876550"/>
          </a:xfrm>
          <a:prstGeom prst="rect">
            <a:avLst/>
          </a:prstGeom>
          <a:noFill/>
        </p:spPr>
      </p:pic>
      <p:sp>
        <p:nvSpPr>
          <p:cNvPr id="4" name="圆角矩形标注 3"/>
          <p:cNvSpPr/>
          <p:nvPr/>
        </p:nvSpPr>
        <p:spPr>
          <a:xfrm>
            <a:off x="252660" y="1829292"/>
            <a:ext cx="2519140" cy="1296144"/>
          </a:xfrm>
          <a:prstGeom prst="wedgeRoundRectCallout">
            <a:avLst>
              <a:gd name="adj1" fmla="val 58092"/>
              <a:gd name="adj2" fmla="val 17989"/>
              <a:gd name="adj3" fmla="val 16667"/>
            </a:avLst>
          </a:prstGeom>
          <a:grpFill/>
          <a:ln>
            <a:solidFill>
              <a:schemeClr val="accent1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dirty="0">
                <a:solidFill>
                  <a:schemeClr val="tx1"/>
                </a:solidFill>
                <a:latin typeface="黑体" pitchFamily="49" charset="-122"/>
                <a:ea typeface="黑体" pitchFamily="49" charset="-122"/>
              </a:rPr>
              <a:t>遇到有人晕倒，可以利用丰富的知识进行救助。</a:t>
            </a:r>
          </a:p>
        </p:txBody>
      </p:sp>
      <p:sp>
        <p:nvSpPr>
          <p:cNvPr id="5" name="圆角矩形标注 4"/>
          <p:cNvSpPr/>
          <p:nvPr/>
        </p:nvSpPr>
        <p:spPr>
          <a:xfrm>
            <a:off x="2699792" y="939398"/>
            <a:ext cx="2584353" cy="785818"/>
          </a:xfrm>
          <a:prstGeom prst="wedgeRoundRectCallout">
            <a:avLst>
              <a:gd name="adj1" fmla="val 18912"/>
              <a:gd name="adj2" fmla="val 98551"/>
              <a:gd name="adj3" fmla="val 16667"/>
            </a:avLst>
          </a:prstGeom>
          <a:grpFill/>
          <a:ln>
            <a:solidFill>
              <a:schemeClr val="accent1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CN" altLang="en-US" sz="2400" dirty="0">
                <a:solidFill>
                  <a:schemeClr val="tx1"/>
                </a:solidFill>
                <a:latin typeface="黑体" pitchFamily="49" charset="-122"/>
                <a:ea typeface="黑体" pitchFamily="49" charset="-122"/>
              </a:rPr>
              <a:t>发明一些新东西，方便人们的生活。</a:t>
            </a:r>
          </a:p>
        </p:txBody>
      </p:sp>
      <p:sp>
        <p:nvSpPr>
          <p:cNvPr id="6" name="圆角矩形标注 5"/>
          <p:cNvSpPr/>
          <p:nvPr/>
        </p:nvSpPr>
        <p:spPr>
          <a:xfrm>
            <a:off x="5724128" y="1105792"/>
            <a:ext cx="2462597" cy="1228126"/>
          </a:xfrm>
          <a:prstGeom prst="wedgeRoundRectCallout">
            <a:avLst>
              <a:gd name="adj1" fmla="val -30650"/>
              <a:gd name="adj2" fmla="val 73468"/>
              <a:gd name="adj3" fmla="val 16667"/>
            </a:avLst>
          </a:prstGeom>
          <a:grpFill/>
          <a:ln>
            <a:solidFill>
              <a:schemeClr val="accent1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CN" altLang="en-US" sz="2400" dirty="0">
                <a:solidFill>
                  <a:schemeClr val="tx1"/>
                </a:solidFill>
                <a:latin typeface="黑体" pitchFamily="49" charset="-122"/>
                <a:ea typeface="黑体" pitchFamily="49" charset="-122"/>
              </a:rPr>
              <a:t>省下学习的时间去旅游，更好地认识这个世界。</a:t>
            </a:r>
          </a:p>
        </p:txBody>
      </p:sp>
    </p:spTree>
    <p:extLst>
      <p:ext uri="{BB962C8B-B14F-4D97-AF65-F5344CB8AC3E}">
        <p14:creationId xmlns:p14="http://schemas.microsoft.com/office/powerpoint/2010/main" val="4922458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3851920" y="1506146"/>
            <a:ext cx="432048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3200" dirty="0">
                <a:latin typeface="黑体" pitchFamily="49" charset="-122"/>
                <a:ea typeface="黑体" pitchFamily="49" charset="-122"/>
              </a:rPr>
              <a:t>    想象一下，如果人能在火星上生活，会发生些什么？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962" b="7704"/>
          <a:stretch/>
        </p:blipFill>
        <p:spPr bwMode="auto">
          <a:xfrm>
            <a:off x="562372" y="1203598"/>
            <a:ext cx="2857500" cy="2438400"/>
          </a:xfrm>
          <a:prstGeom prst="ellipse">
            <a:avLst/>
          </a:prstGeom>
          <a:ln>
            <a:noFill/>
          </a:ln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128508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706" name="Picture 2" descr="https://timgsa.baidu.com/timg?image&amp;quality=80&amp;size=b9999_10000&amp;sec=1568216584392&amp;di=185a13e3188c5a4e548cccfa7436d642&amp;imgtype=0&amp;src=http%3A%2F%2Fbpic.588ku.com%2Felement_origin_min_pic%2F17%2F04%2F20%2F2ae80d6a6a45f9c2e86405ff182880e3.jpg%2521%2Ffwfh%2F804x468%2Fquality%2F90%2Funsharp%2Ftrue%2Fcompress%2Ftrue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216256" y="2100556"/>
            <a:ext cx="4667250" cy="2876550"/>
          </a:xfrm>
          <a:prstGeom prst="rect">
            <a:avLst/>
          </a:prstGeom>
          <a:noFill/>
        </p:spPr>
      </p:pic>
      <p:sp>
        <p:nvSpPr>
          <p:cNvPr id="4" name="圆角矩形标注 3"/>
          <p:cNvSpPr/>
          <p:nvPr/>
        </p:nvSpPr>
        <p:spPr>
          <a:xfrm>
            <a:off x="150589" y="1995686"/>
            <a:ext cx="2519140" cy="814466"/>
          </a:xfrm>
          <a:prstGeom prst="wedgeRoundRectCallout">
            <a:avLst>
              <a:gd name="adj1" fmla="val 58092"/>
              <a:gd name="adj2" fmla="val 50734"/>
              <a:gd name="adj3" fmla="val 16667"/>
            </a:avLst>
          </a:prstGeom>
          <a:grpFill/>
          <a:ln>
            <a:solidFill>
              <a:schemeClr val="accent1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dirty="0">
                <a:solidFill>
                  <a:schemeClr val="tx1"/>
                </a:solidFill>
                <a:latin typeface="黑体" pitchFamily="49" charset="-122"/>
                <a:ea typeface="黑体" pitchFamily="49" charset="-122"/>
              </a:rPr>
              <a:t>在火星种植蔬菜。</a:t>
            </a:r>
          </a:p>
        </p:txBody>
      </p:sp>
      <p:sp>
        <p:nvSpPr>
          <p:cNvPr id="5" name="圆角矩形标注 4"/>
          <p:cNvSpPr/>
          <p:nvPr/>
        </p:nvSpPr>
        <p:spPr>
          <a:xfrm>
            <a:off x="2699792" y="939398"/>
            <a:ext cx="2736304" cy="785818"/>
          </a:xfrm>
          <a:prstGeom prst="wedgeRoundRectCallout">
            <a:avLst>
              <a:gd name="adj1" fmla="val 18912"/>
              <a:gd name="adj2" fmla="val 98551"/>
              <a:gd name="adj3" fmla="val 16667"/>
            </a:avLst>
          </a:prstGeom>
          <a:grpFill/>
          <a:ln>
            <a:solidFill>
              <a:schemeClr val="accent1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CN" altLang="en-US" sz="2400" dirty="0">
                <a:solidFill>
                  <a:schemeClr val="tx1"/>
                </a:solidFill>
                <a:latin typeface="黑体" pitchFamily="49" charset="-122"/>
                <a:ea typeface="黑体" pitchFamily="49" charset="-122"/>
              </a:rPr>
              <a:t>在火星看日出日落。</a:t>
            </a:r>
          </a:p>
        </p:txBody>
      </p:sp>
      <p:sp>
        <p:nvSpPr>
          <p:cNvPr id="6" name="圆角矩形标注 5"/>
          <p:cNvSpPr/>
          <p:nvPr/>
        </p:nvSpPr>
        <p:spPr>
          <a:xfrm>
            <a:off x="6012160" y="1105792"/>
            <a:ext cx="2174565" cy="1228126"/>
          </a:xfrm>
          <a:prstGeom prst="wedgeRoundRectCallout">
            <a:avLst>
              <a:gd name="adj1" fmla="val -44667"/>
              <a:gd name="adj2" fmla="val 68815"/>
              <a:gd name="adj3" fmla="val 16667"/>
            </a:avLst>
          </a:prstGeom>
          <a:grpFill/>
          <a:ln>
            <a:solidFill>
              <a:schemeClr val="accent1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CN" altLang="en-US" sz="2400" dirty="0">
                <a:solidFill>
                  <a:schemeClr val="tx1"/>
                </a:solidFill>
                <a:latin typeface="黑体" pitchFamily="49" charset="-122"/>
                <a:ea typeface="黑体" pitchFamily="49" charset="-122"/>
              </a:rPr>
              <a:t>去火星的最宽的河冲浪。</a:t>
            </a:r>
          </a:p>
        </p:txBody>
      </p:sp>
    </p:spTree>
    <p:extLst>
      <p:ext uri="{BB962C8B-B14F-4D97-AF65-F5344CB8AC3E}">
        <p14:creationId xmlns:p14="http://schemas.microsoft.com/office/powerpoint/2010/main" val="29949544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1775" b="15863"/>
          <a:stretch/>
        </p:blipFill>
        <p:spPr bwMode="auto">
          <a:xfrm>
            <a:off x="-1" y="649319"/>
            <a:ext cx="5168205" cy="3458691"/>
          </a:xfrm>
          <a:prstGeom prst="ellips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矩形 2"/>
          <p:cNvSpPr/>
          <p:nvPr/>
        </p:nvSpPr>
        <p:spPr>
          <a:xfrm>
            <a:off x="5364088" y="1131590"/>
            <a:ext cx="3261396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dirty="0">
                <a:latin typeface="黑体" pitchFamily="49" charset="-122"/>
                <a:ea typeface="黑体" pitchFamily="49" charset="-122"/>
              </a:rPr>
              <a:t>    想象一下，如果用时光机穿越时空回到恐龙时代，会发生些什么？</a:t>
            </a:r>
          </a:p>
        </p:txBody>
      </p:sp>
    </p:spTree>
    <p:extLst>
      <p:ext uri="{BB962C8B-B14F-4D97-AF65-F5344CB8AC3E}">
        <p14:creationId xmlns:p14="http://schemas.microsoft.com/office/powerpoint/2010/main" val="34947030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706" name="Picture 2" descr="https://timgsa.baidu.com/timg?image&amp;quality=80&amp;size=b9999_10000&amp;sec=1568216584392&amp;di=185a13e3188c5a4e548cccfa7436d642&amp;imgtype=0&amp;src=http%3A%2F%2Fbpic.588ku.com%2Felement_origin_min_pic%2F17%2F04%2F20%2F2ae80d6a6a45f9c2e86405ff182880e3.jpg%2521%2Ffwfh%2F804x468%2Fquality%2F90%2Funsharp%2Ftrue%2Fcompress%2Ftrue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216256" y="2100556"/>
            <a:ext cx="4667250" cy="2876550"/>
          </a:xfrm>
          <a:prstGeom prst="rect">
            <a:avLst/>
          </a:prstGeom>
          <a:noFill/>
        </p:spPr>
      </p:pic>
      <p:sp>
        <p:nvSpPr>
          <p:cNvPr id="4" name="圆角矩形标注 3"/>
          <p:cNvSpPr/>
          <p:nvPr/>
        </p:nvSpPr>
        <p:spPr>
          <a:xfrm>
            <a:off x="409665" y="1941767"/>
            <a:ext cx="2290127" cy="1071194"/>
          </a:xfrm>
          <a:prstGeom prst="wedgeRoundRectCallout">
            <a:avLst>
              <a:gd name="adj1" fmla="val 58092"/>
              <a:gd name="adj2" fmla="val 17989"/>
              <a:gd name="adj3" fmla="val 16667"/>
            </a:avLst>
          </a:prstGeom>
          <a:grpFill/>
          <a:ln>
            <a:solidFill>
              <a:schemeClr val="accent1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CN" altLang="en-US" sz="2400" dirty="0">
                <a:solidFill>
                  <a:schemeClr val="tx1"/>
                </a:solidFill>
                <a:latin typeface="黑体" pitchFamily="49" charset="-122"/>
                <a:ea typeface="黑体" pitchFamily="49" charset="-122"/>
              </a:rPr>
              <a:t>    养一只小食草恐龙。</a:t>
            </a:r>
          </a:p>
        </p:txBody>
      </p:sp>
      <p:sp>
        <p:nvSpPr>
          <p:cNvPr id="5" name="圆角矩形标注 4"/>
          <p:cNvSpPr/>
          <p:nvPr/>
        </p:nvSpPr>
        <p:spPr>
          <a:xfrm>
            <a:off x="2699792" y="939398"/>
            <a:ext cx="2736304" cy="785818"/>
          </a:xfrm>
          <a:prstGeom prst="wedgeRoundRectCallout">
            <a:avLst>
              <a:gd name="adj1" fmla="val 18912"/>
              <a:gd name="adj2" fmla="val 98551"/>
              <a:gd name="adj3" fmla="val 16667"/>
            </a:avLst>
          </a:prstGeom>
          <a:grpFill/>
          <a:ln>
            <a:solidFill>
              <a:schemeClr val="accent1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CN" altLang="en-US" sz="2400" dirty="0">
                <a:solidFill>
                  <a:schemeClr val="tx1"/>
                </a:solidFill>
                <a:latin typeface="黑体" pitchFamily="49" charset="-122"/>
                <a:ea typeface="黑体" pitchFamily="49" charset="-122"/>
              </a:rPr>
              <a:t>    骑到恐龙背上去旅行。</a:t>
            </a:r>
          </a:p>
        </p:txBody>
      </p:sp>
      <p:sp>
        <p:nvSpPr>
          <p:cNvPr id="6" name="圆角矩形标注 5"/>
          <p:cNvSpPr/>
          <p:nvPr/>
        </p:nvSpPr>
        <p:spPr>
          <a:xfrm>
            <a:off x="5724128" y="1332306"/>
            <a:ext cx="2462597" cy="1001611"/>
          </a:xfrm>
          <a:prstGeom prst="wedgeRoundRectCallout">
            <a:avLst>
              <a:gd name="adj1" fmla="val -30650"/>
              <a:gd name="adj2" fmla="val 73468"/>
              <a:gd name="adj3" fmla="val 16667"/>
            </a:avLst>
          </a:prstGeom>
          <a:grpFill/>
          <a:ln>
            <a:solidFill>
              <a:schemeClr val="accent1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CN" altLang="en-US" sz="2400" dirty="0">
                <a:solidFill>
                  <a:schemeClr val="tx1"/>
                </a:solidFill>
                <a:latin typeface="黑体" pitchFamily="49" charset="-122"/>
                <a:ea typeface="黑体" pitchFamily="49" charset="-122"/>
              </a:rPr>
              <a:t>收藏一个恐龙蛋。</a:t>
            </a:r>
          </a:p>
        </p:txBody>
      </p:sp>
    </p:spTree>
    <p:extLst>
      <p:ext uri="{BB962C8B-B14F-4D97-AF65-F5344CB8AC3E}">
        <p14:creationId xmlns:p14="http://schemas.microsoft.com/office/powerpoint/2010/main" val="6433317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</p:bldLst>
  </p:timing>
</p:sld>
</file>

<file path=ppt/theme/theme1.xml><?xml version="1.0" encoding="utf-8"?>
<a:theme xmlns:a="http://schemas.openxmlformats.org/drawingml/2006/main" name="1_Office 主题​​">
  <a:themeElements>
    <a:clrScheme name="自定义 15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02B3C5"/>
      </a:accent1>
      <a:accent2>
        <a:srgbClr val="F07474"/>
      </a:accent2>
      <a:accent3>
        <a:srgbClr val="FFBF53"/>
      </a:accent3>
      <a:accent4>
        <a:srgbClr val="673B77"/>
      </a:accent4>
      <a:accent5>
        <a:srgbClr val="00B9FA"/>
      </a:accent5>
      <a:accent6>
        <a:srgbClr val="BECE37"/>
      </a:accent6>
      <a:hlink>
        <a:srgbClr val="B381D9"/>
      </a:hlink>
      <a:folHlink>
        <a:srgbClr val="800080"/>
      </a:folHlink>
    </a:clrScheme>
    <a:fontScheme name="自定义 3">
      <a:majorFont>
        <a:latin typeface="Impact"/>
        <a:ea typeface="微软雅黑"/>
        <a:cs typeface=""/>
      </a:majorFont>
      <a:minorFont>
        <a:latin typeface="Times New Roman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grpFill/>
        <a:ln>
          <a:noFill/>
        </a:ln>
        <a:effectLst>
          <a:outerShdw blurRad="444500" dist="254000" dir="8100000" algn="tr" rotWithShape="0">
            <a:prstClr val="black">
              <a:alpha val="50000"/>
            </a:prstClr>
          </a:outerShdw>
        </a:effectLst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1674</Words>
  <PresentationFormat>全屏显示(16:9)</PresentationFormat>
  <Paragraphs>95</Paragraphs>
  <Slides>32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32</vt:i4>
      </vt:variant>
    </vt:vector>
  </HeadingPairs>
  <TitlesOfParts>
    <vt:vector size="39" baseType="lpstr">
      <vt:lpstr>Arial</vt:lpstr>
      <vt:lpstr>楷体</vt:lpstr>
      <vt:lpstr>幼圆</vt:lpstr>
      <vt:lpstr>黑体</vt:lpstr>
      <vt:lpstr>Times New Roman</vt:lpstr>
      <vt:lpstr>Calibri</vt:lpstr>
      <vt:lpstr>1_Office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Manager>yitifen.tmall.com易提分旗舰店</Manager>
  <Company>易提分旗舰店yitifen.tmall.com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易提分旗舰店; yitifen.tmall.com</dc:creator>
  <cp:lastModifiedBy/>
  <dcterms:created xsi:type="dcterms:W3CDTF">2017-03-17T02:28:00Z</dcterms:created>
  <dcterms:modified xsi:type="dcterms:W3CDTF">2020-02-01T11:54:42Z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2052-11.1.0.8808</vt:lpwstr>
  </property>
</Properties>
</file>