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23" r:id="rId2"/>
    <p:sldId id="523" r:id="rId3"/>
    <p:sldId id="1089" r:id="rId4"/>
    <p:sldId id="1119" r:id="rId5"/>
    <p:sldId id="1199" r:id="rId6"/>
    <p:sldId id="1200" r:id="rId7"/>
    <p:sldId id="1090" r:id="rId8"/>
    <p:sldId id="1091" r:id="rId9"/>
    <p:sldId id="1094" r:id="rId10"/>
    <p:sldId id="1162" r:id="rId11"/>
    <p:sldId id="1163" r:id="rId12"/>
    <p:sldId id="1164" r:id="rId13"/>
    <p:sldId id="1147" r:id="rId14"/>
    <p:sldId id="1179" r:id="rId15"/>
    <p:sldId id="1180" r:id="rId16"/>
    <p:sldId id="1194" r:id="rId17"/>
    <p:sldId id="1195" r:id="rId18"/>
    <p:sldId id="1101" r:id="rId19"/>
    <p:sldId id="1138" r:id="rId20"/>
    <p:sldId id="1148" r:id="rId21"/>
    <p:sldId id="1201" r:id="rId22"/>
    <p:sldId id="1102" r:id="rId23"/>
    <p:sldId id="1098" r:id="rId24"/>
    <p:sldId id="1104" r:id="rId25"/>
    <p:sldId id="1196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黑体" panose="02010609060101010101" pitchFamily="49" charset="-122"/>
      <p:regular r:id="rId33"/>
    </p:embeddedFont>
    <p:embeddedFont>
      <p:font typeface="楷体" panose="02010609060101010101" pitchFamily="49" charset="-122"/>
      <p:regular r:id="rId34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2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D60093"/>
    <a:srgbClr val="A38302"/>
    <a:srgbClr val="0066FF"/>
    <a:srgbClr val="FEFCDE"/>
    <a:srgbClr val="00B050"/>
    <a:srgbClr val="FF00FF"/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9" autoAdjust="0"/>
    <p:restoredTop sz="99814" autoAdjust="0"/>
  </p:normalViewPr>
  <p:slideViewPr>
    <p:cSldViewPr>
      <p:cViewPr varScale="1">
        <p:scale>
          <a:sx n="146" d="100"/>
          <a:sy n="146" d="100"/>
        </p:scale>
        <p:origin x="804" y="114"/>
      </p:cViewPr>
      <p:guideLst>
        <p:guide orient="horz"/>
        <p:guide pos="5760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127"/>
        <p:guide pos="22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2020/1/27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070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2020/1/27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755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If?  </a:t>
            </a:r>
            <a:r>
              <a:rPr lang="zh-CN" altLang="en-US" dirty="0"/>
              <a:t>本单元的课文中有很多这样的语句，值得我们品味、</a:t>
            </a:r>
          </a:p>
          <a:p>
            <a:endParaRPr lang="zh-CN" altLang="en-US" dirty="0"/>
          </a:p>
          <a:p>
            <a:r>
              <a:rPr lang="zh-CN" altLang="en-US" dirty="0"/>
              <a:t>     积累。</a:t>
            </a:r>
          </a:p>
          <a:p>
            <a:endParaRPr lang="zh-CN" altLang="en-US" dirty="0"/>
          </a:p>
          <a:p>
            <a:r>
              <a:rPr lang="zh-CN" altLang="en-US" dirty="0"/>
              <a:t>词句段运用“</a:t>
            </a:r>
          </a:p>
          <a:p>
            <a:endParaRPr lang="zh-CN" altLang="en-US" dirty="0"/>
          </a:p>
          <a:p>
            <a:r>
              <a:rPr lang="en-US" altLang="zh-CN" dirty="0"/>
              <a:t>)</a:t>
            </a:r>
            <a:r>
              <a:rPr lang="zh-CN" altLang="en-US" dirty="0"/>
              <a:t>元旦快到了，为元旦联欢会设计一个海报吧。要有打动人的宣传语，还可</a:t>
            </a:r>
          </a:p>
          <a:p>
            <a:r>
              <a:rPr lang="zh-CN" altLang="en-US" dirty="0"/>
              <a:t>    以配上好看的图画，看看谁制作的海报最吸引人。</a:t>
            </a:r>
          </a:p>
          <a:p>
            <a:endParaRPr lang="zh-CN" altLang="en-US" dirty="0"/>
          </a:p>
          <a:p>
            <a:r>
              <a:rPr lang="zh-CN" altLang="en-US" dirty="0"/>
              <a:t>                </a:t>
            </a:r>
            <a:r>
              <a:rPr lang="en-US" altLang="zh-CN" dirty="0"/>
              <a:t>•#</a:t>
            </a:r>
          </a:p>
          <a:p>
            <a:endParaRPr lang="en-US" altLang="zh-CN" dirty="0"/>
          </a:p>
          <a:p>
            <a:r>
              <a:rPr lang="en-US" altLang="zh-CN" dirty="0"/>
              <a:t>          IE </a:t>
            </a:r>
            <a:r>
              <a:rPr lang="zh-CN" altLang="en-US" dirty="0"/>
              <a:t>餘 德 罐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If?  </a:t>
            </a:r>
            <a:r>
              <a:rPr lang="zh-CN" altLang="en-US" dirty="0"/>
              <a:t>本单元的课文中有很多这样的语句，值得我们品味、</a:t>
            </a:r>
          </a:p>
          <a:p>
            <a:endParaRPr lang="zh-CN" altLang="en-US" dirty="0"/>
          </a:p>
          <a:p>
            <a:r>
              <a:rPr lang="zh-CN" altLang="en-US" dirty="0"/>
              <a:t>     积累。</a:t>
            </a:r>
          </a:p>
          <a:p>
            <a:endParaRPr lang="zh-CN" altLang="en-US" dirty="0"/>
          </a:p>
          <a:p>
            <a:r>
              <a:rPr lang="zh-CN" altLang="en-US" dirty="0"/>
              <a:t>词句段运用“</a:t>
            </a:r>
          </a:p>
          <a:p>
            <a:endParaRPr lang="zh-CN" altLang="en-US" dirty="0"/>
          </a:p>
          <a:p>
            <a:r>
              <a:rPr lang="en-US" altLang="zh-CN" dirty="0"/>
              <a:t>)</a:t>
            </a:r>
            <a:r>
              <a:rPr lang="zh-CN" altLang="en-US" dirty="0"/>
              <a:t>元旦快到了，为元旦联欢会设计一个海报吧。要有打动人的宣传语，还可</a:t>
            </a:r>
          </a:p>
          <a:p>
            <a:r>
              <a:rPr lang="zh-CN" altLang="en-US" dirty="0"/>
              <a:t>    以配上好看的图画，看看谁制作的海报最吸引人。</a:t>
            </a:r>
          </a:p>
          <a:p>
            <a:endParaRPr lang="zh-CN" altLang="en-US" dirty="0"/>
          </a:p>
          <a:p>
            <a:r>
              <a:rPr lang="zh-CN" altLang="en-US" dirty="0"/>
              <a:t>                </a:t>
            </a:r>
            <a:r>
              <a:rPr lang="en-US" altLang="zh-CN" dirty="0"/>
              <a:t>•#</a:t>
            </a:r>
          </a:p>
          <a:p>
            <a:endParaRPr lang="en-US" altLang="zh-CN" dirty="0"/>
          </a:p>
          <a:p>
            <a:r>
              <a:rPr lang="en-US" altLang="zh-CN" dirty="0"/>
              <a:t>          IE </a:t>
            </a:r>
            <a:r>
              <a:rPr lang="zh-CN" altLang="en-US" dirty="0"/>
              <a:t>餘 德 罐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If?  </a:t>
            </a:r>
            <a:r>
              <a:rPr lang="zh-CN" altLang="en-US" dirty="0"/>
              <a:t>本单元的课文中有很多这样的语句，值得我们品味、</a:t>
            </a:r>
          </a:p>
          <a:p>
            <a:endParaRPr lang="zh-CN" altLang="en-US" dirty="0"/>
          </a:p>
          <a:p>
            <a:r>
              <a:rPr lang="zh-CN" altLang="en-US" dirty="0"/>
              <a:t>     积累。</a:t>
            </a:r>
          </a:p>
          <a:p>
            <a:endParaRPr lang="zh-CN" altLang="en-US" dirty="0"/>
          </a:p>
          <a:p>
            <a:r>
              <a:rPr lang="zh-CN" altLang="en-US" dirty="0"/>
              <a:t>词句段运用“</a:t>
            </a:r>
          </a:p>
          <a:p>
            <a:endParaRPr lang="zh-CN" altLang="en-US" dirty="0"/>
          </a:p>
          <a:p>
            <a:r>
              <a:rPr lang="en-US" altLang="zh-CN" dirty="0"/>
              <a:t>)</a:t>
            </a:r>
            <a:r>
              <a:rPr lang="zh-CN" altLang="en-US" dirty="0"/>
              <a:t>元旦快到了，为元旦联欢会设计一个海报吧。要有打动人的宣传语，还可</a:t>
            </a:r>
          </a:p>
          <a:p>
            <a:r>
              <a:rPr lang="zh-CN" altLang="en-US" dirty="0"/>
              <a:t>    以配上好看的图画，看看谁制作的海报最吸引人。</a:t>
            </a:r>
          </a:p>
          <a:p>
            <a:endParaRPr lang="zh-CN" altLang="en-US" dirty="0"/>
          </a:p>
          <a:p>
            <a:r>
              <a:rPr lang="zh-CN" altLang="en-US" dirty="0"/>
              <a:t>                </a:t>
            </a:r>
            <a:r>
              <a:rPr lang="en-US" altLang="zh-CN" dirty="0"/>
              <a:t>•#</a:t>
            </a:r>
          </a:p>
          <a:p>
            <a:endParaRPr lang="en-US" altLang="zh-CN" dirty="0"/>
          </a:p>
          <a:p>
            <a:r>
              <a:rPr lang="en-US" altLang="zh-CN" dirty="0"/>
              <a:t>          IE </a:t>
            </a:r>
            <a:r>
              <a:rPr lang="zh-CN" altLang="en-US" dirty="0"/>
              <a:t>餘 德 罐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If?  </a:t>
            </a:r>
            <a:r>
              <a:rPr lang="zh-CN" altLang="en-US" dirty="0"/>
              <a:t>本单元的课文中有很多这样的语句，值得我们品味、</a:t>
            </a:r>
          </a:p>
          <a:p>
            <a:endParaRPr lang="zh-CN" altLang="en-US" dirty="0"/>
          </a:p>
          <a:p>
            <a:r>
              <a:rPr lang="zh-CN" altLang="en-US" dirty="0"/>
              <a:t>     积累。</a:t>
            </a:r>
          </a:p>
          <a:p>
            <a:endParaRPr lang="zh-CN" altLang="en-US" dirty="0"/>
          </a:p>
          <a:p>
            <a:r>
              <a:rPr lang="zh-CN" altLang="en-US" dirty="0"/>
              <a:t>词句段运用“</a:t>
            </a:r>
          </a:p>
          <a:p>
            <a:endParaRPr lang="zh-CN" altLang="en-US" dirty="0"/>
          </a:p>
          <a:p>
            <a:r>
              <a:rPr lang="en-US" altLang="zh-CN" dirty="0"/>
              <a:t>)</a:t>
            </a:r>
            <a:r>
              <a:rPr lang="zh-CN" altLang="en-US" dirty="0"/>
              <a:t>元旦快到了，为元旦联欢会设计一个海报吧。要有打动人的宣传语，还可</a:t>
            </a:r>
          </a:p>
          <a:p>
            <a:r>
              <a:rPr lang="zh-CN" altLang="en-US" dirty="0"/>
              <a:t>    以配上好看的图画，看看谁制作的海报最吸引人。</a:t>
            </a:r>
          </a:p>
          <a:p>
            <a:endParaRPr lang="zh-CN" altLang="en-US" dirty="0"/>
          </a:p>
          <a:p>
            <a:r>
              <a:rPr lang="zh-CN" altLang="en-US" dirty="0"/>
              <a:t>                </a:t>
            </a:r>
            <a:r>
              <a:rPr lang="en-US" altLang="zh-CN" dirty="0"/>
              <a:t>•#</a:t>
            </a:r>
          </a:p>
          <a:p>
            <a:endParaRPr lang="en-US" altLang="zh-CN" dirty="0"/>
          </a:p>
          <a:p>
            <a:r>
              <a:rPr lang="en-US" altLang="zh-CN" dirty="0"/>
              <a:t>          IE </a:t>
            </a:r>
            <a:r>
              <a:rPr lang="zh-CN" altLang="en-US" dirty="0"/>
              <a:t>餘 德 罐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If?  </a:t>
            </a:r>
            <a:r>
              <a:rPr lang="zh-CN" altLang="en-US" dirty="0"/>
              <a:t>本单元的课文中有很多这样的语句，值得我们品味、</a:t>
            </a:r>
          </a:p>
          <a:p>
            <a:endParaRPr lang="zh-CN" altLang="en-US" dirty="0"/>
          </a:p>
          <a:p>
            <a:r>
              <a:rPr lang="zh-CN" altLang="en-US" dirty="0"/>
              <a:t>     积累。</a:t>
            </a:r>
          </a:p>
          <a:p>
            <a:endParaRPr lang="zh-CN" altLang="en-US" dirty="0"/>
          </a:p>
          <a:p>
            <a:r>
              <a:rPr lang="zh-CN" altLang="en-US" dirty="0"/>
              <a:t>词句段运用“</a:t>
            </a:r>
          </a:p>
          <a:p>
            <a:endParaRPr lang="zh-CN" altLang="en-US" dirty="0"/>
          </a:p>
          <a:p>
            <a:r>
              <a:rPr lang="en-US" altLang="zh-CN" dirty="0"/>
              <a:t>)</a:t>
            </a:r>
            <a:r>
              <a:rPr lang="zh-CN" altLang="en-US" dirty="0"/>
              <a:t>元旦快到了，为元旦联欢会设计一个海报吧。要有打动人的宣传语，还可</a:t>
            </a:r>
          </a:p>
          <a:p>
            <a:r>
              <a:rPr lang="zh-CN" altLang="en-US" dirty="0"/>
              <a:t>    以配上好看的图画，看看谁制作的海报最吸引人。</a:t>
            </a:r>
          </a:p>
          <a:p>
            <a:endParaRPr lang="zh-CN" altLang="en-US" dirty="0"/>
          </a:p>
          <a:p>
            <a:r>
              <a:rPr lang="zh-CN" altLang="en-US" dirty="0"/>
              <a:t>                </a:t>
            </a:r>
            <a:r>
              <a:rPr lang="en-US" altLang="zh-CN" dirty="0"/>
              <a:t>•#</a:t>
            </a:r>
          </a:p>
          <a:p>
            <a:endParaRPr lang="en-US" altLang="zh-CN" dirty="0"/>
          </a:p>
          <a:p>
            <a:r>
              <a:rPr lang="en-US" altLang="zh-CN" dirty="0"/>
              <a:t>          IE </a:t>
            </a:r>
            <a:r>
              <a:rPr lang="zh-CN" altLang="en-US" dirty="0"/>
              <a:t>餘 德 罐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If?  </a:t>
            </a:r>
            <a:r>
              <a:rPr lang="zh-CN" altLang="en-US" dirty="0"/>
              <a:t>本单元的课文中有很多这样的语句，值得我们品味、</a:t>
            </a:r>
          </a:p>
          <a:p>
            <a:endParaRPr lang="zh-CN" altLang="en-US" dirty="0"/>
          </a:p>
          <a:p>
            <a:r>
              <a:rPr lang="zh-CN" altLang="en-US" dirty="0"/>
              <a:t>     积累。</a:t>
            </a:r>
          </a:p>
          <a:p>
            <a:endParaRPr lang="zh-CN" altLang="en-US" dirty="0"/>
          </a:p>
          <a:p>
            <a:r>
              <a:rPr lang="zh-CN" altLang="en-US" dirty="0"/>
              <a:t>词句段运用“</a:t>
            </a:r>
          </a:p>
          <a:p>
            <a:endParaRPr lang="zh-CN" altLang="en-US" dirty="0"/>
          </a:p>
          <a:p>
            <a:r>
              <a:rPr lang="en-US" altLang="zh-CN" dirty="0"/>
              <a:t>)</a:t>
            </a:r>
            <a:r>
              <a:rPr lang="zh-CN" altLang="en-US" dirty="0"/>
              <a:t>元旦快到了，为元旦联欢会设计一个海报吧。要有打动人的宣传语，还可</a:t>
            </a:r>
          </a:p>
          <a:p>
            <a:r>
              <a:rPr lang="zh-CN" altLang="en-US" dirty="0"/>
              <a:t>    以配上好看的图画，看看谁制作的海报最吸引人。</a:t>
            </a:r>
          </a:p>
          <a:p>
            <a:endParaRPr lang="zh-CN" altLang="en-US" dirty="0"/>
          </a:p>
          <a:p>
            <a:r>
              <a:rPr lang="zh-CN" altLang="en-US" dirty="0"/>
              <a:t>                </a:t>
            </a:r>
            <a:r>
              <a:rPr lang="en-US" altLang="zh-CN" dirty="0"/>
              <a:t>•#</a:t>
            </a:r>
          </a:p>
          <a:p>
            <a:endParaRPr lang="en-US" altLang="zh-CN" dirty="0"/>
          </a:p>
          <a:p>
            <a:r>
              <a:rPr lang="en-US" altLang="zh-CN" dirty="0"/>
              <a:t>          IE </a:t>
            </a:r>
            <a:r>
              <a:rPr lang="zh-CN" altLang="en-US" dirty="0"/>
              <a:t>餘 德 罐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If?  </a:t>
            </a:r>
            <a:r>
              <a:rPr lang="zh-CN" altLang="en-US" dirty="0"/>
              <a:t>本单元的课文中有很多这样的语句，值得我们品味、</a:t>
            </a:r>
          </a:p>
          <a:p>
            <a:endParaRPr lang="zh-CN" altLang="en-US" dirty="0"/>
          </a:p>
          <a:p>
            <a:r>
              <a:rPr lang="zh-CN" altLang="en-US" dirty="0"/>
              <a:t>     积累。</a:t>
            </a:r>
          </a:p>
          <a:p>
            <a:endParaRPr lang="zh-CN" altLang="en-US" dirty="0"/>
          </a:p>
          <a:p>
            <a:r>
              <a:rPr lang="zh-CN" altLang="en-US" dirty="0"/>
              <a:t>词句段运用“</a:t>
            </a:r>
          </a:p>
          <a:p>
            <a:endParaRPr lang="zh-CN" altLang="en-US" dirty="0"/>
          </a:p>
          <a:p>
            <a:r>
              <a:rPr lang="en-US" altLang="zh-CN" dirty="0"/>
              <a:t>)</a:t>
            </a:r>
            <a:r>
              <a:rPr lang="zh-CN" altLang="en-US" dirty="0"/>
              <a:t>元旦快到了，为元旦联欢会设计一个海报吧。要有打动人的宣传语，还可</a:t>
            </a:r>
          </a:p>
          <a:p>
            <a:r>
              <a:rPr lang="zh-CN" altLang="en-US" dirty="0"/>
              <a:t>    以配上好看的图画，看看谁制作的海报最吸引人。</a:t>
            </a:r>
          </a:p>
          <a:p>
            <a:endParaRPr lang="zh-CN" altLang="en-US" dirty="0"/>
          </a:p>
          <a:p>
            <a:r>
              <a:rPr lang="zh-CN" altLang="en-US" dirty="0"/>
              <a:t>                </a:t>
            </a:r>
            <a:r>
              <a:rPr lang="en-US" altLang="zh-CN" dirty="0"/>
              <a:t>•#</a:t>
            </a:r>
          </a:p>
          <a:p>
            <a:endParaRPr lang="en-US" altLang="zh-CN" dirty="0"/>
          </a:p>
          <a:p>
            <a:r>
              <a:rPr lang="en-US" altLang="zh-CN" dirty="0"/>
              <a:t>          IE </a:t>
            </a:r>
            <a:r>
              <a:rPr lang="zh-CN" altLang="en-US" dirty="0"/>
              <a:t>餘 德 罐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If?  </a:t>
            </a:r>
            <a:r>
              <a:rPr lang="zh-CN" altLang="en-US" dirty="0"/>
              <a:t>本单元的课文中有很多这样的语句，值得我们品味、</a:t>
            </a:r>
          </a:p>
          <a:p>
            <a:endParaRPr lang="zh-CN" altLang="en-US" dirty="0"/>
          </a:p>
          <a:p>
            <a:r>
              <a:rPr lang="zh-CN" altLang="en-US" dirty="0"/>
              <a:t>     积累。</a:t>
            </a:r>
          </a:p>
          <a:p>
            <a:endParaRPr lang="zh-CN" altLang="en-US" dirty="0"/>
          </a:p>
          <a:p>
            <a:r>
              <a:rPr lang="zh-CN" altLang="en-US" dirty="0"/>
              <a:t>词句段运用“</a:t>
            </a:r>
          </a:p>
          <a:p>
            <a:endParaRPr lang="zh-CN" altLang="en-US" dirty="0"/>
          </a:p>
          <a:p>
            <a:r>
              <a:rPr lang="en-US" altLang="zh-CN" dirty="0"/>
              <a:t>)</a:t>
            </a:r>
            <a:r>
              <a:rPr lang="zh-CN" altLang="en-US" dirty="0"/>
              <a:t>元旦快到了，为元旦联欢会设计一个海报吧。要有打动人的宣传语，还可</a:t>
            </a:r>
          </a:p>
          <a:p>
            <a:r>
              <a:rPr lang="zh-CN" altLang="en-US" dirty="0"/>
              <a:t>    以配上好看的图画，看看谁制作的海报最吸引人。</a:t>
            </a:r>
          </a:p>
          <a:p>
            <a:endParaRPr lang="zh-CN" altLang="en-US" dirty="0"/>
          </a:p>
          <a:p>
            <a:r>
              <a:rPr lang="zh-CN" altLang="en-US" dirty="0"/>
              <a:t>                </a:t>
            </a:r>
            <a:r>
              <a:rPr lang="en-US" altLang="zh-CN" dirty="0"/>
              <a:t>•#</a:t>
            </a:r>
          </a:p>
          <a:p>
            <a:endParaRPr lang="en-US" altLang="zh-CN" dirty="0"/>
          </a:p>
          <a:p>
            <a:r>
              <a:rPr lang="en-US" altLang="zh-CN" dirty="0"/>
              <a:t>          IE </a:t>
            </a:r>
            <a:r>
              <a:rPr lang="zh-CN" altLang="en-US" dirty="0"/>
              <a:t>餘 德 罐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flipH="1">
            <a:off x="1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ea typeface="黑体" pitchFamily="49" charset="-122"/>
            </a:endParaRPr>
          </a:p>
        </p:txBody>
      </p:sp>
      <p:sp>
        <p:nvSpPr>
          <p:cNvPr id="6" name="文本框 10"/>
          <p:cNvSpPr txBox="1"/>
          <p:nvPr userDrawn="1"/>
        </p:nvSpPr>
        <p:spPr>
          <a:xfrm>
            <a:off x="264992" y="92978"/>
            <a:ext cx="7924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b="1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语文园地</a:t>
            </a:r>
          </a:p>
        </p:txBody>
      </p:sp>
      <p:pic>
        <p:nvPicPr>
          <p:cNvPr id="67586" name="Picture 2" descr="http://pic67.nipic.com/file/20150519/12380943_151728384734_2.png"/>
          <p:cNvPicPr>
            <a:picLocks noChangeAspect="1" noChangeArrowheads="1"/>
          </p:cNvPicPr>
          <p:nvPr userDrawn="1"/>
        </p:nvPicPr>
        <p:blipFill>
          <a:blip r:embed="rId10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89901" b="1405"/>
          <a:stretch>
            <a:fillRect/>
          </a:stretch>
        </p:blipFill>
        <p:spPr bwMode="auto">
          <a:xfrm flipV="1">
            <a:off x="-756592" y="4783460"/>
            <a:ext cx="10081120" cy="36004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907196"/>
            <a:ext cx="4640337" cy="42324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5068" y="51470"/>
            <a:ext cx="7393865" cy="1731243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lIns="68580" tIns="34290" rIns="68580" bIns="34290" rtlCol="0">
            <a:spAutoFit/>
          </a:bodyPr>
          <a:lstStyle/>
          <a:p>
            <a:pPr indent="628650" algn="just">
              <a:lnSpc>
                <a:spcPct val="15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学习本单元的文章，我们感受到了科学的魅力，领悟了一些科学精神。今天我们一起走进语文园地，看看有什么新的发现！</a:t>
            </a:r>
          </a:p>
        </p:txBody>
      </p:sp>
      <p:sp>
        <p:nvSpPr>
          <p:cNvPr id="18438" name="AutoShape 6" descr="http://img01.taopic.com/160715/240495-160G50IU1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黑体" pitchFamily="49" charset="-122"/>
            </a:endParaRPr>
          </a:p>
        </p:txBody>
      </p:sp>
      <p:sp>
        <p:nvSpPr>
          <p:cNvPr id="18440" name="AutoShape 8" descr="http://img01.taopic.com/160715/240495-160G50IU130.jpg"/>
          <p:cNvSpPr>
            <a:spLocks noChangeAspect="1" noChangeArrowheads="1"/>
          </p:cNvSpPr>
          <p:nvPr/>
        </p:nvSpPr>
        <p:spPr bwMode="auto">
          <a:xfrm flipV="1">
            <a:off x="155575" y="160020"/>
            <a:ext cx="304800" cy="123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67431" y="3560435"/>
            <a:ext cx="936104" cy="120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/>
          <p:cNvSpPr txBox="1"/>
          <p:nvPr/>
        </p:nvSpPr>
        <p:spPr>
          <a:xfrm>
            <a:off x="467544" y="772259"/>
            <a:ext cx="8037866" cy="2951619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在学习《两小儿辩日》的时候，我知道了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汤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有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热水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的意思，所以我推想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赴汤蹈火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的意思可能是：奔赴滚烫的开水，踩踏在烈火上。比喻不避艰险，奋勇向前。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" y="3267710"/>
            <a:ext cx="101790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/>
          <p:cNvSpPr txBox="1"/>
          <p:nvPr/>
        </p:nvSpPr>
        <p:spPr>
          <a:xfrm>
            <a:off x="1475656" y="916275"/>
            <a:ext cx="6624736" cy="2951619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古诗句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儿童急走追黄蝶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跑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的意思，我推想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走马观花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是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骑在奔跑的马上看花，不会看得很清楚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，指粗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略地观察一下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Grp="1"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470"/>
          <a:stretch>
            <a:fillRect/>
          </a:stretch>
        </p:blipFill>
        <p:spPr>
          <a:xfrm rot="21240679" flipH="1">
            <a:off x="932180" y="2633980"/>
            <a:ext cx="742315" cy="1442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6"/>
          <p:cNvSpPr txBox="1"/>
          <p:nvPr/>
        </p:nvSpPr>
        <p:spPr>
          <a:xfrm>
            <a:off x="1763688" y="617220"/>
            <a:ext cx="6192688" cy="2950168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文言文《学弈》中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弗若之矣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弗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的意思，我推想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自愧弗如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的意思是：自感不如别人而内心惭愧。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/>
          <p:nvPr/>
        </p:nvSpPr>
        <p:spPr>
          <a:xfrm>
            <a:off x="744855" y="902424"/>
            <a:ext cx="7044844" cy="238940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文言文《学弈》中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虽与之俱学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俱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的意思是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一起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，我推想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声泪俱下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的意思是：一边诉说，一边哭泣。</a:t>
            </a:r>
          </a:p>
        </p:txBody>
      </p:sp>
      <p:pic>
        <p:nvPicPr>
          <p:cNvPr id="5" name="Picture 4"/>
          <p:cNvPicPr>
            <a:picLocks noGrp="1"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10"/>
          <a:stretch>
            <a:fillRect/>
          </a:stretch>
        </p:blipFill>
        <p:spPr>
          <a:xfrm rot="359320">
            <a:off x="7872730" y="3282315"/>
            <a:ext cx="879475" cy="16376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/>
          <p:nvPr/>
        </p:nvSpPr>
        <p:spPr>
          <a:xfrm>
            <a:off x="1763688" y="830416"/>
            <a:ext cx="6264696" cy="238940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文言文《学弈》中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非然也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然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这样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的意思，我推想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不以为然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的意思是：不认为是这样的。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r="3370" b="3933"/>
          <a:stretch>
            <a:fillRect/>
          </a:stretch>
        </p:blipFill>
        <p:spPr>
          <a:xfrm>
            <a:off x="630288" y="3061762"/>
            <a:ext cx="1358165" cy="1588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33303" t="3353" b="8201"/>
          <a:stretch>
            <a:fillRect/>
          </a:stretch>
        </p:blipFill>
        <p:spPr>
          <a:xfrm>
            <a:off x="7313488" y="2719070"/>
            <a:ext cx="1651000" cy="2189480"/>
          </a:xfrm>
          <a:prstGeom prst="rect">
            <a:avLst/>
          </a:prstGeom>
        </p:spPr>
      </p:pic>
      <p:sp>
        <p:nvSpPr>
          <p:cNvPr id="8" name="TextBox 6"/>
          <p:cNvSpPr txBox="1"/>
          <p:nvPr/>
        </p:nvSpPr>
        <p:spPr>
          <a:xfrm>
            <a:off x="244423" y="866739"/>
            <a:ext cx="7495929" cy="2951619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文言文《两小儿辩日》中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及日中则如盘盂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及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的意思，我推想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过犹不及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的意思是：事情做得过头，就跟做得不到一样，都是不合适的。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/>
          <p:nvPr/>
        </p:nvSpPr>
        <p:spPr>
          <a:xfrm>
            <a:off x="1763688" y="1694512"/>
            <a:ext cx="6372225" cy="2389406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文言文中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皆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都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的意思，我推想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比比皆是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的意思是：到处都是，形容极其常见。</a:t>
            </a:r>
          </a:p>
        </p:txBody>
      </p:sp>
      <p:pic>
        <p:nvPicPr>
          <p:cNvPr id="15" name="Picture 4"/>
          <p:cNvPicPr>
            <a:picLocks noGrp="1"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470"/>
          <a:stretch>
            <a:fillRect/>
          </a:stretch>
        </p:blipFill>
        <p:spPr>
          <a:xfrm rot="21240679" flipH="1">
            <a:off x="810260" y="2848610"/>
            <a:ext cx="932180" cy="18116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3851994" y="477038"/>
            <a:ext cx="187213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比比皆是</a:t>
            </a:r>
            <a:endParaRPr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2"/>
          <p:cNvSpPr txBox="1"/>
          <p:nvPr/>
        </p:nvSpPr>
        <p:spPr>
          <a:xfrm flipH="1">
            <a:off x="4843333" y="801241"/>
            <a:ext cx="33877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ea typeface="黑体" pitchFamily="49" charset="-122"/>
                <a:sym typeface="+mn-ea"/>
              </a:rPr>
              <a:t>•</a:t>
            </a:r>
          </a:p>
        </p:txBody>
      </p:sp>
      <p:sp>
        <p:nvSpPr>
          <p:cNvPr id="6" name="矩形 5"/>
          <p:cNvSpPr/>
          <p:nvPr/>
        </p:nvSpPr>
        <p:spPr>
          <a:xfrm>
            <a:off x="377503" y="477039"/>
            <a:ext cx="1415772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a typeface="黑体" pitchFamily="49" charset="-122"/>
              </a:rPr>
              <a:t>小练习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5294" y="1233170"/>
            <a:ext cx="7605897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dirty="0">
                <a:ln>
                  <a:solidFill>
                    <a:sysClr val="windowText" lastClr="000000"/>
                  </a:solidFill>
                </a:ln>
                <a:latin typeface="楷体" panose="02010609060101010101" pitchFamily="49" charset="-122"/>
                <a:ea typeface="楷体" panose="02010609060101010101" pitchFamily="49" charset="-122"/>
              </a:rPr>
              <a:t>    1.</a:t>
            </a:r>
            <a:r>
              <a:rPr lang="zh-CN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正像数学家华罗庚说过的，科学的灵感，绝不是坐等可以等来的。</a:t>
            </a:r>
          </a:p>
          <a:p>
            <a:r>
              <a:rPr lang="zh-CN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中国古时候有个文学家叫做司马迁的说过：“人固有一死，或重于泰山，或轻于鸿毛。”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0449" y="3293840"/>
            <a:ext cx="1104039" cy="158216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08236" y="486410"/>
            <a:ext cx="7663815" cy="5219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读下面的句子，联系课文内容体会引用的好处。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4481" y="3767559"/>
            <a:ext cx="72472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引用的好处是：</a:t>
            </a:r>
            <a:r>
              <a:rPr lang="zh-CN" altLang="en-US" sz="2400" b="1" u="sng" dirty="0">
                <a:solidFill>
                  <a:srgbClr val="0000FF"/>
                </a:solidFill>
                <a:uFill>
                  <a:solidFill>
                    <a:srgbClr val="C00000"/>
                  </a:solidFill>
                </a:u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语言精炼，含蓄典雅，</a:t>
            </a:r>
            <a:r>
              <a:rPr lang="zh-CN" altLang="en-US" sz="2400" b="1" u="sng" dirty="0">
                <a:solidFill>
                  <a:srgbClr val="0000FF"/>
                </a:solidFill>
                <a:uFill>
                  <a:solidFill>
                    <a:srgbClr val="C00000"/>
                  </a:solidFill>
                </a:uFill>
                <a:latin typeface="楷体" panose="02010609060101010101" pitchFamily="49" charset="-122"/>
                <a:ea typeface="楷体" panose="02010609060101010101" pitchFamily="49" charset="-122"/>
              </a:rPr>
              <a:t>增强了说服力。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19672" y="1275606"/>
            <a:ext cx="6689596" cy="181588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901700">
              <a:lnSpc>
                <a:spcPct val="140000"/>
              </a:lnSpc>
            </a:pPr>
            <a:r>
              <a:rPr lang="zh-CN" altLang="en-US" sz="4000" dirty="0">
                <a:ln>
                  <a:solidFill>
                    <a:sysClr val="windowText" lastClr="000000"/>
                  </a:solidFill>
                </a:ln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你在习作中是否也有过这样的引用？和同学交流一下。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33" y="1422400"/>
            <a:ext cx="1104039" cy="15821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58980" y="2937227"/>
            <a:ext cx="1333500" cy="172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0761" y="771550"/>
            <a:ext cx="6913567" cy="33738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dirty="0"/>
              <a:t>    我写《草》的时候用过引用，我这样写的开头：</a:t>
            </a:r>
          </a:p>
          <a:p>
            <a:pPr>
              <a:lnSpc>
                <a:spcPct val="130000"/>
              </a:lnSpc>
            </a:pPr>
            <a:r>
              <a:rPr lang="zh-CN" dirty="0"/>
              <a:t>    </a:t>
            </a:r>
            <a:r>
              <a:rPr lang="zh-CN" dirty="0">
                <a:solidFill>
                  <a:schemeClr val="accent2">
                    <a:lumMod val="75000"/>
                  </a:schemeClr>
                </a:solidFill>
              </a:rPr>
              <a:t>正如白居易所说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野火烧不尽，春风吹又生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”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，</a:t>
            </a:r>
            <a:r>
              <a:rPr lang="zh-CN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春天刚下过几阵蒙蒙的细雨，顽强的小草就探出了小脑袋儿，第一个来为大自然增添了勃勃生机。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29740" y="34417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t="6195" b="8463"/>
          <a:stretch/>
        </p:blipFill>
        <p:spPr>
          <a:xfrm>
            <a:off x="0" y="0"/>
            <a:ext cx="9144000" cy="523604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20" y="87475"/>
            <a:ext cx="1026248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 flipH="1">
            <a:off x="0" y="123478"/>
            <a:ext cx="3419872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ea typeface="黑体" pitchFamily="49" charset="-122"/>
            </a:endParaRPr>
          </a:p>
        </p:txBody>
      </p:sp>
      <p:sp>
        <p:nvSpPr>
          <p:cNvPr id="12" name="文本框 1"/>
          <p:cNvSpPr txBox="1"/>
          <p:nvPr/>
        </p:nvSpPr>
        <p:spPr>
          <a:xfrm>
            <a:off x="175251" y="111016"/>
            <a:ext cx="1646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 语文  六年级  下册</a:t>
            </a:r>
          </a:p>
        </p:txBody>
      </p:sp>
      <p:sp>
        <p:nvSpPr>
          <p:cNvPr id="14" name="TextBox 48"/>
          <p:cNvSpPr txBox="1"/>
          <p:nvPr/>
        </p:nvSpPr>
        <p:spPr>
          <a:xfrm>
            <a:off x="2699792" y="1923678"/>
            <a:ext cx="3650074" cy="108491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6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 SC" panose="02010600040101010101" pitchFamily="2" charset="-122"/>
                <a:ea typeface="Kaiti SC" panose="02010600040101010101" pitchFamily="2" charset="-122"/>
              </a:rPr>
              <a:t>语文园地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555526"/>
            <a:ext cx="1872208" cy="6467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>
                <a:ea typeface="黑体" pitchFamily="49" charset="-122"/>
              </a:rPr>
              <a:t>第五单元</a:t>
            </a:r>
          </a:p>
        </p:txBody>
      </p:sp>
      <p:sp>
        <p:nvSpPr>
          <p:cNvPr id="17410" name="AutoShape 2" descr="http://p1.so.qhimgs1.com/bdr/585__/t01eeefd3f5327edf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547664" y="1144270"/>
            <a:ext cx="6624736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正如孟郊的《游子吟》所咏叹的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谁言寸草心，报得三春晖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，母爱伟大无私，做子女的怎能回报得了母亲的恩情呢？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33303" t="3353" r="26037" b="8201"/>
          <a:stretch>
            <a:fillRect/>
          </a:stretch>
        </p:blipFill>
        <p:spPr>
          <a:xfrm flipH="1">
            <a:off x="107504" y="2110462"/>
            <a:ext cx="1152128" cy="2189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9595" y="546815"/>
            <a:ext cx="182614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dirty="0">
                <a:ea typeface="黑体" pitchFamily="49" charset="-122"/>
              </a:rPr>
              <a:t>书写提示</a:t>
            </a:r>
          </a:p>
        </p:txBody>
      </p:sp>
      <p:sp>
        <p:nvSpPr>
          <p:cNvPr id="3" name="文本框 6"/>
          <p:cNvSpPr txBox="1"/>
          <p:nvPr/>
        </p:nvSpPr>
        <p:spPr>
          <a:xfrm>
            <a:off x="2915816" y="1134143"/>
            <a:ext cx="5616624" cy="3453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赵孟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元代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著名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书法家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。他的楷书运笔自然，点面圆润多姿，具有行书的笔意；结构严谨端庄，平正宽绰；整体上显得秀丽柔美，稳健大方。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《三门记》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是其楷书代表作之一。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91" y="1536923"/>
            <a:ext cx="2500867" cy="23309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98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15204" t="43085" r="18198" b="23592"/>
          <a:stretch>
            <a:fillRect/>
          </a:stretch>
        </p:blipFill>
        <p:spPr>
          <a:xfrm>
            <a:off x="1043608" y="836194"/>
            <a:ext cx="2690706" cy="2743668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7734" t="49689" r="33213" b="27338"/>
          <a:stretch/>
        </p:blipFill>
        <p:spPr>
          <a:xfrm>
            <a:off x="4860032" y="915566"/>
            <a:ext cx="3318510" cy="2567707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59632" y="3704133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赵孟頫</a:t>
            </a:r>
            <a:r>
              <a:rPr lang="en-US" altLang="zh-CN" dirty="0"/>
              <a:t>《</a:t>
            </a:r>
            <a:r>
              <a:rPr lang="zh-CN" altLang="en-US" dirty="0"/>
              <a:t>三门记</a:t>
            </a:r>
            <a:r>
              <a:rPr lang="en-US" altLang="zh-CN" dirty="0"/>
              <a:t>》</a:t>
            </a:r>
            <a:r>
              <a:rPr lang="zh-CN" altLang="en-US" dirty="0"/>
              <a:t>（局部）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r="1057" b="9487"/>
          <a:stretch>
            <a:fillRect/>
          </a:stretch>
        </p:blipFill>
        <p:spPr>
          <a:xfrm>
            <a:off x="-180528" y="-144463"/>
            <a:ext cx="9577064" cy="559653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矩形 1"/>
          <p:cNvSpPr/>
          <p:nvPr/>
        </p:nvSpPr>
        <p:spPr>
          <a:xfrm>
            <a:off x="539552" y="1275606"/>
            <a:ext cx="7928049" cy="288988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marL="457200" indent="-457200" algn="l">
              <a:lnSpc>
                <a:spcPct val="130000"/>
              </a:lnSpc>
              <a:buClr>
                <a:schemeClr val="tx1">
                  <a:lumMod val="85000"/>
                  <a:lumOff val="15000"/>
                </a:schemeClr>
              </a:buClr>
              <a:buSzPct val="60000"/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穷则变，变则通，通则久。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《周易》</a:t>
            </a:r>
          </a:p>
          <a:p>
            <a:pPr marL="457200" indent="-457200" algn="l">
              <a:lnSpc>
                <a:spcPct val="130000"/>
              </a:lnSpc>
              <a:buClr>
                <a:schemeClr val="tx1">
                  <a:lumMod val="85000"/>
                  <a:lumOff val="15000"/>
                </a:schemeClr>
              </a:buClr>
              <a:buSzPct val="60000"/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苟日新，日日新，又日新。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《礼记》</a:t>
            </a:r>
          </a:p>
          <a:p>
            <a:pPr marL="457200" indent="-457200" algn="l">
              <a:lnSpc>
                <a:spcPct val="130000"/>
              </a:lnSpc>
              <a:buClr>
                <a:schemeClr val="tx1">
                  <a:lumMod val="85000"/>
                  <a:lumOff val="15000"/>
                </a:schemeClr>
              </a:buClr>
              <a:buSzPct val="60000"/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青，取之于蓝而青于蓝。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《荀子》</a:t>
            </a:r>
          </a:p>
          <a:p>
            <a:pPr marL="457200" indent="-457200" algn="l">
              <a:lnSpc>
                <a:spcPct val="130000"/>
              </a:lnSpc>
              <a:buClr>
                <a:schemeClr val="tx1">
                  <a:lumMod val="85000"/>
                  <a:lumOff val="15000"/>
                </a:schemeClr>
              </a:buClr>
              <a:buSzPct val="60000"/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苟利于民，不必法古；苟周于事，不必循旧。</a:t>
            </a:r>
          </a:p>
          <a:p>
            <a:pPr algn="l">
              <a:lnSpc>
                <a:spcPct val="130000"/>
              </a:lnSpc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《淮南子》</a:t>
            </a:r>
          </a:p>
        </p:txBody>
      </p:sp>
      <p:sp>
        <p:nvSpPr>
          <p:cNvPr id="148486" name="AutoShape 6" descr="http://hot.online.sh.cn/images/attachement/jpeg/site1/20170728/IMG0025116acb604512063072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黑体" pitchFamily="49" charset="-122"/>
            </a:endParaRPr>
          </a:p>
        </p:txBody>
      </p:sp>
      <p:sp>
        <p:nvSpPr>
          <p:cNvPr id="148488" name="AutoShape 8" descr="http://hot.online.sh.cn/images/attachement/jpeg/site1/20170728/IMG0025116acb604512063072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黑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0983" y="488469"/>
            <a:ext cx="1808480" cy="5835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dirty="0">
                <a:ea typeface="黑体" pitchFamily="49" charset="-122"/>
              </a:rPr>
              <a:t>日积月累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5644" y="533712"/>
            <a:ext cx="8117656" cy="416017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l">
              <a:lnSpc>
                <a:spcPct val="120000"/>
              </a:lnSpc>
              <a:buSzPct val="60000"/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穷则变，变则通，通则久。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《周易》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55600" algn="l">
              <a:lnSpc>
                <a:spcPct val="12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事物发展到了极点，就要发生变化，发生变化，才会使事物的发展不受阻塞，事物才能不断的发展。 说明在面临不能发展的局面时，必须改变现状，进行变革和革命。</a:t>
            </a:r>
          </a:p>
          <a:p>
            <a:pPr marL="342900" indent="-342900" algn="l">
              <a:lnSpc>
                <a:spcPct val="120000"/>
              </a:lnSpc>
              <a:buSzPct val="60000"/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苟日新，日日新，又日新。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《礼记》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55600" algn="l">
              <a:lnSpc>
                <a:spcPct val="12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如果能够一天新，就应保持天天新，新了还要更新。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6193" y="587268"/>
            <a:ext cx="8008947" cy="401340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l">
              <a:lnSpc>
                <a:spcPct val="130000"/>
              </a:lnSpc>
              <a:buSzPct val="60000"/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青，取之于蓝而青于蓝。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《荀子》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55600" algn="l">
              <a:lnSpc>
                <a:spcPct val="13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靛青,是从蓝草中提取的,却比蓝草的颜色还要青。</a:t>
            </a:r>
          </a:p>
          <a:p>
            <a:pPr marL="342900" indent="-342900" algn="l">
              <a:lnSpc>
                <a:spcPct val="130000"/>
              </a:lnSpc>
              <a:buSzPct val="60000"/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苟利于民，不必法古；苟周于事，不必循旧。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r">
              <a:lnSpc>
                <a:spcPct val="130000"/>
              </a:lnSpc>
              <a:buSzPct val="60000"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《淮南子》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55600" algn="l">
              <a:lnSpc>
                <a:spcPct val="13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如果能使百姓获益，不必效法古代的规定，如果能把事作得完美，就不必遵循旧的法则。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             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1618803"/>
            <a:ext cx="7560840" cy="1384995"/>
          </a:xfrm>
          <a:prstGeom prst="rect">
            <a:avLst/>
          </a:prstGeom>
          <a:solidFill>
            <a:schemeClr val="bg1"/>
          </a:solidFill>
          <a:ln>
            <a:noFill/>
            <a:prstDash val="lgDashDot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通过这六年的学习，你养成了哪些良好的学习习惯？和同学一起交流吧。</a:t>
            </a:r>
          </a:p>
        </p:txBody>
      </p:sp>
      <p:sp>
        <p:nvSpPr>
          <p:cNvPr id="3" name="矩形 2"/>
          <p:cNvSpPr/>
          <p:nvPr/>
        </p:nvSpPr>
        <p:spPr>
          <a:xfrm>
            <a:off x="467544" y="627534"/>
            <a:ext cx="182614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dirty="0">
                <a:ea typeface="黑体" pitchFamily="49" charset="-122"/>
              </a:rPr>
              <a:t>交流平台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4425" y="3077816"/>
            <a:ext cx="1104039" cy="15821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2"/>
            <a:ext cx="9144000" cy="515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67544" y="339502"/>
            <a:ext cx="8208912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    </a:t>
            </a:r>
            <a:r>
              <a:rPr sz="2800" b="1" dirty="0" err="1">
                <a:latin typeface="楷体" pitchFamily="49" charset="-122"/>
                <a:ea typeface="楷体" pitchFamily="49" charset="-122"/>
              </a:rPr>
              <a:t>我现在几乎每天都要读课外书</a:t>
            </a:r>
            <a:r>
              <a:rPr lang="zh-CN" sz="2800" b="1" dirty="0">
                <a:latin typeface="楷体" pitchFamily="49" charset="-122"/>
                <a:ea typeface="楷体" pitchFamily="49" charset="-122"/>
              </a:rPr>
              <a:t>，</a:t>
            </a:r>
            <a:r>
              <a:rPr sz="2800" b="1" dirty="0" err="1">
                <a:latin typeface="楷体" pitchFamily="49" charset="-122"/>
                <a:ea typeface="楷体" pitchFamily="49" charset="-122"/>
              </a:rPr>
              <a:t>而且读的大多是名著。阅读品味也在提高</a:t>
            </a:r>
            <a:r>
              <a:rPr sz="2800" b="1" dirty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800" dirty="0"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2" b="13800"/>
          <a:stretch/>
        </p:blipFill>
        <p:spPr bwMode="auto">
          <a:xfrm>
            <a:off x="-17512" y="0"/>
            <a:ext cx="9231684" cy="516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9166" y="9525"/>
            <a:ext cx="4634842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我习惯边读书边思考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用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旁</a:t>
            </a:r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批和笔记把心得写下来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。感觉</a:t>
            </a:r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好像在和作者聊天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同时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也</a:t>
            </a:r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加深了对作品的理解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44727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3519"/>
            <a:ext cx="5220071" cy="402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67544" y="1131590"/>
            <a:ext cx="3456384" cy="2677656"/>
          </a:xfrm>
          <a:prstGeom prst="rect">
            <a:avLst/>
          </a:prstGeom>
          <a:ln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我每次完成习作后都认真读几遍，看看通不通顺，有什么问题，然后用修改符号仔细修改。我越来越喜欢写作文了。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141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9"/>
          <a:stretch/>
        </p:blipFill>
        <p:spPr bwMode="auto">
          <a:xfrm>
            <a:off x="3370262" y="80964"/>
            <a:ext cx="5810250" cy="471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269082" y="902206"/>
            <a:ext cx="3006774" cy="2308324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atinLnBrk="1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我碰到不懂的问题就随时向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别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人请教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或者去读书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查资料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琢磨解决问题的办法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勤问勤查的习惯让我学到了不少知识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7654"/>
            <a:ext cx="1104039" cy="158216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379200" y="933564"/>
            <a:ext cx="7009224" cy="286232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黑体" pitchFamily="49" charset="-122"/>
              </a:rPr>
              <a:t>        播种行为，可以收获习惯；播种习惯，可以收获性格； 播种性格，可以收获命运。</a:t>
            </a:r>
            <a:r>
              <a:rPr lang="en-US" altLang="zh-CN" sz="24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黑体" pitchFamily="49" charset="-122"/>
              </a:rPr>
              <a:t>——</a:t>
            </a:r>
            <a:r>
              <a:rPr lang="zh-CN" altLang="en-US" sz="24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黑体" pitchFamily="49" charset="-122"/>
              </a:rPr>
              <a:t>萨克雷</a:t>
            </a:r>
            <a:endParaRPr lang="en-US" altLang="zh-CN" sz="240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黑体" pitchFamily="49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黑体" pitchFamily="49" charset="-122"/>
              </a:rPr>
              <a:t>        习惯真是一种顽强而巨大的力量，它可以主宰人的一生。 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黑体" pitchFamily="49" charset="-122"/>
              </a:rPr>
              <a:t>——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黑体" pitchFamily="49" charset="-122"/>
              </a:rPr>
              <a:t>培根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27584" y="1347614"/>
            <a:ext cx="713867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走马观花    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自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愧弗如    声泪俱下</a:t>
            </a:r>
          </a:p>
          <a:p>
            <a:pPr>
              <a:lnSpc>
                <a:spcPct val="150000"/>
              </a:lnSpc>
            </a:pP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不以为然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过犹不及    赴汤蹈火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895224" y="2360211"/>
            <a:ext cx="1127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ea typeface="黑体" pitchFamily="49" charset="-122"/>
                <a:sym typeface="+mn-ea"/>
              </a:rPr>
              <a:t>•</a:t>
            </a:r>
          </a:p>
        </p:txBody>
      </p:sp>
      <p:sp>
        <p:nvSpPr>
          <p:cNvPr id="3" name="文本框 2"/>
          <p:cNvSpPr txBox="1"/>
          <p:nvPr/>
        </p:nvSpPr>
        <p:spPr>
          <a:xfrm flipH="1">
            <a:off x="1677096" y="1739454"/>
            <a:ext cx="67754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ea typeface="黑体" pitchFamily="49" charset="-122"/>
                <a:sym typeface="+mn-ea"/>
              </a:rPr>
              <a:t>•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763218" y="2395275"/>
            <a:ext cx="576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ea typeface="黑体" pitchFamily="49" charset="-122"/>
              </a:rPr>
              <a:t>•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714381" y="1741408"/>
            <a:ext cx="44132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ea typeface="黑体" pitchFamily="49" charset="-122"/>
                <a:sym typeface="+mn-ea"/>
              </a:rPr>
              <a:t>•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337825" y="2360210"/>
            <a:ext cx="1139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ea typeface="黑体" pitchFamily="49" charset="-122"/>
                <a:sym typeface="+mn-ea"/>
              </a:rPr>
              <a:t>•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534426" y="1741408"/>
            <a:ext cx="494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ea typeface="黑体" pitchFamily="49" charset="-122"/>
                <a:sym typeface="+mn-ea"/>
              </a:rPr>
              <a:t>•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6296" y="3002842"/>
            <a:ext cx="1104039" cy="158216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403648" y="3144848"/>
            <a:ext cx="5581388" cy="9531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dirty="0">
                <a:ln>
                  <a:solidFill>
                    <a:sysClr val="windowText" lastClr="000000"/>
                  </a:solidFill>
                </a:ln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你能借助文言文里学过的字的意思，推想带点词语的意思吗？</a:t>
            </a:r>
          </a:p>
        </p:txBody>
      </p:sp>
      <p:sp>
        <p:nvSpPr>
          <p:cNvPr id="9" name="矩形 8"/>
          <p:cNvSpPr/>
          <p:nvPr/>
        </p:nvSpPr>
        <p:spPr>
          <a:xfrm>
            <a:off x="377503" y="546815"/>
            <a:ext cx="223651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dirty="0">
                <a:ea typeface="黑体" pitchFamily="49" charset="-122"/>
              </a:rPr>
              <a:t>词句段运用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1527</Words>
  <PresentationFormat>全屏显示(16:9)</PresentationFormat>
  <Paragraphs>181</Paragraphs>
  <Slides>25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Calibri</vt:lpstr>
      <vt:lpstr>Heiti SC Light</vt:lpstr>
      <vt:lpstr>Wingdings</vt:lpstr>
      <vt:lpstr>Arial</vt:lpstr>
      <vt:lpstr>楷体</vt:lpstr>
      <vt:lpstr>Kaiti SC</vt:lpstr>
      <vt:lpstr>黑体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yitifen.tmall.com易提分旗舰店</Manager>
  <Company>易提分旗舰店yitifen.tmall.com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易提分旗舰店; yitifen.tmall.com</dc:creator>
  <cp:lastModifiedBy/>
  <dcterms:created xsi:type="dcterms:W3CDTF">2017-03-17T02:28:00Z</dcterms:created>
  <dcterms:modified xsi:type="dcterms:W3CDTF">2020-01-27T12:48:31Z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