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68"/>
  </p:notesMasterIdLst>
  <p:handoutMasterIdLst>
    <p:handoutMasterId r:id="rId69"/>
  </p:handoutMasterIdLst>
  <p:sldIdLst>
    <p:sldId id="323" r:id="rId2"/>
    <p:sldId id="523" r:id="rId3"/>
    <p:sldId id="1089" r:id="rId4"/>
    <p:sldId id="1091" r:id="rId5"/>
    <p:sldId id="1273" r:id="rId6"/>
    <p:sldId id="1136" r:id="rId7"/>
    <p:sldId id="1274" r:id="rId8"/>
    <p:sldId id="1275" r:id="rId9"/>
    <p:sldId id="1163" r:id="rId10"/>
    <p:sldId id="1165" r:id="rId11"/>
    <p:sldId id="1183" r:id="rId12"/>
    <p:sldId id="1184" r:id="rId13"/>
    <p:sldId id="1090" r:id="rId14"/>
    <p:sldId id="1092" r:id="rId15"/>
    <p:sldId id="1203" r:id="rId16"/>
    <p:sldId id="1147" r:id="rId17"/>
    <p:sldId id="1204" r:id="rId18"/>
    <p:sldId id="1102" r:id="rId19"/>
    <p:sldId id="1205" r:id="rId20"/>
    <p:sldId id="1206" r:id="rId21"/>
    <p:sldId id="1101" r:id="rId22"/>
    <p:sldId id="1221" r:id="rId23"/>
    <p:sldId id="1222" r:id="rId24"/>
    <p:sldId id="1208" r:id="rId25"/>
    <p:sldId id="1223" r:id="rId26"/>
    <p:sldId id="1276" r:id="rId27"/>
    <p:sldId id="1277" r:id="rId28"/>
    <p:sldId id="1207" r:id="rId29"/>
    <p:sldId id="1225" r:id="rId30"/>
    <p:sldId id="1226" r:id="rId31"/>
    <p:sldId id="1278" r:id="rId32"/>
    <p:sldId id="1227" r:id="rId33"/>
    <p:sldId id="1239" r:id="rId34"/>
    <p:sldId id="1279" r:id="rId35"/>
    <p:sldId id="1241" r:id="rId36"/>
    <p:sldId id="1242" r:id="rId37"/>
    <p:sldId id="1243" r:id="rId38"/>
    <p:sldId id="1244" r:id="rId39"/>
    <p:sldId id="1245" r:id="rId40"/>
    <p:sldId id="1247" r:id="rId41"/>
    <p:sldId id="1248" r:id="rId42"/>
    <p:sldId id="1280" r:id="rId43"/>
    <p:sldId id="1249" r:id="rId44"/>
    <p:sldId id="1250" r:id="rId45"/>
    <p:sldId id="1281" r:id="rId46"/>
    <p:sldId id="1251" r:id="rId47"/>
    <p:sldId id="1256" r:id="rId48"/>
    <p:sldId id="1257" r:id="rId49"/>
    <p:sldId id="1260" r:id="rId50"/>
    <p:sldId id="1259" r:id="rId51"/>
    <p:sldId id="1258" r:id="rId52"/>
    <p:sldId id="1261" r:id="rId53"/>
    <p:sldId id="1286" r:id="rId54"/>
    <p:sldId id="1285" r:id="rId55"/>
    <p:sldId id="1262" r:id="rId56"/>
    <p:sldId id="1263" r:id="rId57"/>
    <p:sldId id="1114" r:id="rId58"/>
    <p:sldId id="1282" r:id="rId59"/>
    <p:sldId id="1283" r:id="rId60"/>
    <p:sldId id="1284" r:id="rId61"/>
    <p:sldId id="1268" r:id="rId62"/>
    <p:sldId id="1267" r:id="rId63"/>
    <p:sldId id="1269" r:id="rId64"/>
    <p:sldId id="1270" r:id="rId65"/>
    <p:sldId id="1271" r:id="rId66"/>
    <p:sldId id="1272" r:id="rId67"/>
  </p:sldIdLst>
  <p:sldSz cx="9144000" cy="5143500" type="screen16x9"/>
  <p:notesSz cx="6858000" cy="9144000"/>
  <p:embeddedFontLst>
    <p:embeddedFont>
      <p:font typeface="YouYuan" panose="02010509060101010101" pitchFamily="49" charset="-122"/>
      <p:regular r:id="rId70"/>
    </p:embeddedFont>
    <p:embeddedFont>
      <p:font typeface="Calibri" panose="020F0502020204030204" pitchFamily="34" charset="0"/>
      <p:regular r:id="rId71"/>
      <p:bold r:id="rId72"/>
      <p:italic r:id="rId73"/>
      <p:boldItalic r:id="rId74"/>
    </p:embeddedFont>
    <p:embeddedFont>
      <p:font typeface="等线" panose="02010600030101010101" pitchFamily="2" charset="-122"/>
      <p:regular r:id="rId75"/>
      <p:bold r:id="rId76"/>
    </p:embeddedFont>
    <p:embeddedFont>
      <p:font typeface="黑体" panose="02010609060101010101" pitchFamily="49" charset="-122"/>
      <p:regular r:id="rId77"/>
    </p:embeddedFont>
    <p:embeddedFont>
      <p:font typeface="楷体" panose="02010609060101010101" pitchFamily="49" charset="-122"/>
      <p:regular r:id="rId78"/>
    </p:embeddedFont>
  </p:embeddedFont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5738">
          <p15:clr>
            <a:srgbClr val="A4A3A4"/>
          </p15:clr>
        </p15:guide>
      </p15:sldGuideLst>
    </p:ext>
    <p:ext uri="{2D200454-40CA-4A62-9FC3-DE9A4176ACB9}">
      <p15:notesGuideLst xmlns:p15="http://schemas.microsoft.com/office/powerpoint/2012/main">
        <p15:guide id="1" orient="horz" pos="3127">
          <p15:clr>
            <a:srgbClr val="A4A3A4"/>
          </p15:clr>
        </p15:guide>
        <p15:guide id="2" pos="22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6"/>
    <a:srgbClr val="0000FF"/>
    <a:srgbClr val="FF0000"/>
    <a:srgbClr val="D60093"/>
    <a:srgbClr val="A38302"/>
    <a:srgbClr val="0066FF"/>
    <a:srgbClr val="FEFCDE"/>
    <a:srgbClr val="00B050"/>
    <a:srgbClr val="FF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9" autoAdjust="0"/>
    <p:restoredTop sz="99814" autoAdjust="0"/>
  </p:normalViewPr>
  <p:slideViewPr>
    <p:cSldViewPr>
      <p:cViewPr varScale="1">
        <p:scale>
          <a:sx n="146" d="100"/>
          <a:sy n="146" d="100"/>
        </p:scale>
        <p:origin x="582" y="108"/>
      </p:cViewPr>
      <p:guideLst>
        <p:guide orient="horz" pos="3239"/>
        <p:guide pos="5738"/>
      </p:guideLst>
    </p:cSldViewPr>
  </p:slideViewPr>
  <p:outlineViewPr>
    <p:cViewPr>
      <p:scale>
        <a:sx n="33" d="100"/>
        <a:sy n="33" d="100"/>
      </p:scale>
      <p:origin x="0" y="1122"/>
    </p:cViewPr>
  </p:outlineViewPr>
  <p:notesTextViewPr>
    <p:cViewPr>
      <p:scale>
        <a:sx n="1" d="1"/>
        <a:sy n="1" d="1"/>
      </p:scale>
      <p:origin x="0" y="0"/>
    </p:cViewPr>
  </p:notesTextViewPr>
  <p:sorterViewPr>
    <p:cViewPr>
      <p:scale>
        <a:sx n="66" d="100"/>
        <a:sy n="66" d="100"/>
      </p:scale>
      <p:origin x="0" y="4578"/>
    </p:cViewPr>
  </p:sorterViewPr>
  <p:notesViewPr>
    <p:cSldViewPr>
      <p:cViewPr varScale="1">
        <p:scale>
          <a:sx n="68" d="100"/>
          <a:sy n="68" d="100"/>
        </p:scale>
        <p:origin x="-2856" y="-90"/>
      </p:cViewPr>
      <p:guideLst>
        <p:guide orient="horz" pos="3127"/>
        <p:guide pos="22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C8EF0-063C-4EC8-822D-D4BEE606CB45}" type="datetimeFigureOut">
              <a:rPr lang="zh-CN" altLang="en-US" smtClean="0"/>
              <a:t>2020/1/27 Monday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F7337-2D4C-4836-9F96-E27918AAD3E1}" type="slidenum">
              <a:rPr lang="zh-CN" altLang="en-US" smtClean="0"/>
              <a:t>‹#›</a:t>
            </a:fld>
            <a:endParaRPr lang="zh-CN" altLang="en-US"/>
          </a:p>
        </p:txBody>
      </p:sp>
    </p:spTree>
    <p:extLst>
      <p:ext uri="{BB962C8B-B14F-4D97-AF65-F5344CB8AC3E}">
        <p14:creationId xmlns:p14="http://schemas.microsoft.com/office/powerpoint/2010/main" val="1865949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2E35E-6DB1-4671-AA13-E9173BD066DF}" type="datetimeFigureOut">
              <a:rPr lang="zh-CN" altLang="en-US" smtClean="0"/>
              <a:t>2020/1/27 Monday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CD010-A9A3-4117-BFBF-9C1583B3E142}" type="slidenum">
              <a:rPr lang="zh-CN" altLang="en-US" smtClean="0"/>
              <a:t>‹#›</a:t>
            </a:fld>
            <a:endParaRPr lang="zh-CN" altLang="en-US"/>
          </a:p>
        </p:txBody>
      </p:sp>
    </p:spTree>
    <p:extLst>
      <p:ext uri="{BB962C8B-B14F-4D97-AF65-F5344CB8AC3E}">
        <p14:creationId xmlns:p14="http://schemas.microsoft.com/office/powerpoint/2010/main" val="88796189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C5514D-1C19-4227-9FDB-AE9C2557C608}"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a:p>
            <a:endParaRPr lang="zh-CN" altLang="en-US" dirty="0"/>
          </a:p>
          <a:p>
            <a:r>
              <a:rPr lang="en-US" altLang="zh-CN" dirty="0"/>
              <a:t>If?  </a:t>
            </a:r>
            <a:r>
              <a:rPr lang="zh-CN" altLang="en-US" dirty="0"/>
              <a:t>本单元的课文中有很多这样的语句，值得我们品味、</a:t>
            </a:r>
          </a:p>
          <a:p>
            <a:endParaRPr lang="zh-CN" altLang="en-US" dirty="0"/>
          </a:p>
          <a:p>
            <a:r>
              <a:rPr lang="zh-CN" altLang="en-US" dirty="0"/>
              <a:t>     积累。</a:t>
            </a:r>
          </a:p>
          <a:p>
            <a:endParaRPr lang="zh-CN" altLang="en-US" dirty="0"/>
          </a:p>
          <a:p>
            <a:r>
              <a:rPr lang="zh-CN" altLang="en-US" dirty="0"/>
              <a:t>词句段运用“</a:t>
            </a:r>
          </a:p>
          <a:p>
            <a:endParaRPr lang="zh-CN" altLang="en-US" dirty="0"/>
          </a:p>
          <a:p>
            <a:r>
              <a:rPr lang="en-US" altLang="zh-CN" dirty="0"/>
              <a:t>)</a:t>
            </a:r>
            <a:r>
              <a:rPr lang="zh-CN" altLang="en-US" dirty="0"/>
              <a:t>元旦快到了，为元旦联欢会设计一个海报吧。要有打动人的宣传语，还可</a:t>
            </a:r>
          </a:p>
          <a:p>
            <a:r>
              <a:rPr lang="zh-CN" altLang="en-US" dirty="0"/>
              <a:t>    以配上好看的图画，看看谁制作的海报最吸引人。</a:t>
            </a:r>
          </a:p>
          <a:p>
            <a:endParaRPr lang="zh-CN" altLang="en-US" dirty="0"/>
          </a:p>
          <a:p>
            <a:r>
              <a:rPr lang="zh-CN" altLang="en-US" dirty="0"/>
              <a:t>                </a:t>
            </a:r>
            <a:r>
              <a:rPr lang="en-US" altLang="zh-CN" dirty="0"/>
              <a:t>.#</a:t>
            </a:r>
          </a:p>
          <a:p>
            <a:endParaRPr lang="en-US" altLang="zh-CN" dirty="0"/>
          </a:p>
          <a:p>
            <a:r>
              <a:rPr lang="en-US" altLang="zh-CN" dirty="0"/>
              <a:t>          IE </a:t>
            </a:r>
            <a:r>
              <a:rPr lang="zh-CN" altLang="en-US" dirty="0"/>
              <a:t>餘 德 罐</a:t>
            </a:r>
          </a:p>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a:p>
            <a:endParaRPr lang="zh-CN" altLang="en-US" dirty="0"/>
          </a:p>
          <a:p>
            <a:r>
              <a:rPr lang="en-US" altLang="zh-CN" dirty="0"/>
              <a:t>If?  </a:t>
            </a:r>
            <a:r>
              <a:rPr lang="zh-CN" altLang="en-US" dirty="0"/>
              <a:t>本单元的课文中有很多这样的语句，值得我们品味、</a:t>
            </a:r>
          </a:p>
          <a:p>
            <a:endParaRPr lang="zh-CN" altLang="en-US" dirty="0"/>
          </a:p>
          <a:p>
            <a:r>
              <a:rPr lang="zh-CN" altLang="en-US" dirty="0"/>
              <a:t>     积累。</a:t>
            </a:r>
          </a:p>
          <a:p>
            <a:endParaRPr lang="zh-CN" altLang="en-US" dirty="0"/>
          </a:p>
          <a:p>
            <a:r>
              <a:rPr lang="zh-CN" altLang="en-US" dirty="0"/>
              <a:t>词句段运用“</a:t>
            </a:r>
          </a:p>
          <a:p>
            <a:endParaRPr lang="zh-CN" altLang="en-US" dirty="0"/>
          </a:p>
          <a:p>
            <a:r>
              <a:rPr lang="en-US" altLang="zh-CN" dirty="0"/>
              <a:t>)</a:t>
            </a:r>
            <a:r>
              <a:rPr lang="zh-CN" altLang="en-US" dirty="0"/>
              <a:t>元旦快到了，为元旦联欢会设计一个海报吧。要有打动人的宣传语，还可</a:t>
            </a:r>
          </a:p>
          <a:p>
            <a:r>
              <a:rPr lang="zh-CN" altLang="en-US" dirty="0"/>
              <a:t>    以配上好看的图画，看看谁制作的海报最吸引人。</a:t>
            </a:r>
          </a:p>
          <a:p>
            <a:endParaRPr lang="zh-CN" altLang="en-US" dirty="0"/>
          </a:p>
          <a:p>
            <a:r>
              <a:rPr lang="zh-CN" altLang="en-US" dirty="0"/>
              <a:t>                </a:t>
            </a:r>
            <a:r>
              <a:rPr lang="en-US" altLang="zh-CN" dirty="0"/>
              <a:t>.#</a:t>
            </a:r>
          </a:p>
          <a:p>
            <a:endParaRPr lang="en-US" altLang="zh-CN" dirty="0"/>
          </a:p>
          <a:p>
            <a:r>
              <a:rPr lang="en-US" altLang="zh-CN" dirty="0"/>
              <a:t>          IE </a:t>
            </a:r>
            <a:r>
              <a:rPr lang="zh-CN" altLang="en-US" dirty="0"/>
              <a:t>餘 德 罐</a:t>
            </a:r>
          </a:p>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19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a:p>
            <a:endParaRPr lang="zh-CN" altLang="en-US" dirty="0"/>
          </a:p>
          <a:p>
            <a:r>
              <a:rPr lang="en-US" altLang="zh-CN" dirty="0"/>
              <a:t>If?  </a:t>
            </a:r>
            <a:r>
              <a:rPr lang="zh-CN" altLang="en-US" dirty="0"/>
              <a:t>本单元的课文中有很多这样的语句，值得我们品味、</a:t>
            </a:r>
          </a:p>
          <a:p>
            <a:endParaRPr lang="zh-CN" altLang="en-US" dirty="0"/>
          </a:p>
          <a:p>
            <a:r>
              <a:rPr lang="zh-CN" altLang="en-US" dirty="0"/>
              <a:t>     积累。</a:t>
            </a:r>
          </a:p>
          <a:p>
            <a:endParaRPr lang="zh-CN" altLang="en-US" dirty="0"/>
          </a:p>
          <a:p>
            <a:r>
              <a:rPr lang="zh-CN" altLang="en-US" dirty="0"/>
              <a:t>词句段运用“</a:t>
            </a:r>
          </a:p>
          <a:p>
            <a:endParaRPr lang="zh-CN" altLang="en-US" dirty="0"/>
          </a:p>
          <a:p>
            <a:r>
              <a:rPr lang="en-US" altLang="zh-CN" dirty="0"/>
              <a:t>)</a:t>
            </a:r>
            <a:r>
              <a:rPr lang="zh-CN" altLang="en-US" dirty="0"/>
              <a:t>元旦快到了，为元旦联欢会设计一个海报吧。要有打动人的宣传语，还可</a:t>
            </a:r>
          </a:p>
          <a:p>
            <a:r>
              <a:rPr lang="zh-CN" altLang="en-US" dirty="0"/>
              <a:t>    以配上好看的图画，看看谁制作的海报最吸引人。</a:t>
            </a:r>
          </a:p>
          <a:p>
            <a:endParaRPr lang="zh-CN" altLang="en-US" dirty="0"/>
          </a:p>
          <a:p>
            <a:r>
              <a:rPr lang="zh-CN" altLang="en-US" dirty="0"/>
              <a:t>                </a:t>
            </a:r>
            <a:r>
              <a:rPr lang="en-US" altLang="zh-CN" dirty="0"/>
              <a:t>.#</a:t>
            </a:r>
          </a:p>
          <a:p>
            <a:endParaRPr lang="en-US" altLang="zh-CN" dirty="0"/>
          </a:p>
          <a:p>
            <a:r>
              <a:rPr lang="en-US" altLang="zh-CN" dirty="0"/>
              <a:t>          IE </a:t>
            </a:r>
            <a:r>
              <a:rPr lang="zh-CN" altLang="en-US" dirty="0"/>
              <a:t>餘 德 罐</a:t>
            </a:r>
          </a:p>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53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矩形 4"/>
          <p:cNvSpPr/>
          <p:nvPr userDrawn="1"/>
        </p:nvSpPr>
        <p:spPr>
          <a:xfrm flipH="1">
            <a:off x="1" y="123478"/>
            <a:ext cx="2771800" cy="216000"/>
          </a:xfrm>
          <a:prstGeom prst="rect">
            <a:avLst/>
          </a:prstGeom>
          <a:gradFill flip="none" rotWithShape="1">
            <a:gsLst>
              <a:gs pos="40000">
                <a:schemeClr val="accent5">
                  <a:lumMod val="60000"/>
                  <a:lumOff val="40000"/>
                </a:schemeClr>
              </a:gs>
              <a:gs pos="97000">
                <a:schemeClr val="bg1">
                  <a:alpha val="0"/>
                </a:schemeClr>
              </a:gs>
              <a:gs pos="70000">
                <a:schemeClr val="accent5">
                  <a:lumMod val="40000"/>
                  <a:lumOff val="60000"/>
                  <a:alpha val="7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黑体" pitchFamily="49" charset="-122"/>
            </a:endParaRPr>
          </a:p>
        </p:txBody>
      </p:sp>
      <p:sp>
        <p:nvSpPr>
          <p:cNvPr id="6" name="文本框 10"/>
          <p:cNvSpPr txBox="1"/>
          <p:nvPr userDrawn="1"/>
        </p:nvSpPr>
        <p:spPr>
          <a:xfrm>
            <a:off x="159475" y="92978"/>
            <a:ext cx="1954381" cy="276999"/>
          </a:xfrm>
          <a:prstGeom prst="rect">
            <a:avLst/>
          </a:prstGeom>
          <a:noFill/>
        </p:spPr>
        <p:txBody>
          <a:bodyPr wrap="none" rtlCol="0">
            <a:spAutoFit/>
          </a:bodyPr>
          <a:lstStyle/>
          <a:p>
            <a:r>
              <a:rPr kumimoji="1" lang="zh-CN" altLang="en-US" sz="1200" b="1" dirty="0">
                <a:latin typeface="Heiti SC Light" panose="02000000000000000000" pitchFamily="2" charset="-128"/>
                <a:ea typeface="Heiti SC Light" panose="02000000000000000000" pitchFamily="2" charset="-128"/>
              </a:rPr>
              <a:t>综合性学习：难忘小学生活</a:t>
            </a:r>
          </a:p>
        </p:txBody>
      </p:sp>
      <p:pic>
        <p:nvPicPr>
          <p:cNvPr id="7" name="图片 6"/>
          <p:cNvPicPr>
            <a:picLocks noChangeAspect="1"/>
          </p:cNvPicPr>
          <p:nvPr userDrawn="1"/>
        </p:nvPicPr>
        <p:blipFill rotWithShape="1">
          <a:blip r:embed="rId10">
            <a:extLst>
              <a:ext uri="{28A0092B-C50C-407E-A947-70E740481C1C}">
                <a14:useLocalDpi xmlns:a14="http://schemas.microsoft.com/office/drawing/2010/main" val="0"/>
              </a:ext>
            </a:extLst>
          </a:blip>
          <a:srcRect t="67586"/>
          <a:stretch/>
        </p:blipFill>
        <p:spPr>
          <a:xfrm>
            <a:off x="0" y="4227934"/>
            <a:ext cx="9145190" cy="10235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image" Target="../media/image5.png"/><Relationship Id="rId7" Type="http://schemas.openxmlformats.org/officeDocument/2006/relationships/slide" Target="slide47.xml"/><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slide" Target="slide33.xml"/><Relationship Id="rId5" Type="http://schemas.openxmlformats.org/officeDocument/2006/relationships/slide" Target="slide25.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microsoft.com/office/2007/relationships/hdphoto" Target="../media/hdphoto2.wdp"/></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9631" y="496669"/>
            <a:ext cx="7791276" cy="2300630"/>
          </a:xfrm>
          <a:prstGeom prst="rect">
            <a:avLst/>
          </a:prstGeom>
          <a:noFill/>
          <a:effectLst>
            <a:softEdge rad="127000"/>
          </a:effectLst>
        </p:spPr>
        <p:txBody>
          <a:bodyPr wrap="square" lIns="68580" tIns="34290" rIns="68580" bIns="34290" rtlCol="0">
            <a:spAutoFit/>
          </a:bodyPr>
          <a:lstStyle/>
          <a:p>
            <a:pPr indent="457200" algn="just"/>
            <a:r>
              <a:rPr lang="en-US" altLang="zh-CN" sz="2900" b="1" dirty="0">
                <a:solidFill>
                  <a:schemeClr val="tx1"/>
                </a:solidFill>
                <a:effectLst>
                  <a:outerShdw blurRad="50800" dist="50800" dir="5400000" algn="ctr" rotWithShape="0">
                    <a:schemeClr val="bg1"/>
                  </a:outerShdw>
                </a:effectLst>
                <a:uFillTx/>
                <a:latin typeface="楷体" panose="02010609060101010101" pitchFamily="49" charset="-122"/>
                <a:ea typeface="楷体" panose="02010609060101010101" pitchFamily="49" charset="-122"/>
              </a:rPr>
              <a:t> </a:t>
            </a:r>
            <a:r>
              <a:rPr lang="zh-CN" altLang="en-US" sz="2900" b="1" dirty="0">
                <a:solidFill>
                  <a:schemeClr val="tx1"/>
                </a:solidFill>
                <a:effectLst>
                  <a:outerShdw blurRad="50800" dist="50800" dir="5400000" algn="ctr" rotWithShape="0">
                    <a:schemeClr val="bg1"/>
                  </a:outerShdw>
                </a:effectLst>
                <a:uFillTx/>
                <a:latin typeface="楷体" panose="02010609060101010101" pitchFamily="49" charset="-122"/>
                <a:ea typeface="楷体" panose="02010609060101010101" pitchFamily="49" charset="-122"/>
              </a:rPr>
              <a:t>小学六年的生活像一幅画卷，给我们留下许多难忘的回忆。不久以后，我们就要告别美丽的校园，告别朝夕相处的老师、同学，让我们围绕</a:t>
            </a:r>
            <a:r>
              <a:rPr lang="en-US" altLang="zh-CN" sz="2900" b="1" dirty="0">
                <a:solidFill>
                  <a:schemeClr val="tx1"/>
                </a:solidFill>
                <a:effectLst>
                  <a:outerShdw blurRad="50800" dist="50800" dir="5400000" algn="ctr" rotWithShape="0">
                    <a:schemeClr val="bg1"/>
                  </a:outerShdw>
                </a:effectLst>
                <a:uFillTx/>
                <a:latin typeface="楷体" panose="02010609060101010101" pitchFamily="49" charset="-122"/>
                <a:ea typeface="楷体" panose="02010609060101010101" pitchFamily="49" charset="-122"/>
              </a:rPr>
              <a:t>“</a:t>
            </a:r>
            <a:r>
              <a:rPr lang="zh-CN" altLang="en-US" sz="2900" b="1" dirty="0">
                <a:solidFill>
                  <a:schemeClr val="tx1"/>
                </a:solidFill>
                <a:effectLst>
                  <a:outerShdw blurRad="50800" dist="50800" dir="5400000" algn="ctr" rotWithShape="0">
                    <a:schemeClr val="bg1"/>
                  </a:outerShdw>
                </a:effectLst>
                <a:uFillTx/>
                <a:latin typeface="楷体" panose="02010609060101010101" pitchFamily="49" charset="-122"/>
                <a:ea typeface="楷体" panose="02010609060101010101" pitchFamily="49" charset="-122"/>
              </a:rPr>
              <a:t>难忘小学生活</a:t>
            </a:r>
            <a:r>
              <a:rPr lang="en-US" altLang="zh-CN" sz="2900" b="1" dirty="0">
                <a:solidFill>
                  <a:schemeClr val="tx1"/>
                </a:solidFill>
                <a:effectLst>
                  <a:outerShdw blurRad="50800" dist="50800" dir="5400000" algn="ctr" rotWithShape="0">
                    <a:schemeClr val="bg1"/>
                  </a:outerShdw>
                </a:effectLst>
                <a:uFillTx/>
                <a:latin typeface="楷体" panose="02010609060101010101" pitchFamily="49" charset="-122"/>
                <a:ea typeface="楷体" panose="02010609060101010101" pitchFamily="49" charset="-122"/>
              </a:rPr>
              <a:t>”</a:t>
            </a:r>
            <a:r>
              <a:rPr lang="zh-CN" altLang="en-US" sz="2900" b="1" dirty="0">
                <a:solidFill>
                  <a:schemeClr val="tx1"/>
                </a:solidFill>
                <a:effectLst>
                  <a:outerShdw blurRad="50800" dist="50800" dir="5400000" algn="ctr" rotWithShape="0">
                    <a:schemeClr val="bg1"/>
                  </a:outerShdw>
                </a:effectLst>
                <a:uFillTx/>
                <a:latin typeface="楷体" panose="02010609060101010101" pitchFamily="49" charset="-122"/>
                <a:ea typeface="楷体" panose="02010609060101010101" pitchFamily="49" charset="-122"/>
              </a:rPr>
              <a:t>这个主题开展一次综合性学习活动，向师友、向母校告别！</a:t>
            </a:r>
          </a:p>
        </p:txBody>
      </p:sp>
      <p:sp>
        <p:nvSpPr>
          <p:cNvPr id="18438" name="AutoShape 6" descr="http://img01.taopic.com/160715/240495-160G50IU13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dirty="0">
              <a:ea typeface="黑体" pitchFamily="49" charset="-122"/>
            </a:endParaRPr>
          </a:p>
        </p:txBody>
      </p:sp>
      <p:sp>
        <p:nvSpPr>
          <p:cNvPr id="18440" name="AutoShape 8" descr="http://img01.taopic.com/160715/240495-160G50IU130.jpg"/>
          <p:cNvSpPr>
            <a:spLocks noChangeAspect="1" noChangeArrowheads="1"/>
          </p:cNvSpPr>
          <p:nvPr/>
        </p:nvSpPr>
        <p:spPr bwMode="auto">
          <a:xfrm flipV="1">
            <a:off x="155575" y="160020"/>
            <a:ext cx="304800" cy="123825"/>
          </a:xfrm>
          <a:prstGeom prst="rect">
            <a:avLst/>
          </a:prstGeom>
          <a:noFill/>
        </p:spPr>
        <p:txBody>
          <a:bodyPr vert="horz" wrap="square" lIns="91440" tIns="45720" rIns="91440" bIns="45720" numCol="1" anchor="t" anchorCtr="0" compatLnSpc="1"/>
          <a:lstStyle/>
          <a:p>
            <a:endParaRPr lang="zh-CN" altLang="en-US" dirty="0">
              <a:ea typeface="黑体" pitchFamily="49" charset="-122"/>
            </a:endParaRPr>
          </a:p>
        </p:txBody>
      </p:sp>
      <p:pic>
        <p:nvPicPr>
          <p:cNvPr id="1026" name="Picture 2" descr="C:\Users\Administrator\Desktop\085d5b5765320f2266cd8e7aa86e35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821" y="2787774"/>
            <a:ext cx="2662796" cy="2662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48155" y="1366635"/>
            <a:ext cx="6462395" cy="156966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3200" dirty="0">
                <a:ln>
                  <a:solidFill>
                    <a:sysClr val="windowText" lastClr="000000"/>
                  </a:solidFill>
                </a:ln>
                <a:latin typeface="黑体" pitchFamily="49" charset="-122"/>
                <a:ea typeface="黑体" pitchFamily="49" charset="-122"/>
              </a:rPr>
              <a:t>    </a:t>
            </a:r>
            <a:r>
              <a:rPr lang="zh-CN" altLang="en-US" sz="3200" dirty="0">
                <a:ln>
                  <a:solidFill>
                    <a:sysClr val="windowText" lastClr="000000"/>
                  </a:solidFill>
                </a:ln>
                <a:latin typeface="黑体" pitchFamily="49" charset="-122"/>
                <a:ea typeface="黑体" pitchFamily="49" charset="-122"/>
              </a:rPr>
              <a:t>文字有温度，声音传真情，小组内交流一下我们对这些美好的怀念和感恩之情吧</a:t>
            </a:r>
            <a:r>
              <a:rPr lang="zh-CN" altLang="en-US" sz="3200" dirty="0">
                <a:ln>
                  <a:solidFill>
                    <a:sysClr val="windowText" lastClr="000000"/>
                  </a:solidFill>
                </a:ln>
                <a:solidFill>
                  <a:schemeClr val="tx1"/>
                </a:solidFill>
                <a:latin typeface="黑体" pitchFamily="49" charset="-122"/>
                <a:ea typeface="黑体" pitchFamily="49" charset="-122"/>
              </a:rPr>
              <a:t>！</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366635"/>
            <a:ext cx="1104039" cy="15821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612265" y="2308225"/>
            <a:ext cx="6191250" cy="2557780"/>
          </a:xfrm>
          <a:prstGeom prst="rect">
            <a:avLst/>
          </a:prstGeom>
        </p:spPr>
      </p:pic>
      <p:sp>
        <p:nvSpPr>
          <p:cNvPr id="4" name="TextBox 6"/>
          <p:cNvSpPr txBox="1"/>
          <p:nvPr/>
        </p:nvSpPr>
        <p:spPr>
          <a:xfrm>
            <a:off x="2360930" y="339502"/>
            <a:ext cx="4693920" cy="1827193"/>
          </a:xfrm>
          <a:prstGeom prst="cloudCallout">
            <a:avLst>
              <a:gd name="adj1" fmla="val -25933"/>
              <a:gd name="adj2" fmla="val 68526"/>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dirty="0">
                <a:ea typeface="黑体"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我先来吧，</a:t>
            </a:r>
            <a:r>
              <a:rPr lang="zh-CN" altLang="en-US" sz="2400" b="1" dirty="0">
                <a:latin typeface="楷体" panose="02010609060101010101" pitchFamily="49" charset="-122"/>
                <a:ea typeface="楷体" panose="02010609060101010101" pitchFamily="49" charset="-122"/>
                <a:cs typeface="楷体" panose="02010609060101010101" pitchFamily="49" charset="-122"/>
              </a:rPr>
              <a:t>我来读一下《我的启蒙老师》……</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6920" y="1347614"/>
            <a:ext cx="7305372"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800" dirty="0">
                <a:ln>
                  <a:solidFill>
                    <a:sysClr val="windowText" lastClr="000000"/>
                  </a:solidFill>
                </a:ln>
                <a:solidFill>
                  <a:schemeClr val="tx1"/>
                </a:solidFill>
                <a:ea typeface="楷体" panose="02010609060101010101" pitchFamily="49" charset="-122"/>
              </a:rPr>
              <a:t>    1.</a:t>
            </a:r>
            <a:r>
              <a:rPr lang="zh-CN" altLang="en-US" sz="2800" dirty="0">
                <a:ln>
                  <a:solidFill>
                    <a:sysClr val="windowText" lastClr="000000"/>
                  </a:solidFill>
                </a:ln>
                <a:solidFill>
                  <a:schemeClr val="tx1"/>
                </a:solidFill>
                <a:ea typeface="楷体" panose="02010609060101010101" pitchFamily="49" charset="-122"/>
              </a:rPr>
              <a:t>继续完善修改自己写的作品。</a:t>
            </a:r>
          </a:p>
          <a:p>
            <a:r>
              <a:rPr lang="en-US" altLang="zh-CN" sz="2800" dirty="0">
                <a:ln>
                  <a:solidFill>
                    <a:sysClr val="windowText" lastClr="000000"/>
                  </a:solidFill>
                </a:ln>
                <a:solidFill>
                  <a:schemeClr val="tx1"/>
                </a:solidFill>
                <a:ea typeface="楷体" panose="02010609060101010101" pitchFamily="49" charset="-122"/>
              </a:rPr>
              <a:t>    2.</a:t>
            </a:r>
            <a:r>
              <a:rPr lang="zh-CN" altLang="en-US" sz="2800" dirty="0">
                <a:ln>
                  <a:solidFill>
                    <a:sysClr val="windowText" lastClr="000000"/>
                  </a:solidFill>
                </a:ln>
                <a:solidFill>
                  <a:schemeClr val="tx1"/>
                </a:solidFill>
                <a:ea typeface="楷体" panose="02010609060101010101" pitchFamily="49" charset="-122"/>
              </a:rPr>
              <a:t>继续回忆往事，可以翻看自己的日记、照片，或者别人送的纪念品等，还可以跟亲友一起回忆，把印象最深的人或事写在</a:t>
            </a:r>
            <a:r>
              <a:rPr lang="zh-CN" altLang="en-US" sz="2800" dirty="0">
                <a:ln>
                  <a:solidFill>
                    <a:sysClr val="windowText" lastClr="000000"/>
                  </a:solidFill>
                </a:ln>
                <a:solidFill>
                  <a:srgbClr val="0000FF"/>
                </a:solidFill>
                <a:ea typeface="楷体" panose="02010609060101010101" pitchFamily="49" charset="-122"/>
              </a:rPr>
              <a:t>时间轴</a:t>
            </a:r>
            <a:r>
              <a:rPr lang="zh-CN" altLang="en-US" sz="2800" dirty="0">
                <a:ln>
                  <a:solidFill>
                    <a:sysClr val="windowText" lastClr="000000"/>
                  </a:solidFill>
                </a:ln>
                <a:solidFill>
                  <a:schemeClr val="tx1"/>
                </a:solidFill>
                <a:ea typeface="楷体" panose="02010609060101010101" pitchFamily="49" charset="-122"/>
              </a:rPr>
              <a:t>相应的时间点上，也可以把照片贴在旁边。</a:t>
            </a:r>
            <a:endParaRPr lang="en-US" altLang="zh-CN" sz="2800" dirty="0">
              <a:ln>
                <a:solidFill>
                  <a:sysClr val="windowText" lastClr="000000"/>
                </a:solidFill>
              </a:ln>
              <a:solidFill>
                <a:schemeClr val="tx1"/>
              </a:solidFill>
              <a:ea typeface="楷体" panose="02010609060101010101" pitchFamily="49"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548372" y="3019324"/>
            <a:ext cx="1104039" cy="1582166"/>
          </a:xfrm>
          <a:prstGeom prst="rect">
            <a:avLst/>
          </a:prstGeom>
        </p:spPr>
      </p:pic>
      <p:sp>
        <p:nvSpPr>
          <p:cNvPr id="3" name="矩形 2"/>
          <p:cNvSpPr/>
          <p:nvPr/>
        </p:nvSpPr>
        <p:spPr>
          <a:xfrm>
            <a:off x="645468" y="557267"/>
            <a:ext cx="3021657" cy="646331"/>
          </a:xfrm>
          <a:prstGeom prst="rect">
            <a:avLst/>
          </a:prstGeom>
        </p:spPr>
        <p:txBody>
          <a:bodyPr wrap="square">
            <a:spAutoFit/>
          </a:bodyPr>
          <a:lstStyle/>
          <a:p>
            <a:r>
              <a:rPr lang="zh-CN" altLang="en-US" sz="3600" dirty="0">
                <a:ln>
                  <a:solidFill>
                    <a:sysClr val="windowText" lastClr="000000"/>
                  </a:solidFill>
                </a:ln>
                <a:solidFill>
                  <a:srgbClr val="0000FF"/>
                </a:solidFill>
                <a:latin typeface="黑体" pitchFamily="49" charset="-122"/>
                <a:ea typeface="黑体" pitchFamily="49" charset="-122"/>
              </a:rPr>
              <a:t>实践活动作业</a:t>
            </a:r>
            <a:endParaRPr lang="zh-CN" altLang="en-US" sz="1800" dirty="0">
              <a:solidFill>
                <a:srgbClr val="0000FF"/>
              </a:solidFill>
              <a:latin typeface="黑体" pitchFamily="49" charset="-122"/>
              <a:ea typeface="黑体"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t="15132"/>
          <a:stretch>
            <a:fillRect/>
          </a:stretch>
        </p:blipFill>
        <p:spPr>
          <a:xfrm>
            <a:off x="2756535" y="-20538"/>
            <a:ext cx="4074795" cy="4920615"/>
          </a:xfrm>
          <a:prstGeom prst="rect">
            <a:avLst/>
          </a:prstGeom>
        </p:spPr>
      </p:pic>
      <p:sp>
        <p:nvSpPr>
          <p:cNvPr id="4" name="左箭头标注 3"/>
          <p:cNvSpPr/>
          <p:nvPr/>
        </p:nvSpPr>
        <p:spPr>
          <a:xfrm>
            <a:off x="4879340" y="4265930"/>
            <a:ext cx="1619250" cy="619125"/>
          </a:xfrm>
          <a:prstGeom prst="lef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黑体" pitchFamily="49" charset="-122"/>
            </a:endParaRPr>
          </a:p>
        </p:txBody>
      </p:sp>
      <p:sp>
        <p:nvSpPr>
          <p:cNvPr id="7" name="左箭头标注 6"/>
          <p:cNvSpPr/>
          <p:nvPr/>
        </p:nvSpPr>
        <p:spPr>
          <a:xfrm>
            <a:off x="5302250" y="3289300"/>
            <a:ext cx="1619250" cy="619125"/>
          </a:xfrm>
          <a:prstGeom prst="lef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黑体" pitchFamily="49" charset="-122"/>
            </a:endParaRPr>
          </a:p>
        </p:txBody>
      </p:sp>
      <p:sp>
        <p:nvSpPr>
          <p:cNvPr id="8" name="左箭头标注 7"/>
          <p:cNvSpPr/>
          <p:nvPr/>
        </p:nvSpPr>
        <p:spPr>
          <a:xfrm>
            <a:off x="6018530" y="1199515"/>
            <a:ext cx="1619250" cy="619125"/>
          </a:xfrm>
          <a:prstGeom prst="lef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黑体" pitchFamily="49" charset="-122"/>
            </a:endParaRPr>
          </a:p>
        </p:txBody>
      </p:sp>
      <p:sp>
        <p:nvSpPr>
          <p:cNvPr id="9" name="左箭头标注 8"/>
          <p:cNvSpPr/>
          <p:nvPr/>
        </p:nvSpPr>
        <p:spPr>
          <a:xfrm>
            <a:off x="6018530" y="2409190"/>
            <a:ext cx="1619250" cy="619125"/>
          </a:xfrm>
          <a:prstGeom prst="lef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黑体" pitchFamily="49" charset="-122"/>
            </a:endParaRPr>
          </a:p>
        </p:txBody>
      </p:sp>
      <p:sp>
        <p:nvSpPr>
          <p:cNvPr id="10" name="左箭头标注 9"/>
          <p:cNvSpPr/>
          <p:nvPr/>
        </p:nvSpPr>
        <p:spPr>
          <a:xfrm>
            <a:off x="5937250" y="359410"/>
            <a:ext cx="1619250" cy="619125"/>
          </a:xfrm>
          <a:prstGeom prst="lef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黑体" pitchFamily="49" charset="-122"/>
            </a:endParaRPr>
          </a:p>
        </p:txBody>
      </p:sp>
      <p:sp>
        <p:nvSpPr>
          <p:cNvPr id="11" name="右箭头标注 10"/>
          <p:cNvSpPr/>
          <p:nvPr/>
        </p:nvSpPr>
        <p:spPr>
          <a:xfrm>
            <a:off x="2433320" y="4338320"/>
            <a:ext cx="1927225" cy="546735"/>
          </a:xfrm>
          <a:prstGeom prst="righ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400" dirty="0">
                <a:ea typeface="黑体" pitchFamily="49" charset="-122"/>
              </a:rPr>
              <a:t>一年级</a:t>
            </a:r>
          </a:p>
        </p:txBody>
      </p:sp>
      <p:sp>
        <p:nvSpPr>
          <p:cNvPr id="13" name="右箭头标注 12"/>
          <p:cNvSpPr/>
          <p:nvPr/>
        </p:nvSpPr>
        <p:spPr>
          <a:xfrm>
            <a:off x="2672080" y="3439795"/>
            <a:ext cx="1563370" cy="546735"/>
          </a:xfrm>
          <a:prstGeom prst="righ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ea typeface="黑体" pitchFamily="49" charset="-122"/>
            </a:endParaRPr>
          </a:p>
        </p:txBody>
      </p:sp>
      <p:sp>
        <p:nvSpPr>
          <p:cNvPr id="14" name="右箭头标注 13"/>
          <p:cNvSpPr/>
          <p:nvPr/>
        </p:nvSpPr>
        <p:spPr>
          <a:xfrm>
            <a:off x="2299970" y="2629535"/>
            <a:ext cx="1563370" cy="546735"/>
          </a:xfrm>
          <a:prstGeom prst="righ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ea typeface="黑体" pitchFamily="49" charset="-122"/>
            </a:endParaRPr>
          </a:p>
        </p:txBody>
      </p:sp>
      <p:sp>
        <p:nvSpPr>
          <p:cNvPr id="15" name="右箭头标注 14"/>
          <p:cNvSpPr/>
          <p:nvPr/>
        </p:nvSpPr>
        <p:spPr>
          <a:xfrm>
            <a:off x="1974850" y="1818640"/>
            <a:ext cx="1563370" cy="546735"/>
          </a:xfrm>
          <a:prstGeom prst="righ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ea typeface="黑体" pitchFamily="49" charset="-122"/>
            </a:endParaRPr>
          </a:p>
        </p:txBody>
      </p:sp>
      <p:sp>
        <p:nvSpPr>
          <p:cNvPr id="16" name="右箭头标注 15"/>
          <p:cNvSpPr/>
          <p:nvPr/>
        </p:nvSpPr>
        <p:spPr>
          <a:xfrm>
            <a:off x="1974850" y="652780"/>
            <a:ext cx="1563370" cy="546735"/>
          </a:xfrm>
          <a:prstGeom prst="righ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ea typeface="黑体" pitchFamily="49" charset="-122"/>
            </a:endParaRPr>
          </a:p>
        </p:txBody>
      </p:sp>
      <p:sp>
        <p:nvSpPr>
          <p:cNvPr id="2" name="文本框 1"/>
          <p:cNvSpPr txBox="1"/>
          <p:nvPr/>
        </p:nvSpPr>
        <p:spPr>
          <a:xfrm>
            <a:off x="415766" y="532765"/>
            <a:ext cx="738664" cy="1477328"/>
          </a:xfrm>
          <a:prstGeom prst="rect">
            <a:avLst/>
          </a:prstGeom>
          <a:noFill/>
          <a:ln>
            <a:solidFill>
              <a:srgbClr val="0000FF"/>
            </a:solidFill>
          </a:ln>
        </p:spPr>
        <p:txBody>
          <a:bodyPr vert="eaVert" wrap="none" rtlCol="0">
            <a:spAutoFit/>
          </a:bodyPr>
          <a:lstStyle/>
          <a:p>
            <a:r>
              <a:rPr lang="zh-CN" altLang="en-US" sz="3600" dirty="0">
                <a:ea typeface="黑体" pitchFamily="49" charset="-122"/>
              </a:rPr>
              <a:t>时间轴</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37336" y="1447306"/>
            <a:ext cx="6462395" cy="181483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800" dirty="0">
                <a:ln>
                  <a:solidFill>
                    <a:sysClr val="windowText" lastClr="000000"/>
                  </a:solidFill>
                </a:ln>
                <a:latin typeface="黑体" pitchFamily="49" charset="-122"/>
                <a:ea typeface="黑体" pitchFamily="49" charset="-122"/>
              </a:rPr>
              <a:t>    </a:t>
            </a:r>
            <a:r>
              <a:rPr lang="zh-CN" altLang="en-US" sz="2800" dirty="0">
                <a:ln>
                  <a:solidFill>
                    <a:sysClr val="windowText" lastClr="000000"/>
                  </a:solidFill>
                </a:ln>
                <a:latin typeface="黑体" pitchFamily="49" charset="-122"/>
                <a:ea typeface="黑体" pitchFamily="49" charset="-122"/>
              </a:rPr>
              <a:t>请大家根据自己整理的时间轴，选取有代表性内容与小组内同学分享，如令人难忘的集体活动、有特殊意义的纪念品、舍不得的人等。</a:t>
            </a:r>
            <a:endParaRPr lang="zh-CN" altLang="en-US" sz="2800" dirty="0">
              <a:ln>
                <a:solidFill>
                  <a:sysClr val="windowText" lastClr="000000"/>
                </a:solidFill>
              </a:ln>
              <a:solidFill>
                <a:schemeClr val="tx1"/>
              </a:solidFill>
              <a:latin typeface="黑体" pitchFamily="49" charset="-122"/>
              <a:ea typeface="黑体" pitchFamily="49"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021" y="1653305"/>
            <a:ext cx="1104039" cy="1582166"/>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85" y="450430"/>
            <a:ext cx="1330175" cy="309030"/>
          </a:xfrm>
          <a:prstGeom prst="rect">
            <a:avLst/>
          </a:prstGeom>
          <a:ln>
            <a:noFill/>
          </a:ln>
          <a:effectLst>
            <a:outerShdw blurRad="292100" dist="139700" dir="2700000" algn="tl" rotWithShape="0">
              <a:srgbClr val="333333">
                <a:alpha val="65000"/>
              </a:srgbClr>
            </a:outerShdw>
          </a:effectLst>
        </p:spPr>
      </p:pic>
      <p:sp>
        <p:nvSpPr>
          <p:cNvPr id="6" name="文本框 15"/>
          <p:cNvSpPr txBox="1"/>
          <p:nvPr/>
        </p:nvSpPr>
        <p:spPr>
          <a:xfrm>
            <a:off x="201313" y="458802"/>
            <a:ext cx="1005222" cy="300083"/>
          </a:xfrm>
          <a:prstGeom prst="rect">
            <a:avLst/>
          </a:prstGeom>
          <a:noFill/>
        </p:spPr>
        <p:txBody>
          <a:bodyPr wrap="square" lIns="68580" tIns="34290" rIns="68580" bIns="34290" rtlCol="0">
            <a:spAutoFit/>
          </a:bodyPr>
          <a:lstStyle/>
          <a:p>
            <a:pPr algn="ctr"/>
            <a:r>
              <a:rPr kumimoji="1" lang="zh-CN" altLang="en-US" sz="1500" b="1" dirty="0">
                <a:solidFill>
                  <a:schemeClr val="bg1"/>
                </a:solidFill>
              </a:rPr>
              <a:t>第二课时</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age.shedunews.com/2013/4/10/m_505811_dc1ca6e1-bf97-4a42-9dcc-b8c7feb72ef0.jpg"/>
          <p:cNvPicPr>
            <a:picLocks noChangeAspect="1" noChangeArrowheads="1"/>
          </p:cNvPicPr>
          <p:nvPr/>
        </p:nvPicPr>
        <p:blipFill>
          <a:blip r:embed="rId2" cstate="print"/>
          <a:srcRect/>
          <a:stretch>
            <a:fillRect/>
          </a:stretch>
        </p:blipFill>
        <p:spPr bwMode="auto">
          <a:xfrm>
            <a:off x="1412240" y="915670"/>
            <a:ext cx="6141720" cy="3455035"/>
          </a:xfrm>
          <a:prstGeom prst="ellipse">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8509" y="823104"/>
            <a:ext cx="6351845" cy="1077218"/>
          </a:xfrm>
          <a:prstGeom prst="rect">
            <a:avLst/>
          </a:prstGeom>
          <a:noFill/>
        </p:spPr>
        <p:txBody>
          <a:bodyPr wrap="square" rtlCol="0">
            <a:spAutoFit/>
          </a:bodyPr>
          <a:lstStyle/>
          <a:p>
            <a:r>
              <a:rPr lang="zh-CN" altLang="en-US" sz="3200" b="1" dirty="0">
                <a:solidFill>
                  <a:schemeClr val="tx1"/>
                </a:solidFill>
                <a:latin typeface="黑体" pitchFamily="49" charset="-122"/>
                <a:ea typeface="黑体" pitchFamily="49" charset="-122"/>
              </a:rPr>
              <a:t>    小组内可以推荐一两个同学跟大家共享感动与美好！</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57339"/>
            <a:ext cx="1326515" cy="190119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flipH="1">
            <a:off x="7355840" y="2998505"/>
            <a:ext cx="1129030" cy="1458595"/>
          </a:xfrm>
          <a:prstGeom prst="rect">
            <a:avLst/>
          </a:prstGeom>
          <a:noFill/>
          <a:ln w="9525">
            <a:noFill/>
            <a:miter lim="800000"/>
            <a:headEnd/>
            <a:tailEnd/>
          </a:ln>
        </p:spPr>
      </p:pic>
      <p:sp>
        <p:nvSpPr>
          <p:cNvPr id="8" name="TextBox 6"/>
          <p:cNvSpPr txBox="1"/>
          <p:nvPr/>
        </p:nvSpPr>
        <p:spPr>
          <a:xfrm>
            <a:off x="3131840" y="2112709"/>
            <a:ext cx="3744416" cy="1827193"/>
          </a:xfrm>
          <a:prstGeom prst="cloudCallout">
            <a:avLst>
              <a:gd name="adj1" fmla="val 64050"/>
              <a:gd name="adj2" fmla="val 27298"/>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我来分享一下三年级时那次难忘的路队比赛</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3568" y="3363838"/>
            <a:ext cx="819150" cy="1283474"/>
          </a:xfrm>
          <a:prstGeom prst="rect">
            <a:avLst/>
          </a:prstGeom>
          <a:noFill/>
          <a:ln w="9525">
            <a:noFill/>
            <a:miter lim="800000"/>
            <a:headEnd/>
            <a:tailEnd/>
          </a:ln>
        </p:spPr>
      </p:pic>
      <p:sp>
        <p:nvSpPr>
          <p:cNvPr id="7" name="TextBox 6"/>
          <p:cNvSpPr txBox="1"/>
          <p:nvPr/>
        </p:nvSpPr>
        <p:spPr>
          <a:xfrm>
            <a:off x="611560" y="627534"/>
            <a:ext cx="4119955" cy="2389406"/>
          </a:xfrm>
          <a:prstGeom prst="cloudCallout">
            <a:avLst>
              <a:gd name="adj1" fmla="val -30525"/>
              <a:gd name="adj2" fmla="val 65816"/>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    我跟大家分享这张照片背后的故事，这是我在二年级时照的……</a:t>
            </a:r>
          </a:p>
        </p:txBody>
      </p:sp>
      <p:pic>
        <p:nvPicPr>
          <p:cNvPr id="2050" name="Picture 2"/>
          <p:cNvPicPr>
            <a:picLocks noChangeAspect="1" noChangeArrowheads="1"/>
          </p:cNvPicPr>
          <p:nvPr/>
        </p:nvPicPr>
        <p:blipFill>
          <a:blip r:embed="rId3" cstate="print"/>
          <a:srcRect/>
          <a:stretch>
            <a:fillRect/>
          </a:stretch>
        </p:blipFill>
        <p:spPr bwMode="auto">
          <a:xfrm flipH="1">
            <a:off x="7884368" y="3435846"/>
            <a:ext cx="936104" cy="1209115"/>
          </a:xfrm>
          <a:prstGeom prst="rect">
            <a:avLst/>
          </a:prstGeom>
          <a:noFill/>
          <a:ln w="9525">
            <a:noFill/>
            <a:miter lim="800000"/>
            <a:headEnd/>
            <a:tailEnd/>
          </a:ln>
        </p:spPr>
      </p:pic>
      <p:sp>
        <p:nvSpPr>
          <p:cNvPr id="2" name="TextBox 6"/>
          <p:cNvSpPr txBox="1"/>
          <p:nvPr/>
        </p:nvSpPr>
        <p:spPr>
          <a:xfrm>
            <a:off x="4716016" y="614392"/>
            <a:ext cx="4035747" cy="2389406"/>
          </a:xfrm>
          <a:prstGeom prst="cloudCallout">
            <a:avLst>
              <a:gd name="adj1" fmla="val 34168"/>
              <a:gd name="adj2" fmla="val 66505"/>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r>
              <a:rPr lang="zh-CN" altLang="en-US" sz="2400" b="1" dirty="0">
                <a:solidFill>
                  <a:srgbClr val="0000FF"/>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    猜猜我手里拿的什么礼物？这是五年级时数学老师送给我的……</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505305"/>
            <a:ext cx="1104039" cy="1582166"/>
          </a:xfrm>
          <a:prstGeom prst="rect">
            <a:avLst/>
          </a:prstGeom>
        </p:spPr>
      </p:pic>
      <p:sp>
        <p:nvSpPr>
          <p:cNvPr id="7" name="文本框 6"/>
          <p:cNvSpPr txBox="1"/>
          <p:nvPr/>
        </p:nvSpPr>
        <p:spPr>
          <a:xfrm>
            <a:off x="1547664" y="843558"/>
            <a:ext cx="6768752" cy="304698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zh-CN" altLang="en-US" sz="3200" b="1" dirty="0">
                <a:solidFill>
                  <a:schemeClr val="tx1"/>
                </a:solidFill>
                <a:latin typeface="黑体" pitchFamily="49" charset="-122"/>
                <a:ea typeface="黑体" pitchFamily="49" charset="-122"/>
              </a:rPr>
              <a:t>    大家的分享都很精彩！这又勾起了我们太多的回忆。我们的时间轴还可以再丰富些。写不开也可以只记录关键词。</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t="15132"/>
          <a:stretch>
            <a:fillRect/>
          </a:stretch>
        </p:blipFill>
        <p:spPr>
          <a:xfrm>
            <a:off x="2843808" y="0"/>
            <a:ext cx="3903067" cy="4920615"/>
          </a:xfrm>
          <a:prstGeom prst="rect">
            <a:avLst/>
          </a:prstGeom>
        </p:spPr>
      </p:pic>
      <p:sp>
        <p:nvSpPr>
          <p:cNvPr id="4" name="左箭头标注 3"/>
          <p:cNvSpPr/>
          <p:nvPr/>
        </p:nvSpPr>
        <p:spPr>
          <a:xfrm>
            <a:off x="4879340" y="4265930"/>
            <a:ext cx="1619250" cy="619125"/>
          </a:xfrm>
          <a:prstGeom prst="lef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黑体" pitchFamily="49" charset="-122"/>
            </a:endParaRPr>
          </a:p>
        </p:txBody>
      </p:sp>
      <p:sp>
        <p:nvSpPr>
          <p:cNvPr id="7" name="左箭头标注 6"/>
          <p:cNvSpPr/>
          <p:nvPr/>
        </p:nvSpPr>
        <p:spPr>
          <a:xfrm>
            <a:off x="5302250" y="3289300"/>
            <a:ext cx="1619250" cy="619125"/>
          </a:xfrm>
          <a:prstGeom prst="lef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黑体" pitchFamily="49" charset="-122"/>
            </a:endParaRPr>
          </a:p>
        </p:txBody>
      </p:sp>
      <p:sp>
        <p:nvSpPr>
          <p:cNvPr id="8" name="左箭头标注 7"/>
          <p:cNvSpPr/>
          <p:nvPr/>
        </p:nvSpPr>
        <p:spPr>
          <a:xfrm>
            <a:off x="6018530" y="1199515"/>
            <a:ext cx="1619250" cy="619125"/>
          </a:xfrm>
          <a:prstGeom prst="lef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黑体" pitchFamily="49" charset="-122"/>
            </a:endParaRPr>
          </a:p>
        </p:txBody>
      </p:sp>
      <p:sp>
        <p:nvSpPr>
          <p:cNvPr id="9" name="左箭头标注 8"/>
          <p:cNvSpPr/>
          <p:nvPr/>
        </p:nvSpPr>
        <p:spPr>
          <a:xfrm>
            <a:off x="6018530" y="2409190"/>
            <a:ext cx="1619250" cy="619125"/>
          </a:xfrm>
          <a:prstGeom prst="lef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黑体" pitchFamily="49" charset="-122"/>
            </a:endParaRPr>
          </a:p>
        </p:txBody>
      </p:sp>
      <p:sp>
        <p:nvSpPr>
          <p:cNvPr id="10" name="左箭头标注 9"/>
          <p:cNvSpPr/>
          <p:nvPr/>
        </p:nvSpPr>
        <p:spPr>
          <a:xfrm>
            <a:off x="5937250" y="359410"/>
            <a:ext cx="1619250" cy="619125"/>
          </a:xfrm>
          <a:prstGeom prst="lef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ea typeface="黑体" pitchFamily="49" charset="-122"/>
            </a:endParaRPr>
          </a:p>
        </p:txBody>
      </p:sp>
      <p:sp>
        <p:nvSpPr>
          <p:cNvPr id="11" name="右箭头标注 10"/>
          <p:cNvSpPr/>
          <p:nvPr/>
        </p:nvSpPr>
        <p:spPr>
          <a:xfrm>
            <a:off x="2433320" y="4338320"/>
            <a:ext cx="1927225" cy="546735"/>
          </a:xfrm>
          <a:prstGeom prst="righ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400" dirty="0">
                <a:ea typeface="黑体" pitchFamily="49" charset="-122"/>
              </a:rPr>
              <a:t>一年级</a:t>
            </a:r>
          </a:p>
        </p:txBody>
      </p:sp>
      <p:sp>
        <p:nvSpPr>
          <p:cNvPr id="13" name="右箭头标注 12"/>
          <p:cNvSpPr/>
          <p:nvPr/>
        </p:nvSpPr>
        <p:spPr>
          <a:xfrm>
            <a:off x="2672080" y="3439795"/>
            <a:ext cx="1563370" cy="546735"/>
          </a:xfrm>
          <a:prstGeom prst="righ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ea typeface="黑体" pitchFamily="49" charset="-122"/>
            </a:endParaRPr>
          </a:p>
        </p:txBody>
      </p:sp>
      <p:sp>
        <p:nvSpPr>
          <p:cNvPr id="14" name="右箭头标注 13"/>
          <p:cNvSpPr/>
          <p:nvPr/>
        </p:nvSpPr>
        <p:spPr>
          <a:xfrm>
            <a:off x="2299970" y="2629535"/>
            <a:ext cx="1563370" cy="546735"/>
          </a:xfrm>
          <a:prstGeom prst="righ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ea typeface="黑体" pitchFamily="49" charset="-122"/>
            </a:endParaRPr>
          </a:p>
        </p:txBody>
      </p:sp>
      <p:sp>
        <p:nvSpPr>
          <p:cNvPr id="15" name="右箭头标注 14"/>
          <p:cNvSpPr/>
          <p:nvPr/>
        </p:nvSpPr>
        <p:spPr>
          <a:xfrm>
            <a:off x="1974850" y="1818640"/>
            <a:ext cx="1563370" cy="546735"/>
          </a:xfrm>
          <a:prstGeom prst="righ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ea typeface="黑体" pitchFamily="49" charset="-122"/>
            </a:endParaRPr>
          </a:p>
        </p:txBody>
      </p:sp>
      <p:sp>
        <p:nvSpPr>
          <p:cNvPr id="16" name="右箭头标注 15"/>
          <p:cNvSpPr/>
          <p:nvPr/>
        </p:nvSpPr>
        <p:spPr>
          <a:xfrm>
            <a:off x="1974850" y="652780"/>
            <a:ext cx="1563370" cy="546735"/>
          </a:xfrm>
          <a:prstGeom prst="righ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ea typeface="黑体" pitchFamily="49" charset="-122"/>
            </a:endParaRPr>
          </a:p>
        </p:txBody>
      </p:sp>
      <p:sp>
        <p:nvSpPr>
          <p:cNvPr id="2" name="文本框 1"/>
          <p:cNvSpPr txBox="1"/>
          <p:nvPr/>
        </p:nvSpPr>
        <p:spPr>
          <a:xfrm>
            <a:off x="415766" y="532765"/>
            <a:ext cx="738664" cy="2400657"/>
          </a:xfrm>
          <a:prstGeom prst="rect">
            <a:avLst/>
          </a:prstGeom>
          <a:noFill/>
          <a:ln>
            <a:solidFill>
              <a:srgbClr val="0000FF"/>
            </a:solidFill>
          </a:ln>
        </p:spPr>
        <p:txBody>
          <a:bodyPr vert="eaVert" wrap="none" rtlCol="0">
            <a:spAutoFit/>
          </a:bodyPr>
          <a:lstStyle/>
          <a:p>
            <a:r>
              <a:rPr lang="zh-CN" altLang="en-US" sz="3600" dirty="0">
                <a:ea typeface="黑体" pitchFamily="49" charset="-122"/>
              </a:rPr>
              <a:t>丰富时间轴</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539"/>
          <a:stretch/>
        </p:blipFill>
        <p:spPr bwMode="auto">
          <a:xfrm>
            <a:off x="1911151" y="2571750"/>
            <a:ext cx="51244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flipH="1">
            <a:off x="0" y="123478"/>
            <a:ext cx="6588224" cy="252000"/>
          </a:xfrm>
          <a:prstGeom prst="rect">
            <a:avLst/>
          </a:prstGeom>
          <a:gradFill flip="none" rotWithShape="1">
            <a:gsLst>
              <a:gs pos="40000">
                <a:schemeClr val="bg1"/>
              </a:gs>
              <a:gs pos="99000">
                <a:schemeClr val="bg1">
                  <a:alpha val="0"/>
                </a:schemeClr>
              </a:gs>
              <a:gs pos="77000">
                <a:schemeClr val="bg1">
                  <a:alpha val="5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黑体" pitchFamily="49" charset="-122"/>
            </a:endParaRPr>
          </a:p>
        </p:txBody>
      </p:sp>
      <p:sp>
        <p:nvSpPr>
          <p:cNvPr id="12" name="文本框 1"/>
          <p:cNvSpPr txBox="1"/>
          <p:nvPr/>
        </p:nvSpPr>
        <p:spPr>
          <a:xfrm>
            <a:off x="175251" y="111016"/>
            <a:ext cx="1569660" cy="276999"/>
          </a:xfrm>
          <a:prstGeom prst="rect">
            <a:avLst/>
          </a:prstGeom>
          <a:noFill/>
        </p:spPr>
        <p:txBody>
          <a:bodyPr wrap="none" rtlCol="0">
            <a:spAutoFit/>
          </a:bodyPr>
          <a:lstStyle/>
          <a:p>
            <a:r>
              <a:rPr kumimoji="1" lang="zh-CN" altLang="en-US" sz="1200" dirty="0">
                <a:latin typeface="黑体" panose="02010609060101010101" pitchFamily="49" charset="-122"/>
                <a:ea typeface="黑体" panose="02010609060101010101" pitchFamily="49" charset="-122"/>
              </a:rPr>
              <a:t>语文  六年级  下册</a:t>
            </a:r>
          </a:p>
        </p:txBody>
      </p:sp>
      <p:sp>
        <p:nvSpPr>
          <p:cNvPr id="14" name="TextBox 48"/>
          <p:cNvSpPr txBox="1"/>
          <p:nvPr/>
        </p:nvSpPr>
        <p:spPr>
          <a:xfrm>
            <a:off x="2051720" y="1607071"/>
            <a:ext cx="4843313" cy="992579"/>
          </a:xfrm>
          <a:prstGeom prst="rect">
            <a:avLst/>
          </a:prstGeom>
          <a:solidFill>
            <a:schemeClr val="bg1">
              <a:alpha val="75000"/>
            </a:schemeClr>
          </a:solidFill>
          <a:ln w="19050">
            <a:solidFill>
              <a:schemeClr val="tx1"/>
            </a:solidFill>
          </a:ln>
          <a:effectLst>
            <a:softEdge rad="31750"/>
          </a:effectLst>
        </p:spPr>
        <p:txBody>
          <a:bodyPr wrap="square" lIns="68580" tIns="34290" rIns="68580" bIns="34290" rtlCol="0">
            <a:spAutoFit/>
          </a:bodyPr>
          <a:lstStyle/>
          <a:p>
            <a:r>
              <a:rPr lang="zh-CN" altLang="en-US" sz="6000" b="1" dirty="0">
                <a:ln w="0"/>
                <a:solidFill>
                  <a:srgbClr val="FF0000"/>
                </a:solidFill>
                <a:effectLst>
                  <a:outerShdw blurRad="38100" dist="19050" dir="2700000" algn="tl" rotWithShape="0">
                    <a:schemeClr val="dk1">
                      <a:alpha val="40000"/>
                    </a:schemeClr>
                  </a:outerShdw>
                </a:effectLst>
                <a:latin typeface="Kaiti SC" panose="02010600040101010101" pitchFamily="2" charset="-122"/>
                <a:ea typeface="Kaiti SC" panose="02010600040101010101" pitchFamily="2" charset="-122"/>
              </a:rPr>
              <a:t>难忘小学生活</a:t>
            </a:r>
            <a:endParaRPr lang="zh-CN" altLang="en-US" sz="6000" b="1" dirty="0">
              <a:ln w="0"/>
              <a:solidFill>
                <a:srgbClr val="FF0000"/>
              </a:solidFill>
              <a:effectLst>
                <a:outerShdw blurRad="38100" dist="19050" dir="2700000" algn="tl" rotWithShape="0">
                  <a:schemeClr val="dk1">
                    <a:alpha val="40000"/>
                  </a:schemeClr>
                </a:outerShdw>
              </a:effectLst>
              <a:latin typeface="Kaiti SC" panose="02010600040101010101" pitchFamily="2" charset="-122"/>
              <a:ea typeface="Kaiti SC" panose="02010600040101010101" pitchFamily="2" charset="-122"/>
              <a:sym typeface="+mn-ea"/>
            </a:endParaRPr>
          </a:p>
        </p:txBody>
      </p:sp>
      <p:sp>
        <p:nvSpPr>
          <p:cNvPr id="17410" name="AutoShape 2" descr="http://p1.so.qhimgs1.com/bdr/585__/t01eeefd3f5327edfb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dirty="0">
              <a:ea typeface="黑体" pitchFamily="49" charset="-122"/>
            </a:endParaRPr>
          </a:p>
        </p:txBody>
      </p:sp>
      <p:sp>
        <p:nvSpPr>
          <p:cNvPr id="2" name="矩形 1"/>
          <p:cNvSpPr/>
          <p:nvPr/>
        </p:nvSpPr>
        <p:spPr>
          <a:xfrm>
            <a:off x="200149" y="555526"/>
            <a:ext cx="3147715" cy="769441"/>
          </a:xfrm>
          <a:prstGeom prst="rect">
            <a:avLst/>
          </a:prstGeom>
        </p:spPr>
        <p:txBody>
          <a:bodyPr wrap="square">
            <a:spAutoFit/>
          </a:bodyPr>
          <a:lstStyle/>
          <a:p>
            <a:r>
              <a:rPr lang="zh-CN" altLang="en-US" sz="4400" b="1" dirty="0">
                <a:ln w="0"/>
                <a:solidFill>
                  <a:srgbClr val="0000FF"/>
                </a:solidFill>
                <a:effectLst>
                  <a:outerShdw blurRad="38100" dist="19050" dir="2700000" algn="tl" rotWithShape="0">
                    <a:prstClr val="black">
                      <a:alpha val="40000"/>
                    </a:prstClr>
                  </a:outerShdw>
                </a:effectLst>
                <a:latin typeface="Kaiti SC" panose="02010600040101010101" pitchFamily="2" charset="-122"/>
                <a:ea typeface="Kaiti SC" panose="02010600040101010101" pitchFamily="2" charset="-122"/>
              </a:rPr>
              <a:t>综合性学习</a:t>
            </a:r>
            <a:endParaRPr lang="zh-CN" altLang="en-US" sz="1050" dirty="0">
              <a:ea typeface="黑体"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35024" y="915566"/>
            <a:ext cx="6223635" cy="267765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zh-CN" altLang="en-US" sz="2800" b="1" dirty="0">
                <a:solidFill>
                  <a:schemeClr val="tx1"/>
                </a:solidFill>
                <a:latin typeface="黑体" pitchFamily="49" charset="-122"/>
                <a:ea typeface="黑体" pitchFamily="49" charset="-122"/>
              </a:rPr>
              <a:t>    我们借助时间轴回忆了六年的小学生活。现在我们筛选出最能反映你小学生活的有代表性的资料，作为制作成长纪念册的内容。</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65501" y="1635646"/>
            <a:ext cx="1104039" cy="15821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182" r="15845"/>
          <a:stretch/>
        </p:blipFill>
        <p:spPr bwMode="auto">
          <a:xfrm>
            <a:off x="0" y="-1"/>
            <a:ext cx="9144000" cy="526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5656" y="1942356"/>
            <a:ext cx="4248472" cy="923330"/>
          </a:xfrm>
          <a:prstGeom prst="rect">
            <a:avLst/>
          </a:prstGeom>
          <a:noFill/>
        </p:spPr>
        <p:txBody>
          <a:bodyPr wrap="square" rtlCol="0">
            <a:spAutoFit/>
          </a:bodyPr>
          <a:lstStyle/>
          <a:p>
            <a:r>
              <a:rPr lang="zh-CN" altLang="en-US" sz="5400" b="1" dirty="0">
                <a:solidFill>
                  <a:srgbClr val="FFFF00"/>
                </a:solidFill>
                <a:latin typeface="黑体" pitchFamily="49" charset="-122"/>
                <a:ea typeface="黑体" pitchFamily="49" charset="-122"/>
              </a:rPr>
              <a:t>成长纪念册</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75" y="483518"/>
            <a:ext cx="1104039" cy="1582166"/>
          </a:xfrm>
          <a:prstGeom prst="rect">
            <a:avLst/>
          </a:prstGeom>
        </p:spPr>
      </p:pic>
      <p:sp>
        <p:nvSpPr>
          <p:cNvPr id="7" name="文本框 6"/>
          <p:cNvSpPr txBox="1"/>
          <p:nvPr/>
        </p:nvSpPr>
        <p:spPr>
          <a:xfrm>
            <a:off x="467544" y="3810347"/>
            <a:ext cx="8352928"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800" b="1" dirty="0">
                <a:solidFill>
                  <a:schemeClr val="tx1"/>
                </a:solidFill>
                <a:latin typeface="黑体" pitchFamily="49" charset="-122"/>
                <a:ea typeface="黑体" pitchFamily="49" charset="-122"/>
              </a:rPr>
              <a:t>让我们选择自己喜欢的方式给筛选出的材料分类吧！</a:t>
            </a:r>
          </a:p>
        </p:txBody>
      </p:sp>
      <p:sp>
        <p:nvSpPr>
          <p:cNvPr id="2" name="矩形 1"/>
          <p:cNvSpPr/>
          <p:nvPr/>
        </p:nvSpPr>
        <p:spPr>
          <a:xfrm>
            <a:off x="1496096" y="705524"/>
            <a:ext cx="6316263" cy="954107"/>
          </a:xfrm>
          <a:prstGeom prst="rect">
            <a:avLst/>
          </a:prstGeom>
        </p:spPr>
        <p:txBody>
          <a:bodyPr wrap="square">
            <a:spAutoFit/>
          </a:bodyPr>
          <a:lstStyle/>
          <a:p>
            <a:r>
              <a:rPr lang="zh-CN" altLang="en-US" sz="2800" b="1" dirty="0">
                <a:solidFill>
                  <a:prstClr val="black"/>
                </a:solidFill>
                <a:latin typeface="黑体" pitchFamily="49" charset="-122"/>
                <a:ea typeface="黑体" pitchFamily="49" charset="-122"/>
              </a:rPr>
              <a:t>    想想怎样给收集的资料分类，才能更好地呈现在成长纪念册中？</a:t>
            </a:r>
            <a:endParaRPr lang="zh-CN" altLang="en-US" dirty="0"/>
          </a:p>
        </p:txBody>
      </p:sp>
      <p:sp>
        <p:nvSpPr>
          <p:cNvPr id="3" name="矩形 2"/>
          <p:cNvSpPr/>
          <p:nvPr/>
        </p:nvSpPr>
        <p:spPr>
          <a:xfrm>
            <a:off x="1316075" y="1824126"/>
            <a:ext cx="6676304" cy="1815882"/>
          </a:xfrm>
          <a:prstGeom prst="rect">
            <a:avLst/>
          </a:prstGeom>
          <a:solidFill>
            <a:schemeClr val="accent2">
              <a:lumMod val="20000"/>
              <a:lumOff val="80000"/>
            </a:schemeClr>
          </a:solidFill>
        </p:spPr>
        <p:txBody>
          <a:bodyPr wrap="square">
            <a:spAutoFit/>
          </a:bodyPr>
          <a:lstStyle/>
          <a:p>
            <a:r>
              <a:rPr lang="zh-CN" altLang="en-US" sz="2800" b="1" dirty="0">
                <a:solidFill>
                  <a:prstClr val="black"/>
                </a:solidFill>
                <a:latin typeface="楷体" pitchFamily="49" charset="-122"/>
                <a:ea typeface="楷体" pitchFamily="49" charset="-122"/>
              </a:rPr>
              <a:t>    可以采用</a:t>
            </a:r>
            <a:r>
              <a:rPr lang="en-US" altLang="zh-CN" sz="2800" b="1" dirty="0">
                <a:solidFill>
                  <a:prstClr val="black"/>
                </a:solidFill>
                <a:latin typeface="楷体" pitchFamily="49" charset="-122"/>
                <a:ea typeface="楷体" pitchFamily="49" charset="-122"/>
              </a:rPr>
              <a:t>“</a:t>
            </a:r>
            <a:r>
              <a:rPr lang="zh-CN" altLang="en-US" sz="2800" b="1" dirty="0">
                <a:solidFill>
                  <a:prstClr val="black"/>
                </a:solidFill>
                <a:latin typeface="楷体" pitchFamily="49" charset="-122"/>
                <a:ea typeface="楷体" pitchFamily="49" charset="-122"/>
              </a:rPr>
              <a:t>编年体</a:t>
            </a:r>
            <a:r>
              <a:rPr lang="en-US" altLang="zh-CN" sz="2800" b="1" dirty="0">
                <a:solidFill>
                  <a:prstClr val="black"/>
                </a:solidFill>
                <a:latin typeface="楷体" pitchFamily="49" charset="-122"/>
                <a:ea typeface="楷体" pitchFamily="49" charset="-122"/>
              </a:rPr>
              <a:t>”</a:t>
            </a:r>
            <a:r>
              <a:rPr lang="zh-CN" altLang="en-US" sz="2800" b="1" dirty="0">
                <a:solidFill>
                  <a:prstClr val="black"/>
                </a:solidFill>
                <a:latin typeface="楷体" pitchFamily="49" charset="-122"/>
                <a:ea typeface="楷体" pitchFamily="49" charset="-122"/>
              </a:rPr>
              <a:t>的方式制作成长纪念册，把小学六年的学习生活一年一年展示出来；也可以采用</a:t>
            </a:r>
            <a:r>
              <a:rPr lang="en-US" altLang="zh-CN" sz="2800" b="1" dirty="0">
                <a:solidFill>
                  <a:prstClr val="black"/>
                </a:solidFill>
                <a:latin typeface="楷体" pitchFamily="49" charset="-122"/>
                <a:ea typeface="楷体" pitchFamily="49" charset="-122"/>
              </a:rPr>
              <a:t>“</a:t>
            </a:r>
            <a:r>
              <a:rPr lang="zh-CN" altLang="en-US" sz="2800" b="1" dirty="0">
                <a:solidFill>
                  <a:prstClr val="black"/>
                </a:solidFill>
                <a:latin typeface="楷体" pitchFamily="49" charset="-122"/>
                <a:ea typeface="楷体" pitchFamily="49" charset="-122"/>
              </a:rPr>
              <a:t>栏目式</a:t>
            </a:r>
            <a:r>
              <a:rPr lang="en-US" altLang="zh-CN" sz="2800" b="1" dirty="0">
                <a:solidFill>
                  <a:prstClr val="black"/>
                </a:solidFill>
                <a:latin typeface="楷体" pitchFamily="49" charset="-122"/>
                <a:ea typeface="楷体" pitchFamily="49" charset="-122"/>
              </a:rPr>
              <a:t>”</a:t>
            </a:r>
            <a:r>
              <a:rPr lang="zh-CN" altLang="en-US" sz="2800" b="1" dirty="0">
                <a:solidFill>
                  <a:prstClr val="black"/>
                </a:solidFill>
                <a:latin typeface="楷体" pitchFamily="49" charset="-122"/>
                <a:ea typeface="楷体" pitchFamily="49" charset="-122"/>
              </a:rPr>
              <a:t>，按照不同的栏目把内容分成几个部分。</a:t>
            </a:r>
            <a:endParaRPr lang="zh-CN" altLang="en-US" b="1" dirty="0">
              <a:latin typeface="楷体" pitchFamily="49" charset="-122"/>
              <a:ea typeface="楷体"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15616" y="757555"/>
            <a:ext cx="3544570" cy="329184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altLang="zh-CN" sz="4000" b="1" dirty="0">
                <a:solidFill>
                  <a:srgbClr val="0000FF"/>
                </a:solidFill>
                <a:latin typeface="楷体" panose="02010609060101010101" pitchFamily="49" charset="-122"/>
                <a:ea typeface="楷体" panose="02010609060101010101" pitchFamily="49" charset="-122"/>
              </a:rPr>
              <a:t> </a:t>
            </a:r>
            <a:r>
              <a:rPr lang="zh-CN" altLang="en-US" sz="4000" b="1" dirty="0">
                <a:solidFill>
                  <a:srgbClr val="0000FF"/>
                </a:solidFill>
                <a:latin typeface="楷体" panose="02010609060101010101" pitchFamily="49" charset="-122"/>
                <a:ea typeface="楷体" panose="02010609060101010101" pitchFamily="49" charset="-122"/>
              </a:rPr>
              <a:t>编年体</a:t>
            </a:r>
          </a:p>
          <a:p>
            <a:r>
              <a:rPr lang="zh-CN" altLang="en-US" sz="2800" b="1" dirty="0">
                <a:latin typeface="楷体" panose="02010609060101010101" pitchFamily="49" charset="-122"/>
                <a:ea typeface="楷体" panose="02010609060101010101" pitchFamily="49" charset="-122"/>
              </a:rPr>
              <a:t>一年级</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我上学了</a:t>
            </a:r>
          </a:p>
          <a:p>
            <a:r>
              <a:rPr lang="zh-CN" altLang="en-US" sz="2800" b="1" dirty="0">
                <a:latin typeface="楷体" panose="02010609060101010101" pitchFamily="49" charset="-122"/>
                <a:ea typeface="楷体" panose="02010609060101010101" pitchFamily="49" charset="-122"/>
              </a:rPr>
              <a:t>二年级</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我进步了</a:t>
            </a:r>
          </a:p>
          <a:p>
            <a:r>
              <a:rPr lang="zh-CN" altLang="en-US" sz="2800" b="1" dirty="0">
                <a:latin typeface="楷体" panose="02010609060101010101" pitchFamily="49" charset="-122"/>
                <a:ea typeface="楷体" panose="02010609060101010101" pitchFamily="49" charset="-122"/>
              </a:rPr>
              <a:t>三年级</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我长大了</a:t>
            </a:r>
          </a:p>
          <a:p>
            <a:r>
              <a:rPr lang="zh-CN" altLang="en-US" sz="2800" b="1" dirty="0">
                <a:latin typeface="楷体" panose="02010609060101010101" pitchFamily="49" charset="-122"/>
                <a:ea typeface="楷体" panose="02010609060101010101" pitchFamily="49" charset="-122"/>
              </a:rPr>
              <a:t>四年级</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我学会了</a:t>
            </a:r>
          </a:p>
          <a:p>
            <a:r>
              <a:rPr lang="zh-CN" altLang="en-US" sz="2800" b="1" dirty="0">
                <a:latin typeface="楷体" panose="02010609060101010101" pitchFamily="49" charset="-122"/>
                <a:ea typeface="楷体" panose="02010609060101010101" pitchFamily="49" charset="-122"/>
              </a:rPr>
              <a:t>五年级</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我做到了</a:t>
            </a:r>
          </a:p>
          <a:p>
            <a:r>
              <a:rPr lang="zh-CN" altLang="en-US" sz="2800" b="1" dirty="0">
                <a:latin typeface="楷体" panose="02010609060101010101" pitchFamily="49" charset="-122"/>
                <a:ea typeface="楷体" panose="02010609060101010101" pitchFamily="49" charset="-122"/>
              </a:rPr>
              <a:t>六年级</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我毕业了</a:t>
            </a:r>
          </a:p>
        </p:txBody>
      </p:sp>
      <p:sp>
        <p:nvSpPr>
          <p:cNvPr id="2" name="矩形 1"/>
          <p:cNvSpPr/>
          <p:nvPr/>
        </p:nvSpPr>
        <p:spPr>
          <a:xfrm>
            <a:off x="5404406" y="771550"/>
            <a:ext cx="2453640" cy="2861310"/>
          </a:xfrm>
          <a:prstGeom prst="rect">
            <a:avLst/>
          </a:prstGeom>
          <a:solidFill>
            <a:schemeClr val="accent6">
              <a:lumMod val="40000"/>
              <a:lumOff val="6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altLang="zh-CN" sz="4000" b="1" dirty="0">
                <a:solidFill>
                  <a:srgbClr val="0000FF"/>
                </a:solidFill>
                <a:latin typeface="楷体" panose="02010609060101010101" pitchFamily="49" charset="-122"/>
                <a:ea typeface="楷体" panose="02010609060101010101" pitchFamily="49" charset="-122"/>
              </a:rPr>
              <a:t> </a:t>
            </a:r>
            <a:r>
              <a:rPr lang="zh-CN" altLang="en-US" sz="4000" b="1" dirty="0">
                <a:solidFill>
                  <a:srgbClr val="0000FF"/>
                </a:solidFill>
                <a:latin typeface="楷体" panose="02010609060101010101" pitchFamily="49" charset="-122"/>
                <a:ea typeface="楷体" panose="02010609060101010101" pitchFamily="49" charset="-122"/>
              </a:rPr>
              <a:t>栏目式</a:t>
            </a:r>
          </a:p>
          <a:p>
            <a:pPr algn="ctr"/>
            <a:r>
              <a:rPr lang="zh-CN" altLang="en-US" sz="2800" b="1" dirty="0">
                <a:latin typeface="楷体" panose="02010609060101010101" pitchFamily="49" charset="-122"/>
                <a:ea typeface="楷体" panose="02010609060101010101" pitchFamily="49" charset="-122"/>
              </a:rPr>
              <a:t>发展足迹</a:t>
            </a:r>
          </a:p>
          <a:p>
            <a:pPr algn="ctr"/>
            <a:r>
              <a:rPr lang="zh-CN" altLang="en-US" sz="2800" b="1" dirty="0">
                <a:latin typeface="楷体" panose="02010609060101010101" pitchFamily="49" charset="-122"/>
                <a:ea typeface="楷体" panose="02010609060101010101" pitchFamily="49" charset="-122"/>
              </a:rPr>
              <a:t>多彩生活</a:t>
            </a:r>
          </a:p>
          <a:p>
            <a:pPr algn="ctr"/>
            <a:r>
              <a:rPr lang="zh-CN" altLang="en-US" sz="2800" b="1" dirty="0">
                <a:latin typeface="楷体" panose="02010609060101010101" pitchFamily="49" charset="-122"/>
                <a:ea typeface="楷体" panose="02010609060101010101" pitchFamily="49" charset="-122"/>
              </a:rPr>
              <a:t>才艺集萃</a:t>
            </a:r>
          </a:p>
          <a:p>
            <a:pPr algn="ctr"/>
            <a:r>
              <a:rPr lang="zh-CN" altLang="en-US" sz="2800" b="1" dirty="0">
                <a:latin typeface="楷体" panose="02010609060101010101" pitchFamily="49" charset="-122"/>
                <a:ea typeface="楷体" panose="02010609060101010101" pitchFamily="49" charset="-122"/>
              </a:rPr>
              <a:t>班级之最</a:t>
            </a:r>
          </a:p>
          <a:p>
            <a:pPr algn="ctr"/>
            <a:r>
              <a:rPr lang="zh-CN" altLang="en-US" sz="2800" b="1" dirty="0">
                <a:latin typeface="楷体" panose="02010609060101010101" pitchFamily="49" charset="-122"/>
                <a:ea typeface="楷体" panose="02010609060101010101" pitchFamily="49" charset="-122"/>
              </a:rPr>
              <a:t>毕业赠言</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55576" y="1539255"/>
            <a:ext cx="7416824" cy="175432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zh-CN" altLang="en-US" sz="3600" b="1" dirty="0">
                <a:solidFill>
                  <a:schemeClr val="tx1"/>
                </a:solidFill>
                <a:latin typeface="楷体" panose="02010609060101010101" pitchFamily="49" charset="-122"/>
                <a:ea typeface="楷体" panose="02010609060101010101" pitchFamily="49" charset="-122"/>
              </a:rPr>
              <a:t>    继续补充和筛选材料，并选择一定的角度给筛选的材料分类。</a:t>
            </a:r>
          </a:p>
        </p:txBody>
      </p:sp>
      <p:sp>
        <p:nvSpPr>
          <p:cNvPr id="2" name="矩形 1"/>
          <p:cNvSpPr/>
          <p:nvPr/>
        </p:nvSpPr>
        <p:spPr>
          <a:xfrm>
            <a:off x="735334" y="625798"/>
            <a:ext cx="1316386" cy="769441"/>
          </a:xfrm>
          <a:prstGeom prst="rect">
            <a:avLst/>
          </a:prstGeom>
        </p:spPr>
        <p:txBody>
          <a:bodyPr wrap="none">
            <a:spAutoFit/>
          </a:bodyPr>
          <a:lstStyle/>
          <a:p>
            <a:r>
              <a:rPr lang="zh-CN" altLang="en-US" sz="4400" b="1" dirty="0">
                <a:solidFill>
                  <a:prstClr val="black"/>
                </a:solidFill>
                <a:latin typeface="黑体" pitchFamily="49" charset="-122"/>
                <a:ea typeface="黑体" pitchFamily="49" charset="-122"/>
              </a:rPr>
              <a:t>作业</a:t>
            </a:r>
            <a:endParaRPr lang="zh-CN" altLang="en-US" sz="2400" b="1" dirty="0">
              <a:latin typeface="黑体" pitchFamily="49" charset="-122"/>
              <a:ea typeface="黑体"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17614" y="1752367"/>
            <a:ext cx="6426794" cy="132343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4000" b="1" dirty="0">
                <a:solidFill>
                  <a:schemeClr val="tx1"/>
                </a:solidFill>
                <a:latin typeface="黑体" pitchFamily="49" charset="-122"/>
                <a:ea typeface="黑体" pitchFamily="49" charset="-122"/>
              </a:rPr>
              <a:t>    </a:t>
            </a:r>
            <a:r>
              <a:rPr lang="zh-CN" altLang="en-US" sz="4000" b="1" dirty="0">
                <a:solidFill>
                  <a:schemeClr val="tx1"/>
                </a:solidFill>
                <a:latin typeface="黑体" pitchFamily="49" charset="-122"/>
                <a:ea typeface="黑体" pitchFamily="49" charset="-122"/>
              </a:rPr>
              <a:t>这节课我们来编排成长纪念册。</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523" y="1635646"/>
            <a:ext cx="1104039" cy="1582166"/>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85" y="450430"/>
            <a:ext cx="1330175" cy="309030"/>
          </a:xfrm>
          <a:prstGeom prst="rect">
            <a:avLst/>
          </a:prstGeom>
          <a:ln>
            <a:noFill/>
          </a:ln>
          <a:effectLst>
            <a:outerShdw blurRad="292100" dist="139700" dir="2700000" algn="tl" rotWithShape="0">
              <a:srgbClr val="333333">
                <a:alpha val="65000"/>
              </a:srgbClr>
            </a:outerShdw>
          </a:effectLst>
        </p:spPr>
      </p:pic>
      <p:sp>
        <p:nvSpPr>
          <p:cNvPr id="6" name="文本框 15"/>
          <p:cNvSpPr txBox="1"/>
          <p:nvPr/>
        </p:nvSpPr>
        <p:spPr>
          <a:xfrm>
            <a:off x="201313" y="458802"/>
            <a:ext cx="1005222" cy="300083"/>
          </a:xfrm>
          <a:prstGeom prst="rect">
            <a:avLst/>
          </a:prstGeom>
          <a:noFill/>
        </p:spPr>
        <p:txBody>
          <a:bodyPr wrap="square" lIns="68580" tIns="34290" rIns="68580" bIns="34290" rtlCol="0">
            <a:spAutoFit/>
          </a:bodyPr>
          <a:lstStyle/>
          <a:p>
            <a:pPr algn="ctr"/>
            <a:r>
              <a:rPr kumimoji="1" lang="zh-CN" altLang="en-US" sz="1500" b="1" dirty="0">
                <a:solidFill>
                  <a:schemeClr val="bg1"/>
                </a:solidFill>
              </a:rPr>
              <a:t>第三课时</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182" r="15845"/>
          <a:stretch/>
        </p:blipFill>
        <p:spPr bwMode="auto">
          <a:xfrm>
            <a:off x="0" y="-1"/>
            <a:ext cx="9144000" cy="526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5656" y="1942356"/>
            <a:ext cx="4248472" cy="923330"/>
          </a:xfrm>
          <a:prstGeom prst="rect">
            <a:avLst/>
          </a:prstGeom>
          <a:noFill/>
        </p:spPr>
        <p:txBody>
          <a:bodyPr wrap="square" rtlCol="0">
            <a:spAutoFit/>
          </a:bodyPr>
          <a:lstStyle/>
          <a:p>
            <a:r>
              <a:rPr lang="zh-CN" altLang="en-US" sz="5400" b="1" dirty="0">
                <a:solidFill>
                  <a:srgbClr val="FFFF00"/>
                </a:solidFill>
                <a:latin typeface="黑体" pitchFamily="49" charset="-122"/>
                <a:ea typeface="黑体" pitchFamily="49" charset="-122"/>
              </a:rPr>
              <a:t>成长纪念册</a:t>
            </a:r>
          </a:p>
        </p:txBody>
      </p:sp>
    </p:spTree>
    <p:extLst>
      <p:ext uri="{BB962C8B-B14F-4D97-AF65-F5344CB8AC3E}">
        <p14:creationId xmlns:p14="http://schemas.microsoft.com/office/powerpoint/2010/main" val="3054384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987574"/>
            <a:ext cx="1316386" cy="769441"/>
          </a:xfrm>
          <a:prstGeom prst="rect">
            <a:avLst/>
          </a:prstGeom>
        </p:spPr>
        <p:txBody>
          <a:bodyPr wrap="none">
            <a:spAutoFit/>
          </a:bodyPr>
          <a:lstStyle/>
          <a:p>
            <a:r>
              <a:rPr lang="zh-CN" altLang="en-US" sz="4400" b="1" dirty="0">
                <a:solidFill>
                  <a:prstClr val="black"/>
                </a:solidFill>
                <a:latin typeface="黑体" pitchFamily="49" charset="-122"/>
                <a:ea typeface="黑体" pitchFamily="49" charset="-122"/>
              </a:rPr>
              <a:t>封面</a:t>
            </a:r>
            <a:endParaRPr lang="zh-CN" altLang="en-US" sz="2800" b="1" dirty="0">
              <a:latin typeface="黑体" pitchFamily="49" charset="-122"/>
              <a:ea typeface="黑体" pitchFamily="49" charset="-122"/>
            </a:endParaRPr>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195736" y="627534"/>
            <a:ext cx="6648797" cy="413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67544" y="1995686"/>
            <a:ext cx="1316386" cy="769441"/>
          </a:xfrm>
          <a:prstGeom prst="rect">
            <a:avLst/>
          </a:prstGeom>
        </p:spPr>
        <p:txBody>
          <a:bodyPr wrap="none">
            <a:spAutoFit/>
          </a:bodyPr>
          <a:lstStyle/>
          <a:p>
            <a:r>
              <a:rPr lang="zh-CN" altLang="en-US" sz="4400" b="1" dirty="0">
                <a:solidFill>
                  <a:prstClr val="black"/>
                </a:solidFill>
                <a:latin typeface="黑体" pitchFamily="49" charset="-122"/>
                <a:ea typeface="黑体" pitchFamily="49" charset="-122"/>
              </a:rPr>
              <a:t>扉页</a:t>
            </a:r>
            <a:endParaRPr lang="zh-CN" altLang="en-US" sz="2800" b="1" dirty="0">
              <a:latin typeface="黑体" pitchFamily="49" charset="-122"/>
              <a:ea typeface="黑体" pitchFamily="49" charset="-122"/>
            </a:endParaRPr>
          </a:p>
        </p:txBody>
      </p:sp>
      <p:sp>
        <p:nvSpPr>
          <p:cNvPr id="6" name="矩形 5"/>
          <p:cNvSpPr/>
          <p:nvPr/>
        </p:nvSpPr>
        <p:spPr>
          <a:xfrm>
            <a:off x="485875" y="3003798"/>
            <a:ext cx="1316386" cy="769441"/>
          </a:xfrm>
          <a:prstGeom prst="rect">
            <a:avLst/>
          </a:prstGeom>
        </p:spPr>
        <p:txBody>
          <a:bodyPr wrap="none">
            <a:spAutoFit/>
          </a:bodyPr>
          <a:lstStyle/>
          <a:p>
            <a:r>
              <a:rPr lang="zh-CN" altLang="en-US" sz="4400" b="1" dirty="0">
                <a:solidFill>
                  <a:prstClr val="black"/>
                </a:solidFill>
                <a:latin typeface="黑体" pitchFamily="49" charset="-122"/>
                <a:ea typeface="黑体" pitchFamily="49" charset="-122"/>
              </a:rPr>
              <a:t>正文</a:t>
            </a:r>
            <a:endParaRPr lang="zh-CN" altLang="en-US" sz="2800" b="1" dirty="0">
              <a:latin typeface="黑体" pitchFamily="49" charset="-122"/>
              <a:ea typeface="黑体" pitchFamily="49" charset="-122"/>
            </a:endParaRPr>
          </a:p>
        </p:txBody>
      </p:sp>
    </p:spTree>
    <p:extLst>
      <p:ext uri="{BB962C8B-B14F-4D97-AF65-F5344CB8AC3E}">
        <p14:creationId xmlns:p14="http://schemas.microsoft.com/office/powerpoint/2010/main" val="37650403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5370" y="1347614"/>
            <a:ext cx="8243847" cy="3421137"/>
          </a:xfrm>
          <a:prstGeom prst="rect">
            <a:avLst/>
          </a:prstGeom>
          <a:blipFill>
            <a:blip r:embed="rId2"/>
            <a:tile tx="0" ty="0" sx="100000" sy="100000" flip="none" algn="tl"/>
          </a:blipFill>
        </p:spPr>
        <p:style>
          <a:lnRef idx="2">
            <a:schemeClr val="accent1"/>
          </a:lnRef>
          <a:fillRef idx="1">
            <a:schemeClr val="lt1"/>
          </a:fillRef>
          <a:effectRef idx="0">
            <a:schemeClr val="accent1"/>
          </a:effectRef>
          <a:fontRef idx="minor">
            <a:schemeClr val="dk1"/>
          </a:fontRef>
        </p:style>
        <p:txBody>
          <a:bodyPr rtlCol="0" anchor="ctr"/>
          <a:lstStyle/>
          <a:p>
            <a:pPr algn="l"/>
            <a:r>
              <a:rPr lang="zh-CN" altLang="en-US" sz="2400" b="1" dirty="0">
                <a:solidFill>
                  <a:schemeClr val="tx1"/>
                </a:solidFill>
                <a:uFillTx/>
                <a:latin typeface="楷体" panose="02010609060101010101" pitchFamily="49" charset="-122"/>
                <a:ea typeface="楷体" panose="02010609060101010101" pitchFamily="49" charset="-122"/>
              </a:rPr>
              <a:t>    </a:t>
            </a:r>
            <a:r>
              <a:rPr lang="en-US" altLang="zh-CN" sz="2400" b="1" dirty="0">
                <a:solidFill>
                  <a:schemeClr val="tx1"/>
                </a:solidFill>
                <a:uFillTx/>
                <a:latin typeface="楷体" panose="02010609060101010101" pitchFamily="49" charset="-122"/>
                <a:ea typeface="楷体" panose="02010609060101010101" pitchFamily="49" charset="-122"/>
              </a:rPr>
              <a:t>1.</a:t>
            </a:r>
            <a:r>
              <a:rPr lang="zh-CN" altLang="en-US" sz="2400" b="1" dirty="0">
                <a:solidFill>
                  <a:schemeClr val="tx1"/>
                </a:solidFill>
                <a:uFillTx/>
                <a:latin typeface="楷体" panose="02010609060101010101" pitchFamily="49" charset="-122"/>
                <a:ea typeface="楷体" panose="02010609060101010101" pitchFamily="49" charset="-122"/>
              </a:rPr>
              <a:t>给成长纪念册取一个贴切的名字，设计个性化的封面。</a:t>
            </a:r>
          </a:p>
          <a:p>
            <a:pPr algn="l"/>
            <a:r>
              <a:rPr lang="en-US" altLang="zh-CN" sz="2400" b="1" dirty="0">
                <a:solidFill>
                  <a:schemeClr val="tx1"/>
                </a:solidFill>
                <a:uFillTx/>
                <a:latin typeface="楷体" panose="02010609060101010101" pitchFamily="49" charset="-122"/>
                <a:ea typeface="楷体" panose="02010609060101010101" pitchFamily="49" charset="-122"/>
              </a:rPr>
              <a:t>    2.</a:t>
            </a:r>
            <a:r>
              <a:rPr lang="zh-CN" altLang="en-US" sz="2400" b="1" dirty="0">
                <a:solidFill>
                  <a:schemeClr val="tx1"/>
                </a:solidFill>
                <a:uFillTx/>
                <a:latin typeface="楷体" panose="02010609060101010101" pitchFamily="49" charset="-122"/>
                <a:ea typeface="楷体" panose="02010609060101010101" pitchFamily="49" charset="-122"/>
              </a:rPr>
              <a:t>扉页为</a:t>
            </a:r>
            <a:r>
              <a:rPr lang="en-US" altLang="zh-CN" sz="2400" b="1" dirty="0">
                <a:solidFill>
                  <a:schemeClr val="tx1"/>
                </a:solidFill>
                <a:uFillTx/>
                <a:latin typeface="楷体" panose="02010609060101010101" pitchFamily="49" charset="-122"/>
                <a:ea typeface="楷体" panose="02010609060101010101" pitchFamily="49" charset="-122"/>
              </a:rPr>
              <a:t>“</a:t>
            </a:r>
            <a:r>
              <a:rPr lang="zh-CN" altLang="en-US" sz="2400" b="1" dirty="0">
                <a:solidFill>
                  <a:schemeClr val="tx1"/>
                </a:solidFill>
                <a:uFillTx/>
                <a:latin typeface="楷体" panose="02010609060101010101" pitchFamily="49" charset="-122"/>
                <a:ea typeface="楷体" panose="02010609060101010101" pitchFamily="49" charset="-122"/>
              </a:rPr>
              <a:t>卷首语</a:t>
            </a:r>
            <a:r>
              <a:rPr lang="en-US" altLang="zh-CN" sz="2400" b="1" dirty="0">
                <a:solidFill>
                  <a:schemeClr val="tx1"/>
                </a:solidFill>
                <a:uFillTx/>
                <a:latin typeface="楷体" panose="02010609060101010101" pitchFamily="49" charset="-122"/>
                <a:ea typeface="楷体" panose="02010609060101010101" pitchFamily="49" charset="-122"/>
              </a:rPr>
              <a:t>”</a:t>
            </a:r>
            <a:r>
              <a:rPr lang="zh-CN" altLang="en-US" sz="2400" b="1" dirty="0">
                <a:solidFill>
                  <a:schemeClr val="tx1"/>
                </a:solidFill>
                <a:uFillTx/>
                <a:latin typeface="楷体" panose="02010609060101010101" pitchFamily="49" charset="-122"/>
                <a:ea typeface="楷体" panose="02010609060101010101" pitchFamily="49" charset="-122"/>
              </a:rPr>
              <a:t>或</a:t>
            </a:r>
            <a:r>
              <a:rPr lang="en-US" altLang="zh-CN" sz="2400" b="1" dirty="0">
                <a:solidFill>
                  <a:schemeClr val="tx1"/>
                </a:solidFill>
                <a:uFillTx/>
                <a:latin typeface="楷体" panose="02010609060101010101" pitchFamily="49" charset="-122"/>
                <a:ea typeface="楷体" panose="02010609060101010101" pitchFamily="49" charset="-122"/>
              </a:rPr>
              <a:t>“</a:t>
            </a:r>
            <a:r>
              <a:rPr lang="zh-CN" altLang="en-US" sz="2400" b="1" dirty="0">
                <a:solidFill>
                  <a:schemeClr val="tx1"/>
                </a:solidFill>
                <a:uFillTx/>
                <a:latin typeface="楷体" panose="02010609060101010101" pitchFamily="49" charset="-122"/>
                <a:ea typeface="楷体" panose="02010609060101010101" pitchFamily="49" charset="-122"/>
              </a:rPr>
              <a:t>成长感言</a:t>
            </a:r>
            <a:r>
              <a:rPr lang="en-US" altLang="zh-CN" sz="2400" b="1" dirty="0">
                <a:solidFill>
                  <a:schemeClr val="tx1"/>
                </a:solidFill>
                <a:uFillTx/>
                <a:latin typeface="楷体" panose="02010609060101010101" pitchFamily="49" charset="-122"/>
                <a:ea typeface="楷体" panose="02010609060101010101" pitchFamily="49" charset="-122"/>
              </a:rPr>
              <a:t>”</a:t>
            </a:r>
            <a:r>
              <a:rPr lang="zh-CN" altLang="en-US" sz="2400" b="1" dirty="0">
                <a:solidFill>
                  <a:schemeClr val="tx1"/>
                </a:solidFill>
                <a:uFillTx/>
                <a:latin typeface="楷体" panose="02010609060101010101" pitchFamily="49" charset="-122"/>
                <a:ea typeface="楷体" panose="02010609060101010101" pitchFamily="49" charset="-122"/>
              </a:rPr>
              <a:t>，可以自己写，也可以请老师和家长写。</a:t>
            </a:r>
          </a:p>
          <a:p>
            <a:pPr algn="l"/>
            <a:r>
              <a:rPr lang="en-US" altLang="zh-CN" sz="2400" b="1" dirty="0">
                <a:solidFill>
                  <a:schemeClr val="tx1"/>
                </a:solidFill>
                <a:uFillTx/>
                <a:latin typeface="楷体" panose="02010609060101010101" pitchFamily="49" charset="-122"/>
                <a:ea typeface="楷体" panose="02010609060101010101" pitchFamily="49" charset="-122"/>
              </a:rPr>
              <a:t>    3.</a:t>
            </a:r>
            <a:r>
              <a:rPr lang="zh-CN" altLang="en-US" sz="2400" b="1" dirty="0">
                <a:solidFill>
                  <a:schemeClr val="tx1"/>
                </a:solidFill>
                <a:uFillTx/>
                <a:latin typeface="楷体" panose="02010609060101010101" pitchFamily="49" charset="-122"/>
                <a:ea typeface="楷体" panose="02010609060101010101" pitchFamily="49" charset="-122"/>
              </a:rPr>
              <a:t>正文内容按照一定顺序编排，呈现的方式多种多样，如，每张照片配以简短、有趣的文字介绍，每个部分加一个合适的小标题。</a:t>
            </a:r>
          </a:p>
          <a:p>
            <a:pPr algn="l"/>
            <a:r>
              <a:rPr lang="zh-CN" altLang="en-US" sz="2400" b="1" dirty="0">
                <a:solidFill>
                  <a:schemeClr val="tx1"/>
                </a:solidFill>
                <a:uFillTx/>
                <a:latin typeface="楷体" panose="02010609060101010101" pitchFamily="49" charset="-122"/>
                <a:ea typeface="楷体" panose="02010609060101010101" pitchFamily="49" charset="-122"/>
              </a:rPr>
              <a:t>    有的资料不能直接拿来就用，还需要进行修改，如有的文章太长，可以从中节选一段最有价值的。</a:t>
            </a:r>
          </a:p>
          <a:p>
            <a:pPr algn="l"/>
            <a:r>
              <a:rPr lang="zh-CN" altLang="en-US" sz="2400" b="1" dirty="0">
                <a:solidFill>
                  <a:schemeClr val="tx1"/>
                </a:solidFill>
                <a:uFillTx/>
                <a:latin typeface="楷体" panose="02010609060101010101" pitchFamily="49" charset="-122"/>
                <a:ea typeface="楷体" panose="02010609060101010101" pitchFamily="49" charset="-122"/>
              </a:rPr>
              <a:t>    制作成长纪念册，最好能表现出你的独特个性和创意。</a:t>
            </a:r>
          </a:p>
        </p:txBody>
      </p:sp>
      <p:sp>
        <p:nvSpPr>
          <p:cNvPr id="5" name="TextBox 4"/>
          <p:cNvSpPr txBox="1"/>
          <p:nvPr/>
        </p:nvSpPr>
        <p:spPr>
          <a:xfrm>
            <a:off x="539552" y="483518"/>
            <a:ext cx="7488832" cy="707886"/>
          </a:xfrm>
          <a:prstGeom prst="rect">
            <a:avLst/>
          </a:prstGeom>
          <a:noFill/>
        </p:spPr>
        <p:txBody>
          <a:bodyPr wrap="square" rtlCol="0">
            <a:spAutoFit/>
          </a:bodyPr>
          <a:lstStyle/>
          <a:p>
            <a:r>
              <a:rPr lang="zh-CN" altLang="en-US" sz="4000" b="1" dirty="0">
                <a:solidFill>
                  <a:srgbClr val="0000FF"/>
                </a:solidFill>
                <a:latin typeface="黑体" pitchFamily="49" charset="-122"/>
                <a:ea typeface="黑体" pitchFamily="49" charset="-122"/>
              </a:rPr>
              <a:t>怎样编排成长纪念册呢？</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140369" y="1586486"/>
            <a:ext cx="1104039" cy="1582166"/>
          </a:xfrm>
          <a:prstGeom prst="rect">
            <a:avLst/>
          </a:prstGeom>
        </p:spPr>
      </p:pic>
      <p:sp>
        <p:nvSpPr>
          <p:cNvPr id="7" name="文本框 6"/>
          <p:cNvSpPr txBox="1"/>
          <p:nvPr/>
        </p:nvSpPr>
        <p:spPr>
          <a:xfrm>
            <a:off x="827584" y="864314"/>
            <a:ext cx="6264696" cy="293157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3200" b="1" dirty="0">
                <a:solidFill>
                  <a:schemeClr val="tx1"/>
                </a:solidFill>
                <a:latin typeface="黑体" pitchFamily="49" charset="-122"/>
                <a:ea typeface="黑体" pitchFamily="49" charset="-122"/>
              </a:rPr>
              <a:t>    </a:t>
            </a:r>
            <a:r>
              <a:rPr lang="zh-CN" altLang="en-US" sz="3200" b="1" dirty="0">
                <a:solidFill>
                  <a:schemeClr val="tx1"/>
                </a:solidFill>
                <a:latin typeface="黑体" pitchFamily="49" charset="-122"/>
                <a:ea typeface="黑体" pitchFamily="49" charset="-122"/>
              </a:rPr>
              <a:t>现在同学们开始编排自己的成长纪念册吧！在编排的过程中，大家可以互相协助，老师也愿意随时为你服务！</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827584" y="843558"/>
            <a:ext cx="4288353" cy="132343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sz="8000" dirty="0">
                <a:ea typeface="黑体" pitchFamily="49" charset="-122"/>
              </a:rPr>
              <a:t>回忆往事</a:t>
            </a:r>
          </a:p>
        </p:txBody>
      </p:sp>
      <p:pic>
        <p:nvPicPr>
          <p:cNvPr id="5" name="图片 4">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4142" y="987574"/>
            <a:ext cx="1330175" cy="309030"/>
          </a:xfrm>
          <a:prstGeom prst="rect">
            <a:avLst/>
          </a:prstGeom>
          <a:ln>
            <a:noFill/>
          </a:ln>
          <a:effectLst>
            <a:outerShdw blurRad="292100" dist="139700" dir="2700000" algn="tl" rotWithShape="0">
              <a:srgbClr val="333333">
                <a:alpha val="65000"/>
              </a:srgbClr>
            </a:outerShdw>
          </a:effectLst>
        </p:spPr>
      </p:pic>
      <p:pic>
        <p:nvPicPr>
          <p:cNvPr id="6" name="图片 5">
            <a:hlinkClick r:id="rId4"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4142" y="1328608"/>
            <a:ext cx="1330175" cy="309030"/>
          </a:xfrm>
          <a:prstGeom prst="rect">
            <a:avLst/>
          </a:prstGeom>
          <a:ln>
            <a:noFill/>
          </a:ln>
          <a:effectLst>
            <a:outerShdw blurRad="292100" dist="139700" dir="2700000" algn="tl" rotWithShape="0">
              <a:srgbClr val="333333">
                <a:alpha val="65000"/>
              </a:srgbClr>
            </a:outerShdw>
          </a:effectLst>
        </p:spPr>
      </p:pic>
      <p:sp>
        <p:nvSpPr>
          <p:cNvPr id="7" name="文本框 15">
            <a:hlinkClick r:id="" action="ppaction://hlinkshowjump?jump=nextslide"/>
          </p:cNvPr>
          <p:cNvSpPr txBox="1"/>
          <p:nvPr/>
        </p:nvSpPr>
        <p:spPr>
          <a:xfrm>
            <a:off x="5459570" y="995946"/>
            <a:ext cx="1005222" cy="300083"/>
          </a:xfrm>
          <a:prstGeom prst="rect">
            <a:avLst/>
          </a:prstGeom>
          <a:noFill/>
        </p:spPr>
        <p:txBody>
          <a:bodyPr wrap="square" lIns="68580" tIns="34290" rIns="68580" bIns="34290" rtlCol="0">
            <a:spAutoFit/>
          </a:bodyPr>
          <a:lstStyle/>
          <a:p>
            <a:pPr algn="ctr"/>
            <a:r>
              <a:rPr kumimoji="1" lang="zh-CN" altLang="en-US" sz="1500" b="1" dirty="0">
                <a:solidFill>
                  <a:schemeClr val="bg1"/>
                </a:solidFill>
              </a:rPr>
              <a:t>第一课时</a:t>
            </a:r>
          </a:p>
        </p:txBody>
      </p:sp>
      <p:sp>
        <p:nvSpPr>
          <p:cNvPr id="8" name="文本框 14">
            <a:hlinkClick r:id="rId4" action="ppaction://hlinksldjump"/>
          </p:cNvPr>
          <p:cNvSpPr txBox="1"/>
          <p:nvPr/>
        </p:nvSpPr>
        <p:spPr>
          <a:xfrm>
            <a:off x="5459570" y="1345606"/>
            <a:ext cx="1005222" cy="300083"/>
          </a:xfrm>
          <a:prstGeom prst="rect">
            <a:avLst/>
          </a:prstGeom>
          <a:noFill/>
        </p:spPr>
        <p:txBody>
          <a:bodyPr wrap="square" lIns="68580" tIns="34290" rIns="68580" bIns="34290" rtlCol="0">
            <a:spAutoFit/>
          </a:bodyPr>
          <a:lstStyle/>
          <a:p>
            <a:pPr algn="ctr"/>
            <a:r>
              <a:rPr kumimoji="1" lang="zh-CN" altLang="en-US" sz="1500" b="1" dirty="0">
                <a:solidFill>
                  <a:schemeClr val="bg1"/>
                </a:solidFill>
              </a:rPr>
              <a:t>第二课时</a:t>
            </a:r>
          </a:p>
        </p:txBody>
      </p:sp>
      <p:pic>
        <p:nvPicPr>
          <p:cNvPr id="9" name="图片 8">
            <a:hlinkClick r:id="rId5"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0994" y="1676320"/>
            <a:ext cx="1330175" cy="309030"/>
          </a:xfrm>
          <a:prstGeom prst="rect">
            <a:avLst/>
          </a:prstGeom>
          <a:ln>
            <a:noFill/>
          </a:ln>
          <a:effectLst>
            <a:outerShdw blurRad="292100" dist="139700" dir="2700000" algn="tl" rotWithShape="0">
              <a:srgbClr val="333333">
                <a:alpha val="65000"/>
              </a:srgbClr>
            </a:outerShdw>
          </a:effectLst>
        </p:spPr>
      </p:pic>
      <p:sp>
        <p:nvSpPr>
          <p:cNvPr id="10" name="文本框 14">
            <a:hlinkClick r:id="rId5" action="ppaction://hlinksldjump"/>
          </p:cNvPr>
          <p:cNvSpPr txBox="1"/>
          <p:nvPr/>
        </p:nvSpPr>
        <p:spPr>
          <a:xfrm>
            <a:off x="5466422" y="1693318"/>
            <a:ext cx="1005222" cy="300083"/>
          </a:xfrm>
          <a:prstGeom prst="rect">
            <a:avLst/>
          </a:prstGeom>
          <a:noFill/>
        </p:spPr>
        <p:txBody>
          <a:bodyPr wrap="square" lIns="68580" tIns="34290" rIns="68580" bIns="34290" rtlCol="0">
            <a:spAutoFit/>
          </a:bodyPr>
          <a:lstStyle/>
          <a:p>
            <a:pPr algn="ctr"/>
            <a:r>
              <a:rPr kumimoji="1" lang="zh-CN" altLang="en-US" sz="1500" b="1" dirty="0">
                <a:solidFill>
                  <a:schemeClr val="bg1"/>
                </a:solidFill>
              </a:rPr>
              <a:t>第三课时</a:t>
            </a:r>
          </a:p>
        </p:txBody>
      </p:sp>
      <p:sp>
        <p:nvSpPr>
          <p:cNvPr id="11" name="矩形 10"/>
          <p:cNvSpPr/>
          <p:nvPr/>
        </p:nvSpPr>
        <p:spPr>
          <a:xfrm>
            <a:off x="827584" y="2596133"/>
            <a:ext cx="4288353" cy="132343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sz="8000" dirty="0">
                <a:ea typeface="黑体" pitchFamily="49" charset="-122"/>
              </a:rPr>
              <a:t>依依惜别</a:t>
            </a:r>
          </a:p>
        </p:txBody>
      </p:sp>
      <p:pic>
        <p:nvPicPr>
          <p:cNvPr id="12" name="图片 11">
            <a:hlinkClick r:id="rId6"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213" y="2731019"/>
            <a:ext cx="1330175" cy="309030"/>
          </a:xfrm>
          <a:prstGeom prst="rect">
            <a:avLst/>
          </a:prstGeom>
          <a:ln>
            <a:noFill/>
          </a:ln>
          <a:effectLst>
            <a:outerShdw blurRad="292100" dist="139700" dir="2700000" algn="tl" rotWithShape="0">
              <a:srgbClr val="333333">
                <a:alpha val="65000"/>
              </a:srgbClr>
            </a:outerShdw>
          </a:effectLst>
        </p:spPr>
      </p:pic>
      <p:pic>
        <p:nvPicPr>
          <p:cNvPr id="13" name="图片 12">
            <a:hlinkClick r:id="rId7"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213" y="3072053"/>
            <a:ext cx="1330175" cy="309030"/>
          </a:xfrm>
          <a:prstGeom prst="rect">
            <a:avLst/>
          </a:prstGeom>
          <a:ln>
            <a:noFill/>
          </a:ln>
          <a:effectLst>
            <a:outerShdw blurRad="292100" dist="139700" dir="2700000" algn="tl" rotWithShape="0">
              <a:srgbClr val="333333">
                <a:alpha val="65000"/>
              </a:srgbClr>
            </a:outerShdw>
          </a:effectLst>
        </p:spPr>
      </p:pic>
      <p:sp>
        <p:nvSpPr>
          <p:cNvPr id="14" name="文本框 15">
            <a:hlinkClick r:id="rId6" action="ppaction://hlinksldjump"/>
          </p:cNvPr>
          <p:cNvSpPr txBox="1"/>
          <p:nvPr/>
        </p:nvSpPr>
        <p:spPr>
          <a:xfrm>
            <a:off x="5430641" y="2739391"/>
            <a:ext cx="1005222" cy="300083"/>
          </a:xfrm>
          <a:prstGeom prst="rect">
            <a:avLst/>
          </a:prstGeom>
          <a:noFill/>
        </p:spPr>
        <p:txBody>
          <a:bodyPr wrap="square" lIns="68580" tIns="34290" rIns="68580" bIns="34290" rtlCol="0">
            <a:spAutoFit/>
          </a:bodyPr>
          <a:lstStyle/>
          <a:p>
            <a:pPr algn="ctr"/>
            <a:r>
              <a:rPr kumimoji="1" lang="zh-CN" altLang="en-US" sz="1500" b="1" dirty="0">
                <a:solidFill>
                  <a:schemeClr val="bg1"/>
                </a:solidFill>
              </a:rPr>
              <a:t>第四课时</a:t>
            </a:r>
          </a:p>
        </p:txBody>
      </p:sp>
      <p:sp>
        <p:nvSpPr>
          <p:cNvPr id="15" name="文本框 14">
            <a:hlinkClick r:id="rId7" action="ppaction://hlinksldjump"/>
          </p:cNvPr>
          <p:cNvSpPr txBox="1"/>
          <p:nvPr/>
        </p:nvSpPr>
        <p:spPr>
          <a:xfrm>
            <a:off x="5430641" y="3089051"/>
            <a:ext cx="1005222" cy="300083"/>
          </a:xfrm>
          <a:prstGeom prst="rect">
            <a:avLst/>
          </a:prstGeom>
          <a:noFill/>
        </p:spPr>
        <p:txBody>
          <a:bodyPr wrap="square" lIns="68580" tIns="34290" rIns="68580" bIns="34290" rtlCol="0">
            <a:spAutoFit/>
          </a:bodyPr>
          <a:lstStyle/>
          <a:p>
            <a:pPr algn="ctr"/>
            <a:r>
              <a:rPr kumimoji="1" lang="zh-CN" altLang="en-US" sz="1500" b="1" dirty="0">
                <a:solidFill>
                  <a:schemeClr val="bg1"/>
                </a:solidFill>
              </a:rPr>
              <a:t>第五课时</a:t>
            </a:r>
          </a:p>
        </p:txBody>
      </p:sp>
      <p:pic>
        <p:nvPicPr>
          <p:cNvPr id="16" name="图片 15">
            <a:hlinkClick r:id="rId8"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2065" y="3419765"/>
            <a:ext cx="1330175" cy="309030"/>
          </a:xfrm>
          <a:prstGeom prst="rect">
            <a:avLst/>
          </a:prstGeom>
          <a:ln>
            <a:noFill/>
          </a:ln>
          <a:effectLst>
            <a:outerShdw blurRad="292100" dist="139700" dir="2700000" algn="tl" rotWithShape="0">
              <a:srgbClr val="333333">
                <a:alpha val="65000"/>
              </a:srgbClr>
            </a:outerShdw>
          </a:effectLst>
        </p:spPr>
      </p:pic>
      <p:sp>
        <p:nvSpPr>
          <p:cNvPr id="17" name="文本框 14">
            <a:hlinkClick r:id="rId8" action="ppaction://hlinksldjump"/>
          </p:cNvPr>
          <p:cNvSpPr txBox="1"/>
          <p:nvPr/>
        </p:nvSpPr>
        <p:spPr>
          <a:xfrm>
            <a:off x="5437493" y="3436763"/>
            <a:ext cx="1005222" cy="300083"/>
          </a:xfrm>
          <a:prstGeom prst="rect">
            <a:avLst/>
          </a:prstGeom>
          <a:noFill/>
        </p:spPr>
        <p:txBody>
          <a:bodyPr wrap="square" lIns="68580" tIns="34290" rIns="68580" bIns="34290" rtlCol="0">
            <a:spAutoFit/>
          </a:bodyPr>
          <a:lstStyle/>
          <a:p>
            <a:pPr algn="ctr"/>
            <a:r>
              <a:rPr kumimoji="1" lang="zh-CN" altLang="en-US" sz="1500" b="1" dirty="0">
                <a:solidFill>
                  <a:schemeClr val="bg1"/>
                </a:solidFill>
              </a:rPr>
              <a:t>第六课时</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612265" y="2308225"/>
            <a:ext cx="6191250" cy="2557780"/>
          </a:xfrm>
          <a:prstGeom prst="rect">
            <a:avLst/>
          </a:prstGeom>
        </p:spPr>
      </p:pic>
      <p:sp>
        <p:nvSpPr>
          <p:cNvPr id="4" name="TextBox 6"/>
          <p:cNvSpPr txBox="1"/>
          <p:nvPr/>
        </p:nvSpPr>
        <p:spPr>
          <a:xfrm>
            <a:off x="3305244" y="411510"/>
            <a:ext cx="5443220" cy="1908712"/>
          </a:xfrm>
          <a:prstGeom prst="cloudCallout">
            <a:avLst>
              <a:gd name="adj1" fmla="val -24631"/>
              <a:gd name="adj2" fmla="val 61803"/>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dirty="0">
                <a:ea typeface="黑体"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我们先自己编排，之后互相欣赏，互相提建议，编一本完美的成长纪念册！</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182" r="15845"/>
          <a:stretch/>
        </p:blipFill>
        <p:spPr bwMode="auto">
          <a:xfrm>
            <a:off x="0" y="-1"/>
            <a:ext cx="9144000" cy="526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15616" y="1265337"/>
            <a:ext cx="4464496" cy="2585323"/>
          </a:xfrm>
          <a:prstGeom prst="rect">
            <a:avLst/>
          </a:prstGeom>
          <a:noFill/>
        </p:spPr>
        <p:txBody>
          <a:bodyPr wrap="square" rtlCol="0">
            <a:spAutoFit/>
          </a:bodyPr>
          <a:lstStyle/>
          <a:p>
            <a:r>
              <a:rPr lang="zh-CN" altLang="en-US" sz="5400" b="1" dirty="0">
                <a:solidFill>
                  <a:srgbClr val="FFFF00"/>
                </a:solidFill>
                <a:latin typeface="黑体" pitchFamily="49" charset="-122"/>
                <a:ea typeface="黑体" pitchFamily="49" charset="-122"/>
              </a:rPr>
              <a:t>    和大家分享你的成长纪念册。</a:t>
            </a:r>
          </a:p>
        </p:txBody>
      </p:sp>
    </p:spTree>
    <p:extLst>
      <p:ext uri="{BB962C8B-B14F-4D97-AF65-F5344CB8AC3E}">
        <p14:creationId xmlns:p14="http://schemas.microsoft.com/office/powerpoint/2010/main" val="24048035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140369" y="1851670"/>
            <a:ext cx="1104039" cy="1582166"/>
          </a:xfrm>
          <a:prstGeom prst="rect">
            <a:avLst/>
          </a:prstGeom>
        </p:spPr>
      </p:pic>
      <p:sp>
        <p:nvSpPr>
          <p:cNvPr id="7" name="文本框 6"/>
          <p:cNvSpPr txBox="1"/>
          <p:nvPr/>
        </p:nvSpPr>
        <p:spPr>
          <a:xfrm>
            <a:off x="899592" y="843558"/>
            <a:ext cx="6043761" cy="293157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3200" b="1" dirty="0">
                <a:solidFill>
                  <a:schemeClr val="tx1"/>
                </a:solidFill>
                <a:latin typeface="黑体" pitchFamily="49" charset="-122"/>
                <a:ea typeface="黑体" pitchFamily="49" charset="-122"/>
              </a:rPr>
              <a:t>    </a:t>
            </a:r>
            <a:r>
              <a:rPr lang="zh-CN" altLang="en-US" sz="3200" b="1" dirty="0">
                <a:solidFill>
                  <a:schemeClr val="tx1"/>
                </a:solidFill>
                <a:latin typeface="黑体" pitchFamily="49" charset="-122"/>
                <a:ea typeface="黑体" pitchFamily="49" charset="-122"/>
              </a:rPr>
              <a:t>这段时间我们用各种方式回忆了小学生活，让我们永远记住美好，感恩生活！课下同学们继续编排自己的纪念册吧。</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57" y="1709664"/>
            <a:ext cx="1104039" cy="1582166"/>
          </a:xfrm>
          <a:prstGeom prst="rect">
            <a:avLst/>
          </a:prstGeom>
        </p:spPr>
      </p:pic>
      <p:sp>
        <p:nvSpPr>
          <p:cNvPr id="7" name="文本框 6"/>
          <p:cNvSpPr txBox="1"/>
          <p:nvPr/>
        </p:nvSpPr>
        <p:spPr>
          <a:xfrm>
            <a:off x="1835696" y="1487562"/>
            <a:ext cx="6349325" cy="230832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3200" b="1" dirty="0">
                <a:solidFill>
                  <a:schemeClr val="tx1"/>
                </a:solidFill>
                <a:latin typeface="黑体" pitchFamily="49" charset="-122"/>
                <a:ea typeface="黑体" pitchFamily="49" charset="-122"/>
              </a:rPr>
              <a:t>    </a:t>
            </a:r>
            <a:r>
              <a:rPr lang="zh-CN" altLang="en-US" sz="3200" b="1" dirty="0">
                <a:solidFill>
                  <a:schemeClr val="tx1"/>
                </a:solidFill>
                <a:latin typeface="黑体" pitchFamily="49" charset="-122"/>
                <a:ea typeface="黑体" pitchFamily="49" charset="-122"/>
              </a:rPr>
              <a:t>临近毕业，我们可以开展一些活动，来表达我们对师友的依依惜别之情。</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155" y="462520"/>
            <a:ext cx="1330175" cy="309030"/>
          </a:xfrm>
          <a:prstGeom prst="rect">
            <a:avLst/>
          </a:prstGeom>
          <a:ln>
            <a:noFill/>
          </a:ln>
          <a:effectLst>
            <a:outerShdw blurRad="292100" dist="139700" dir="2700000" algn="tl" rotWithShape="0">
              <a:srgbClr val="333333">
                <a:alpha val="65000"/>
              </a:srgbClr>
            </a:outerShdw>
          </a:effectLst>
        </p:spPr>
      </p:pic>
      <p:sp>
        <p:nvSpPr>
          <p:cNvPr id="6" name="文本框 15"/>
          <p:cNvSpPr txBox="1"/>
          <p:nvPr/>
        </p:nvSpPr>
        <p:spPr>
          <a:xfrm>
            <a:off x="207583" y="470892"/>
            <a:ext cx="1005222" cy="300083"/>
          </a:xfrm>
          <a:prstGeom prst="rect">
            <a:avLst/>
          </a:prstGeom>
          <a:noFill/>
        </p:spPr>
        <p:txBody>
          <a:bodyPr wrap="square" lIns="68580" tIns="34290" rIns="68580" bIns="34290" rtlCol="0">
            <a:spAutoFit/>
          </a:bodyPr>
          <a:lstStyle/>
          <a:p>
            <a:pPr algn="ctr"/>
            <a:r>
              <a:rPr kumimoji="1" lang="zh-CN" altLang="en-US" sz="1500" b="1" dirty="0">
                <a:solidFill>
                  <a:schemeClr val="bg1"/>
                </a:solidFill>
              </a:rPr>
              <a:t>第四课时</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300"/>
          <a:stretch/>
        </p:blipFill>
        <p:spPr bwMode="auto">
          <a:xfrm>
            <a:off x="0" y="3502"/>
            <a:ext cx="9144000" cy="523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23728" y="2139702"/>
            <a:ext cx="5040560" cy="1200329"/>
          </a:xfrm>
          <a:prstGeom prst="rect">
            <a:avLst/>
          </a:prstGeom>
          <a:noFill/>
        </p:spPr>
        <p:txBody>
          <a:bodyPr wrap="square" rtlCol="0">
            <a:spAutoFit/>
          </a:bodyPr>
          <a:lstStyle/>
          <a:p>
            <a:r>
              <a:rPr lang="zh-CN" altLang="en-US" sz="7200" b="1" dirty="0">
                <a:latin typeface="黑体" pitchFamily="49" charset="-122"/>
                <a:ea typeface="黑体" pitchFamily="49" charset="-122"/>
              </a:rPr>
              <a:t>毕业联欢会</a:t>
            </a:r>
          </a:p>
        </p:txBody>
      </p:sp>
    </p:spTree>
    <p:extLst>
      <p:ext uri="{BB962C8B-B14F-4D97-AF65-F5344CB8AC3E}">
        <p14:creationId xmlns:p14="http://schemas.microsoft.com/office/powerpoint/2010/main" val="42172038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635646"/>
            <a:ext cx="1104039" cy="1582166"/>
          </a:xfrm>
          <a:prstGeom prst="rect">
            <a:avLst/>
          </a:prstGeom>
        </p:spPr>
      </p:pic>
      <p:sp>
        <p:nvSpPr>
          <p:cNvPr id="7" name="文本框 6"/>
          <p:cNvSpPr txBox="1"/>
          <p:nvPr/>
        </p:nvSpPr>
        <p:spPr>
          <a:xfrm>
            <a:off x="1951181" y="1059582"/>
            <a:ext cx="6221219" cy="304698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3200" b="1" dirty="0">
                <a:solidFill>
                  <a:schemeClr val="tx1"/>
                </a:solidFill>
                <a:latin typeface="黑体" pitchFamily="49" charset="-122"/>
                <a:ea typeface="黑体" pitchFamily="49" charset="-122"/>
              </a:rPr>
              <a:t>    </a:t>
            </a:r>
            <a:r>
              <a:rPr lang="zh-CN" altLang="en-US" sz="3200" b="1" dirty="0">
                <a:solidFill>
                  <a:schemeClr val="tx1"/>
                </a:solidFill>
                <a:latin typeface="黑体" pitchFamily="49" charset="-122"/>
                <a:ea typeface="黑体" pitchFamily="49" charset="-122"/>
              </a:rPr>
              <a:t>为了办好联欢会，我们要先作好策划，写一份策划书。根据分工认真准备，以便在联欢会上有精彩的展示。</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411510"/>
            <a:ext cx="6942792" cy="450125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800" dirty="0">
                <a:solidFill>
                  <a:srgbClr val="FF0000"/>
                </a:solidFill>
                <a:effectLst>
                  <a:outerShdw blurRad="38100" dist="25400" dir="5400000" algn="ctr" rotWithShape="0">
                    <a:srgbClr val="6E747A">
                      <a:alpha val="43000"/>
                    </a:srgbClr>
                  </a:outerShdw>
                </a:effectLst>
                <a:ea typeface="黑体" pitchFamily="49" charset="-122"/>
              </a:rPr>
              <a:t>毕业联欢会活动策划书</a:t>
            </a:r>
            <a:endParaRPr lang="en-US" altLang="zh-CN" sz="2800" dirty="0">
              <a:solidFill>
                <a:schemeClr val="tx1"/>
              </a:solidFill>
              <a:uFillTx/>
              <a:latin typeface="楷体" panose="02010609060101010101" pitchFamily="49" charset="-122"/>
              <a:ea typeface="楷体" panose="02010609060101010101" pitchFamily="49" charset="-122"/>
            </a:endParaRPr>
          </a:p>
          <a:p>
            <a:pPr algn="l"/>
            <a:r>
              <a:rPr lang="zh-CN" altLang="en-US" sz="2400" b="1" dirty="0">
                <a:solidFill>
                  <a:schemeClr val="tx1"/>
                </a:solidFill>
                <a:uFillTx/>
                <a:latin typeface="等线"/>
                <a:ea typeface="宋体" pitchFamily="2" charset="-122"/>
              </a:rPr>
              <a:t>活动名称  </a:t>
            </a:r>
            <a:r>
              <a:rPr lang="en-US" altLang="zh-CN" sz="2400" b="1" dirty="0">
                <a:solidFill>
                  <a:schemeClr val="tx1"/>
                </a:solidFill>
                <a:uFillTx/>
                <a:latin typeface="宋体" pitchFamily="2" charset="-122"/>
                <a:ea typeface="宋体" pitchFamily="2" charset="-122"/>
              </a:rPr>
              <a:t>“</a:t>
            </a:r>
            <a:r>
              <a:rPr lang="zh-CN" altLang="en-US" sz="2400" b="1" dirty="0">
                <a:solidFill>
                  <a:schemeClr val="tx1"/>
                </a:solidFill>
                <a:uFillTx/>
                <a:latin typeface="宋体" pitchFamily="2" charset="-122"/>
                <a:ea typeface="宋体" pitchFamily="2" charset="-122"/>
              </a:rPr>
              <a:t>再见了，母校</a:t>
            </a:r>
            <a:r>
              <a:rPr lang="en-US" altLang="zh-CN" sz="2400" b="1" dirty="0">
                <a:solidFill>
                  <a:schemeClr val="tx1"/>
                </a:solidFill>
                <a:uFillTx/>
                <a:latin typeface="宋体" pitchFamily="2" charset="-122"/>
                <a:ea typeface="宋体" pitchFamily="2" charset="-122"/>
              </a:rPr>
              <a:t>”</a:t>
            </a:r>
            <a:r>
              <a:rPr lang="zh-CN" altLang="en-US" sz="2400" b="1" dirty="0">
                <a:solidFill>
                  <a:schemeClr val="tx1"/>
                </a:solidFill>
                <a:uFillTx/>
                <a:latin typeface="宋体" pitchFamily="2" charset="-122"/>
                <a:ea typeface="宋体" pitchFamily="2" charset="-122"/>
              </a:rPr>
              <a:t>毕业联欢会</a:t>
            </a:r>
            <a:endParaRPr lang="zh-CN" altLang="en-US" sz="2000" b="1" dirty="0">
              <a:solidFill>
                <a:schemeClr val="tx1"/>
              </a:solidFill>
              <a:uFillTx/>
              <a:latin typeface="宋体" pitchFamily="2" charset="-122"/>
              <a:ea typeface="宋体" pitchFamily="2" charset="-122"/>
            </a:endParaRPr>
          </a:p>
          <a:p>
            <a:pPr algn="l"/>
            <a:r>
              <a:rPr lang="zh-CN" altLang="en-US" sz="2400" b="1" dirty="0">
                <a:solidFill>
                  <a:schemeClr val="tx1"/>
                </a:solidFill>
                <a:uFillTx/>
                <a:latin typeface="等线"/>
                <a:ea typeface="宋体" pitchFamily="2" charset="-122"/>
              </a:rPr>
              <a:t>活动目的   </a:t>
            </a:r>
            <a:r>
              <a:rPr lang="zh-CN" altLang="en-US" sz="2400" b="1" dirty="0">
                <a:solidFill>
                  <a:schemeClr val="tx1"/>
                </a:solidFill>
                <a:uFillTx/>
                <a:latin typeface="宋体" pitchFamily="2" charset="-122"/>
                <a:ea typeface="宋体" pitchFamily="2" charset="-122"/>
              </a:rPr>
              <a:t>感恩母校，感恩师友，告别小学生活</a:t>
            </a:r>
          </a:p>
          <a:p>
            <a:pPr algn="l"/>
            <a:r>
              <a:rPr lang="zh-CN" altLang="en-US" sz="2400" b="1" dirty="0">
                <a:solidFill>
                  <a:schemeClr val="tx1"/>
                </a:solidFill>
                <a:uFillTx/>
                <a:latin typeface="等线"/>
                <a:ea typeface="宋体" pitchFamily="2" charset="-122"/>
              </a:rPr>
              <a:t>活动时间   </a:t>
            </a:r>
            <a:r>
              <a:rPr lang="en-US" altLang="zh-CN" sz="2400" b="1" dirty="0">
                <a:solidFill>
                  <a:schemeClr val="tx1"/>
                </a:solidFill>
                <a:uFillTx/>
                <a:latin typeface="宋体" pitchFamily="2" charset="-122"/>
                <a:ea typeface="宋体" pitchFamily="2" charset="-122"/>
              </a:rPr>
              <a:t>6</a:t>
            </a:r>
            <a:r>
              <a:rPr lang="zh-CN" altLang="en-US" sz="2400" b="1" dirty="0">
                <a:solidFill>
                  <a:schemeClr val="tx1"/>
                </a:solidFill>
                <a:uFillTx/>
                <a:latin typeface="宋体" pitchFamily="2" charset="-122"/>
                <a:ea typeface="宋体" pitchFamily="2" charset="-122"/>
              </a:rPr>
              <a:t>月</a:t>
            </a:r>
            <a:r>
              <a:rPr lang="en-US" altLang="zh-CN" sz="2400" b="1" dirty="0">
                <a:solidFill>
                  <a:schemeClr val="tx1"/>
                </a:solidFill>
                <a:uFillTx/>
                <a:latin typeface="宋体" pitchFamily="2" charset="-122"/>
                <a:ea typeface="宋体" pitchFamily="2" charset="-122"/>
              </a:rPr>
              <a:t>29</a:t>
            </a:r>
            <a:r>
              <a:rPr lang="zh-CN" altLang="en-US" sz="2400" b="1" dirty="0">
                <a:solidFill>
                  <a:schemeClr val="tx1"/>
                </a:solidFill>
                <a:uFillTx/>
                <a:latin typeface="宋体" pitchFamily="2" charset="-122"/>
                <a:ea typeface="宋体" pitchFamily="2" charset="-122"/>
              </a:rPr>
              <a:t>日</a:t>
            </a:r>
          </a:p>
          <a:p>
            <a:pPr algn="l"/>
            <a:r>
              <a:rPr lang="zh-CN" altLang="en-US" sz="2400" b="1" dirty="0">
                <a:solidFill>
                  <a:schemeClr val="tx1"/>
                </a:solidFill>
                <a:uFillTx/>
                <a:latin typeface="等线"/>
                <a:ea typeface="宋体" pitchFamily="2" charset="-122"/>
              </a:rPr>
              <a:t>活动地点   </a:t>
            </a:r>
            <a:r>
              <a:rPr lang="zh-CN" altLang="en-US" sz="2400" b="1" dirty="0">
                <a:solidFill>
                  <a:schemeClr val="tx1"/>
                </a:solidFill>
                <a:uFillTx/>
                <a:latin typeface="宋体" pitchFamily="2" charset="-122"/>
                <a:ea typeface="宋体" pitchFamily="2" charset="-122"/>
              </a:rPr>
              <a:t>阶梯教室</a:t>
            </a:r>
          </a:p>
          <a:p>
            <a:pPr algn="l"/>
            <a:r>
              <a:rPr lang="zh-CN" altLang="en-US" sz="2400" b="1" dirty="0">
                <a:solidFill>
                  <a:schemeClr val="tx1"/>
                </a:solidFill>
                <a:uFillTx/>
                <a:latin typeface="等线"/>
                <a:ea typeface="宋体" pitchFamily="2" charset="-122"/>
              </a:rPr>
              <a:t>活动分工   </a:t>
            </a:r>
            <a:r>
              <a:rPr lang="zh-CN" altLang="en-US" sz="2400" b="1" dirty="0">
                <a:solidFill>
                  <a:schemeClr val="tx1"/>
                </a:solidFill>
                <a:uFillTx/>
                <a:latin typeface="宋体" pitchFamily="2" charset="-122"/>
                <a:ea typeface="宋体" pitchFamily="2" charset="-122"/>
              </a:rPr>
              <a:t>节目统筹：</a:t>
            </a:r>
            <a:r>
              <a:rPr lang="zh-CN" altLang="en-US" sz="2400" b="1" u="sng" dirty="0">
                <a:solidFill>
                  <a:schemeClr val="tx1"/>
                </a:solidFill>
                <a:uFillTx/>
                <a:latin typeface="宋体" pitchFamily="2" charset="-122"/>
                <a:ea typeface="宋体" pitchFamily="2" charset="-122"/>
              </a:rPr>
              <a:t>                    </a:t>
            </a:r>
            <a:r>
              <a:rPr lang="zh-CN" altLang="en-US" sz="2400" b="1" u="sng" dirty="0">
                <a:solidFill>
                  <a:schemeClr val="bg1"/>
                </a:solidFill>
                <a:uFillTx/>
                <a:latin typeface="宋体" pitchFamily="2" charset="-122"/>
                <a:ea typeface="宋体" pitchFamily="2" charset="-122"/>
              </a:rPr>
              <a:t>。</a:t>
            </a:r>
            <a:r>
              <a:rPr lang="en-US" altLang="zh-CN" sz="2400" b="1" dirty="0">
                <a:solidFill>
                  <a:schemeClr val="tx1"/>
                </a:solidFill>
                <a:uFillTx/>
                <a:latin typeface="宋体" pitchFamily="2" charset="-122"/>
                <a:ea typeface="宋体" pitchFamily="2" charset="-122"/>
              </a:rPr>
              <a:t>           </a:t>
            </a:r>
          </a:p>
          <a:p>
            <a:r>
              <a:rPr lang="en-US" altLang="zh-CN" sz="2400" b="1" dirty="0">
                <a:solidFill>
                  <a:schemeClr val="tx1"/>
                </a:solidFill>
                <a:latin typeface="宋体" pitchFamily="2" charset="-122"/>
                <a:ea typeface="宋体" pitchFamily="2" charset="-122"/>
              </a:rPr>
              <a:t>           </a:t>
            </a:r>
            <a:r>
              <a:rPr lang="zh-CN" altLang="en-US" sz="2400" b="1" dirty="0">
                <a:solidFill>
                  <a:schemeClr val="tx1"/>
                </a:solidFill>
                <a:latin typeface="宋体" pitchFamily="2" charset="-122"/>
                <a:ea typeface="宋体" pitchFamily="2" charset="-122"/>
              </a:rPr>
              <a:t>会场布置：</a:t>
            </a:r>
            <a:r>
              <a:rPr lang="zh-CN" altLang="en-US" sz="2400" b="1" u="sng" dirty="0">
                <a:solidFill>
                  <a:schemeClr val="tx1"/>
                </a:solidFill>
                <a:latin typeface="宋体" pitchFamily="2" charset="-122"/>
                <a:ea typeface="宋体" pitchFamily="2" charset="-122"/>
              </a:rPr>
              <a:t>                    </a:t>
            </a:r>
            <a:r>
              <a:rPr lang="zh-CN" altLang="en-US" sz="2400" b="1" u="sng" dirty="0">
                <a:solidFill>
                  <a:schemeClr val="bg1"/>
                </a:solidFill>
                <a:latin typeface="宋体" pitchFamily="2" charset="-122"/>
                <a:ea typeface="宋体" pitchFamily="2" charset="-122"/>
              </a:rPr>
              <a:t>。</a:t>
            </a:r>
            <a:endParaRPr lang="en-US" altLang="zh-CN" sz="2400" b="1" dirty="0">
              <a:solidFill>
                <a:schemeClr val="tx1"/>
              </a:solidFill>
              <a:uFillTx/>
              <a:latin typeface="宋体" pitchFamily="2" charset="-122"/>
              <a:ea typeface="宋体" pitchFamily="2" charset="-122"/>
            </a:endParaRPr>
          </a:p>
          <a:p>
            <a:r>
              <a:rPr lang="en-US" altLang="zh-CN" sz="2400" b="1" dirty="0">
                <a:solidFill>
                  <a:schemeClr val="tx1"/>
                </a:solidFill>
                <a:uFillTx/>
                <a:latin typeface="宋体" pitchFamily="2" charset="-122"/>
                <a:ea typeface="宋体" pitchFamily="2" charset="-122"/>
              </a:rPr>
              <a:t>           </a:t>
            </a:r>
            <a:r>
              <a:rPr lang="zh-CN" altLang="en-US" sz="2400" b="1" dirty="0">
                <a:solidFill>
                  <a:schemeClr val="tx1"/>
                </a:solidFill>
                <a:uFillTx/>
                <a:latin typeface="宋体" pitchFamily="2" charset="-122"/>
                <a:ea typeface="宋体" pitchFamily="2" charset="-122"/>
              </a:rPr>
              <a:t>道具</a:t>
            </a:r>
            <a:r>
              <a:rPr lang="zh-CN" altLang="en-US" sz="2400" b="1" dirty="0">
                <a:solidFill>
                  <a:schemeClr val="tx1"/>
                </a:solidFill>
                <a:latin typeface="宋体" pitchFamily="2" charset="-122"/>
                <a:ea typeface="宋体" pitchFamily="2" charset="-122"/>
              </a:rPr>
              <a:t>准备：</a:t>
            </a:r>
            <a:r>
              <a:rPr lang="zh-CN" altLang="en-US" sz="2400" b="1" u="sng" dirty="0">
                <a:solidFill>
                  <a:schemeClr val="tx1"/>
                </a:solidFill>
                <a:latin typeface="宋体" pitchFamily="2" charset="-122"/>
                <a:ea typeface="宋体" pitchFamily="2" charset="-122"/>
              </a:rPr>
              <a:t>                    </a:t>
            </a:r>
            <a:r>
              <a:rPr lang="zh-CN" altLang="en-US" sz="2400" b="1" u="sng" dirty="0">
                <a:solidFill>
                  <a:schemeClr val="bg1"/>
                </a:solidFill>
                <a:latin typeface="宋体" pitchFamily="2" charset="-122"/>
                <a:ea typeface="宋体" pitchFamily="2" charset="-122"/>
              </a:rPr>
              <a:t>。</a:t>
            </a:r>
            <a:endParaRPr lang="en-US" altLang="zh-CN" sz="2400" b="1" dirty="0">
              <a:solidFill>
                <a:schemeClr val="tx1"/>
              </a:solidFill>
              <a:uFillTx/>
              <a:latin typeface="宋体" pitchFamily="2" charset="-122"/>
              <a:ea typeface="宋体" pitchFamily="2" charset="-122"/>
            </a:endParaRPr>
          </a:p>
          <a:p>
            <a:r>
              <a:rPr lang="en-US" altLang="zh-CN" sz="2400" b="1" dirty="0">
                <a:solidFill>
                  <a:schemeClr val="tx1"/>
                </a:solidFill>
                <a:uFillTx/>
                <a:latin typeface="宋体" pitchFamily="2" charset="-122"/>
                <a:ea typeface="宋体" pitchFamily="2" charset="-122"/>
              </a:rPr>
              <a:t>           </a:t>
            </a:r>
            <a:r>
              <a:rPr lang="zh-CN" altLang="en-US" sz="2400" b="1" dirty="0">
                <a:solidFill>
                  <a:schemeClr val="tx1"/>
                </a:solidFill>
                <a:uFillTx/>
                <a:latin typeface="宋体" pitchFamily="2" charset="-122"/>
                <a:ea typeface="宋体" pitchFamily="2" charset="-122"/>
              </a:rPr>
              <a:t>主持与串词撰写</a:t>
            </a:r>
            <a:r>
              <a:rPr lang="zh-CN" altLang="en-US" sz="2400" b="1" dirty="0">
                <a:solidFill>
                  <a:schemeClr val="tx1"/>
                </a:solidFill>
                <a:latin typeface="宋体" pitchFamily="2" charset="-122"/>
                <a:ea typeface="宋体" pitchFamily="2" charset="-122"/>
              </a:rPr>
              <a:t>：</a:t>
            </a:r>
            <a:r>
              <a:rPr lang="zh-CN" altLang="en-US" sz="2400" b="1" u="sng" dirty="0">
                <a:solidFill>
                  <a:schemeClr val="tx1"/>
                </a:solidFill>
                <a:latin typeface="宋体" pitchFamily="2" charset="-122"/>
                <a:ea typeface="宋体" pitchFamily="2" charset="-122"/>
              </a:rPr>
              <a:t>              </a:t>
            </a:r>
            <a:r>
              <a:rPr lang="zh-CN" altLang="en-US" sz="2400" b="1" u="sng" dirty="0">
                <a:solidFill>
                  <a:schemeClr val="bg1"/>
                </a:solidFill>
                <a:latin typeface="宋体" pitchFamily="2" charset="-122"/>
                <a:ea typeface="宋体" pitchFamily="2" charset="-122"/>
              </a:rPr>
              <a:t>。</a:t>
            </a:r>
            <a:r>
              <a:rPr lang="en-US" altLang="zh-CN" sz="2400" b="1" dirty="0">
                <a:solidFill>
                  <a:schemeClr val="tx1"/>
                </a:solidFill>
                <a:uFillTx/>
                <a:latin typeface="宋体" pitchFamily="2" charset="-122"/>
                <a:ea typeface="宋体" pitchFamily="2" charset="-122"/>
              </a:rPr>
              <a:t>           </a:t>
            </a:r>
          </a:p>
          <a:p>
            <a:r>
              <a:rPr lang="zh-CN" altLang="en-US" sz="2400" b="1" dirty="0">
                <a:solidFill>
                  <a:schemeClr val="tx1"/>
                </a:solidFill>
                <a:uFillTx/>
                <a:latin typeface="宋体" pitchFamily="2" charset="-122"/>
                <a:ea typeface="宋体" pitchFamily="2" charset="-122"/>
              </a:rPr>
              <a:t> </a:t>
            </a:r>
            <a:r>
              <a:rPr lang="en-US" altLang="zh-CN" sz="2400" b="1" dirty="0">
                <a:solidFill>
                  <a:schemeClr val="tx1"/>
                </a:solidFill>
                <a:latin typeface="宋体" pitchFamily="2" charset="-122"/>
                <a:ea typeface="宋体" pitchFamily="2" charset="-122"/>
              </a:rPr>
              <a:t>          </a:t>
            </a:r>
            <a:r>
              <a:rPr lang="zh-CN" altLang="en-US" sz="2400" b="1" dirty="0">
                <a:solidFill>
                  <a:schemeClr val="tx1"/>
                </a:solidFill>
                <a:uFillTx/>
                <a:latin typeface="宋体" pitchFamily="2" charset="-122"/>
                <a:ea typeface="宋体" pitchFamily="2" charset="-122"/>
              </a:rPr>
              <a:t>秩序维护：</a:t>
            </a:r>
            <a:r>
              <a:rPr lang="zh-CN" altLang="en-US" sz="2400" b="1" u="sng" dirty="0">
                <a:solidFill>
                  <a:schemeClr val="tx1"/>
                </a:solidFill>
                <a:latin typeface="宋体" pitchFamily="2" charset="-122"/>
                <a:ea typeface="宋体" pitchFamily="2" charset="-122"/>
              </a:rPr>
              <a:t>                    </a:t>
            </a:r>
            <a:r>
              <a:rPr lang="zh-CN" altLang="en-US" sz="2400" b="1" u="sng" dirty="0">
                <a:solidFill>
                  <a:schemeClr val="bg1"/>
                </a:solidFill>
                <a:latin typeface="宋体" pitchFamily="2" charset="-122"/>
                <a:ea typeface="宋体" pitchFamily="2" charset="-122"/>
              </a:rPr>
              <a:t>。</a:t>
            </a:r>
            <a:r>
              <a:rPr lang="en-US" altLang="zh-CN" sz="2400" b="1" dirty="0">
                <a:solidFill>
                  <a:schemeClr val="tx1"/>
                </a:solidFill>
                <a:uFillTx/>
                <a:latin typeface="宋体" pitchFamily="2" charset="-122"/>
                <a:ea typeface="宋体" pitchFamily="2" charset="-122"/>
              </a:rPr>
              <a:t>           </a:t>
            </a:r>
          </a:p>
          <a:p>
            <a:r>
              <a:rPr lang="en-US" altLang="zh-CN" sz="2400" b="1" dirty="0">
                <a:solidFill>
                  <a:schemeClr val="tx1"/>
                </a:solidFill>
                <a:latin typeface="宋体" pitchFamily="2" charset="-122"/>
                <a:ea typeface="宋体" pitchFamily="2" charset="-122"/>
              </a:rPr>
              <a:t>           </a:t>
            </a:r>
            <a:r>
              <a:rPr lang="zh-CN" altLang="en-US" sz="2400" b="1" dirty="0">
                <a:solidFill>
                  <a:schemeClr val="tx1"/>
                </a:solidFill>
                <a:latin typeface="宋体" pitchFamily="2" charset="-122"/>
                <a:ea typeface="宋体" pitchFamily="2" charset="-122"/>
              </a:rPr>
              <a:t>场地清洁：</a:t>
            </a:r>
            <a:r>
              <a:rPr lang="zh-CN" altLang="en-US" sz="2400" b="1" u="sng" dirty="0">
                <a:solidFill>
                  <a:schemeClr val="tx1"/>
                </a:solidFill>
                <a:latin typeface="宋体" pitchFamily="2" charset="-122"/>
                <a:ea typeface="宋体" pitchFamily="2" charset="-122"/>
              </a:rPr>
              <a:t>                    </a:t>
            </a:r>
            <a:r>
              <a:rPr lang="zh-CN" altLang="en-US" sz="2400" b="1" u="sng" dirty="0">
                <a:solidFill>
                  <a:schemeClr val="bg1"/>
                </a:solidFill>
                <a:latin typeface="宋体" pitchFamily="2" charset="-122"/>
                <a:ea typeface="宋体" pitchFamily="2" charset="-122"/>
              </a:rPr>
              <a:t>。</a:t>
            </a:r>
            <a:r>
              <a:rPr lang="en-US" altLang="zh-CN" sz="2400" b="1" dirty="0">
                <a:solidFill>
                  <a:schemeClr val="tx1"/>
                </a:solidFill>
                <a:uFillTx/>
                <a:latin typeface="宋体" pitchFamily="2" charset="-122"/>
                <a:ea typeface="宋体" pitchFamily="2" charset="-122"/>
              </a:rPr>
              <a:t>           </a:t>
            </a:r>
          </a:p>
          <a:p>
            <a:r>
              <a:rPr lang="en-US" altLang="zh-CN" sz="2400" b="1" dirty="0">
                <a:solidFill>
                  <a:schemeClr val="tx1"/>
                </a:solidFill>
                <a:latin typeface="宋体" pitchFamily="2" charset="-122"/>
                <a:ea typeface="宋体" pitchFamily="2" charset="-122"/>
              </a:rPr>
              <a:t>           </a:t>
            </a:r>
            <a:r>
              <a:rPr lang="zh-CN" altLang="en-US" sz="2400" b="1" dirty="0">
                <a:solidFill>
                  <a:schemeClr val="tx1"/>
                </a:solidFill>
                <a:latin typeface="宋体" pitchFamily="2" charset="-122"/>
                <a:ea typeface="宋体" pitchFamily="2" charset="-122"/>
              </a:rPr>
              <a:t>活动报道：</a:t>
            </a:r>
            <a:r>
              <a:rPr lang="zh-CN" altLang="en-US" sz="2400" b="1" u="sng" dirty="0">
                <a:solidFill>
                  <a:schemeClr val="tx1"/>
                </a:solidFill>
                <a:latin typeface="宋体" pitchFamily="2" charset="-122"/>
                <a:ea typeface="宋体" pitchFamily="2" charset="-122"/>
              </a:rPr>
              <a:t>                    </a:t>
            </a:r>
            <a:r>
              <a:rPr lang="zh-CN" altLang="en-US" sz="2400" b="1" u="sng" dirty="0">
                <a:solidFill>
                  <a:schemeClr val="bg1"/>
                </a:solidFill>
                <a:latin typeface="宋体" pitchFamily="2" charset="-122"/>
                <a:ea typeface="宋体" pitchFamily="2" charset="-122"/>
              </a:rPr>
              <a:t>。</a:t>
            </a:r>
            <a:endParaRPr lang="en-US" altLang="zh-CN" sz="2400" b="1" dirty="0">
              <a:solidFill>
                <a:schemeClr val="tx1"/>
              </a:solidFill>
              <a:uFillTx/>
              <a:latin typeface="宋体" pitchFamily="2" charset="-122"/>
              <a:ea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43584" y="987574"/>
            <a:ext cx="6528013" cy="257666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2800" b="1" dirty="0">
                <a:solidFill>
                  <a:schemeClr val="tx1"/>
                </a:solidFill>
                <a:latin typeface="黑体" pitchFamily="49" charset="-122"/>
                <a:ea typeface="黑体" pitchFamily="49" charset="-122"/>
              </a:rPr>
              <a:t>    </a:t>
            </a:r>
            <a:r>
              <a:rPr lang="zh-CN" altLang="en-US" sz="2800" b="1" dirty="0">
                <a:solidFill>
                  <a:schemeClr val="tx1"/>
                </a:solidFill>
                <a:latin typeface="黑体" pitchFamily="49" charset="-122"/>
                <a:ea typeface="黑体" pitchFamily="49" charset="-122"/>
              </a:rPr>
              <a:t>我们先来按照这个样本，写一份我们的策划书。每个小组写一份，大家商量着要切实可行，尤其分工要考虑我们班同学各自的特长。</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36296" y="1924296"/>
            <a:ext cx="1104039" cy="15821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612265" y="2308225"/>
            <a:ext cx="6191250" cy="2557780"/>
          </a:xfrm>
          <a:prstGeom prst="rect">
            <a:avLst/>
          </a:prstGeom>
        </p:spPr>
      </p:pic>
      <p:sp>
        <p:nvSpPr>
          <p:cNvPr id="4" name="TextBox 6"/>
          <p:cNvSpPr txBox="1"/>
          <p:nvPr/>
        </p:nvSpPr>
        <p:spPr>
          <a:xfrm>
            <a:off x="2485913" y="344835"/>
            <a:ext cx="4443953" cy="1831502"/>
          </a:xfrm>
          <a:prstGeom prst="cloudCallout">
            <a:avLst>
              <a:gd name="adj1" fmla="val 30874"/>
              <a:gd name="adj2" fmla="val 71654"/>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dirty="0">
                <a:ea typeface="黑体"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我觉着让张莉当主持人比较好，她口才好，还不怯场。</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2490" y="3254221"/>
            <a:ext cx="819150" cy="1261745"/>
          </a:xfrm>
          <a:prstGeom prst="rect">
            <a:avLst/>
          </a:prstGeom>
          <a:noFill/>
          <a:ln w="9525">
            <a:noFill/>
            <a:miter lim="800000"/>
            <a:headEnd/>
            <a:tailEnd/>
          </a:ln>
        </p:spPr>
      </p:pic>
      <p:sp>
        <p:nvSpPr>
          <p:cNvPr id="7" name="TextBox 6"/>
          <p:cNvSpPr txBox="1"/>
          <p:nvPr/>
        </p:nvSpPr>
        <p:spPr>
          <a:xfrm>
            <a:off x="899592" y="796925"/>
            <a:ext cx="3829685" cy="1838830"/>
          </a:xfrm>
          <a:prstGeom prst="cloudCallout">
            <a:avLst>
              <a:gd name="adj1" fmla="val -42256"/>
              <a:gd name="adj2" fmla="val 76446"/>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我想负责礼品的准备，因为我们家开礼品店。</a:t>
            </a:r>
          </a:p>
        </p:txBody>
      </p:sp>
      <p:pic>
        <p:nvPicPr>
          <p:cNvPr id="2050" name="Picture 2"/>
          <p:cNvPicPr>
            <a:picLocks noChangeAspect="1" noChangeArrowheads="1"/>
          </p:cNvPicPr>
          <p:nvPr/>
        </p:nvPicPr>
        <p:blipFill>
          <a:blip r:embed="rId3" cstate="print"/>
          <a:srcRect/>
          <a:stretch>
            <a:fillRect/>
          </a:stretch>
        </p:blipFill>
        <p:spPr bwMode="auto">
          <a:xfrm flipH="1">
            <a:off x="7355036" y="3510270"/>
            <a:ext cx="936104" cy="1209115"/>
          </a:xfrm>
          <a:prstGeom prst="rect">
            <a:avLst/>
          </a:prstGeom>
          <a:noFill/>
          <a:ln w="9525">
            <a:noFill/>
            <a:miter lim="800000"/>
            <a:headEnd/>
            <a:tailEnd/>
          </a:ln>
        </p:spPr>
      </p:pic>
      <p:sp>
        <p:nvSpPr>
          <p:cNvPr id="2" name="TextBox 6"/>
          <p:cNvSpPr txBox="1"/>
          <p:nvPr/>
        </p:nvSpPr>
        <p:spPr>
          <a:xfrm>
            <a:off x="4723467" y="1059582"/>
            <a:ext cx="3592949" cy="1839837"/>
          </a:xfrm>
          <a:prstGeom prst="cloudCallout">
            <a:avLst>
              <a:gd name="adj1" fmla="val 31738"/>
              <a:gd name="adj2" fmla="val 73698"/>
            </a:avLst>
          </a:prstGeom>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我可以跟张红、李帅一起负责场地的清洁。</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9672" y="1347614"/>
            <a:ext cx="6532324" cy="230695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threePt" dir="t"/>
            </a:scene3d>
          </a:bodyPr>
          <a:lstStyle/>
          <a:p>
            <a:r>
              <a:rPr lang="zh-CN" altLang="en-US" sz="3200" b="1" dirty="0">
                <a:solidFill>
                  <a:schemeClr val="tx1"/>
                </a:solidFill>
                <a:ea typeface="黑体" pitchFamily="49" charset="-122"/>
              </a:rPr>
              <a:t>        </a:t>
            </a:r>
            <a:r>
              <a:rPr lang="zh-CN" altLang="en-US" sz="2800" b="1" dirty="0">
                <a:solidFill>
                  <a:schemeClr val="tx1"/>
                </a:solidFill>
                <a:ea typeface="黑体" pitchFamily="49" charset="-122"/>
              </a:rPr>
              <a:t>六年的小学生活发生了许多值得我们回味的点点滴滴。认真读一读</a:t>
            </a:r>
            <a:r>
              <a:rPr lang="en-US" altLang="zh-CN" sz="2800" b="1" dirty="0">
                <a:solidFill>
                  <a:schemeClr val="tx1"/>
                </a:solidFill>
                <a:ea typeface="黑体" pitchFamily="49" charset="-122"/>
              </a:rPr>
              <a:t>“</a:t>
            </a:r>
            <a:r>
              <a:rPr lang="zh-CN" altLang="en-US" sz="2800" b="1" dirty="0">
                <a:solidFill>
                  <a:schemeClr val="tx1"/>
                </a:solidFill>
                <a:ea typeface="黑体" pitchFamily="49" charset="-122"/>
              </a:rPr>
              <a:t>阅读材料</a:t>
            </a:r>
            <a:r>
              <a:rPr lang="en-US" altLang="zh-CN" sz="2800" b="1" dirty="0">
                <a:solidFill>
                  <a:schemeClr val="tx1"/>
                </a:solidFill>
                <a:ea typeface="黑体" pitchFamily="49" charset="-122"/>
              </a:rPr>
              <a:t>”</a:t>
            </a:r>
            <a:r>
              <a:rPr lang="zh-CN" altLang="en-US" sz="2800" b="1" dirty="0">
                <a:solidFill>
                  <a:schemeClr val="tx1"/>
                </a:solidFill>
                <a:ea typeface="黑体" pitchFamily="49" charset="-122"/>
              </a:rPr>
              <a:t>中的文章，看看别人对小学生活有着怎样特殊的感情，感受他们对小学生活的怀念。</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021" y="1779662"/>
            <a:ext cx="1104039" cy="1582166"/>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85" y="450430"/>
            <a:ext cx="1330175" cy="309030"/>
          </a:xfrm>
          <a:prstGeom prst="rect">
            <a:avLst/>
          </a:prstGeom>
          <a:ln>
            <a:noFill/>
          </a:ln>
          <a:effectLst>
            <a:outerShdw blurRad="292100" dist="139700" dir="2700000" algn="tl" rotWithShape="0">
              <a:srgbClr val="333333">
                <a:alpha val="65000"/>
              </a:srgbClr>
            </a:outerShdw>
          </a:effectLst>
        </p:spPr>
      </p:pic>
      <p:sp>
        <p:nvSpPr>
          <p:cNvPr id="6" name="文本框 15"/>
          <p:cNvSpPr txBox="1"/>
          <p:nvPr/>
        </p:nvSpPr>
        <p:spPr>
          <a:xfrm>
            <a:off x="201313" y="458802"/>
            <a:ext cx="1005222" cy="300083"/>
          </a:xfrm>
          <a:prstGeom prst="rect">
            <a:avLst/>
          </a:prstGeom>
          <a:noFill/>
        </p:spPr>
        <p:txBody>
          <a:bodyPr wrap="square" lIns="68580" tIns="34290" rIns="68580" bIns="34290" rtlCol="0">
            <a:spAutoFit/>
          </a:bodyPr>
          <a:lstStyle/>
          <a:p>
            <a:pPr algn="ctr"/>
            <a:r>
              <a:rPr kumimoji="1" lang="zh-CN" altLang="en-US" sz="1500" b="1" dirty="0">
                <a:solidFill>
                  <a:schemeClr val="bg1"/>
                </a:solidFill>
              </a:rPr>
              <a:t>第一课时</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52337" y="1635646"/>
            <a:ext cx="1104039" cy="1582166"/>
          </a:xfrm>
          <a:prstGeom prst="rect">
            <a:avLst/>
          </a:prstGeom>
        </p:spPr>
      </p:pic>
      <p:sp>
        <p:nvSpPr>
          <p:cNvPr id="7" name="文本框 6"/>
          <p:cNvSpPr txBox="1"/>
          <p:nvPr/>
        </p:nvSpPr>
        <p:spPr>
          <a:xfrm>
            <a:off x="1043608" y="1199530"/>
            <a:ext cx="5519901" cy="230832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3200" b="1" dirty="0">
                <a:solidFill>
                  <a:schemeClr val="tx1"/>
                </a:solidFill>
                <a:latin typeface="黑体" pitchFamily="49" charset="-122"/>
                <a:ea typeface="黑体" pitchFamily="49" charset="-122"/>
              </a:rPr>
              <a:t>    </a:t>
            </a:r>
            <a:r>
              <a:rPr lang="zh-CN" altLang="en-US" sz="3200" b="1" dirty="0">
                <a:solidFill>
                  <a:schemeClr val="tx1"/>
                </a:solidFill>
                <a:latin typeface="黑体" pitchFamily="49" charset="-122"/>
                <a:ea typeface="黑体" pitchFamily="49" charset="-122"/>
              </a:rPr>
              <a:t>毕业联欢活动策划书写好了，我们再来策划一下活动的基本流程。</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FFFFFF"/>
              </a:clrFrom>
              <a:clrTo>
                <a:srgbClr val="FFFFFF">
                  <a:alpha val="0"/>
                </a:srgbClr>
              </a:clrTo>
            </a:clrChange>
          </a:blip>
          <a:srcRect r="51045"/>
          <a:stretch>
            <a:fillRect/>
          </a:stretch>
        </p:blipFill>
        <p:spPr>
          <a:xfrm rot="21240679" flipH="1">
            <a:off x="514168" y="3041771"/>
            <a:ext cx="801711" cy="1410740"/>
          </a:xfrm>
          <a:prstGeom prst="rect">
            <a:avLst/>
          </a:prstGeom>
          <a:noFill/>
          <a:ln w="9525">
            <a:noFill/>
          </a:ln>
        </p:spPr>
      </p:pic>
      <p:pic>
        <p:nvPicPr>
          <p:cNvPr id="3" name="Picture 4"/>
          <p:cNvPicPr>
            <a:picLocks noChangeAspect="1"/>
          </p:cNvPicPr>
          <p:nvPr/>
        </p:nvPicPr>
        <p:blipFill>
          <a:blip r:embed="rId2">
            <a:clrChange>
              <a:clrFrom>
                <a:srgbClr val="FFFFFF"/>
              </a:clrFrom>
              <a:clrTo>
                <a:srgbClr val="FFFFFF">
                  <a:alpha val="0"/>
                </a:srgbClr>
              </a:clrTo>
            </a:clrChange>
          </a:blip>
          <a:srcRect l="48142"/>
          <a:stretch>
            <a:fillRect/>
          </a:stretch>
        </p:blipFill>
        <p:spPr>
          <a:xfrm rot="359321">
            <a:off x="7837456" y="3076559"/>
            <a:ext cx="934085" cy="1551814"/>
          </a:xfrm>
          <a:prstGeom prst="rect">
            <a:avLst/>
          </a:prstGeom>
          <a:noFill/>
          <a:ln w="9525">
            <a:noFill/>
          </a:ln>
        </p:spPr>
      </p:pic>
      <p:grpSp>
        <p:nvGrpSpPr>
          <p:cNvPr id="6" name="组合 5"/>
          <p:cNvGrpSpPr/>
          <p:nvPr/>
        </p:nvGrpSpPr>
        <p:grpSpPr>
          <a:xfrm>
            <a:off x="4319971" y="699542"/>
            <a:ext cx="4356485" cy="2205580"/>
            <a:chOff x="4301969" y="773587"/>
            <a:chExt cx="4356485" cy="2205580"/>
          </a:xfrm>
        </p:grpSpPr>
        <p:sp>
          <p:nvSpPr>
            <p:cNvPr id="2" name="TextBox 6"/>
            <p:cNvSpPr txBox="1"/>
            <p:nvPr/>
          </p:nvSpPr>
          <p:spPr>
            <a:xfrm>
              <a:off x="4301969" y="773587"/>
              <a:ext cx="4356485" cy="2205580"/>
            </a:xfrm>
            <a:prstGeom prst="cloudCallout">
              <a:avLst>
                <a:gd name="adj1" fmla="val 33812"/>
                <a:gd name="adj2" fmla="val 66886"/>
              </a:avLst>
            </a:prstGeom>
            <a:ln>
              <a:solidFill>
                <a:srgbClr val="0000FF"/>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endParaRPr lang="zh-CN" altLang="en-US" sz="2400" b="1" dirty="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矩形 4"/>
            <p:cNvSpPr/>
            <p:nvPr/>
          </p:nvSpPr>
          <p:spPr>
            <a:xfrm>
              <a:off x="4759449" y="1006624"/>
              <a:ext cx="3619450" cy="1569660"/>
            </a:xfrm>
            <a:prstGeom prst="rect">
              <a:avLst/>
            </a:prstGeom>
          </p:spPr>
          <p:txBody>
            <a:bodyPr wrap="square">
              <a:spAutoFit/>
            </a:bodyPr>
            <a:lstStyle/>
            <a:p>
              <a:r>
                <a:rPr lang="en-US" altLang="zh-CN"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我赞成，我们就唱《每当我走过老师窗前》，音乐课上学过，能表达对老师的赞美和不舍。</a:t>
              </a:r>
              <a:endParaRPr lang="zh-CN" altLang="en-US" dirty="0"/>
            </a:p>
          </p:txBody>
        </p:sp>
      </p:grpSp>
      <p:grpSp>
        <p:nvGrpSpPr>
          <p:cNvPr id="8" name="组合 7"/>
          <p:cNvGrpSpPr/>
          <p:nvPr/>
        </p:nvGrpSpPr>
        <p:grpSpPr>
          <a:xfrm>
            <a:off x="323528" y="746919"/>
            <a:ext cx="3960441" cy="1822794"/>
            <a:chOff x="4499991" y="964980"/>
            <a:chExt cx="3960441" cy="1822794"/>
          </a:xfrm>
        </p:grpSpPr>
        <p:sp>
          <p:nvSpPr>
            <p:cNvPr id="9" name="TextBox 6"/>
            <p:cNvSpPr txBox="1"/>
            <p:nvPr/>
          </p:nvSpPr>
          <p:spPr>
            <a:xfrm>
              <a:off x="4499991" y="964980"/>
              <a:ext cx="3960441" cy="1822794"/>
            </a:xfrm>
            <a:prstGeom prst="cloudCallout">
              <a:avLst>
                <a:gd name="adj1" fmla="val -36415"/>
                <a:gd name="adj2" fmla="val 73157"/>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endParaRPr lang="zh-CN" altLang="en-US" sz="2400" b="1" dirty="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0" name="矩形 9"/>
            <p:cNvSpPr/>
            <p:nvPr/>
          </p:nvSpPr>
          <p:spPr>
            <a:xfrm>
              <a:off x="4903465" y="1229442"/>
              <a:ext cx="3371832" cy="1200329"/>
            </a:xfrm>
            <a:prstGeom prst="rect">
              <a:avLst/>
            </a:prstGeom>
          </p:spPr>
          <p:txBody>
            <a:bodyPr wrap="square">
              <a:spAutoFit/>
            </a:bodyPr>
            <a:lstStyle/>
            <a:p>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我觉着开场先来一个大合唱，全班同学都参与，有气势，也有氛围。</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p:nvPr/>
        </p:nvSpPr>
        <p:spPr>
          <a:xfrm>
            <a:off x="1231101" y="881301"/>
            <a:ext cx="6005195" cy="156966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3200" b="1" dirty="0">
                <a:solidFill>
                  <a:srgbClr val="0070C0"/>
                </a:solidFill>
                <a:latin typeface="黑体" pitchFamily="49" charset="-122"/>
                <a:ea typeface="黑体" pitchFamily="49" charset="-122"/>
              </a:rPr>
              <a:t>活动流程    </a:t>
            </a:r>
            <a:r>
              <a:rPr lang="en-US" altLang="zh-CN" sz="3200" b="1" dirty="0">
                <a:solidFill>
                  <a:schemeClr val="tx1"/>
                </a:solidFill>
                <a:latin typeface="黑体" pitchFamily="49" charset="-122"/>
                <a:ea typeface="黑体" pitchFamily="49" charset="-122"/>
              </a:rPr>
              <a:t>1.</a:t>
            </a:r>
            <a:r>
              <a:rPr lang="zh-CN" altLang="en-US" sz="3200" b="1" dirty="0">
                <a:solidFill>
                  <a:schemeClr val="tx1"/>
                </a:solidFill>
                <a:latin typeface="黑体" pitchFamily="49" charset="-122"/>
                <a:ea typeface="黑体" pitchFamily="49" charset="-122"/>
              </a:rPr>
              <a:t>毕业演讲</a:t>
            </a:r>
            <a:endParaRPr lang="en-US" altLang="zh-CN" sz="3200" b="1" dirty="0">
              <a:solidFill>
                <a:schemeClr val="tx1"/>
              </a:solidFill>
              <a:latin typeface="黑体" pitchFamily="49" charset="-122"/>
              <a:ea typeface="黑体" pitchFamily="49" charset="-122"/>
            </a:endParaRPr>
          </a:p>
          <a:p>
            <a:r>
              <a:rPr lang="en-US" altLang="zh-CN" sz="3200" b="1" dirty="0">
                <a:solidFill>
                  <a:schemeClr val="tx1"/>
                </a:solidFill>
                <a:latin typeface="黑体" pitchFamily="49" charset="-122"/>
                <a:ea typeface="黑体" pitchFamily="49" charset="-122"/>
              </a:rPr>
              <a:t>            2.</a:t>
            </a:r>
            <a:r>
              <a:rPr lang="zh-CN" altLang="en-US" sz="3200" b="1" dirty="0">
                <a:solidFill>
                  <a:schemeClr val="tx1"/>
                </a:solidFill>
                <a:latin typeface="黑体" pitchFamily="49" charset="-122"/>
                <a:ea typeface="黑体" pitchFamily="49" charset="-122"/>
              </a:rPr>
              <a:t>节目表演</a:t>
            </a:r>
            <a:endParaRPr lang="en-US" altLang="zh-CN" sz="3200" b="1" dirty="0">
              <a:solidFill>
                <a:schemeClr val="tx1"/>
              </a:solidFill>
              <a:latin typeface="黑体" pitchFamily="49" charset="-122"/>
              <a:ea typeface="黑体" pitchFamily="49" charset="-122"/>
            </a:endParaRPr>
          </a:p>
          <a:p>
            <a:r>
              <a:rPr lang="en-US" altLang="zh-CN" sz="3200" b="1" dirty="0">
                <a:solidFill>
                  <a:schemeClr val="tx1"/>
                </a:solidFill>
                <a:latin typeface="黑体" pitchFamily="49" charset="-122"/>
                <a:ea typeface="黑体" pitchFamily="49" charset="-122"/>
              </a:rPr>
              <a:t>            3.</a:t>
            </a:r>
            <a:r>
              <a:rPr lang="zh-CN" altLang="en-US" sz="3200" b="1" dirty="0">
                <a:solidFill>
                  <a:schemeClr val="tx1"/>
                </a:solidFill>
                <a:latin typeface="黑体" pitchFamily="49" charset="-122"/>
                <a:ea typeface="黑体" pitchFamily="49" charset="-122"/>
              </a:rPr>
              <a:t>交换毕业赠言</a:t>
            </a:r>
          </a:p>
        </p:txBody>
      </p:sp>
    </p:spTree>
    <p:extLst>
      <p:ext uri="{BB962C8B-B14F-4D97-AF65-F5344CB8AC3E}">
        <p14:creationId xmlns:p14="http://schemas.microsoft.com/office/powerpoint/2010/main" val="3648075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419622"/>
            <a:ext cx="1104039" cy="1582166"/>
          </a:xfrm>
          <a:prstGeom prst="rect">
            <a:avLst/>
          </a:prstGeom>
        </p:spPr>
      </p:pic>
      <p:sp>
        <p:nvSpPr>
          <p:cNvPr id="7" name="文本框 6"/>
          <p:cNvSpPr txBox="1"/>
          <p:nvPr/>
        </p:nvSpPr>
        <p:spPr>
          <a:xfrm>
            <a:off x="1796760" y="915566"/>
            <a:ext cx="6591664" cy="258532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3600" b="1" dirty="0">
                <a:solidFill>
                  <a:schemeClr val="tx1"/>
                </a:solidFill>
                <a:latin typeface="黑体" pitchFamily="49" charset="-122"/>
                <a:ea typeface="黑体" pitchFamily="49" charset="-122"/>
              </a:rPr>
              <a:t>    </a:t>
            </a:r>
            <a:r>
              <a:rPr lang="zh-CN" altLang="en-US" sz="3600" b="1" dirty="0">
                <a:solidFill>
                  <a:schemeClr val="tx1"/>
                </a:solidFill>
                <a:latin typeface="黑体" pitchFamily="49" charset="-122"/>
                <a:ea typeface="黑体" pitchFamily="49" charset="-122"/>
              </a:rPr>
              <a:t>活动的基本流程大家也确定了。请大家自主报一下节目吧！制作出节目单。</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5536" y="3219822"/>
            <a:ext cx="819150" cy="1346329"/>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flipH="1">
            <a:off x="7668344" y="3147814"/>
            <a:ext cx="936104" cy="1209115"/>
          </a:xfrm>
          <a:prstGeom prst="rect">
            <a:avLst/>
          </a:prstGeom>
          <a:noFill/>
          <a:ln w="9525">
            <a:noFill/>
            <a:miter lim="800000"/>
            <a:headEnd/>
            <a:tailEnd/>
          </a:ln>
        </p:spPr>
      </p:pic>
      <p:grpSp>
        <p:nvGrpSpPr>
          <p:cNvPr id="6" name="组合 5"/>
          <p:cNvGrpSpPr/>
          <p:nvPr/>
        </p:nvGrpSpPr>
        <p:grpSpPr>
          <a:xfrm>
            <a:off x="4698013" y="771550"/>
            <a:ext cx="3600401" cy="1822794"/>
            <a:chOff x="4680011" y="845595"/>
            <a:chExt cx="3600401" cy="1822794"/>
          </a:xfrm>
        </p:grpSpPr>
        <p:sp>
          <p:nvSpPr>
            <p:cNvPr id="8" name="TextBox 6"/>
            <p:cNvSpPr txBox="1"/>
            <p:nvPr/>
          </p:nvSpPr>
          <p:spPr>
            <a:xfrm>
              <a:off x="4680011" y="845595"/>
              <a:ext cx="3600401" cy="1822794"/>
            </a:xfrm>
            <a:prstGeom prst="cloudCallout">
              <a:avLst>
                <a:gd name="adj1" fmla="val 37251"/>
                <a:gd name="adj2" fmla="val 78905"/>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endParaRPr lang="zh-CN" altLang="en-US" sz="2400" b="1" dirty="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矩形 8"/>
            <p:cNvSpPr/>
            <p:nvPr/>
          </p:nvSpPr>
          <p:spPr>
            <a:xfrm>
              <a:off x="5191497" y="1133627"/>
              <a:ext cx="2890893" cy="1200329"/>
            </a:xfrm>
            <a:prstGeom prst="rect">
              <a:avLst/>
            </a:prstGeom>
          </p:spPr>
          <p:txBody>
            <a:bodyPr wrap="square">
              <a:spAutoFit/>
            </a:bodyPr>
            <a:lstStyle/>
            <a:p>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我可以弹古筝，来一段</a:t>
              </a:r>
              <a:r>
                <a:rPr lang="en-US" altLang="zh-CN"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高山流水</a:t>
              </a:r>
              <a:r>
                <a:rPr lang="en-US" altLang="zh-CN"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，歌颂友情。</a:t>
              </a:r>
            </a:p>
          </p:txBody>
        </p:sp>
      </p:grpSp>
      <p:grpSp>
        <p:nvGrpSpPr>
          <p:cNvPr id="10" name="组合 9"/>
          <p:cNvGrpSpPr/>
          <p:nvPr/>
        </p:nvGrpSpPr>
        <p:grpSpPr>
          <a:xfrm>
            <a:off x="359533" y="746918"/>
            <a:ext cx="3996443" cy="1968847"/>
            <a:chOff x="4427983" y="964979"/>
            <a:chExt cx="3996443" cy="1968847"/>
          </a:xfrm>
        </p:grpSpPr>
        <p:sp>
          <p:nvSpPr>
            <p:cNvPr id="11" name="TextBox 6"/>
            <p:cNvSpPr txBox="1"/>
            <p:nvPr/>
          </p:nvSpPr>
          <p:spPr>
            <a:xfrm>
              <a:off x="4427983" y="964979"/>
              <a:ext cx="3996443" cy="1968847"/>
            </a:xfrm>
            <a:prstGeom prst="cloudCallout">
              <a:avLst>
                <a:gd name="adj1" fmla="val -36415"/>
                <a:gd name="adj2" fmla="val 73157"/>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endParaRPr lang="zh-CN" altLang="en-US" sz="2400" b="1" dirty="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矩形 11"/>
            <p:cNvSpPr/>
            <p:nvPr/>
          </p:nvSpPr>
          <p:spPr>
            <a:xfrm>
              <a:off x="4903464" y="1148143"/>
              <a:ext cx="3196927" cy="1569660"/>
            </a:xfrm>
            <a:prstGeom prst="rect">
              <a:avLst/>
            </a:prstGeom>
          </p:spPr>
          <p:txBody>
            <a:bodyPr wrap="square">
              <a:spAutoFit/>
            </a:bodyPr>
            <a:lstStyle/>
            <a:p>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我想跟刘刚表演我们创编的相声</a:t>
              </a:r>
              <a:r>
                <a:rPr lang="en-US" altLang="zh-CN"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如此现象</a:t>
              </a:r>
              <a:r>
                <a:rPr lang="en-US" altLang="zh-CN"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能教育我们怎样做个合格小学生。</a:t>
              </a: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5099" y="0"/>
            <a:ext cx="6848053" cy="5240686"/>
            <a:chOff x="1125099" y="0"/>
            <a:chExt cx="6848053" cy="5240686"/>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099" y="0"/>
              <a:ext cx="6848053" cy="524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61650" y="1332603"/>
              <a:ext cx="3240360" cy="3416320"/>
            </a:xfrm>
            <a:prstGeom prst="rect">
              <a:avLst/>
            </a:prstGeom>
            <a:solidFill>
              <a:schemeClr val="bg1"/>
            </a:solidFill>
          </p:spPr>
          <p:txBody>
            <a:bodyPr wrap="square" rtlCol="0">
              <a:spAutoFit/>
            </a:bodyPr>
            <a:lstStyle/>
            <a:p>
              <a:pPr>
                <a:lnSpc>
                  <a:spcPct val="120000"/>
                </a:lnSpc>
              </a:pPr>
              <a:r>
                <a:rPr lang="en-US" altLang="zh-CN" sz="1800" b="1" dirty="0">
                  <a:effectLst>
                    <a:glow>
                      <a:schemeClr val="bg1"/>
                    </a:glow>
                  </a:effectLst>
                  <a:ea typeface="楷体" panose="02010609060101010101" pitchFamily="49" charset="-122"/>
                </a:rPr>
                <a:t>1.</a:t>
              </a:r>
              <a:r>
                <a:rPr lang="zh-CN" altLang="en-US" sz="1800" b="1" dirty="0">
                  <a:effectLst>
                    <a:glow>
                      <a:schemeClr val="bg1"/>
                    </a:glow>
                  </a:effectLst>
                  <a:ea typeface="楷体" panose="02010609060101010101" pitchFamily="49" charset="-122"/>
                </a:rPr>
                <a:t>放飞梦想（师生集体诗朗诵）</a:t>
              </a:r>
              <a:endParaRPr lang="en-US" altLang="zh-CN" sz="1800" b="1" dirty="0">
                <a:effectLst>
                  <a:glow>
                    <a:schemeClr val="bg1"/>
                  </a:glow>
                </a:effectLst>
                <a:ea typeface="楷体" panose="02010609060101010101" pitchFamily="49" charset="-122"/>
              </a:endParaRPr>
            </a:p>
            <a:p>
              <a:pPr>
                <a:lnSpc>
                  <a:spcPct val="120000"/>
                </a:lnSpc>
              </a:pPr>
              <a:r>
                <a:rPr lang="en-US" altLang="zh-CN" sz="1800" b="1" dirty="0">
                  <a:effectLst>
                    <a:glow>
                      <a:schemeClr val="bg1"/>
                    </a:glow>
                  </a:effectLst>
                  <a:ea typeface="楷体" panose="02010609060101010101" pitchFamily="49" charset="-122"/>
                </a:rPr>
                <a:t>2.</a:t>
              </a:r>
              <a:r>
                <a:rPr lang="zh-CN" altLang="en-US" sz="1800" b="1" dirty="0">
                  <a:effectLst>
                    <a:glow>
                      <a:schemeClr val="bg1"/>
                    </a:glow>
                  </a:effectLst>
                  <a:ea typeface="楷体" panose="02010609060101010101" pitchFamily="49" charset="-122"/>
                </a:rPr>
                <a:t>高山流水（古筝独奏）</a:t>
              </a:r>
              <a:endParaRPr lang="en-US" altLang="zh-CN" sz="1800" b="1" dirty="0">
                <a:effectLst>
                  <a:glow>
                    <a:schemeClr val="bg1"/>
                  </a:glow>
                </a:effectLst>
                <a:ea typeface="楷体" panose="02010609060101010101" pitchFamily="49" charset="-122"/>
              </a:endParaRPr>
            </a:p>
            <a:p>
              <a:pPr>
                <a:lnSpc>
                  <a:spcPct val="120000"/>
                </a:lnSpc>
              </a:pPr>
              <a:r>
                <a:rPr lang="en-US" altLang="zh-CN" sz="1800" b="1" dirty="0">
                  <a:effectLst>
                    <a:glow>
                      <a:schemeClr val="bg1"/>
                    </a:glow>
                  </a:effectLst>
                  <a:ea typeface="楷体" panose="02010609060101010101" pitchFamily="49" charset="-122"/>
                </a:rPr>
                <a:t>3.</a:t>
              </a:r>
              <a:r>
                <a:rPr lang="zh-CN" altLang="en-US" sz="1800" b="1" dirty="0">
                  <a:effectLst>
                    <a:glow>
                      <a:schemeClr val="bg1"/>
                    </a:glow>
                  </a:effectLst>
                  <a:ea typeface="楷体" panose="02010609060101010101" pitchFamily="49" charset="-122"/>
                </a:rPr>
                <a:t>最美好的回忆（歌曲联唱）</a:t>
              </a:r>
              <a:endParaRPr lang="en-US" altLang="zh-CN" sz="1800" b="1" dirty="0">
                <a:effectLst>
                  <a:glow>
                    <a:schemeClr val="bg1"/>
                  </a:glow>
                </a:effectLst>
                <a:ea typeface="楷体" panose="02010609060101010101" pitchFamily="49" charset="-122"/>
              </a:endParaRPr>
            </a:p>
            <a:p>
              <a:pPr>
                <a:lnSpc>
                  <a:spcPct val="120000"/>
                </a:lnSpc>
              </a:pPr>
              <a:r>
                <a:rPr lang="en-US" altLang="zh-CN" sz="1800" b="1" dirty="0">
                  <a:effectLst>
                    <a:glow>
                      <a:schemeClr val="bg1"/>
                    </a:glow>
                  </a:effectLst>
                  <a:ea typeface="楷体" panose="02010609060101010101" pitchFamily="49" charset="-122"/>
                </a:rPr>
                <a:t>4.</a:t>
              </a:r>
              <a:r>
                <a:rPr lang="zh-CN" altLang="en-US" sz="1800" b="1" dirty="0">
                  <a:effectLst>
                    <a:glow>
                      <a:schemeClr val="bg1"/>
                    </a:glow>
                  </a:effectLst>
                  <a:ea typeface="楷体" panose="02010609060101010101" pitchFamily="49" charset="-122"/>
                </a:rPr>
                <a:t>孔雀舞（民族舞）</a:t>
              </a:r>
              <a:endParaRPr lang="en-US" altLang="zh-CN" sz="1800" b="1" dirty="0">
                <a:effectLst>
                  <a:glow>
                    <a:schemeClr val="bg1"/>
                  </a:glow>
                </a:effectLst>
                <a:ea typeface="楷体" panose="02010609060101010101" pitchFamily="49" charset="-122"/>
              </a:endParaRPr>
            </a:p>
            <a:p>
              <a:pPr>
                <a:lnSpc>
                  <a:spcPct val="120000"/>
                </a:lnSpc>
              </a:pPr>
              <a:r>
                <a:rPr lang="en-US" altLang="zh-CN" sz="1800" b="1" dirty="0">
                  <a:effectLst>
                    <a:glow>
                      <a:schemeClr val="bg1"/>
                    </a:glow>
                  </a:effectLst>
                  <a:ea typeface="楷体" panose="02010609060101010101" pitchFamily="49" charset="-122"/>
                </a:rPr>
                <a:t>5.</a:t>
              </a:r>
              <a:r>
                <a:rPr lang="zh-CN" altLang="en-US" sz="1800" b="1" dirty="0">
                  <a:effectLst>
                    <a:glow>
                      <a:schemeClr val="bg1"/>
                    </a:glow>
                  </a:effectLst>
                  <a:ea typeface="楷体" panose="02010609060101010101" pitchFamily="49" charset="-122"/>
                </a:rPr>
                <a:t>团结就是力量（游戏）</a:t>
              </a:r>
              <a:endParaRPr lang="en-US" altLang="zh-CN" sz="1800" b="1" dirty="0">
                <a:effectLst>
                  <a:glow>
                    <a:schemeClr val="bg1"/>
                  </a:glow>
                </a:effectLst>
                <a:ea typeface="楷体" panose="02010609060101010101" pitchFamily="49" charset="-122"/>
              </a:endParaRPr>
            </a:p>
            <a:p>
              <a:pPr>
                <a:lnSpc>
                  <a:spcPct val="120000"/>
                </a:lnSpc>
              </a:pPr>
              <a:r>
                <a:rPr lang="en-US" altLang="zh-CN" sz="1800" b="1" dirty="0">
                  <a:effectLst>
                    <a:glow>
                      <a:schemeClr val="bg1"/>
                    </a:glow>
                  </a:effectLst>
                  <a:ea typeface="楷体" panose="02010609060101010101" pitchFamily="49" charset="-122"/>
                </a:rPr>
                <a:t>6.</a:t>
              </a:r>
              <a:r>
                <a:rPr lang="zh-CN" altLang="en-US" sz="1800" b="1" dirty="0">
                  <a:effectLst>
                    <a:glow>
                      <a:schemeClr val="bg1"/>
                    </a:glow>
                  </a:effectLst>
                  <a:ea typeface="楷体" panose="02010609060101010101" pitchFamily="49" charset="-122"/>
                </a:rPr>
                <a:t>感恩的新（集体歌舞）</a:t>
              </a:r>
              <a:endParaRPr lang="en-US" altLang="zh-CN" sz="1800" b="1" dirty="0">
                <a:effectLst>
                  <a:glow>
                    <a:schemeClr val="bg1"/>
                  </a:glow>
                </a:effectLst>
                <a:ea typeface="楷体" panose="02010609060101010101" pitchFamily="49" charset="-122"/>
              </a:endParaRPr>
            </a:p>
            <a:p>
              <a:pPr>
                <a:lnSpc>
                  <a:spcPct val="120000"/>
                </a:lnSpc>
              </a:pPr>
              <a:r>
                <a:rPr lang="en-US" altLang="zh-CN" sz="1800" b="1" dirty="0">
                  <a:effectLst>
                    <a:glow>
                      <a:schemeClr val="bg1"/>
                    </a:glow>
                  </a:effectLst>
                  <a:ea typeface="楷体" panose="02010609060101010101" pitchFamily="49" charset="-122"/>
                </a:rPr>
                <a:t>7.</a:t>
              </a:r>
              <a:r>
                <a:rPr lang="zh-CN" altLang="en-US" sz="1800" b="1" dirty="0">
                  <a:effectLst>
                    <a:glow>
                      <a:schemeClr val="bg1"/>
                    </a:glow>
                  </a:effectLst>
                  <a:ea typeface="楷体" panose="02010609060101010101" pitchFamily="49" charset="-122"/>
                </a:rPr>
                <a:t>依依惜别情（诗朗诵）</a:t>
              </a:r>
              <a:endParaRPr lang="en-US" altLang="zh-CN" sz="1800" b="1" dirty="0">
                <a:effectLst>
                  <a:glow>
                    <a:schemeClr val="bg1"/>
                  </a:glow>
                </a:effectLst>
                <a:ea typeface="楷体" panose="02010609060101010101" pitchFamily="49" charset="-122"/>
              </a:endParaRPr>
            </a:p>
            <a:p>
              <a:pPr>
                <a:lnSpc>
                  <a:spcPct val="120000"/>
                </a:lnSpc>
              </a:pPr>
              <a:r>
                <a:rPr lang="en-US" altLang="zh-CN" sz="1800" b="1" dirty="0">
                  <a:effectLst>
                    <a:glow>
                      <a:schemeClr val="bg1"/>
                    </a:glow>
                  </a:effectLst>
                  <a:ea typeface="楷体" panose="02010609060101010101" pitchFamily="49" charset="-122"/>
                </a:rPr>
                <a:t>8.</a:t>
              </a:r>
              <a:r>
                <a:rPr lang="zh-CN" altLang="en-US" sz="1800" b="1" dirty="0">
                  <a:effectLst>
                    <a:glow>
                      <a:schemeClr val="bg1"/>
                    </a:glow>
                  </a:effectLst>
                  <a:ea typeface="楷体" panose="02010609060101010101" pitchFamily="49" charset="-122"/>
                </a:rPr>
                <a:t>心有灵犀猜谜语（游戏）</a:t>
              </a:r>
              <a:endParaRPr lang="en-US" altLang="zh-CN" sz="1800" b="1" dirty="0">
                <a:effectLst>
                  <a:glow>
                    <a:schemeClr val="bg1"/>
                  </a:glow>
                </a:effectLst>
                <a:ea typeface="楷体" panose="02010609060101010101" pitchFamily="49" charset="-122"/>
              </a:endParaRPr>
            </a:p>
            <a:p>
              <a:pPr>
                <a:lnSpc>
                  <a:spcPct val="120000"/>
                </a:lnSpc>
              </a:pPr>
              <a:r>
                <a:rPr lang="en-US" altLang="zh-CN" sz="1800" b="1" dirty="0">
                  <a:effectLst>
                    <a:glow>
                      <a:schemeClr val="bg1"/>
                    </a:glow>
                  </a:effectLst>
                  <a:ea typeface="楷体" panose="02010609060101010101" pitchFamily="49" charset="-122"/>
                </a:rPr>
                <a:t>9.</a:t>
              </a:r>
              <a:r>
                <a:rPr lang="zh-CN" altLang="en-US" sz="1800" b="1" dirty="0">
                  <a:effectLst>
                    <a:glow>
                      <a:schemeClr val="bg1"/>
                    </a:glow>
                  </a:effectLst>
                  <a:ea typeface="楷体" panose="02010609060101010101" pitchFamily="49" charset="-122"/>
                </a:rPr>
                <a:t>谁是最可爱的人（相声）</a:t>
              </a:r>
              <a:endParaRPr lang="en-US" altLang="zh-CN" sz="1800" b="1" dirty="0">
                <a:effectLst>
                  <a:glow>
                    <a:schemeClr val="bg1"/>
                  </a:glow>
                </a:effectLst>
                <a:ea typeface="楷体" panose="02010609060101010101" pitchFamily="49" charset="-122"/>
              </a:endParaRPr>
            </a:p>
            <a:p>
              <a:pPr>
                <a:lnSpc>
                  <a:spcPct val="120000"/>
                </a:lnSpc>
              </a:pPr>
              <a:r>
                <a:rPr lang="en-US" altLang="zh-CN" sz="1800" b="1" dirty="0">
                  <a:effectLst>
                    <a:glow>
                      <a:schemeClr val="bg1"/>
                    </a:glow>
                  </a:effectLst>
                  <a:ea typeface="楷体" panose="02010609060101010101" pitchFamily="49" charset="-122"/>
                </a:rPr>
                <a:t>10.</a:t>
              </a:r>
              <a:r>
                <a:rPr lang="zh-CN" altLang="en-US" sz="1800" b="1" dirty="0">
                  <a:effectLst>
                    <a:glow>
                      <a:schemeClr val="bg1"/>
                    </a:glow>
                  </a:effectLst>
                  <a:ea typeface="楷体" panose="02010609060101010101" pitchFamily="49" charset="-122"/>
                </a:rPr>
                <a:t>老师寄语</a:t>
              </a:r>
            </a:p>
          </p:txBody>
        </p:sp>
      </p:grpSp>
    </p:spTree>
    <p:extLst>
      <p:ext uri="{BB962C8B-B14F-4D97-AF65-F5344CB8AC3E}">
        <p14:creationId xmlns:p14="http://schemas.microsoft.com/office/powerpoint/2010/main" val="22926891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475229" y="987574"/>
            <a:ext cx="4680947" cy="258532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3600" b="1" dirty="0">
                <a:solidFill>
                  <a:schemeClr val="tx1"/>
                </a:solidFill>
                <a:latin typeface="黑体" pitchFamily="49" charset="-122"/>
                <a:ea typeface="黑体" pitchFamily="49" charset="-122"/>
              </a:rPr>
              <a:t>    </a:t>
            </a:r>
            <a:r>
              <a:rPr lang="zh-CN" altLang="en-US" sz="3600" b="1" dirty="0">
                <a:solidFill>
                  <a:schemeClr val="tx1"/>
                </a:solidFill>
                <a:latin typeface="黑体" pitchFamily="49" charset="-122"/>
                <a:ea typeface="黑体" pitchFamily="49" charset="-122"/>
              </a:rPr>
              <a:t>请大家课下好好准备节目，期待大家的精彩表现！</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49046" y="1635646"/>
            <a:ext cx="1214443" cy="174038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01" y="1709664"/>
            <a:ext cx="1104039" cy="1582166"/>
          </a:xfrm>
          <a:prstGeom prst="rect">
            <a:avLst/>
          </a:prstGeom>
        </p:spPr>
      </p:pic>
      <p:sp>
        <p:nvSpPr>
          <p:cNvPr id="7" name="文本框 6"/>
          <p:cNvSpPr txBox="1"/>
          <p:nvPr/>
        </p:nvSpPr>
        <p:spPr>
          <a:xfrm>
            <a:off x="1835696" y="1203598"/>
            <a:ext cx="6264696" cy="267765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2800" b="1" dirty="0">
                <a:solidFill>
                  <a:schemeClr val="tx1"/>
                </a:solidFill>
                <a:latin typeface="黑体" pitchFamily="49" charset="-122"/>
                <a:ea typeface="黑体" pitchFamily="49" charset="-122"/>
              </a:rPr>
              <a:t>    </a:t>
            </a:r>
            <a:r>
              <a:rPr lang="zh-CN" altLang="en-US" sz="2800" b="1" dirty="0">
                <a:solidFill>
                  <a:schemeClr val="tx1"/>
                </a:solidFill>
                <a:latin typeface="黑体" pitchFamily="49" charset="-122"/>
                <a:ea typeface="黑体" pitchFamily="49" charset="-122"/>
              </a:rPr>
              <a:t>表达对师友和母校的依依惜别之情，可以给老师或同学写一封信，可以给母校提出中肯的建议，还可以给自己写信，展望未来。</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155" y="462520"/>
            <a:ext cx="1330175" cy="309030"/>
          </a:xfrm>
          <a:prstGeom prst="rect">
            <a:avLst/>
          </a:prstGeom>
          <a:ln>
            <a:noFill/>
          </a:ln>
          <a:effectLst>
            <a:outerShdw blurRad="292100" dist="139700" dir="2700000" algn="tl" rotWithShape="0">
              <a:srgbClr val="333333">
                <a:alpha val="65000"/>
              </a:srgbClr>
            </a:outerShdw>
          </a:effectLst>
        </p:spPr>
      </p:pic>
      <p:sp>
        <p:nvSpPr>
          <p:cNvPr id="6" name="文本框 15"/>
          <p:cNvSpPr txBox="1"/>
          <p:nvPr/>
        </p:nvSpPr>
        <p:spPr>
          <a:xfrm>
            <a:off x="207583" y="470892"/>
            <a:ext cx="1005222" cy="300083"/>
          </a:xfrm>
          <a:prstGeom prst="rect">
            <a:avLst/>
          </a:prstGeom>
          <a:noFill/>
        </p:spPr>
        <p:txBody>
          <a:bodyPr wrap="square" lIns="68580" tIns="34290" rIns="68580" bIns="34290" rtlCol="0">
            <a:spAutoFit/>
          </a:bodyPr>
          <a:lstStyle/>
          <a:p>
            <a:pPr algn="ctr"/>
            <a:r>
              <a:rPr kumimoji="1" lang="zh-CN" altLang="en-US" sz="1500" b="1" dirty="0">
                <a:solidFill>
                  <a:schemeClr val="bg1"/>
                </a:solidFill>
              </a:rPr>
              <a:t>第五课时</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99592" y="864314"/>
            <a:ext cx="6277610" cy="293157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3200" b="1" dirty="0">
                <a:solidFill>
                  <a:schemeClr val="tx1"/>
                </a:solidFill>
                <a:latin typeface="黑体" pitchFamily="49" charset="-122"/>
                <a:ea typeface="黑体" pitchFamily="49" charset="-122"/>
              </a:rPr>
              <a:t>    </a:t>
            </a:r>
            <a:r>
              <a:rPr lang="zh-CN" altLang="en-US" sz="3200" b="1" dirty="0">
                <a:solidFill>
                  <a:schemeClr val="tx1"/>
                </a:solidFill>
                <a:latin typeface="黑体" pitchFamily="49" charset="-122"/>
                <a:ea typeface="黑体" pitchFamily="49" charset="-122"/>
              </a:rPr>
              <a:t>同学们阅读</a:t>
            </a:r>
            <a:r>
              <a:rPr lang="en-US" altLang="zh-CN" sz="3200" b="1" dirty="0">
                <a:solidFill>
                  <a:schemeClr val="tx1"/>
                </a:solidFill>
                <a:latin typeface="黑体" pitchFamily="49" charset="-122"/>
                <a:ea typeface="黑体" pitchFamily="49" charset="-122"/>
              </a:rPr>
              <a:t>“</a:t>
            </a:r>
            <a:r>
              <a:rPr lang="zh-CN" altLang="en-US" sz="3200" b="1" dirty="0">
                <a:solidFill>
                  <a:schemeClr val="tx1"/>
                </a:solidFill>
                <a:latin typeface="黑体" pitchFamily="49" charset="-122"/>
                <a:ea typeface="黑体" pitchFamily="49" charset="-122"/>
              </a:rPr>
              <a:t>阅读材料</a:t>
            </a:r>
            <a:r>
              <a:rPr lang="en-US" altLang="zh-CN" sz="3200" b="1" dirty="0">
                <a:solidFill>
                  <a:schemeClr val="tx1"/>
                </a:solidFill>
                <a:latin typeface="黑体" pitchFamily="49" charset="-122"/>
                <a:ea typeface="黑体" pitchFamily="49" charset="-122"/>
              </a:rPr>
              <a:t>”</a:t>
            </a:r>
            <a:r>
              <a:rPr lang="zh-CN" altLang="en-US" sz="3200" b="1" dirty="0">
                <a:solidFill>
                  <a:schemeClr val="tx1"/>
                </a:solidFill>
                <a:latin typeface="黑体" pitchFamily="49" charset="-122"/>
                <a:ea typeface="黑体" pitchFamily="49" charset="-122"/>
              </a:rPr>
              <a:t>，看看小作者们是怎样表达自己的真情实感的，勾画出特别令你感动的句子，多读一读。</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164288" y="2067694"/>
            <a:ext cx="1104039" cy="15821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21155" t="10971" r="13974" b="6938"/>
          <a:stretch>
            <a:fillRect/>
          </a:stretch>
        </p:blipFill>
        <p:spPr>
          <a:xfrm flipH="1">
            <a:off x="7164288" y="2869307"/>
            <a:ext cx="1141665" cy="1445090"/>
          </a:xfrm>
          <a:prstGeom prst="rect">
            <a:avLst/>
          </a:prstGeom>
          <a:noFill/>
          <a:ln>
            <a:noFill/>
          </a:ln>
        </p:spPr>
      </p:pic>
      <p:pic>
        <p:nvPicPr>
          <p:cNvPr id="3" name="图片 2"/>
          <p:cNvPicPr>
            <a:picLocks noChangeAspect="1"/>
          </p:cNvPicPr>
          <p:nvPr/>
        </p:nvPicPr>
        <p:blipFill>
          <a:blip r:embed="rId3"/>
          <a:srcRect b="3544"/>
          <a:stretch>
            <a:fillRect/>
          </a:stretch>
        </p:blipFill>
        <p:spPr>
          <a:xfrm>
            <a:off x="611560" y="3147814"/>
            <a:ext cx="1071104" cy="1215946"/>
          </a:xfrm>
          <a:prstGeom prst="rect">
            <a:avLst/>
          </a:prstGeom>
        </p:spPr>
      </p:pic>
      <p:grpSp>
        <p:nvGrpSpPr>
          <p:cNvPr id="6" name="组合 5"/>
          <p:cNvGrpSpPr/>
          <p:nvPr/>
        </p:nvGrpSpPr>
        <p:grpSpPr>
          <a:xfrm>
            <a:off x="4743392" y="627534"/>
            <a:ext cx="3689666" cy="1606789"/>
            <a:chOff x="4725390" y="989610"/>
            <a:chExt cx="3689666" cy="1606789"/>
          </a:xfrm>
        </p:grpSpPr>
        <p:sp>
          <p:nvSpPr>
            <p:cNvPr id="8" name="TextBox 6"/>
            <p:cNvSpPr txBox="1"/>
            <p:nvPr/>
          </p:nvSpPr>
          <p:spPr>
            <a:xfrm>
              <a:off x="4725390" y="989610"/>
              <a:ext cx="3689666" cy="1606789"/>
            </a:xfrm>
            <a:prstGeom prst="cloudCallout">
              <a:avLst>
                <a:gd name="adj1" fmla="val 22916"/>
                <a:gd name="adj2" fmla="val 81893"/>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endParaRPr lang="zh-CN" altLang="en-US" sz="2400" b="1" dirty="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矩形 8"/>
            <p:cNvSpPr/>
            <p:nvPr/>
          </p:nvSpPr>
          <p:spPr>
            <a:xfrm>
              <a:off x="5130062" y="1157433"/>
              <a:ext cx="3134618" cy="1200329"/>
            </a:xfrm>
            <a:prstGeom prst="rect">
              <a:avLst/>
            </a:prstGeom>
          </p:spPr>
          <p:txBody>
            <a:bodyPr wrap="square">
              <a:spAutoFit/>
            </a:bodyPr>
            <a:lstStyle/>
            <a:p>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读了这首诗歌，我觉得我们更应珍惜这美好时光，奋发向上。</a:t>
              </a:r>
            </a:p>
          </p:txBody>
        </p:sp>
      </p:grpSp>
      <p:grpSp>
        <p:nvGrpSpPr>
          <p:cNvPr id="10" name="组合 9"/>
          <p:cNvGrpSpPr/>
          <p:nvPr/>
        </p:nvGrpSpPr>
        <p:grpSpPr>
          <a:xfrm>
            <a:off x="431541" y="565051"/>
            <a:ext cx="3996443" cy="1968847"/>
            <a:chOff x="4427983" y="964979"/>
            <a:chExt cx="3996443" cy="1968847"/>
          </a:xfrm>
        </p:grpSpPr>
        <p:sp>
          <p:nvSpPr>
            <p:cNvPr id="11" name="TextBox 6"/>
            <p:cNvSpPr txBox="1"/>
            <p:nvPr/>
          </p:nvSpPr>
          <p:spPr>
            <a:xfrm>
              <a:off x="4427983" y="964979"/>
              <a:ext cx="3996443" cy="1968847"/>
            </a:xfrm>
            <a:prstGeom prst="cloudCallout">
              <a:avLst>
                <a:gd name="adj1" fmla="val -24498"/>
                <a:gd name="adj2" fmla="val 76544"/>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endParaRPr lang="zh-CN" altLang="en-US" sz="2400" b="1" dirty="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矩形 11"/>
            <p:cNvSpPr/>
            <p:nvPr/>
          </p:nvSpPr>
          <p:spPr>
            <a:xfrm>
              <a:off x="4903464" y="1148143"/>
              <a:ext cx="3196927" cy="1569660"/>
            </a:xfrm>
            <a:prstGeom prst="rect">
              <a:avLst/>
            </a:prstGeom>
          </p:spPr>
          <p:txBody>
            <a:bodyPr wrap="square">
              <a:spAutoFit/>
            </a:bodyPr>
            <a:lstStyle/>
            <a:p>
              <a:r>
                <a:rPr lang="en-US" altLang="zh-CN"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我为少男少女们歌唱</a:t>
              </a:r>
              <a:r>
                <a:rPr lang="en-US" altLang="zh-CN"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这首诗歌写出了诗人何其芳对年轻一代的赞美和向往。</a:t>
              </a: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8666" y="1258807"/>
            <a:ext cx="8157790" cy="2654565"/>
          </a:xfrm>
          <a:prstGeom prst="rect">
            <a:avLst/>
          </a:prstGeom>
        </p:spPr>
        <p:txBody>
          <a:bodyPr wrap="square" lIns="68573" tIns="34286" rIns="68573" bIns="34286">
            <a:spAutoFit/>
          </a:bodyPr>
          <a:lstStyle/>
          <a:p>
            <a:pPr>
              <a:lnSpc>
                <a:spcPct val="150000"/>
              </a:lnSpc>
            </a:pPr>
            <a:r>
              <a:rPr lang="zh-CN" altLang="en-US" sz="2700" dirty="0">
                <a:latin typeface="黑体" pitchFamily="49" charset="-122"/>
                <a:ea typeface="黑体" pitchFamily="49" charset="-122"/>
              </a:rPr>
              <a:t>    </a:t>
            </a:r>
            <a:r>
              <a:rPr lang="zh-CN" altLang="en-US" sz="2800" dirty="0">
                <a:latin typeface="黑体" pitchFamily="49" charset="-122"/>
                <a:ea typeface="黑体" pitchFamily="49" charset="-122"/>
              </a:rPr>
              <a:t>课文先写“我”读小学时遇到了位口才 、文笔都很好的田老师，再写田老师每讲课都会演绎一个引人入胜的故事，为“我”从事文学创作打下了基础，表达了“我”对田老师的深深感激之情。</a:t>
            </a:r>
          </a:p>
        </p:txBody>
      </p:sp>
      <p:sp>
        <p:nvSpPr>
          <p:cNvPr id="7" name="文本框 14">
            <a:extLst>
              <a:ext uri="{FF2B5EF4-FFF2-40B4-BE49-F238E27FC236}">
                <a16:creationId xmlns:a16="http://schemas.microsoft.com/office/drawing/2014/main" id="{4A3C3B97-39E1-8A49-BBB7-0945BB059AA6}"/>
              </a:ext>
            </a:extLst>
          </p:cNvPr>
          <p:cNvSpPr txBox="1"/>
          <p:nvPr/>
        </p:nvSpPr>
        <p:spPr>
          <a:xfrm>
            <a:off x="395536" y="456573"/>
            <a:ext cx="2830965" cy="561692"/>
          </a:xfrm>
          <a:prstGeom prst="rect">
            <a:avLst/>
          </a:prstGeom>
          <a:noFill/>
        </p:spPr>
        <p:txBody>
          <a:bodyPr wrap="square" lIns="68580" tIns="34290" rIns="68580" bIns="34290" rtlCol="0">
            <a:spAutoFit/>
          </a:bodyPr>
          <a:lstStyle/>
          <a:p>
            <a:r>
              <a:rPr lang="en-US" altLang="zh-CN" sz="3200" b="1" dirty="0">
                <a:solidFill>
                  <a:srgbClr val="875000"/>
                </a:solidFill>
                <a:latin typeface="YouYuan" panose="02010509060101010101" pitchFamily="49" charset="-122"/>
                <a:ea typeface="YouYuan" panose="02010509060101010101" pitchFamily="49" charset="-122"/>
              </a:rPr>
              <a:t>1 </a:t>
            </a:r>
            <a:r>
              <a:rPr lang="zh-CN" altLang="en-US" sz="3200" b="1" dirty="0">
                <a:solidFill>
                  <a:srgbClr val="875000"/>
                </a:solidFill>
                <a:latin typeface="YouYuan" panose="02010509060101010101" pitchFamily="49" charset="-122"/>
                <a:ea typeface="YouYuan" panose="02010509060101010101" pitchFamily="49" charset="-122"/>
              </a:rPr>
              <a:t>老师领进门</a:t>
            </a:r>
          </a:p>
        </p:txBody>
      </p:sp>
    </p:spTree>
    <p:extLst>
      <p:ext uri="{BB962C8B-B14F-4D97-AF65-F5344CB8AC3E}">
        <p14:creationId xmlns:p14="http://schemas.microsoft.com/office/powerpoint/2010/main" val="1713723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4520" y="3228975"/>
            <a:ext cx="819150" cy="149034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flipH="1">
            <a:off x="7452320" y="3219822"/>
            <a:ext cx="936104" cy="1209115"/>
          </a:xfrm>
          <a:prstGeom prst="rect">
            <a:avLst/>
          </a:prstGeom>
          <a:noFill/>
          <a:ln w="9525">
            <a:noFill/>
            <a:miter lim="800000"/>
            <a:headEnd/>
            <a:tailEnd/>
          </a:ln>
        </p:spPr>
      </p:pic>
      <p:grpSp>
        <p:nvGrpSpPr>
          <p:cNvPr id="6" name="组合 5"/>
          <p:cNvGrpSpPr/>
          <p:nvPr/>
        </p:nvGrpSpPr>
        <p:grpSpPr>
          <a:xfrm>
            <a:off x="4558909" y="483518"/>
            <a:ext cx="4058633" cy="1944215"/>
            <a:chOff x="4540907" y="845594"/>
            <a:chExt cx="4058633" cy="1944215"/>
          </a:xfrm>
        </p:grpSpPr>
        <p:sp>
          <p:nvSpPr>
            <p:cNvPr id="8" name="TextBox 6"/>
            <p:cNvSpPr txBox="1"/>
            <p:nvPr/>
          </p:nvSpPr>
          <p:spPr>
            <a:xfrm>
              <a:off x="4540907" y="845594"/>
              <a:ext cx="4058633" cy="1944215"/>
            </a:xfrm>
            <a:prstGeom prst="cloudCallout">
              <a:avLst>
                <a:gd name="adj1" fmla="val 28056"/>
                <a:gd name="adj2" fmla="val 80864"/>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endParaRPr lang="zh-CN" altLang="en-US" sz="2400" b="1" dirty="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矩形 8"/>
            <p:cNvSpPr/>
            <p:nvPr/>
          </p:nvSpPr>
          <p:spPr>
            <a:xfrm>
              <a:off x="5100284" y="1205634"/>
              <a:ext cx="2910098" cy="1200329"/>
            </a:xfrm>
            <a:prstGeom prst="rect">
              <a:avLst/>
            </a:prstGeom>
          </p:spPr>
          <p:txBody>
            <a:bodyPr wrap="square">
              <a:spAutoFit/>
            </a:bodyPr>
            <a:lstStyle/>
            <a:p>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   这篇演讲稿结合了作者的自身经历，使人信服。</a:t>
              </a:r>
            </a:p>
          </p:txBody>
        </p:sp>
      </p:grpSp>
      <p:grpSp>
        <p:nvGrpSpPr>
          <p:cNvPr id="10" name="组合 9"/>
          <p:cNvGrpSpPr/>
          <p:nvPr/>
        </p:nvGrpSpPr>
        <p:grpSpPr>
          <a:xfrm>
            <a:off x="416057" y="555526"/>
            <a:ext cx="4083935" cy="2202790"/>
            <a:chOff x="4484507" y="964979"/>
            <a:chExt cx="4083935" cy="2202790"/>
          </a:xfrm>
        </p:grpSpPr>
        <p:sp>
          <p:nvSpPr>
            <p:cNvPr id="11" name="TextBox 6"/>
            <p:cNvSpPr txBox="1"/>
            <p:nvPr/>
          </p:nvSpPr>
          <p:spPr>
            <a:xfrm>
              <a:off x="4484507" y="964979"/>
              <a:ext cx="4083935" cy="2202790"/>
            </a:xfrm>
            <a:prstGeom prst="cloudCallout">
              <a:avLst>
                <a:gd name="adj1" fmla="val -32917"/>
                <a:gd name="adj2" fmla="val 68401"/>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endParaRPr lang="zh-CN" altLang="en-US" sz="2400" b="1" dirty="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矩形 11"/>
            <p:cNvSpPr/>
            <p:nvPr/>
          </p:nvSpPr>
          <p:spPr>
            <a:xfrm>
              <a:off x="4752018" y="1267527"/>
              <a:ext cx="3723895" cy="1569660"/>
            </a:xfrm>
            <a:prstGeom prst="rect">
              <a:avLst/>
            </a:prstGeom>
          </p:spPr>
          <p:txBody>
            <a:bodyPr wrap="square">
              <a:spAutoFit/>
            </a:bodyPr>
            <a:lstStyle/>
            <a:p>
              <a:r>
                <a:rPr lang="en-US" altLang="zh-CN"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聪明在于学习，天才在于积累</a:t>
              </a:r>
              <a:r>
                <a:rPr lang="en-US" altLang="zh-CN"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是篇演讲稿，告诉我们要不断地学习和积累。</a:t>
              </a:r>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FFFFFF"/>
              </a:clrFrom>
              <a:clrTo>
                <a:srgbClr val="FFFFFF">
                  <a:alpha val="0"/>
                </a:srgbClr>
              </a:clrTo>
            </a:clrChange>
          </a:blip>
          <a:srcRect r="51045"/>
          <a:stretch>
            <a:fillRect/>
          </a:stretch>
        </p:blipFill>
        <p:spPr>
          <a:xfrm rot="21240679" flipH="1">
            <a:off x="409929" y="2961111"/>
            <a:ext cx="970070" cy="1706995"/>
          </a:xfrm>
          <a:prstGeom prst="rect">
            <a:avLst/>
          </a:prstGeom>
          <a:noFill/>
          <a:ln w="9525">
            <a:noFill/>
          </a:ln>
        </p:spPr>
      </p:pic>
      <p:pic>
        <p:nvPicPr>
          <p:cNvPr id="3" name="Picture 4"/>
          <p:cNvPicPr>
            <a:picLocks noChangeAspect="1"/>
          </p:cNvPicPr>
          <p:nvPr/>
        </p:nvPicPr>
        <p:blipFill>
          <a:blip r:embed="rId2">
            <a:clrChange>
              <a:clrFrom>
                <a:srgbClr val="FFFFFF"/>
              </a:clrFrom>
              <a:clrTo>
                <a:srgbClr val="FFFFFF">
                  <a:alpha val="0"/>
                </a:srgbClr>
              </a:clrTo>
            </a:clrChange>
          </a:blip>
          <a:srcRect l="48142"/>
          <a:stretch>
            <a:fillRect/>
          </a:stretch>
        </p:blipFill>
        <p:spPr>
          <a:xfrm rot="359321">
            <a:off x="7898604" y="2836717"/>
            <a:ext cx="1027494" cy="1706995"/>
          </a:xfrm>
          <a:prstGeom prst="rect">
            <a:avLst/>
          </a:prstGeom>
          <a:noFill/>
          <a:ln w="9525">
            <a:noFill/>
          </a:ln>
        </p:spPr>
      </p:pic>
      <p:grpSp>
        <p:nvGrpSpPr>
          <p:cNvPr id="6" name="组合 5"/>
          <p:cNvGrpSpPr/>
          <p:nvPr/>
        </p:nvGrpSpPr>
        <p:grpSpPr>
          <a:xfrm>
            <a:off x="4355977" y="483518"/>
            <a:ext cx="4464496" cy="1944215"/>
            <a:chOff x="4337975" y="845594"/>
            <a:chExt cx="4464496" cy="1944215"/>
          </a:xfrm>
        </p:grpSpPr>
        <p:sp>
          <p:nvSpPr>
            <p:cNvPr id="8" name="TextBox 6"/>
            <p:cNvSpPr txBox="1"/>
            <p:nvPr/>
          </p:nvSpPr>
          <p:spPr>
            <a:xfrm>
              <a:off x="4337975" y="845594"/>
              <a:ext cx="4464496" cy="1944215"/>
            </a:xfrm>
            <a:prstGeom prst="cloudCallout">
              <a:avLst>
                <a:gd name="adj1" fmla="val 32984"/>
                <a:gd name="adj2" fmla="val 75965"/>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endParaRPr lang="zh-CN" altLang="en-US" sz="2400" b="1" dirty="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矩形 8"/>
            <p:cNvSpPr/>
            <p:nvPr/>
          </p:nvSpPr>
          <p:spPr>
            <a:xfrm>
              <a:off x="4822980" y="989611"/>
              <a:ext cx="3826997" cy="1569660"/>
            </a:xfrm>
            <a:prstGeom prst="rect">
              <a:avLst/>
            </a:prstGeom>
          </p:spPr>
          <p:txBody>
            <a:bodyPr wrap="square">
              <a:spAutoFit/>
            </a:bodyPr>
            <a:lstStyle/>
            <a:p>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 也有直接抒情的句子：就这样，您无怨无悔地把我们从懵懂天真的一年级带到</a:t>
              </a:r>
              <a:r>
                <a:rPr lang="en-US" altLang="zh-CN"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我都将铭记在心。</a:t>
              </a:r>
            </a:p>
          </p:txBody>
        </p:sp>
      </p:grpSp>
      <p:grpSp>
        <p:nvGrpSpPr>
          <p:cNvPr id="10" name="组合 9"/>
          <p:cNvGrpSpPr/>
          <p:nvPr/>
        </p:nvGrpSpPr>
        <p:grpSpPr>
          <a:xfrm>
            <a:off x="359533" y="555526"/>
            <a:ext cx="3996443" cy="1968847"/>
            <a:chOff x="4427983" y="964979"/>
            <a:chExt cx="3996443" cy="1968847"/>
          </a:xfrm>
        </p:grpSpPr>
        <p:sp>
          <p:nvSpPr>
            <p:cNvPr id="11" name="TextBox 6"/>
            <p:cNvSpPr txBox="1"/>
            <p:nvPr/>
          </p:nvSpPr>
          <p:spPr>
            <a:xfrm>
              <a:off x="4427983" y="964979"/>
              <a:ext cx="3996443" cy="1968847"/>
            </a:xfrm>
            <a:prstGeom prst="cloudCallout">
              <a:avLst>
                <a:gd name="adj1" fmla="val -36415"/>
                <a:gd name="adj2" fmla="val 73157"/>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endParaRPr lang="zh-CN" altLang="en-US" sz="2400" b="1" dirty="0">
                <a:solidFill>
                  <a:schemeClr val="tx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矩形 11"/>
            <p:cNvSpPr/>
            <p:nvPr/>
          </p:nvSpPr>
          <p:spPr>
            <a:xfrm>
              <a:off x="4903464" y="1148143"/>
              <a:ext cx="3196927" cy="1569660"/>
            </a:xfrm>
            <a:prstGeom prst="rect">
              <a:avLst/>
            </a:prstGeom>
          </p:spPr>
          <p:txBody>
            <a:bodyPr wrap="square">
              <a:spAutoFit/>
            </a:bodyPr>
            <a:lstStyle/>
            <a:p>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给老师的一封信</a:t>
              </a:r>
              <a:r>
                <a:rPr lang="en-US" altLang="zh-CN"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prstClr val="black"/>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写了三件事，在叙事的过程中融入了对老师的感恩之情。</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633" y="1491630"/>
            <a:ext cx="1104039" cy="1582166"/>
          </a:xfrm>
          <a:prstGeom prst="rect">
            <a:avLst/>
          </a:prstGeom>
        </p:spPr>
      </p:pic>
      <p:sp>
        <p:nvSpPr>
          <p:cNvPr id="7" name="文本框 6"/>
          <p:cNvSpPr txBox="1"/>
          <p:nvPr/>
        </p:nvSpPr>
        <p:spPr>
          <a:xfrm>
            <a:off x="1885164" y="1131590"/>
            <a:ext cx="6071212" cy="203132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altLang="zh-CN" sz="2800" dirty="0">
                <a:solidFill>
                  <a:schemeClr val="tx1"/>
                </a:solidFill>
                <a:latin typeface="楷体" panose="02010609060101010101" pitchFamily="49" charset="-122"/>
                <a:ea typeface="楷体" panose="02010609060101010101" pitchFamily="49" charset="-122"/>
              </a:rPr>
              <a:t>    </a:t>
            </a:r>
            <a:r>
              <a:rPr lang="zh-CN" altLang="en-US" sz="2800" b="1" dirty="0">
                <a:solidFill>
                  <a:schemeClr val="tx1"/>
                </a:solidFill>
                <a:latin typeface="黑体" pitchFamily="49" charset="-122"/>
                <a:ea typeface="黑体" pitchFamily="49" charset="-122"/>
              </a:rPr>
              <a:t>大家也可以不拘体裁地写下自己对师友和母校以及自己的感恩和祝福。一定要注意书信的格式。</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461" y="123478"/>
            <a:ext cx="4359686" cy="48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499048" y="388650"/>
            <a:ext cx="972235" cy="45719"/>
          </a:xfrm>
          <a:prstGeom prst="round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zh-CN" altLang="en-US"/>
          </a:p>
        </p:txBody>
      </p:sp>
      <p:sp>
        <p:nvSpPr>
          <p:cNvPr id="39" name="圆角矩形 38"/>
          <p:cNvSpPr/>
          <p:nvPr/>
        </p:nvSpPr>
        <p:spPr>
          <a:xfrm>
            <a:off x="5687997" y="4455760"/>
            <a:ext cx="972235" cy="516290"/>
          </a:xfrm>
          <a:prstGeom prst="roundRect">
            <a:avLst/>
          </a:prstGeom>
          <a:noFill/>
          <a:ln>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zh-CN" altLang="en-US"/>
          </a:p>
        </p:txBody>
      </p:sp>
      <p:sp>
        <p:nvSpPr>
          <p:cNvPr id="42" name="圆角矩形 41"/>
          <p:cNvSpPr/>
          <p:nvPr/>
        </p:nvSpPr>
        <p:spPr>
          <a:xfrm>
            <a:off x="2627700" y="4172809"/>
            <a:ext cx="648156" cy="415165"/>
          </a:xfrm>
          <a:prstGeom prst="roundRect">
            <a:avLst/>
          </a:prstGeom>
          <a:noFill/>
          <a:ln>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zh-CN" altLang="en-US"/>
          </a:p>
        </p:txBody>
      </p:sp>
      <p:sp>
        <p:nvSpPr>
          <p:cNvPr id="2" name="流程图: 联系 1"/>
          <p:cNvSpPr/>
          <p:nvPr/>
        </p:nvSpPr>
        <p:spPr>
          <a:xfrm>
            <a:off x="3491741" y="1923678"/>
            <a:ext cx="702169" cy="810090"/>
          </a:xfrm>
          <a:prstGeom prst="flowChartConnector">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zh-CN" altLang="en-US"/>
          </a:p>
        </p:txBody>
      </p:sp>
      <p:sp>
        <p:nvSpPr>
          <p:cNvPr id="13" name="文本框 14">
            <a:extLst>
              <a:ext uri="{FF2B5EF4-FFF2-40B4-BE49-F238E27FC236}">
                <a16:creationId xmlns:a16="http://schemas.microsoft.com/office/drawing/2014/main" id="{8C3BBCB5-2B2C-484A-A126-C71674BA7BCE}"/>
              </a:ext>
            </a:extLst>
          </p:cNvPr>
          <p:cNvSpPr txBox="1"/>
          <p:nvPr/>
        </p:nvSpPr>
        <p:spPr>
          <a:xfrm>
            <a:off x="107504" y="547891"/>
            <a:ext cx="2560793" cy="421269"/>
          </a:xfrm>
          <a:prstGeom prst="rect">
            <a:avLst/>
          </a:prstGeom>
          <a:noFill/>
        </p:spPr>
        <p:txBody>
          <a:bodyPr wrap="square" lIns="51425" tIns="25712" rIns="51425" bIns="25712" rtlCol="0">
            <a:spAutoFit/>
          </a:bodyPr>
          <a:lstStyle/>
          <a:p>
            <a:r>
              <a:rPr lang="zh-CN" altLang="en-US" sz="2400" b="1" dirty="0">
                <a:solidFill>
                  <a:srgbClr val="875000"/>
                </a:solidFill>
                <a:latin typeface="YouYuan" panose="02010509060101010101" pitchFamily="49" charset="-122"/>
                <a:ea typeface="YouYuan" panose="02010509060101010101" pitchFamily="49" charset="-122"/>
              </a:rPr>
              <a:t>了解书信格式</a:t>
            </a:r>
          </a:p>
        </p:txBody>
      </p:sp>
      <p:sp>
        <p:nvSpPr>
          <p:cNvPr id="24" name="文本框 6"/>
          <p:cNvSpPr txBox="1"/>
          <p:nvPr/>
        </p:nvSpPr>
        <p:spPr>
          <a:xfrm>
            <a:off x="4063678" y="0"/>
            <a:ext cx="4969199" cy="392415"/>
          </a:xfrm>
          <a:prstGeom prst="rect">
            <a:avLst/>
          </a:prstGeom>
          <a:solidFill>
            <a:schemeClr val="bg1"/>
          </a:solidFill>
        </p:spPr>
        <p:txBody>
          <a:bodyPr wrap="square" lIns="68567" tIns="34283" rIns="68567" bIns="34283">
            <a:spAutoFit/>
          </a:bodyPr>
          <a:lstStyle>
            <a:defPPr>
              <a:defRPr lang="zh-CN"/>
            </a:defPPr>
            <a:lvl1pPr>
              <a:defRPr sz="4000">
                <a:solidFill>
                  <a:schemeClr val="bg1"/>
                </a:solidFill>
                <a:latin typeface="迷你简毡笔黑" panose="03000509000000000000" pitchFamily="65" charset="-122"/>
                <a:ea typeface="迷你简毡笔黑" panose="03000509000000000000" pitchFamily="65" charset="-122"/>
              </a:defRPr>
            </a:lvl1pPr>
          </a:lstStyle>
          <a:p>
            <a:r>
              <a:rPr lang="zh-CN" altLang="en-US" sz="2100" b="1" dirty="0">
                <a:solidFill>
                  <a:srgbClr val="FF0000"/>
                </a:solidFill>
                <a:latin typeface="楷体" pitchFamily="49" charset="-122"/>
                <a:ea typeface="楷体" pitchFamily="49" charset="-122"/>
              </a:rPr>
              <a:t>第一行顶格写收信人的称呼，后面加冒号</a:t>
            </a:r>
          </a:p>
        </p:txBody>
      </p:sp>
      <p:sp>
        <p:nvSpPr>
          <p:cNvPr id="5" name="右大括号 4"/>
          <p:cNvSpPr/>
          <p:nvPr/>
        </p:nvSpPr>
        <p:spPr>
          <a:xfrm>
            <a:off x="6750235" y="555526"/>
            <a:ext cx="54013" cy="347437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lIns="68567" tIns="34283" rIns="68567" bIns="34283" rtlCol="0" anchor="ctr"/>
          <a:lstStyle/>
          <a:p>
            <a:pPr algn="ctr"/>
            <a:endParaRPr lang="zh-CN" altLang="en-US"/>
          </a:p>
        </p:txBody>
      </p:sp>
      <p:sp>
        <p:nvSpPr>
          <p:cNvPr id="27" name="Freeform 24"/>
          <p:cNvSpPr/>
          <p:nvPr/>
        </p:nvSpPr>
        <p:spPr bwMode="gray">
          <a:xfrm rot="14620916">
            <a:off x="2009788" y="4013549"/>
            <a:ext cx="490710" cy="532517"/>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a:noFill/>
          </a:ln>
          <a:extLst>
            <a:ext uri="{91240B29-F687-4F45-9708-019B960494DF}">
              <a14:hiddenLine xmlns:a14="http://schemas.microsoft.com/office/drawing/2010/main" w="0">
                <a:solidFill>
                  <a:srgbClr val="FACD69"/>
                </a:solidFill>
                <a:prstDash val="solid"/>
                <a:round/>
              </a14:hiddenLine>
            </a:ext>
          </a:extLst>
        </p:spPr>
        <p:txBody>
          <a:bodyPr lIns="68567" tIns="34283" rIns="68567" bIns="34283"/>
          <a:lstStyle/>
          <a:p>
            <a:endParaRPr lang="zh-CN" altLang="en-US"/>
          </a:p>
        </p:txBody>
      </p:sp>
      <p:sp>
        <p:nvSpPr>
          <p:cNvPr id="28" name="右箭头 27"/>
          <p:cNvSpPr/>
          <p:nvPr/>
        </p:nvSpPr>
        <p:spPr>
          <a:xfrm>
            <a:off x="6955328" y="2218890"/>
            <a:ext cx="432104" cy="162018"/>
          </a:xfrm>
          <a:prstGeom prst="rightArrow">
            <a:avLst/>
          </a:prstGeom>
          <a:solidFill>
            <a:srgbClr val="0000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zh-CN" altLang="en-US"/>
          </a:p>
        </p:txBody>
      </p:sp>
      <p:sp>
        <p:nvSpPr>
          <p:cNvPr id="29" name="文本框 6"/>
          <p:cNvSpPr txBox="1"/>
          <p:nvPr/>
        </p:nvSpPr>
        <p:spPr>
          <a:xfrm>
            <a:off x="7344210" y="2096507"/>
            <a:ext cx="756182" cy="438567"/>
          </a:xfrm>
          <a:prstGeom prst="rect">
            <a:avLst/>
          </a:prstGeom>
        </p:spPr>
        <p:txBody>
          <a:bodyPr wrap="square" lIns="68567" tIns="34283" rIns="68567" bIns="34283">
            <a:spAutoFit/>
          </a:bodyPr>
          <a:lstStyle>
            <a:defPPr>
              <a:defRPr lang="zh-CN"/>
            </a:defPPr>
            <a:lvl1pPr>
              <a:defRPr sz="4000">
                <a:solidFill>
                  <a:schemeClr val="bg1"/>
                </a:solidFill>
                <a:latin typeface="迷你简毡笔黑" panose="03000509000000000000" pitchFamily="65" charset="-122"/>
                <a:ea typeface="迷你简毡笔黑" panose="03000509000000000000" pitchFamily="65" charset="-122"/>
              </a:defRPr>
            </a:lvl1pPr>
          </a:lstStyle>
          <a:p>
            <a:r>
              <a:rPr lang="zh-CN" altLang="en-US" sz="2400" b="1" dirty="0">
                <a:solidFill>
                  <a:srgbClr val="FF0000"/>
                </a:solidFill>
                <a:latin typeface="楷体" pitchFamily="49" charset="-122"/>
                <a:ea typeface="楷体" pitchFamily="49" charset="-122"/>
              </a:rPr>
              <a:t>正文</a:t>
            </a:r>
          </a:p>
        </p:txBody>
      </p:sp>
      <p:sp>
        <p:nvSpPr>
          <p:cNvPr id="36" name="文本框 6"/>
          <p:cNvSpPr txBox="1"/>
          <p:nvPr/>
        </p:nvSpPr>
        <p:spPr>
          <a:xfrm>
            <a:off x="23794" y="2707915"/>
            <a:ext cx="2316380" cy="1685063"/>
          </a:xfrm>
          <a:prstGeom prst="rect">
            <a:avLst/>
          </a:prstGeom>
        </p:spPr>
        <p:txBody>
          <a:bodyPr wrap="square" lIns="68567" tIns="34283" rIns="68567" bIns="34283">
            <a:spAutoFit/>
          </a:bodyPr>
          <a:lstStyle>
            <a:defPPr>
              <a:defRPr lang="zh-CN"/>
            </a:defPPr>
            <a:lvl1pPr>
              <a:defRPr sz="4000">
                <a:solidFill>
                  <a:schemeClr val="bg1"/>
                </a:solidFill>
                <a:latin typeface="迷你简毡笔黑" panose="03000509000000000000" pitchFamily="65" charset="-122"/>
                <a:ea typeface="迷你简毡笔黑" panose="03000509000000000000" pitchFamily="65" charset="-122"/>
              </a:defRPr>
            </a:lvl1pPr>
          </a:lstStyle>
          <a:p>
            <a:r>
              <a:rPr lang="zh-CN" altLang="en-US" sz="2100" b="1" dirty="0">
                <a:solidFill>
                  <a:srgbClr val="FF0000"/>
                </a:solidFill>
                <a:latin typeface="楷体" pitchFamily="49" charset="-122"/>
                <a:ea typeface="楷体" pitchFamily="49" charset="-122"/>
              </a:rPr>
              <a:t>结尾：表示祝福的话。空两格写“祝您”或“此致”；另起一行顶格写祝福语。</a:t>
            </a:r>
          </a:p>
        </p:txBody>
      </p:sp>
      <p:sp>
        <p:nvSpPr>
          <p:cNvPr id="38" name="文本框 6"/>
          <p:cNvSpPr txBox="1"/>
          <p:nvPr/>
        </p:nvSpPr>
        <p:spPr>
          <a:xfrm>
            <a:off x="7020907" y="4011753"/>
            <a:ext cx="2117810" cy="715566"/>
          </a:xfrm>
          <a:prstGeom prst="rect">
            <a:avLst/>
          </a:prstGeom>
          <a:solidFill>
            <a:schemeClr val="bg1"/>
          </a:solidFill>
        </p:spPr>
        <p:txBody>
          <a:bodyPr wrap="square" lIns="68567" tIns="34283" rIns="68567" bIns="34283">
            <a:spAutoFit/>
          </a:bodyPr>
          <a:lstStyle>
            <a:defPPr>
              <a:defRPr lang="zh-CN"/>
            </a:defPPr>
            <a:lvl1pPr>
              <a:defRPr sz="4000">
                <a:solidFill>
                  <a:schemeClr val="bg1"/>
                </a:solidFill>
                <a:latin typeface="迷你简毡笔黑" panose="03000509000000000000" pitchFamily="65" charset="-122"/>
                <a:ea typeface="迷你简毡笔黑" panose="03000509000000000000" pitchFamily="65" charset="-122"/>
              </a:defRPr>
            </a:lvl1pPr>
          </a:lstStyle>
          <a:p>
            <a:r>
              <a:rPr lang="zh-CN" altLang="en-US" sz="2100" b="1" dirty="0">
                <a:solidFill>
                  <a:srgbClr val="FF0000"/>
                </a:solidFill>
                <a:latin typeface="楷体" pitchFamily="49" charset="-122"/>
                <a:ea typeface="楷体" pitchFamily="49" charset="-122"/>
              </a:rPr>
              <a:t>署名居右；日期居署名正下方</a:t>
            </a:r>
          </a:p>
        </p:txBody>
      </p:sp>
      <p:sp>
        <p:nvSpPr>
          <p:cNvPr id="40" name="Freeform 24"/>
          <p:cNvSpPr/>
          <p:nvPr/>
        </p:nvSpPr>
        <p:spPr bwMode="gray">
          <a:xfrm rot="2318485">
            <a:off x="6417613" y="4189535"/>
            <a:ext cx="490774" cy="532448"/>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a:noFill/>
          </a:ln>
          <a:extLst>
            <a:ext uri="{91240B29-F687-4F45-9708-019B960494DF}">
              <a14:hiddenLine xmlns:a14="http://schemas.microsoft.com/office/drawing/2010/main" w="0">
                <a:solidFill>
                  <a:srgbClr val="FACD69"/>
                </a:solidFill>
                <a:prstDash val="solid"/>
                <a:round/>
              </a14:hiddenLine>
            </a:ext>
          </a:extLst>
        </p:spPr>
        <p:txBody>
          <a:bodyPr lIns="68567" tIns="34283" rIns="68567" bIns="34283"/>
          <a:lstStyle/>
          <a:p>
            <a:endParaRPr lang="zh-CN" altLang="en-US"/>
          </a:p>
        </p:txBody>
      </p:sp>
      <p:sp>
        <p:nvSpPr>
          <p:cNvPr id="43" name="Freeform 24"/>
          <p:cNvSpPr/>
          <p:nvPr/>
        </p:nvSpPr>
        <p:spPr bwMode="gray">
          <a:xfrm rot="2318485">
            <a:off x="3460384" y="-5249"/>
            <a:ext cx="490774" cy="532448"/>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a:noFill/>
          </a:ln>
          <a:extLst>
            <a:ext uri="{91240B29-F687-4F45-9708-019B960494DF}">
              <a14:hiddenLine xmlns:a14="http://schemas.microsoft.com/office/drawing/2010/main" w="0">
                <a:solidFill>
                  <a:srgbClr val="FACD69"/>
                </a:solidFill>
                <a:prstDash val="solid"/>
                <a:round/>
              </a14:hiddenLine>
            </a:ext>
          </a:extLst>
        </p:spPr>
        <p:txBody>
          <a:bodyPr lIns="68567" tIns="34283" rIns="68567" bIns="34283"/>
          <a:lstStyle/>
          <a:p>
            <a:endParaRPr lang="zh-CN" altLang="en-US"/>
          </a:p>
        </p:txBody>
      </p:sp>
    </p:spTree>
    <p:extLst>
      <p:ext uri="{BB962C8B-B14F-4D97-AF65-F5344CB8AC3E}">
        <p14:creationId xmlns:p14="http://schemas.microsoft.com/office/powerpoint/2010/main" val="4042518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500"/>
                                        <p:tgtEl>
                                          <p:spTgt spid="27"/>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barn(inVertical)">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up)">
                                      <p:cBhvr>
                                        <p:cTn id="56" dur="500"/>
                                        <p:tgtEl>
                                          <p:spTgt spid="40"/>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animBg="1"/>
      <p:bldP spid="42" grpId="0" animBg="1"/>
      <p:bldP spid="24" grpId="0" animBg="1"/>
      <p:bldP spid="5" grpId="0" animBg="1"/>
      <p:bldP spid="27" grpId="0" bldLvl="0" animBg="1"/>
      <p:bldP spid="28" grpId="0" animBg="1"/>
      <p:bldP spid="29" grpId="0"/>
      <p:bldP spid="36" grpId="0"/>
      <p:bldP spid="38" grpId="0" animBg="1"/>
      <p:bldP spid="40" grpId="0" bldLvl="0" animBg="1"/>
      <p:bldP spid="43"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491630"/>
            <a:ext cx="1104039" cy="1582166"/>
          </a:xfrm>
          <a:prstGeom prst="rect">
            <a:avLst/>
          </a:prstGeom>
        </p:spPr>
      </p:pic>
      <p:sp>
        <p:nvSpPr>
          <p:cNvPr id="7" name="文本框 6"/>
          <p:cNvSpPr txBox="1"/>
          <p:nvPr/>
        </p:nvSpPr>
        <p:spPr>
          <a:xfrm>
            <a:off x="1691680" y="1347614"/>
            <a:ext cx="6654165" cy="193033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zh-CN" altLang="en-US" sz="2800" b="1" dirty="0">
                <a:solidFill>
                  <a:schemeClr val="tx1"/>
                </a:solidFill>
                <a:latin typeface="黑体" pitchFamily="49" charset="-122"/>
                <a:ea typeface="黑体" pitchFamily="49" charset="-122"/>
              </a:rPr>
              <a:t>    赶快来写一写吧，写完之后组内可以互相读一读，提一提建议，看看能不能更好地表达真情实感。</a:t>
            </a:r>
          </a:p>
        </p:txBody>
      </p:sp>
    </p:spTree>
    <p:extLst>
      <p:ext uri="{BB962C8B-B14F-4D97-AF65-F5344CB8AC3E}">
        <p14:creationId xmlns:p14="http://schemas.microsoft.com/office/powerpoint/2010/main" val="19746894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612265" y="2308225"/>
            <a:ext cx="6191250" cy="2557780"/>
          </a:xfrm>
          <a:prstGeom prst="rect">
            <a:avLst/>
          </a:prstGeom>
        </p:spPr>
      </p:pic>
      <p:sp>
        <p:nvSpPr>
          <p:cNvPr id="4" name="TextBox 6"/>
          <p:cNvSpPr txBox="1"/>
          <p:nvPr/>
        </p:nvSpPr>
        <p:spPr>
          <a:xfrm>
            <a:off x="2945204" y="411510"/>
            <a:ext cx="5443220" cy="1839720"/>
          </a:xfrm>
          <a:prstGeom prst="cloudCallout">
            <a:avLst>
              <a:gd name="adj1" fmla="val -18682"/>
              <a:gd name="adj2" fmla="val 72021"/>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400" dirty="0">
                <a:ea typeface="黑体"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我觉得你写给老师的这封信也可以让老师读一读，提点建议。</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741765" y="1779662"/>
            <a:ext cx="5710555"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zh-CN" altLang="en-US" sz="3600" b="1" dirty="0">
                <a:solidFill>
                  <a:schemeClr val="tx1"/>
                </a:solidFill>
                <a:latin typeface="楷体" panose="02010609060101010101" pitchFamily="49" charset="-122"/>
                <a:ea typeface="楷体" panose="02010609060101010101" pitchFamily="49" charset="-122"/>
              </a:rPr>
              <a:t>继续修改和完善自己的信。</a:t>
            </a:r>
          </a:p>
        </p:txBody>
      </p:sp>
      <p:sp>
        <p:nvSpPr>
          <p:cNvPr id="2" name="矩形 1"/>
          <p:cNvSpPr/>
          <p:nvPr/>
        </p:nvSpPr>
        <p:spPr>
          <a:xfrm>
            <a:off x="436404" y="654705"/>
            <a:ext cx="1316386" cy="769441"/>
          </a:xfrm>
          <a:prstGeom prst="rect">
            <a:avLst/>
          </a:prstGeom>
        </p:spPr>
        <p:txBody>
          <a:bodyPr wrap="none">
            <a:spAutoFit/>
          </a:bodyPr>
          <a:lstStyle/>
          <a:p>
            <a:r>
              <a:rPr lang="zh-CN" altLang="en-US" sz="4400" b="1" dirty="0">
                <a:solidFill>
                  <a:prstClr val="black"/>
                </a:solidFill>
                <a:latin typeface="楷体" panose="02010609060101010101" pitchFamily="49" charset="-122"/>
                <a:ea typeface="楷体" panose="02010609060101010101" pitchFamily="49" charset="-122"/>
              </a:rPr>
              <a:t>作业</a:t>
            </a:r>
            <a:endParaRPr lang="zh-CN" altLang="en-US" sz="2400" b="1"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1835696" y="1707654"/>
            <a:ext cx="6393180" cy="193033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spAutoFit/>
          </a:bodyPr>
          <a:lstStyle/>
          <a:p>
            <a:pPr lvl="0" defTabSz="914400" fontAlgn="base">
              <a:lnSpc>
                <a:spcPct val="150000"/>
              </a:lnSpc>
              <a:spcBef>
                <a:spcPct val="0"/>
              </a:spcBef>
              <a:spcAft>
                <a:spcPct val="0"/>
              </a:spcAft>
            </a:pPr>
            <a:r>
              <a:rPr lang="zh-CN" altLang="en-US" sz="2800" b="1" dirty="0">
                <a:ea typeface="黑体" pitchFamily="49" charset="-122"/>
              </a:rPr>
              <a:t>        快要毕业了，你的内心是不是有很多的不舍和感动？这节课我们来写毕业赠言，表达我们的依依惜别之情。</a:t>
            </a:r>
            <a:endParaRPr kumimoji="0" lang="zh-CN" altLang="en-US" sz="2800" b="1" i="0" u="none" strike="noStrike" cap="none" normalizeH="0" baseline="0" dirty="0">
              <a:ln>
                <a:noFill/>
              </a:ln>
              <a:effectLst/>
              <a:latin typeface="楷体" panose="02010609060101010101" pitchFamily="49" charset="-122"/>
              <a:ea typeface="楷体" panose="02010609060101010101" pitchFamily="49" charset="-122"/>
              <a:cs typeface="宋体" panose="02010600030101010101" pitchFamily="2"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748" y="2122165"/>
            <a:ext cx="1338609" cy="191516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155" y="462520"/>
            <a:ext cx="1330175" cy="309030"/>
          </a:xfrm>
          <a:prstGeom prst="rect">
            <a:avLst/>
          </a:prstGeom>
          <a:ln>
            <a:noFill/>
          </a:ln>
          <a:effectLst>
            <a:outerShdw blurRad="292100" dist="139700" dir="2700000" algn="tl" rotWithShape="0">
              <a:srgbClr val="333333">
                <a:alpha val="65000"/>
              </a:srgbClr>
            </a:outerShdw>
          </a:effectLst>
        </p:spPr>
      </p:pic>
      <p:sp>
        <p:nvSpPr>
          <p:cNvPr id="6" name="文本框 15"/>
          <p:cNvSpPr txBox="1"/>
          <p:nvPr/>
        </p:nvSpPr>
        <p:spPr>
          <a:xfrm>
            <a:off x="207583" y="470892"/>
            <a:ext cx="1005222" cy="300083"/>
          </a:xfrm>
          <a:prstGeom prst="rect">
            <a:avLst/>
          </a:prstGeom>
          <a:noFill/>
        </p:spPr>
        <p:txBody>
          <a:bodyPr wrap="square" lIns="68580" tIns="34290" rIns="68580" bIns="34290" rtlCol="0">
            <a:spAutoFit/>
          </a:bodyPr>
          <a:lstStyle/>
          <a:p>
            <a:pPr algn="ctr"/>
            <a:r>
              <a:rPr kumimoji="1" lang="zh-CN" altLang="en-US" sz="1500" b="1" dirty="0">
                <a:solidFill>
                  <a:schemeClr val="bg1"/>
                </a:solidFill>
              </a:rPr>
              <a:t>第六课时</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1763688" y="1410647"/>
            <a:ext cx="6393180" cy="1949508"/>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spAutoFit/>
          </a:bodyPr>
          <a:lstStyle/>
          <a:p>
            <a:pPr defTabSz="914400" fontAlgn="base">
              <a:lnSpc>
                <a:spcPct val="150000"/>
              </a:lnSpc>
              <a:spcBef>
                <a:spcPct val="0"/>
              </a:spcBef>
              <a:spcAft>
                <a:spcPct val="0"/>
              </a:spcAft>
            </a:pPr>
            <a:r>
              <a:rPr lang="zh-CN" altLang="en-US" sz="2800" b="1" dirty="0">
                <a:ea typeface="黑体" pitchFamily="49" charset="-122"/>
              </a:rPr>
              <a:t>       大家阅读材料</a:t>
            </a:r>
            <a:r>
              <a:rPr lang="en-US" altLang="zh-CN" sz="2800" b="1" dirty="0">
                <a:ea typeface="黑体" pitchFamily="49" charset="-122"/>
              </a:rPr>
              <a:t>4</a:t>
            </a:r>
            <a:r>
              <a:rPr lang="zh-CN" altLang="en-US" sz="2800" b="1" dirty="0">
                <a:ea typeface="黑体" pitchFamily="49" charset="-122"/>
              </a:rPr>
              <a:t>《毕业赠言》，看看如何写毕业赠言，体会赠言里饱含的对师友的依依惜别之情。</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747" y="1557680"/>
            <a:ext cx="1338609" cy="1915160"/>
          </a:xfrm>
          <a:prstGeom prst="rect">
            <a:avLst/>
          </a:prstGeom>
        </p:spPr>
      </p:pic>
    </p:spTree>
    <p:extLst>
      <p:ext uri="{BB962C8B-B14F-4D97-AF65-F5344CB8AC3E}">
        <p14:creationId xmlns:p14="http://schemas.microsoft.com/office/powerpoint/2010/main" val="2802645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527" b="44530"/>
          <a:stretch/>
        </p:blipFill>
        <p:spPr bwMode="auto">
          <a:xfrm>
            <a:off x="835804" y="413337"/>
            <a:ext cx="7293817" cy="259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02485" y="411510"/>
            <a:ext cx="725100" cy="2123658"/>
          </a:xfrm>
          <a:prstGeom prst="rect">
            <a:avLst/>
          </a:prstGeom>
        </p:spPr>
        <p:txBody>
          <a:bodyPr wrap="square">
            <a:spAutoFit/>
          </a:bodyPr>
          <a:lstStyle/>
          <a:p>
            <a:r>
              <a:rPr lang="zh-CN" altLang="en-US" sz="4400" b="1" dirty="0">
                <a:solidFill>
                  <a:prstClr val="black"/>
                </a:solidFill>
                <a:latin typeface="楷体" panose="02010609060101010101" pitchFamily="49" charset="-122"/>
                <a:ea typeface="楷体" panose="02010609060101010101" pitchFamily="49" charset="-122"/>
              </a:rPr>
              <a:t>给老师</a:t>
            </a:r>
            <a:endParaRPr lang="zh-CN" altLang="en-US" sz="2400" b="1"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3075806"/>
            <a:ext cx="489654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3085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8474" y="3435846"/>
            <a:ext cx="819150" cy="1275983"/>
          </a:xfrm>
          <a:prstGeom prst="rect">
            <a:avLst/>
          </a:prstGeom>
          <a:noFill/>
          <a:ln w="9525">
            <a:noFill/>
            <a:miter lim="800000"/>
            <a:headEnd/>
            <a:tailEnd/>
          </a:ln>
        </p:spPr>
      </p:pic>
      <p:sp>
        <p:nvSpPr>
          <p:cNvPr id="7" name="TextBox 6"/>
          <p:cNvSpPr txBox="1"/>
          <p:nvPr/>
        </p:nvSpPr>
        <p:spPr>
          <a:xfrm>
            <a:off x="1043608" y="689610"/>
            <a:ext cx="3829685" cy="2989515"/>
          </a:xfrm>
          <a:prstGeom prst="cloudCallout">
            <a:avLst>
              <a:gd name="adj1" fmla="val -46004"/>
              <a:gd name="adj2" fmla="val 62132"/>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《老师领进门》这篇文章让我感受到启蒙老师对我们一生的影响可真大呀！</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pic>
        <p:nvPicPr>
          <p:cNvPr id="2050" name="Picture 2"/>
          <p:cNvPicPr>
            <a:picLocks noChangeAspect="1" noChangeArrowheads="1"/>
          </p:cNvPicPr>
          <p:nvPr/>
        </p:nvPicPr>
        <p:blipFill>
          <a:blip r:embed="rId3" cstate="print"/>
          <a:srcRect/>
          <a:stretch>
            <a:fillRect/>
          </a:stretch>
        </p:blipFill>
        <p:spPr bwMode="auto">
          <a:xfrm flipH="1">
            <a:off x="8028384" y="3435846"/>
            <a:ext cx="936104" cy="1209115"/>
          </a:xfrm>
          <a:prstGeom prst="rect">
            <a:avLst/>
          </a:prstGeom>
          <a:noFill/>
          <a:ln w="9525">
            <a:noFill/>
            <a:miter lim="800000"/>
            <a:headEnd/>
            <a:tailEnd/>
          </a:ln>
        </p:spPr>
      </p:pic>
      <p:sp>
        <p:nvSpPr>
          <p:cNvPr id="2" name="TextBox 6"/>
          <p:cNvSpPr txBox="1"/>
          <p:nvPr/>
        </p:nvSpPr>
        <p:spPr>
          <a:xfrm>
            <a:off x="5058231" y="1122680"/>
            <a:ext cx="3258185" cy="1831488"/>
          </a:xfrm>
          <a:prstGeom prst="cloudCallout">
            <a:avLst>
              <a:gd name="adj1" fmla="val 42320"/>
              <a:gd name="adj2" fmla="val 77542"/>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r>
              <a:rPr lang="zh-CN" altLang="en-US" sz="2400" b="1"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是呀，我也想起了自己的启蒙老师……</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485" y="411510"/>
            <a:ext cx="725100" cy="2123658"/>
          </a:xfrm>
          <a:prstGeom prst="rect">
            <a:avLst/>
          </a:prstGeom>
        </p:spPr>
        <p:txBody>
          <a:bodyPr wrap="square">
            <a:spAutoFit/>
          </a:bodyPr>
          <a:lstStyle/>
          <a:p>
            <a:r>
              <a:rPr lang="zh-CN" altLang="en-US" sz="4400" b="1" dirty="0">
                <a:solidFill>
                  <a:prstClr val="black"/>
                </a:solidFill>
                <a:latin typeface="楷体" panose="02010609060101010101" pitchFamily="49" charset="-122"/>
                <a:ea typeface="楷体" panose="02010609060101010101" pitchFamily="49" charset="-122"/>
              </a:rPr>
              <a:t>给同学</a:t>
            </a:r>
            <a:endParaRPr lang="zh-CN" altLang="en-US" sz="2400" b="1"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4219"/>
          <a:stretch/>
        </p:blipFill>
        <p:spPr bwMode="auto">
          <a:xfrm>
            <a:off x="886023" y="1320800"/>
            <a:ext cx="3533577"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788024" y="1332358"/>
            <a:ext cx="3888432" cy="275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0090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915566"/>
            <a:ext cx="6984776"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3200" b="1" dirty="0">
                <a:latin typeface="楷体" panose="02010609060101010101" pitchFamily="49" charset="-122"/>
                <a:ea typeface="楷体" panose="02010609060101010101" pitchFamily="49" charset="-122"/>
              </a:rPr>
              <a:t>真心真意写赠语，字里行间是祝福。</a:t>
            </a:r>
            <a:endParaRPr lang="zh-CN" altLang="en-US" sz="3200" b="1" dirty="0">
              <a:solidFill>
                <a:schemeClr val="tx1"/>
              </a:solidFill>
              <a:latin typeface="楷体" panose="02010609060101010101" pitchFamily="49" charset="-122"/>
              <a:ea typeface="楷体" panose="02010609060101010101" pitchFamily="49" charset="-122"/>
            </a:endParaRPr>
          </a:p>
        </p:txBody>
      </p:sp>
      <p:pic>
        <p:nvPicPr>
          <p:cNvPr id="15" name="图片 14" descr="234757-160Z616032990[1]"/>
          <p:cNvPicPr>
            <a:picLocks noChangeAspect="1"/>
          </p:cNvPicPr>
          <p:nvPr/>
        </p:nvPicPr>
        <p:blipFill>
          <a:blip r:embed="rId2">
            <a:clrChange>
              <a:clrFrom>
                <a:srgbClr val="FFFCF3">
                  <a:alpha val="100000"/>
                </a:srgbClr>
              </a:clrFrom>
              <a:clrTo>
                <a:srgbClr val="FFFCF3">
                  <a:alpha val="100000"/>
                  <a:alpha val="0"/>
                </a:srgbClr>
              </a:clrTo>
            </a:clrChange>
          </a:blip>
          <a:srcRect l="67163" t="48737"/>
          <a:stretch>
            <a:fillRect/>
          </a:stretch>
        </p:blipFill>
        <p:spPr>
          <a:xfrm>
            <a:off x="3298894" y="1747836"/>
            <a:ext cx="2065194" cy="2999170"/>
          </a:xfrm>
          <a:prstGeom prst="rect">
            <a:avLst/>
          </a:prstGeom>
          <a:effectLst>
            <a:innerShdw blurRad="63500" dist="50800">
              <a:prstClr val="black">
                <a:alpha val="50000"/>
              </a:prstClr>
            </a:innerShdw>
          </a:effectLst>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827584" y="1003195"/>
            <a:ext cx="6586855" cy="257666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spAutoFit/>
          </a:bodyPr>
          <a:lstStyle/>
          <a:p>
            <a:pPr defTabSz="914400" fontAlgn="base">
              <a:lnSpc>
                <a:spcPct val="150000"/>
              </a:lnSpc>
              <a:spcBef>
                <a:spcPct val="0"/>
              </a:spcBef>
              <a:spcAft>
                <a:spcPct val="0"/>
              </a:spcAft>
            </a:pPr>
            <a:r>
              <a:rPr lang="zh-CN" altLang="en-US" sz="2800" b="1" dirty="0">
                <a:ea typeface="黑体" pitchFamily="49" charset="-122"/>
              </a:rPr>
              <a:t>       现在大家可以自由地把你的留言册拿给你最想让他给你留言的师友。我们互相来写赠言，把我们的不舍和祝福化作永恒的赠语吧。</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71612" y="2138764"/>
            <a:ext cx="1348859" cy="19151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1923236" y="1347614"/>
            <a:ext cx="6393180" cy="221483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spAutoFit/>
          </a:bodyPr>
          <a:lstStyle/>
          <a:p>
            <a:pPr defTabSz="914400" fontAlgn="base">
              <a:lnSpc>
                <a:spcPct val="150000"/>
              </a:lnSpc>
              <a:spcBef>
                <a:spcPct val="0"/>
              </a:spcBef>
              <a:spcAft>
                <a:spcPct val="0"/>
              </a:spcAft>
            </a:pPr>
            <a:r>
              <a:rPr lang="zh-CN" altLang="en-US" sz="3200" b="1" dirty="0">
                <a:ea typeface="黑体" pitchFamily="49" charset="-122"/>
              </a:rPr>
              <a:t>       你也可以勇敢表白，把你写给某个人的赠言，当着全体师生的面宣读一下。</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4" y="1514619"/>
            <a:ext cx="1524000" cy="19151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95350" y="3075806"/>
            <a:ext cx="1022350" cy="1536328"/>
          </a:xfrm>
          <a:prstGeom prst="rect">
            <a:avLst/>
          </a:prstGeom>
          <a:noFill/>
          <a:ln w="9525">
            <a:noFill/>
            <a:miter lim="800000"/>
            <a:headEnd/>
            <a:tailEnd/>
          </a:ln>
        </p:spPr>
      </p:pic>
      <p:sp>
        <p:nvSpPr>
          <p:cNvPr id="7" name="TextBox 6"/>
          <p:cNvSpPr txBox="1"/>
          <p:nvPr/>
        </p:nvSpPr>
        <p:spPr>
          <a:xfrm>
            <a:off x="1631702" y="614392"/>
            <a:ext cx="6468690" cy="2389406"/>
          </a:xfrm>
          <a:prstGeom prst="cloudCallout">
            <a:avLst>
              <a:gd name="adj1" fmla="val -45416"/>
              <a:gd name="adj2" fmla="val 54972"/>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我来读一读写给好朋友李帅的赠言：六年，两千个日子，见证了我们在一起的快乐！千言万语化作一句友谊地久天长！</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flipH="1">
            <a:off x="7441381" y="2787774"/>
            <a:ext cx="1235075" cy="1595755"/>
          </a:xfrm>
          <a:prstGeom prst="rect">
            <a:avLst/>
          </a:prstGeom>
          <a:noFill/>
          <a:ln w="9525">
            <a:noFill/>
            <a:miter lim="800000"/>
            <a:headEnd/>
            <a:tailEnd/>
          </a:ln>
        </p:spPr>
      </p:pic>
      <p:sp>
        <p:nvSpPr>
          <p:cNvPr id="2" name="TextBox 6"/>
          <p:cNvSpPr txBox="1"/>
          <p:nvPr/>
        </p:nvSpPr>
        <p:spPr>
          <a:xfrm>
            <a:off x="1331640" y="697310"/>
            <a:ext cx="5901367" cy="2764215"/>
          </a:xfrm>
          <a:prstGeom prst="cloudCallout">
            <a:avLst>
              <a:gd name="adj1" fmla="val 54035"/>
              <a:gd name="adj2" fmla="val 460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bodyPr>
          <a:lstStyle/>
          <a:p>
            <a:r>
              <a:rPr lang="zh-CN" altLang="en-US" sz="28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我来读一读写给老师的赠言：您母亲般的爱与力量始终会陪伴我成长！谢谢您，老师！</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827584" y="1518776"/>
            <a:ext cx="7416824" cy="2192908"/>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spAutoFit/>
          </a:bodyPr>
          <a:lstStyle/>
          <a:p>
            <a:pPr lvl="0" defTabSz="914400" fontAlgn="base">
              <a:lnSpc>
                <a:spcPct val="150000"/>
              </a:lnSpc>
              <a:spcBef>
                <a:spcPct val="0"/>
              </a:spcBef>
              <a:spcAft>
                <a:spcPct val="0"/>
              </a:spcAft>
            </a:pPr>
            <a:r>
              <a:rPr lang="zh-CN" altLang="en-US" sz="3200" dirty="0">
                <a:ea typeface="黑体" pitchFamily="49" charset="-122"/>
              </a:rPr>
              <a:t>        大家可以利用课余时间来完成还没有写完的赠言。一定要真诚抒写自己的感恩和祝福之情哦！</a:t>
            </a:r>
            <a:endParaRPr kumimoji="0" lang="zh-CN" altLang="en-US" sz="3200" b="0" i="0" u="none" strike="noStrike" cap="none" normalizeH="0" baseline="0" dirty="0">
              <a:ln>
                <a:noFill/>
              </a:ln>
              <a:effectLst/>
              <a:latin typeface="楷体" panose="02010609060101010101" pitchFamily="49" charset="-122"/>
              <a:ea typeface="楷体" panose="02010609060101010101" pitchFamily="49" charset="-122"/>
              <a:cs typeface="宋体" panose="02010600030101010101" pitchFamily="2" charset="-122"/>
            </a:endParaRPr>
          </a:p>
        </p:txBody>
      </p:sp>
      <p:sp>
        <p:nvSpPr>
          <p:cNvPr id="2" name="矩形 1"/>
          <p:cNvSpPr/>
          <p:nvPr/>
        </p:nvSpPr>
        <p:spPr>
          <a:xfrm>
            <a:off x="690681" y="699542"/>
            <a:ext cx="1210588" cy="707886"/>
          </a:xfrm>
          <a:prstGeom prst="rect">
            <a:avLst/>
          </a:prstGeom>
        </p:spPr>
        <p:txBody>
          <a:bodyPr wrap="none">
            <a:spAutoFit/>
          </a:bodyPr>
          <a:lstStyle/>
          <a:p>
            <a:r>
              <a:rPr lang="zh-CN" altLang="en-US" sz="4000" b="1" dirty="0">
                <a:solidFill>
                  <a:prstClr val="black"/>
                </a:solidFill>
                <a:ea typeface="黑体" pitchFamily="49" charset="-122"/>
              </a:rPr>
              <a:t>作业</a:t>
            </a:r>
            <a:endParaRPr lang="zh-CN" altLang="en-US" sz="2000" b="1"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4">
            <a:extLst>
              <a:ext uri="{FF2B5EF4-FFF2-40B4-BE49-F238E27FC236}">
                <a16:creationId xmlns:a16="http://schemas.microsoft.com/office/drawing/2014/main" id="{4A3C3B97-39E1-8A49-BBB7-0945BB059AA6}"/>
              </a:ext>
            </a:extLst>
          </p:cNvPr>
          <p:cNvSpPr txBox="1"/>
          <p:nvPr/>
        </p:nvSpPr>
        <p:spPr>
          <a:xfrm>
            <a:off x="518666" y="456573"/>
            <a:ext cx="3405262" cy="561692"/>
          </a:xfrm>
          <a:prstGeom prst="rect">
            <a:avLst/>
          </a:prstGeom>
          <a:noFill/>
        </p:spPr>
        <p:txBody>
          <a:bodyPr wrap="square" lIns="68580" tIns="34290" rIns="68580" bIns="34290" rtlCol="0">
            <a:spAutoFit/>
          </a:bodyPr>
          <a:lstStyle/>
          <a:p>
            <a:r>
              <a:rPr lang="en-US" altLang="zh-CN" sz="3200" b="1" dirty="0">
                <a:solidFill>
                  <a:srgbClr val="875000"/>
                </a:solidFill>
                <a:latin typeface="YouYuan" panose="02010509060101010101" pitchFamily="49" charset="-122"/>
                <a:ea typeface="YouYuan" panose="02010509060101010101" pitchFamily="49" charset="-122"/>
              </a:rPr>
              <a:t>2 </a:t>
            </a:r>
            <a:r>
              <a:rPr lang="zh-CN" altLang="en-US" sz="3200" b="1" dirty="0">
                <a:solidFill>
                  <a:srgbClr val="875000"/>
                </a:solidFill>
                <a:latin typeface="YouYuan" panose="02010509060101010101" pitchFamily="49" charset="-122"/>
                <a:ea typeface="YouYuan" panose="02010509060101010101" pitchFamily="49" charset="-122"/>
              </a:rPr>
              <a:t>作文上的红双圈</a:t>
            </a:r>
          </a:p>
        </p:txBody>
      </p:sp>
      <p:sp>
        <p:nvSpPr>
          <p:cNvPr id="4" name="TextBox 3"/>
          <p:cNvSpPr txBox="1"/>
          <p:nvPr/>
        </p:nvSpPr>
        <p:spPr>
          <a:xfrm>
            <a:off x="731706" y="1203598"/>
            <a:ext cx="7944750" cy="3416320"/>
          </a:xfrm>
          <a:prstGeom prst="rect">
            <a:avLst/>
          </a:prstGeom>
          <a:noFill/>
        </p:spPr>
        <p:txBody>
          <a:bodyPr wrap="square" rtlCol="0">
            <a:spAutoFit/>
          </a:bodyPr>
          <a:lstStyle/>
          <a:p>
            <a:pPr>
              <a:lnSpc>
                <a:spcPct val="150000"/>
              </a:lnSpc>
            </a:pPr>
            <a:r>
              <a:rPr lang="zh-CN" altLang="en-US" sz="2400" dirty="0">
                <a:latin typeface="黑体" pitchFamily="49" charset="-122"/>
                <a:ea typeface="黑体" pitchFamily="49" charset="-122"/>
              </a:rPr>
              <a:t>    这篇课文主要讲述</a:t>
            </a:r>
            <a:r>
              <a:rPr lang="en-US" altLang="zh-CN" sz="2400" dirty="0">
                <a:latin typeface="黑体" pitchFamily="49" charset="-122"/>
                <a:ea typeface="黑体" pitchFamily="49" charset="-122"/>
              </a:rPr>
              <a:t>1972</a:t>
            </a:r>
            <a:r>
              <a:rPr lang="zh-CN" altLang="en-US" sz="2400" dirty="0">
                <a:latin typeface="黑体" pitchFamily="49" charset="-122"/>
                <a:ea typeface="黑体" pitchFamily="49" charset="-122"/>
              </a:rPr>
              <a:t>年</a:t>
            </a:r>
            <a:r>
              <a:rPr lang="en-US" altLang="zh-CN" sz="2400" dirty="0">
                <a:latin typeface="黑体" pitchFamily="49" charset="-122"/>
                <a:ea typeface="黑体" pitchFamily="49" charset="-122"/>
              </a:rPr>
              <a:t>5</a:t>
            </a:r>
            <a:r>
              <a:rPr lang="zh-CN" altLang="en-US" sz="2400" dirty="0">
                <a:latin typeface="黑体" pitchFamily="49" charset="-122"/>
                <a:ea typeface="黑体" pitchFamily="49" charset="-122"/>
              </a:rPr>
              <a:t>月，“我”参加了学校举办的“红五月”征文比赛，语文老师给“我”的参赛作文</a:t>
            </a:r>
            <a:r>
              <a:rPr lang="en-US" altLang="zh-CN" sz="2400" dirty="0">
                <a:latin typeface="黑体" pitchFamily="49" charset="-122"/>
                <a:ea typeface="黑体" pitchFamily="49" charset="-122"/>
              </a:rPr>
              <a:t>《</a:t>
            </a:r>
            <a:r>
              <a:rPr lang="zh-CN" altLang="en-US" sz="2400" dirty="0">
                <a:latin typeface="黑体" pitchFamily="49" charset="-122"/>
                <a:ea typeface="黑体" pitchFamily="49" charset="-122"/>
              </a:rPr>
              <a:t>补考</a:t>
            </a:r>
            <a:r>
              <a:rPr lang="en-US" altLang="zh-CN" sz="2400" dirty="0">
                <a:latin typeface="黑体" pitchFamily="49" charset="-122"/>
                <a:ea typeface="黑体" pitchFamily="49" charset="-122"/>
              </a:rPr>
              <a:t>》</a:t>
            </a:r>
            <a:r>
              <a:rPr lang="zh-CN" altLang="en-US" sz="2400" dirty="0">
                <a:latin typeface="黑体" pitchFamily="49" charset="-122"/>
                <a:ea typeface="黑体" pitchFamily="49" charset="-122"/>
              </a:rPr>
              <a:t>打了九十八个红双圈，使“我”的作文发表在刊物上，“我”受到了激励，走上了文学创作的道路，成为知名作家的事，体现了老师对学生人生的影响，表达了“我”对恩师的无限感激。</a:t>
            </a:r>
          </a:p>
        </p:txBody>
      </p:sp>
    </p:spTree>
    <p:extLst>
      <p:ext uri="{BB962C8B-B14F-4D97-AF65-F5344CB8AC3E}">
        <p14:creationId xmlns:p14="http://schemas.microsoft.com/office/powerpoint/2010/main" val="178409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9502" y="483518"/>
            <a:ext cx="7528881" cy="1177237"/>
          </a:xfrm>
          <a:prstGeom prst="rect">
            <a:avLst/>
          </a:prstGeom>
        </p:spPr>
        <p:txBody>
          <a:bodyPr wrap="square" lIns="68573" tIns="34286" rIns="68573" bIns="34286">
            <a:spAutoFit/>
          </a:bodyPr>
          <a:lstStyle/>
          <a:p>
            <a:r>
              <a:rPr lang="zh-CN" altLang="en-US" sz="2400" b="1" dirty="0">
                <a:latin typeface="黑体" pitchFamily="49" charset="-122"/>
                <a:ea typeface="黑体" pitchFamily="49" charset="-122"/>
              </a:rPr>
              <a:t>    </a:t>
            </a:r>
            <a:r>
              <a:rPr lang="zh-CN" altLang="en-US" sz="2400" b="1" dirty="0">
                <a:solidFill>
                  <a:srgbClr val="FF0000"/>
                </a:solidFill>
                <a:latin typeface="黑体" pitchFamily="49" charset="-122"/>
                <a:ea typeface="黑体" pitchFamily="49" charset="-122"/>
              </a:rPr>
              <a:t>思考：</a:t>
            </a:r>
            <a:r>
              <a:rPr lang="zh-CN" altLang="en-US" sz="2400" b="1" dirty="0">
                <a:latin typeface="黑体" pitchFamily="49" charset="-122"/>
                <a:ea typeface="黑体" pitchFamily="49" charset="-122"/>
              </a:rPr>
              <a:t>在成长的道路上，一点小小的鼓励，一个淡淡的微笑，往往能给人无穷的力量。类似于文中作者的事情，你经历过吗？</a:t>
            </a:r>
          </a:p>
        </p:txBody>
      </p:sp>
      <p:pic>
        <p:nvPicPr>
          <p:cNvPr id="145410" name="Picture 2" descr="http://s1.sinaimg.cn/mw690/001keIkczy6VjI9N1zq60&amp;690"/>
          <p:cNvPicPr>
            <a:picLocks noChangeAspect="1" noChangeArrowheads="1"/>
          </p:cNvPicPr>
          <p:nvPr/>
        </p:nvPicPr>
        <p:blipFill>
          <a:blip r:embed="rId2">
            <a:lum contrast="40000"/>
          </a:blip>
          <a:srcRect/>
          <a:stretch>
            <a:fillRect/>
          </a:stretch>
        </p:blipFill>
        <p:spPr bwMode="auto">
          <a:xfrm>
            <a:off x="553089" y="1669018"/>
            <a:ext cx="3514855" cy="1950745"/>
          </a:xfrm>
          <a:prstGeom prst="rect">
            <a:avLst/>
          </a:prstGeom>
          <a:noFill/>
        </p:spPr>
      </p:pic>
      <p:sp>
        <p:nvSpPr>
          <p:cNvPr id="5" name="TextBox 4"/>
          <p:cNvSpPr txBox="1"/>
          <p:nvPr/>
        </p:nvSpPr>
        <p:spPr>
          <a:xfrm>
            <a:off x="514782" y="3832011"/>
            <a:ext cx="1875492" cy="481278"/>
          </a:xfrm>
          <a:prstGeom prst="rect">
            <a:avLst/>
          </a:prstGeom>
          <a:noFill/>
        </p:spPr>
        <p:txBody>
          <a:bodyPr wrap="square" lIns="68573" tIns="34286" rIns="68573" bIns="34286" rtlCol="0" anchor="t">
            <a:spAutoFit/>
          </a:bodyPr>
          <a:lstStyle/>
          <a:p>
            <a:pPr algn="just">
              <a:lnSpc>
                <a:spcPct val="130000"/>
              </a:lnSpc>
            </a:pPr>
            <a:r>
              <a:rPr lang="zh-CN" altLang="en-US" sz="2400" b="1" dirty="0">
                <a:latin typeface="楷体" pitchFamily="49" charset="-122"/>
                <a:ea typeface="楷体" pitchFamily="49" charset="-122"/>
              </a:rPr>
              <a:t>老师的夸奖：</a:t>
            </a:r>
          </a:p>
        </p:txBody>
      </p:sp>
      <p:sp>
        <p:nvSpPr>
          <p:cNvPr id="6" name="TextBox 5"/>
          <p:cNvSpPr txBox="1"/>
          <p:nvPr/>
        </p:nvSpPr>
        <p:spPr>
          <a:xfrm>
            <a:off x="2626179" y="3867894"/>
            <a:ext cx="1071710" cy="481278"/>
          </a:xfrm>
          <a:prstGeom prst="rect">
            <a:avLst/>
          </a:prstGeom>
          <a:noFill/>
        </p:spPr>
        <p:txBody>
          <a:bodyPr wrap="square" lIns="68573" tIns="34286" rIns="68573" bIns="34286" rtlCol="0" anchor="t">
            <a:spAutoFit/>
          </a:bodyPr>
          <a:lstStyle/>
          <a:p>
            <a:pPr algn="just">
              <a:lnSpc>
                <a:spcPct val="130000"/>
              </a:lnSpc>
            </a:pPr>
            <a:r>
              <a:rPr lang="zh-CN" altLang="en-US" sz="2400" b="1" dirty="0">
                <a:solidFill>
                  <a:srgbClr val="FF0000"/>
                </a:solidFill>
                <a:latin typeface="楷体" pitchFamily="49" charset="-122"/>
                <a:ea typeface="楷体" pitchFamily="49" charset="-122"/>
              </a:rPr>
              <a:t>你真棒！</a:t>
            </a:r>
          </a:p>
        </p:txBody>
      </p:sp>
      <p:pic>
        <p:nvPicPr>
          <p:cNvPr id="145412" name="Picture 4" descr="http://imgsrc.baidu.com/imgad/pic/item/dc54564e9258d10931548489da58ccbf6c814d51.jpg"/>
          <p:cNvPicPr>
            <a:picLocks noChangeAspect="1" noChangeArrowheads="1"/>
          </p:cNvPicPr>
          <p:nvPr/>
        </p:nvPicPr>
        <p:blipFill>
          <a:blip r:embed="rId3">
            <a:lum contrast="40000"/>
          </a:blip>
          <a:srcRect b="6249"/>
          <a:stretch>
            <a:fillRect/>
          </a:stretch>
        </p:blipFill>
        <p:spPr bwMode="auto">
          <a:xfrm>
            <a:off x="4541803" y="1660755"/>
            <a:ext cx="3382693" cy="1874564"/>
          </a:xfrm>
          <a:prstGeom prst="rect">
            <a:avLst/>
          </a:prstGeom>
          <a:noFill/>
        </p:spPr>
      </p:pic>
      <p:sp>
        <p:nvSpPr>
          <p:cNvPr id="8" name="TextBox 7"/>
          <p:cNvSpPr txBox="1"/>
          <p:nvPr/>
        </p:nvSpPr>
        <p:spPr>
          <a:xfrm>
            <a:off x="4370605" y="3844560"/>
            <a:ext cx="1875492" cy="481278"/>
          </a:xfrm>
          <a:prstGeom prst="rect">
            <a:avLst/>
          </a:prstGeom>
          <a:noFill/>
        </p:spPr>
        <p:txBody>
          <a:bodyPr wrap="square" lIns="68573" tIns="34286" rIns="68573" bIns="34286" rtlCol="0" anchor="t">
            <a:spAutoFit/>
          </a:bodyPr>
          <a:lstStyle/>
          <a:p>
            <a:pPr algn="just">
              <a:lnSpc>
                <a:spcPct val="130000"/>
              </a:lnSpc>
            </a:pPr>
            <a:r>
              <a:rPr lang="zh-CN" altLang="en-US" sz="2400" b="1" dirty="0">
                <a:latin typeface="楷体" pitchFamily="49" charset="-122"/>
                <a:ea typeface="楷体" pitchFamily="49" charset="-122"/>
              </a:rPr>
              <a:t>老师的鼓励：</a:t>
            </a:r>
          </a:p>
        </p:txBody>
      </p:sp>
      <p:sp>
        <p:nvSpPr>
          <p:cNvPr id="9" name="TextBox 8"/>
          <p:cNvSpPr txBox="1"/>
          <p:nvPr/>
        </p:nvSpPr>
        <p:spPr>
          <a:xfrm>
            <a:off x="6412789" y="3832011"/>
            <a:ext cx="2089834" cy="481278"/>
          </a:xfrm>
          <a:prstGeom prst="rect">
            <a:avLst/>
          </a:prstGeom>
          <a:noFill/>
        </p:spPr>
        <p:txBody>
          <a:bodyPr wrap="square" lIns="68573" tIns="34286" rIns="68573" bIns="34286" rtlCol="0" anchor="t">
            <a:spAutoFit/>
          </a:bodyPr>
          <a:lstStyle/>
          <a:p>
            <a:pPr algn="just">
              <a:lnSpc>
                <a:spcPct val="130000"/>
              </a:lnSpc>
            </a:pPr>
            <a:r>
              <a:rPr lang="zh-CN" altLang="en-US" sz="2400" b="1" dirty="0">
                <a:solidFill>
                  <a:srgbClr val="FF0000"/>
                </a:solidFill>
                <a:latin typeface="楷体" pitchFamily="49" charset="-122"/>
                <a:ea typeface="楷体" pitchFamily="49" charset="-122"/>
              </a:rPr>
              <a:t>点亮我的心灯！</a:t>
            </a:r>
          </a:p>
        </p:txBody>
      </p:sp>
    </p:spTree>
    <p:extLst>
      <p:ext uri="{BB962C8B-B14F-4D97-AF65-F5344CB8AC3E}">
        <p14:creationId xmlns:p14="http://schemas.microsoft.com/office/powerpoint/2010/main" val="3898964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45410"/>
                                        </p:tgtEl>
                                        <p:attrNameLst>
                                          <p:attrName>style.visibility</p:attrName>
                                        </p:attrNameLst>
                                      </p:cBhvr>
                                      <p:to>
                                        <p:strVal val="visible"/>
                                      </p:to>
                                    </p:set>
                                    <p:anim calcmode="lin" valueType="num">
                                      <p:cBhvr>
                                        <p:cTn id="19" dur="500" fill="hold"/>
                                        <p:tgtEl>
                                          <p:spTgt spid="145410"/>
                                        </p:tgtEl>
                                        <p:attrNameLst>
                                          <p:attrName>ppt_w</p:attrName>
                                        </p:attrNameLst>
                                      </p:cBhvr>
                                      <p:tavLst>
                                        <p:tav tm="0">
                                          <p:val>
                                            <p:fltVal val="0"/>
                                          </p:val>
                                        </p:tav>
                                        <p:tav tm="100000">
                                          <p:val>
                                            <p:strVal val="#ppt_w"/>
                                          </p:val>
                                        </p:tav>
                                      </p:tavLst>
                                    </p:anim>
                                    <p:anim calcmode="lin" valueType="num">
                                      <p:cBhvr>
                                        <p:cTn id="20" dur="500" fill="hold"/>
                                        <p:tgtEl>
                                          <p:spTgt spid="14541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45412"/>
                                        </p:tgtEl>
                                        <p:attrNameLst>
                                          <p:attrName>style.visibility</p:attrName>
                                        </p:attrNameLst>
                                      </p:cBhvr>
                                      <p:to>
                                        <p:strVal val="visible"/>
                                      </p:to>
                                    </p:set>
                                    <p:anim calcmode="lin" valueType="num">
                                      <p:cBhvr>
                                        <p:cTn id="37" dur="500" fill="hold"/>
                                        <p:tgtEl>
                                          <p:spTgt spid="145412"/>
                                        </p:tgtEl>
                                        <p:attrNameLst>
                                          <p:attrName>ppt_w</p:attrName>
                                        </p:attrNameLst>
                                      </p:cBhvr>
                                      <p:tavLst>
                                        <p:tav tm="0">
                                          <p:val>
                                            <p:fltVal val="0"/>
                                          </p:val>
                                        </p:tav>
                                        <p:tav tm="100000">
                                          <p:val>
                                            <p:strVal val="#ppt_w"/>
                                          </p:val>
                                        </p:tav>
                                      </p:tavLst>
                                    </p:anim>
                                    <p:anim calcmode="lin" valueType="num">
                                      <p:cBhvr>
                                        <p:cTn id="38" dur="500" fill="hold"/>
                                        <p:tgtEl>
                                          <p:spTgt spid="1454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3125" y="989330"/>
            <a:ext cx="7083251" cy="181483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800" dirty="0">
                <a:ln>
                  <a:solidFill>
                    <a:sysClr val="windowText" lastClr="000000"/>
                  </a:solidFill>
                </a:ln>
                <a:latin typeface="黑体" pitchFamily="49" charset="-122"/>
                <a:ea typeface="黑体" pitchFamily="49" charset="-122"/>
              </a:rPr>
              <a:t>    </a:t>
            </a:r>
            <a:r>
              <a:rPr lang="zh-CN" altLang="en-US" sz="2800" dirty="0">
                <a:ln>
                  <a:solidFill>
                    <a:sysClr val="windowText" lastClr="000000"/>
                  </a:solidFill>
                </a:ln>
                <a:latin typeface="黑体" pitchFamily="49" charset="-122"/>
                <a:ea typeface="黑体" pitchFamily="49" charset="-122"/>
              </a:rPr>
              <a:t>这两篇文章勾起了我们对恩师、对一些对我们有积极影响的事情的回忆。我们也可以拿起手中笔，把对这些人事的感恩之情写出来</a:t>
            </a:r>
            <a:r>
              <a:rPr lang="zh-CN" altLang="en-US" sz="2800" dirty="0">
                <a:ln>
                  <a:solidFill>
                    <a:sysClr val="windowText" lastClr="000000"/>
                  </a:solidFill>
                </a:ln>
                <a:solidFill>
                  <a:schemeClr val="tx1"/>
                </a:solidFill>
                <a:latin typeface="黑体" pitchFamily="49" charset="-122"/>
                <a:ea typeface="黑体" pitchFamily="49" charset="-122"/>
              </a:rPr>
              <a:t>！</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524328" y="2013077"/>
            <a:ext cx="1104039" cy="1582166"/>
          </a:xfrm>
          <a:prstGeom prst="rect">
            <a:avLst/>
          </a:prstGeom>
        </p:spPr>
      </p:pic>
      <p:sp>
        <p:nvSpPr>
          <p:cNvPr id="5" name="矩形 4"/>
          <p:cNvSpPr/>
          <p:nvPr/>
        </p:nvSpPr>
        <p:spPr>
          <a:xfrm>
            <a:off x="1579662" y="3118675"/>
            <a:ext cx="5291455" cy="953135"/>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sz="2800" dirty="0">
                <a:ln>
                  <a:solidFill>
                    <a:sysClr val="windowText" lastClr="000000"/>
                  </a:solidFill>
                </a:ln>
                <a:solidFill>
                  <a:srgbClr val="0000FF"/>
                </a:solidFill>
                <a:latin typeface="楷体" panose="02010609060101010101" pitchFamily="49" charset="-122"/>
                <a:ea typeface="楷体" panose="02010609060101010101" pitchFamily="49" charset="-122"/>
              </a:rPr>
              <a:t>温馨提示：</a:t>
            </a:r>
          </a:p>
          <a:p>
            <a:r>
              <a:rPr lang="zh-CN" altLang="en-US" sz="2800" dirty="0">
                <a:ln>
                  <a:solidFill>
                    <a:sysClr val="windowText" lastClr="000000"/>
                  </a:solidFill>
                </a:ln>
                <a:solidFill>
                  <a:srgbClr val="0000FF"/>
                </a:solidFill>
                <a:latin typeface="楷体" panose="02010609060101010101" pitchFamily="49" charset="-122"/>
                <a:ea typeface="楷体" panose="02010609060101010101" pitchFamily="49" charset="-122"/>
              </a:rPr>
              <a:t>    文不在长，贵有真情实感。</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1_Office 主题​​">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a:noFill/>
        </a:ln>
        <a:effectLst>
          <a:outerShdw blurRad="444500" dist="254000" dir="8100000" algn="tr" rotWithShape="0">
            <a:prstClr val="black">
              <a:alpha val="5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2331</Words>
  <PresentationFormat>全屏显示(16:9)</PresentationFormat>
  <Paragraphs>201</Paragraphs>
  <Slides>66</Slides>
  <Notes>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66</vt:i4>
      </vt:variant>
    </vt:vector>
  </HeadingPairs>
  <TitlesOfParts>
    <vt:vector size="77" baseType="lpstr">
      <vt:lpstr>宋体</vt:lpstr>
      <vt:lpstr>Heiti SC Light</vt:lpstr>
      <vt:lpstr>Calibri</vt:lpstr>
      <vt:lpstr>Arial</vt:lpstr>
      <vt:lpstr>楷体</vt:lpstr>
      <vt:lpstr>Kaiti SC</vt:lpstr>
      <vt:lpstr>YouYuan</vt:lpstr>
      <vt:lpstr>等线</vt:lpstr>
      <vt:lpstr>Times New Roman</vt:lpstr>
      <vt:lpstr>黑体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yitifen.tmall.com易提分旗舰店</Manager>
  <Company>易提分旗舰店yitifen.tmall.com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易提分旗舰店; yitifen.tmall.com</dc:creator>
  <cp:lastModifiedBy/>
  <dcterms:created xsi:type="dcterms:W3CDTF">2017-03-17T02:28:00Z</dcterms:created>
  <dcterms:modified xsi:type="dcterms:W3CDTF">2020-01-27T12:51:49Z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