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2" r:id="rId1"/>
  </p:sldMasterIdLst>
  <p:notesMasterIdLst>
    <p:notesMasterId r:id="rId28"/>
  </p:notesMasterIdLst>
  <p:sldIdLst>
    <p:sldId id="298" r:id="rId2"/>
    <p:sldId id="308" r:id="rId3"/>
    <p:sldId id="309" r:id="rId4"/>
    <p:sldId id="310" r:id="rId5"/>
    <p:sldId id="313" r:id="rId6"/>
    <p:sldId id="315" r:id="rId7"/>
    <p:sldId id="355" r:id="rId8"/>
    <p:sldId id="314" r:id="rId9"/>
    <p:sldId id="410" r:id="rId10"/>
    <p:sldId id="356" r:id="rId11"/>
    <p:sldId id="323" r:id="rId12"/>
    <p:sldId id="324" r:id="rId13"/>
    <p:sldId id="312" r:id="rId14"/>
    <p:sldId id="411" r:id="rId15"/>
    <p:sldId id="412" r:id="rId16"/>
    <p:sldId id="414" r:id="rId17"/>
    <p:sldId id="413" r:id="rId18"/>
    <p:sldId id="316" r:id="rId19"/>
    <p:sldId id="322" r:id="rId20"/>
    <p:sldId id="331" r:id="rId21"/>
    <p:sldId id="409" r:id="rId22"/>
    <p:sldId id="332" r:id="rId23"/>
    <p:sldId id="333" r:id="rId24"/>
    <p:sldId id="334" r:id="rId25"/>
    <p:sldId id="335" r:id="rId26"/>
    <p:sldId id="30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2FDB2607-1784-4EEB-B798-7EB5836EED8A}">
        <p14:showMediaCtrls xmlns="" xmlns:p14="http://schemas.microsoft.com/office/powerpoint/2010/main" val="1"/>
      </p:ext>
    </p:extLst>
  </p:showPr>
  <p:clrMru>
    <a:srgbClr val="6BC6C1"/>
    <a:srgbClr val="16A8A8"/>
    <a:srgbClr val="FCFAEB"/>
    <a:srgbClr val="EED1E0"/>
    <a:srgbClr val="AE997D"/>
    <a:srgbClr val="5D5450"/>
    <a:srgbClr val="C0A783"/>
    <a:srgbClr val="C8B694"/>
    <a:srgbClr val="08B896"/>
    <a:srgbClr val="6B666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91" autoAdjust="0"/>
    <p:restoredTop sz="88367" autoAdjust="0"/>
  </p:normalViewPr>
  <p:slideViewPr>
    <p:cSldViewPr snapToGrid="0" showGuides="1">
      <p:cViewPr>
        <p:scale>
          <a:sx n="100" d="100"/>
          <a:sy n="100" d="100"/>
        </p:scale>
        <p:origin x="-60" y="84"/>
      </p:cViewPr>
      <p:guideLst>
        <p:guide orient="horz" pos="3415"/>
        <p:guide orient="horz" pos="2160"/>
        <p:guide pos="3821"/>
        <p:guide pos="2935"/>
        <p:guide pos="4724"/>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706" name="Rectangle 2"/>
          <p:cNvSpPr>
            <a:spLocks noGrp="1" noChangeArrowheads="1"/>
          </p:cNvSpPr>
          <p:nvPr>
            <p:ph type="hdr" sz="quarter"/>
          </p:nvPr>
        </p:nvSpPr>
        <p:spPr bwMode="auto">
          <a:xfrm>
            <a:off x="2" y="1"/>
            <a:ext cx="3076575" cy="512763"/>
          </a:xfrm>
          <a:prstGeom prst="rect">
            <a:avLst/>
          </a:prstGeom>
          <a:noFill/>
          <a:ln w="9525">
            <a:noFill/>
            <a:miter lim="800000"/>
          </a:ln>
          <a:effectLst/>
        </p:spPr>
        <p:txBody>
          <a:bodyPr vert="horz" wrap="square" lIns="91492" tIns="45745" rIns="91492" bIns="45745" numCol="1" anchor="t" anchorCtr="0" compatLnSpc="1"/>
          <a:lstStyle>
            <a:lvl1pPr algn="l">
              <a:defRPr sz="1100"/>
            </a:lvl1pPr>
          </a:lstStyle>
          <a:p>
            <a:endParaRPr lang="en-US"/>
          </a:p>
        </p:txBody>
      </p:sp>
      <p:sp>
        <p:nvSpPr>
          <p:cNvPr id="1048707" name="Rectangle 3"/>
          <p:cNvSpPr>
            <a:spLocks noGrp="1" noChangeArrowheads="1"/>
          </p:cNvSpPr>
          <p:nvPr>
            <p:ph type="dt" idx="1"/>
          </p:nvPr>
        </p:nvSpPr>
        <p:spPr bwMode="auto">
          <a:xfrm>
            <a:off x="4021139" y="1"/>
            <a:ext cx="3076575" cy="512763"/>
          </a:xfrm>
          <a:prstGeom prst="rect">
            <a:avLst/>
          </a:prstGeom>
          <a:noFill/>
          <a:ln w="9525">
            <a:noFill/>
            <a:miter lim="800000"/>
          </a:ln>
          <a:effectLst/>
        </p:spPr>
        <p:txBody>
          <a:bodyPr vert="horz" wrap="square" lIns="91492" tIns="45745" rIns="91492" bIns="45745" numCol="1" anchor="t" anchorCtr="0" compatLnSpc="1"/>
          <a:lstStyle>
            <a:lvl1pPr algn="r">
              <a:defRPr sz="1100"/>
            </a:lvl1pPr>
          </a:lstStyle>
          <a:p>
            <a:endParaRPr lang="en-US"/>
          </a:p>
        </p:txBody>
      </p:sp>
      <p:sp>
        <p:nvSpPr>
          <p:cNvPr id="1048708" name="Rectangle 4"/>
          <p:cNvSpPr>
            <a:spLocks noGrp="1" noRot="1" noChangeAspect="1" noChangeArrowheads="1" noTextEdit="1"/>
          </p:cNvSpPr>
          <p:nvPr>
            <p:ph type="sldImg" idx="2"/>
          </p:nvPr>
        </p:nvSpPr>
        <p:spPr bwMode="auto">
          <a:xfrm>
            <a:off x="138113" y="766763"/>
            <a:ext cx="6823075" cy="3838575"/>
          </a:xfrm>
          <a:prstGeom prst="rect">
            <a:avLst/>
          </a:prstGeom>
          <a:noFill/>
          <a:ln w="9525">
            <a:solidFill>
              <a:srgbClr val="000000"/>
            </a:solidFill>
            <a:miter lim="800000"/>
          </a:ln>
          <a:effectLst/>
        </p:spPr>
      </p:sp>
      <p:sp>
        <p:nvSpPr>
          <p:cNvPr id="1048709" name="Rectangle 5"/>
          <p:cNvSpPr>
            <a:spLocks noGrp="1" noChangeArrowheads="1"/>
          </p:cNvSpPr>
          <p:nvPr>
            <p:ph type="body" sz="quarter" idx="3"/>
          </p:nvPr>
        </p:nvSpPr>
        <p:spPr bwMode="auto">
          <a:xfrm>
            <a:off x="709614" y="4862514"/>
            <a:ext cx="5680075" cy="4605337"/>
          </a:xfrm>
          <a:prstGeom prst="rect">
            <a:avLst/>
          </a:prstGeom>
          <a:noFill/>
          <a:ln w="9525">
            <a:noFill/>
            <a:miter lim="800000"/>
          </a:ln>
          <a:effectLst/>
        </p:spPr>
        <p:txBody>
          <a:bodyPr vert="horz" wrap="square" lIns="91492" tIns="45745" rIns="91492" bIns="45745" numCol="1" anchor="t" anchorCtr="0" compatLnSpc="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8710" name="Rectangle 6"/>
          <p:cNvSpPr>
            <a:spLocks noGrp="1" noChangeArrowheads="1"/>
          </p:cNvSpPr>
          <p:nvPr>
            <p:ph type="ftr" sz="quarter" idx="4"/>
          </p:nvPr>
        </p:nvSpPr>
        <p:spPr bwMode="auto">
          <a:xfrm>
            <a:off x="2" y="9720264"/>
            <a:ext cx="3076575" cy="512762"/>
          </a:xfrm>
          <a:prstGeom prst="rect">
            <a:avLst/>
          </a:prstGeom>
          <a:noFill/>
          <a:ln w="9525">
            <a:noFill/>
            <a:miter lim="800000"/>
          </a:ln>
          <a:effectLst/>
        </p:spPr>
        <p:txBody>
          <a:bodyPr vert="horz" wrap="square" lIns="91492" tIns="45745" rIns="91492" bIns="45745" numCol="1" anchor="b" anchorCtr="0" compatLnSpc="1"/>
          <a:lstStyle>
            <a:lvl1pPr algn="l">
              <a:defRPr sz="1100"/>
            </a:lvl1pPr>
          </a:lstStyle>
          <a:p>
            <a:endParaRPr lang="en-US"/>
          </a:p>
        </p:txBody>
      </p:sp>
      <p:sp>
        <p:nvSpPr>
          <p:cNvPr id="1048711" name="Rectangle 7"/>
          <p:cNvSpPr>
            <a:spLocks noGrp="1" noChangeArrowheads="1"/>
          </p:cNvSpPr>
          <p:nvPr>
            <p:ph type="sldNum" sz="quarter" idx="5"/>
          </p:nvPr>
        </p:nvSpPr>
        <p:spPr bwMode="auto">
          <a:xfrm>
            <a:off x="4021139" y="9720264"/>
            <a:ext cx="3076575" cy="512762"/>
          </a:xfrm>
          <a:prstGeom prst="rect">
            <a:avLst/>
          </a:prstGeom>
          <a:noFill/>
          <a:ln w="9525">
            <a:noFill/>
            <a:miter lim="800000"/>
          </a:ln>
          <a:effectLst/>
        </p:spPr>
        <p:txBody>
          <a:bodyPr vert="horz" wrap="square" lIns="91492" tIns="45745" rIns="91492" bIns="45745" numCol="1" anchor="b" anchorCtr="0" compatLnSpc="1"/>
          <a:lstStyle>
            <a:lvl1pPr algn="r">
              <a:defRPr sz="1100"/>
            </a:lvl1pPr>
          </a:lstStyle>
          <a:p>
            <a:fld id="{A9A0EA98-5831-4853-B862-C702E6EB345C}"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9A0EA98-5831-4853-B862-C702E6EB345C}" type="slidenum">
              <a:rPr lang="en-US" smtClean="0"/>
              <a:pPr/>
              <a:t>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A9A0EA98-5831-4853-B862-C702E6EB345C}" type="slidenum">
              <a:rPr lang="en-US" smtClean="0"/>
              <a:pPr/>
              <a:t>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9A0EA98-5831-4853-B862-C702E6EB345C}" type="slidenum">
              <a:rPr lang="en-US" smtClean="0"/>
              <a:pPr/>
              <a:t>16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9A0EA98-5831-4853-B862-C702E6EB345C}" type="slidenum">
              <a:rPr lang="en-US" smtClean="0"/>
              <a:pPr/>
              <a:t>26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685800" y="5349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508000" y="4853412"/>
            <a:ext cx="112776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FECCF33B-4DEF-437B-9837-5F550FF46992}" type="datetimeFigureOut">
              <a:rPr lang="zh-CN" altLang="en-US" smtClean="0"/>
              <a:pPr/>
              <a:t>2019/3/18</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10972800" y="6473952"/>
            <a:ext cx="1011936" cy="246888"/>
          </a:xfrm>
        </p:spPr>
        <p:txBody>
          <a:bodyPr/>
          <a:lstStyle/>
          <a:p>
            <a:fld id="{8AA8B6B9-4F3C-4712-8529-2EB497F6F66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ECCF33B-4DEF-437B-9837-5F550FF46992}" type="datetimeFigureOut">
              <a:rPr lang="zh-CN" altLang="en-US" smtClean="0"/>
              <a:pPr/>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A8B6B9-4F3C-4712-8529-2EB497F6F66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44000" y="549277"/>
            <a:ext cx="2438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600" y="549277"/>
            <a:ext cx="83312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ECCF33B-4DEF-437B-9837-5F550FF46992}" type="datetimeFigureOut">
              <a:rPr lang="zh-CN" altLang="en-US" smtClean="0"/>
              <a:pPr/>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A8B6B9-4F3C-4712-8529-2EB497F6F66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FECCF33B-4DEF-437B-9837-5F550FF46992}" type="datetimeFigureOut">
              <a:rPr lang="zh-CN" altLang="en-US" smtClean="0"/>
              <a:pPr/>
              <a:t>2019/3/18</a:t>
            </a:fld>
            <a:endParaRPr lang="zh-CN" altLang="en-US"/>
          </a:p>
        </p:txBody>
      </p:sp>
      <p:sp>
        <p:nvSpPr>
          <p:cNvPr id="19" name="页脚占位符 18"/>
          <p:cNvSpPr>
            <a:spLocks noGrp="1"/>
          </p:cNvSpPr>
          <p:nvPr>
            <p:ph type="ftr" sz="quarter" idx="11"/>
          </p:nvPr>
        </p:nvSpPr>
        <p:spPr>
          <a:xfrm>
            <a:off x="4775200" y="76201"/>
            <a:ext cx="3860800" cy="288925"/>
          </a:xfrm>
        </p:spPr>
        <p:txBody>
          <a:bodyPr/>
          <a:lstStyle/>
          <a:p>
            <a:endParaRPr lang="zh-CN" altLang="en-US"/>
          </a:p>
        </p:txBody>
      </p:sp>
      <p:sp>
        <p:nvSpPr>
          <p:cNvPr id="16" name="灯片编号占位符 15"/>
          <p:cNvSpPr>
            <a:spLocks noGrp="1"/>
          </p:cNvSpPr>
          <p:nvPr>
            <p:ph type="sldNum" sz="quarter" idx="12"/>
          </p:nvPr>
        </p:nvSpPr>
        <p:spPr>
          <a:xfrm>
            <a:off x="10972800" y="6473952"/>
            <a:ext cx="1011936" cy="246888"/>
          </a:xfrm>
        </p:spPr>
        <p:txBody>
          <a:bodyPr/>
          <a:lstStyle/>
          <a:p>
            <a:fld id="{8AA8B6B9-4F3C-4712-8529-2EB497F6F66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685800" y="3444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FECCF33B-4DEF-437B-9837-5F550FF46992}" type="datetimeFigureOut">
              <a:rPr lang="zh-CN" altLang="en-US" smtClean="0"/>
              <a:pPr/>
              <a:t>2019/3/18</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8AA8B6B9-4F3C-4712-8529-2EB497F6F66E}" type="slidenum">
              <a:rPr lang="zh-CN" altLang="en-US" smtClean="0"/>
              <a:pPr/>
              <a:t>‹#›</a:t>
            </a:fld>
            <a:endParaRPr lang="zh-CN" altLang="en-US"/>
          </a:p>
        </p:txBody>
      </p:sp>
      <p:sp>
        <p:nvSpPr>
          <p:cNvPr id="8" name="标题 7"/>
          <p:cNvSpPr>
            <a:spLocks noGrp="1"/>
          </p:cNvSpPr>
          <p:nvPr>
            <p:ph type="title"/>
          </p:nvPr>
        </p:nvSpPr>
        <p:spPr>
          <a:xfrm>
            <a:off x="240633" y="2947086"/>
            <a:ext cx="115824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402336" y="457200"/>
            <a:ext cx="115824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FECCF33B-4DEF-437B-9837-5F550FF46992}" type="datetimeFigureOut">
              <a:rPr lang="zh-CN" altLang="en-US" smtClean="0"/>
              <a:pPr/>
              <a:t>2019/3/18</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8AA8B6B9-4F3C-4712-8529-2EB497F6F66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406400" y="5410200"/>
            <a:ext cx="114808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375259" y="1316038"/>
            <a:ext cx="5720741"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6198307" y="1316038"/>
            <a:ext cx="571804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FECCF33B-4DEF-437B-9837-5F550FF46992}" type="datetimeFigureOut">
              <a:rPr lang="zh-CN" altLang="en-US" smtClean="0"/>
              <a:pPr/>
              <a:t>2019/3/18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10972800" y="6477000"/>
            <a:ext cx="1016000" cy="246888"/>
          </a:xfrm>
        </p:spPr>
        <p:txBody>
          <a:bodyPr/>
          <a:lstStyle/>
          <a:p>
            <a:fld id="{8AA8B6B9-4F3C-4712-8529-2EB497F6F66E}" type="slidenum">
              <a:rPr lang="zh-CN" altLang="en-US" smtClean="0"/>
              <a:pPr/>
              <a:t>‹#›</a:t>
            </a:fld>
            <a:endParaRPr lang="zh-CN" altLang="en-US"/>
          </a:p>
        </p:txBody>
      </p:sp>
      <p:sp>
        <p:nvSpPr>
          <p:cNvPr id="11" name="直接连接符 10"/>
          <p:cNvSpPr>
            <a:spLocks noChangeShapeType="1"/>
          </p:cNvSpPr>
          <p:nvPr/>
        </p:nvSpPr>
        <p:spPr bwMode="auto">
          <a:xfrm>
            <a:off x="685800" y="601980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402336" y="457200"/>
            <a:ext cx="115824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FECCF33B-4DEF-437B-9837-5F550FF46992}" type="datetimeFigureOut">
              <a:rPr lang="zh-CN" altLang="en-US" smtClean="0"/>
              <a:pPr/>
              <a:t>2019/3/18</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A8B6B9-4F3C-4712-8529-2EB497F6F66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ECCF33B-4DEF-437B-9837-5F550FF46992}" type="datetimeFigureOut">
              <a:rPr lang="zh-CN" altLang="en-US" smtClean="0"/>
              <a:pPr/>
              <a:t>2019/3/18</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A8B6B9-4F3C-4712-8529-2EB497F6F66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685800" y="584911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609600" y="5486400"/>
            <a:ext cx="112776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609601"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FECCF33B-4DEF-437B-9837-5F550FF46992}" type="datetimeFigureOut">
              <a:rPr lang="zh-CN" altLang="en-US" smtClean="0"/>
              <a:pPr/>
              <a:t>2019/3/18</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A8B6B9-4F3C-4712-8529-2EB497F6F66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FECCF33B-4DEF-437B-9837-5F550FF46992}" type="datetimeFigureOut">
              <a:rPr lang="zh-CN" altLang="en-US" smtClean="0"/>
              <a:pPr/>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8AA8B6B9-4F3C-4712-8529-2EB497F6F66E}" type="slidenum">
              <a:rPr lang="zh-CN" altLang="en-US" smtClean="0"/>
              <a:pPr/>
              <a:t>‹#›</a:t>
            </a:fld>
            <a:endParaRPr lang="zh-CN" altLang="en-US"/>
          </a:p>
        </p:txBody>
      </p:sp>
      <p:sp>
        <p:nvSpPr>
          <p:cNvPr id="17" name="标题 16"/>
          <p:cNvSpPr>
            <a:spLocks noGrp="1"/>
          </p:cNvSpPr>
          <p:nvPr>
            <p:ph type="title"/>
          </p:nvPr>
        </p:nvSpPr>
        <p:spPr>
          <a:xfrm>
            <a:off x="508000" y="4993760"/>
            <a:ext cx="78232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406400" y="1554163"/>
            <a:ext cx="115824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8636000" y="76201"/>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fld id="{FECCF33B-4DEF-437B-9837-5F550FF46992}" type="datetimeFigureOut">
              <a:rPr lang="zh-CN" altLang="en-US" smtClean="0"/>
              <a:pPr/>
              <a:t>2019/3/18</a:t>
            </a:fld>
            <a:endParaRPr lang="zh-CN" altLang="en-US"/>
          </a:p>
        </p:txBody>
      </p:sp>
      <p:sp>
        <p:nvSpPr>
          <p:cNvPr id="28" name="页脚占位符 27"/>
          <p:cNvSpPr>
            <a:spLocks noGrp="1"/>
          </p:cNvSpPr>
          <p:nvPr>
            <p:ph type="ftr" sz="quarter" idx="3"/>
          </p:nvPr>
        </p:nvSpPr>
        <p:spPr>
          <a:xfrm>
            <a:off x="4165600" y="76201"/>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10972800" y="6477001"/>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fld id="{8AA8B6B9-4F3C-4712-8529-2EB497F6F66E}" type="slidenum">
              <a:rPr lang="zh-CN" altLang="en-US" smtClean="0"/>
              <a:pPr/>
              <a:t>‹#›</a:t>
            </a:fld>
            <a:endParaRPr lang="zh-CN" altLang="en-US"/>
          </a:p>
        </p:txBody>
      </p:sp>
      <p:sp>
        <p:nvSpPr>
          <p:cNvPr id="10" name="标题占位符 9"/>
          <p:cNvSpPr>
            <a:spLocks noGrp="1"/>
          </p:cNvSpPr>
          <p:nvPr>
            <p:ph type="title"/>
          </p:nvPr>
        </p:nvSpPr>
        <p:spPr>
          <a:xfrm>
            <a:off x="406400" y="457200"/>
            <a:ext cx="115824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685800" y="105798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audio" Target="file:///C:\Users\Administrator\Music\&#21326;&#35821;&#32676;&#26143;%20-%20&#30456;&#20146;&#30456;&#29233;&#19968;&#23478;&#20154;.mp3" TargetMode="External"/><Relationship Id="rId5" Type="http://schemas.openxmlformats.org/officeDocument/2006/relationships/image" Target="../media/image27.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timgsa.baidu.com/timg?image&amp;quality=80&amp;size=b9999_10000&amp;sec=1492969281351&amp;di=ce2b3cefe4ab3a86a1497f9b56544415&amp;imgtype=0&amp;src=http%3A%2F%2Fimgsrc.baidu.com%2Fforum%2Fpic%2Fitem%2F4292b6b7d0a20cf40f40de3876094b36adaf9910.jpg"/>
          <p:cNvPicPr>
            <a:picLocks noChangeAspect="1" noChangeArrowheads="1"/>
          </p:cNvPicPr>
          <p:nvPr/>
        </p:nvPicPr>
        <p:blipFill>
          <a:blip r:embed="rId2" cstate="print"/>
          <a:stretch>
            <a:fillRect/>
          </a:stretch>
        </p:blipFill>
        <p:spPr bwMode="auto">
          <a:xfrm>
            <a:off x="655186" y="1549571"/>
            <a:ext cx="5053669" cy="3369112"/>
          </a:xfrm>
          <a:prstGeom prst="ellipse">
            <a:avLst/>
          </a:prstGeom>
          <a:noFill/>
        </p:spPr>
      </p:pic>
      <p:cxnSp>
        <p:nvCxnSpPr>
          <p:cNvPr id="3145728" name="直接连接符 5"/>
          <p:cNvCxnSpPr/>
          <p:nvPr/>
        </p:nvCxnSpPr>
        <p:spPr>
          <a:xfrm flipV="1">
            <a:off x="6003925" y="0"/>
            <a:ext cx="6188075" cy="6959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587" name="矩形 8"/>
          <p:cNvSpPr/>
          <p:nvPr/>
        </p:nvSpPr>
        <p:spPr>
          <a:xfrm>
            <a:off x="5799082" y="1616706"/>
            <a:ext cx="6069429" cy="2064775"/>
          </a:xfrm>
          <a:prstGeom prst="rect">
            <a:avLst/>
          </a:prstGeom>
          <a:solidFill>
            <a:srgbClr val="16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t>棠外春季</a:t>
            </a:r>
            <a:endParaRPr lang="en-US" altLang="zh-CN" sz="3200" dirty="0" smtClean="0"/>
          </a:p>
          <a:p>
            <a:pPr algn="ctr"/>
            <a:r>
              <a:rPr lang="zh-CN" altLang="en-US" sz="3200" dirty="0" smtClean="0"/>
              <a:t>传染病预防知识培训</a:t>
            </a:r>
            <a:endParaRPr lang="en-US" altLang="zh-CN" sz="3200" dirty="0" smtClean="0"/>
          </a:p>
          <a:p>
            <a:pPr algn="ctr"/>
            <a:r>
              <a:rPr lang="zh-CN" altLang="en-US" sz="3200" dirty="0" smtClean="0"/>
              <a:t>                                      胡海英</a:t>
            </a:r>
            <a:endParaRPr lang="zh-CN" altLang="en-US" sz="3200" dirty="0"/>
          </a:p>
        </p:txBody>
      </p:sp>
      <p:sp>
        <p:nvSpPr>
          <p:cNvPr id="9" name="矩形 8"/>
          <p:cNvSpPr/>
          <p:nvPr/>
        </p:nvSpPr>
        <p:spPr>
          <a:xfrm>
            <a:off x="5628278" y="4084992"/>
            <a:ext cx="6214678" cy="830997"/>
          </a:xfrm>
          <a:prstGeom prst="rect">
            <a:avLst/>
          </a:prstGeom>
        </p:spPr>
        <p:txBody>
          <a:bodyPr wrap="square">
            <a:spAutoFit/>
          </a:bodyPr>
          <a:lstStyle/>
          <a:p>
            <a:r>
              <a:rPr lang="en-US" altLang="zh-CN" sz="4800" dirty="0" smtClean="0">
                <a:solidFill>
                  <a:srgbClr val="C00000"/>
                </a:solidFill>
                <a:cs typeface="+mn-ea"/>
                <a:sym typeface="+mn-lt"/>
              </a:rPr>
              <a:t>   </a:t>
            </a:r>
            <a:endParaRPr lang="zh-CN" altLang="en-US" sz="4800" dirty="0">
              <a:solidFill>
                <a:srgbClr val="C00000"/>
              </a:solidFill>
              <a:cs typeface="+mn-ea"/>
              <a:sym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7" name="矩形 15"/>
          <p:cNvSpPr/>
          <p:nvPr/>
        </p:nvSpPr>
        <p:spPr>
          <a:xfrm>
            <a:off x="2940405" y="237565"/>
            <a:ext cx="6342743"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ym typeface="+mn-ea"/>
              </a:rPr>
              <a:t>传染病隔离期及接触者观察期</a:t>
            </a:r>
          </a:p>
        </p:txBody>
      </p:sp>
      <p:cxnSp>
        <p:nvCxnSpPr>
          <p:cNvPr id="3145733" name="直接连接符 3"/>
          <p:cNvCxnSpPr/>
          <p:nvPr/>
        </p:nvCxnSpPr>
        <p:spPr>
          <a:xfrm rot="5400000" flipH="1" flipV="1">
            <a:off x="-4476217" y="5122726"/>
            <a:ext cx="8442356" cy="18415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33" name="文本框 19" descr="#clear#"/>
          <p:cNvSpPr txBox="1"/>
          <p:nvPr/>
        </p:nvSpPr>
        <p:spPr>
          <a:xfrm>
            <a:off x="3983525" y="1278891"/>
            <a:ext cx="8208475" cy="5262979"/>
          </a:xfrm>
          <a:prstGeom prst="rect">
            <a:avLst/>
          </a:prstGeom>
          <a:noFill/>
        </p:spPr>
        <p:txBody>
          <a:bodyPr vert="horz" wrap="square" rtlCol="0">
            <a:spAutoFit/>
          </a:bodyPr>
          <a:lstStyle/>
          <a:p>
            <a:r>
              <a:rPr lang="en-US" altLang="zh-CN" sz="2400" dirty="0" smtClean="0"/>
              <a:t>1.</a:t>
            </a:r>
            <a:r>
              <a:rPr lang="zh-CN" altLang="en-US" sz="2400" dirty="0" smtClean="0"/>
              <a:t>水痘：隔离期疱疹完全结痂至少</a:t>
            </a:r>
            <a:r>
              <a:rPr lang="en-US" altLang="zh-CN" sz="2400" dirty="0" smtClean="0"/>
              <a:t>2W</a:t>
            </a:r>
          </a:p>
          <a:p>
            <a:r>
              <a:rPr lang="en-US" altLang="zh-CN" sz="2400" dirty="0" smtClean="0"/>
              <a:t>             </a:t>
            </a:r>
            <a:r>
              <a:rPr lang="zh-CN" altLang="en-US" sz="2400" dirty="0" smtClean="0"/>
              <a:t>接触者观察</a:t>
            </a:r>
            <a:r>
              <a:rPr lang="en-US" altLang="zh-CN" sz="2400" dirty="0" smtClean="0"/>
              <a:t>3W</a:t>
            </a:r>
          </a:p>
          <a:p>
            <a:r>
              <a:rPr lang="en-US" altLang="zh-CN" sz="2400" dirty="0" smtClean="0">
                <a:solidFill>
                  <a:srgbClr val="FF0000"/>
                </a:solidFill>
              </a:rPr>
              <a:t>2.</a:t>
            </a:r>
            <a:r>
              <a:rPr lang="zh-CN" altLang="en-US" sz="2400" dirty="0" smtClean="0">
                <a:solidFill>
                  <a:srgbClr val="FF0000"/>
                </a:solidFill>
              </a:rPr>
              <a:t>流行腮腺炎：隔离期腮腺肿大完全消退</a:t>
            </a:r>
            <a:endParaRPr lang="en-US" altLang="zh-CN" sz="2400" dirty="0" smtClean="0">
              <a:solidFill>
                <a:srgbClr val="FF0000"/>
              </a:solidFill>
            </a:endParaRPr>
          </a:p>
          <a:p>
            <a:r>
              <a:rPr lang="en-US" altLang="zh-CN" sz="2400" dirty="0" smtClean="0">
                <a:solidFill>
                  <a:srgbClr val="FF0000"/>
                </a:solidFill>
              </a:rPr>
              <a:t>                       </a:t>
            </a:r>
            <a:r>
              <a:rPr lang="zh-CN" altLang="en-US" sz="2400" dirty="0" smtClean="0">
                <a:solidFill>
                  <a:srgbClr val="FF0000"/>
                </a:solidFill>
              </a:rPr>
              <a:t>接触者观察期</a:t>
            </a:r>
            <a:r>
              <a:rPr lang="en-US" altLang="zh-CN" sz="2400" dirty="0" smtClean="0">
                <a:solidFill>
                  <a:srgbClr val="FF0000"/>
                </a:solidFill>
              </a:rPr>
              <a:t>18d</a:t>
            </a:r>
          </a:p>
          <a:p>
            <a:r>
              <a:rPr lang="en-US" altLang="zh-CN" sz="2400" dirty="0" smtClean="0">
                <a:solidFill>
                  <a:srgbClr val="FF0000"/>
                </a:solidFill>
              </a:rPr>
              <a:t>3.</a:t>
            </a:r>
            <a:r>
              <a:rPr lang="zh-CN" altLang="en-US" sz="2400" dirty="0" smtClean="0">
                <a:solidFill>
                  <a:srgbClr val="FF0000"/>
                </a:solidFill>
              </a:rPr>
              <a:t>急性出血性结膜炎：隔离至症状完全消失</a:t>
            </a:r>
            <a:endParaRPr lang="en-US" altLang="zh-CN" sz="2400" dirty="0" smtClean="0">
              <a:solidFill>
                <a:srgbClr val="FF0000"/>
              </a:solidFill>
            </a:endParaRPr>
          </a:p>
          <a:p>
            <a:r>
              <a:rPr lang="zh-CN" altLang="en-US" sz="2400" dirty="0" smtClean="0">
                <a:solidFill>
                  <a:srgbClr val="FF0000"/>
                </a:solidFill>
              </a:rPr>
              <a:t>                                 接触者密切观察</a:t>
            </a:r>
            <a:endParaRPr lang="en-US" altLang="zh-CN" sz="2400" dirty="0" smtClean="0">
              <a:solidFill>
                <a:srgbClr val="FF0000"/>
              </a:solidFill>
            </a:endParaRPr>
          </a:p>
          <a:p>
            <a:r>
              <a:rPr lang="en-US" altLang="zh-CN" sz="2400" dirty="0" smtClean="0">
                <a:solidFill>
                  <a:srgbClr val="FF0000"/>
                </a:solidFill>
              </a:rPr>
              <a:t>4.</a:t>
            </a:r>
            <a:r>
              <a:rPr lang="zh-CN" altLang="en-US" sz="2400" dirty="0" smtClean="0">
                <a:solidFill>
                  <a:srgbClr val="FF0000"/>
                </a:solidFill>
              </a:rPr>
              <a:t>流感：隔离治疗退热后</a:t>
            </a:r>
            <a:r>
              <a:rPr lang="en-US" altLang="zh-CN" sz="2400" dirty="0" smtClean="0">
                <a:solidFill>
                  <a:srgbClr val="FF0000"/>
                </a:solidFill>
              </a:rPr>
              <a:t>2d</a:t>
            </a:r>
          </a:p>
          <a:p>
            <a:r>
              <a:rPr lang="en-US" altLang="zh-CN" sz="2400" dirty="0" smtClean="0">
                <a:solidFill>
                  <a:srgbClr val="FF0000"/>
                </a:solidFill>
              </a:rPr>
              <a:t>             </a:t>
            </a:r>
            <a:r>
              <a:rPr lang="zh-CN" altLang="en-US" sz="2400" dirty="0" smtClean="0">
                <a:solidFill>
                  <a:srgbClr val="FF0000"/>
                </a:solidFill>
              </a:rPr>
              <a:t>接触者观察</a:t>
            </a:r>
            <a:r>
              <a:rPr lang="en-US" altLang="zh-CN" sz="2400" dirty="0" smtClean="0">
                <a:solidFill>
                  <a:srgbClr val="FF0000"/>
                </a:solidFill>
              </a:rPr>
              <a:t>3d</a:t>
            </a:r>
            <a:endParaRPr lang="zh-CN" altLang="en-US" sz="2400" dirty="0">
              <a:solidFill>
                <a:srgbClr val="FF0000"/>
              </a:solidFill>
            </a:endParaRPr>
          </a:p>
          <a:p>
            <a:r>
              <a:rPr lang="en-US" altLang="zh-CN" sz="2400" dirty="0" smtClean="0"/>
              <a:t>5.</a:t>
            </a:r>
            <a:r>
              <a:rPr lang="zh-CN" altLang="en-US" sz="2400" dirty="0" smtClean="0"/>
              <a:t>猩红热：隔离至发病后</a:t>
            </a:r>
            <a:r>
              <a:rPr lang="en-US" altLang="zh-CN" sz="2400" dirty="0" smtClean="0"/>
              <a:t>6d</a:t>
            </a:r>
          </a:p>
          <a:p>
            <a:r>
              <a:rPr lang="en-US" altLang="zh-CN" sz="2400" dirty="0" smtClean="0"/>
              <a:t>               </a:t>
            </a:r>
            <a:r>
              <a:rPr lang="zh-CN" altLang="en-US" sz="2400" dirty="0" smtClean="0"/>
              <a:t>接触者观察</a:t>
            </a:r>
            <a:r>
              <a:rPr lang="en-US" altLang="zh-CN" sz="2400" dirty="0" smtClean="0"/>
              <a:t>7d</a:t>
            </a:r>
          </a:p>
          <a:p>
            <a:r>
              <a:rPr lang="en-US" altLang="zh-CN" sz="2400" dirty="0" smtClean="0"/>
              <a:t>6.</a:t>
            </a:r>
            <a:r>
              <a:rPr lang="zh-CN" altLang="en-US" sz="2400" dirty="0" smtClean="0"/>
              <a:t>手足口病：隔离治疗</a:t>
            </a:r>
            <a:r>
              <a:rPr lang="en-US" altLang="zh-CN" sz="2400" dirty="0" smtClean="0"/>
              <a:t>2w</a:t>
            </a:r>
          </a:p>
          <a:p>
            <a:r>
              <a:rPr lang="en-US" altLang="zh-CN" sz="2400" dirty="0" smtClean="0"/>
              <a:t>                  </a:t>
            </a:r>
            <a:r>
              <a:rPr lang="zh-CN" altLang="en-US" sz="2400" dirty="0" smtClean="0"/>
              <a:t>接触者观察</a:t>
            </a:r>
            <a:r>
              <a:rPr lang="en-US" altLang="zh-CN" sz="2400" dirty="0" smtClean="0"/>
              <a:t>3w</a:t>
            </a:r>
          </a:p>
          <a:p>
            <a:r>
              <a:rPr lang="en-US" altLang="zh-CN" sz="2400" dirty="0" smtClean="0"/>
              <a:t>        </a:t>
            </a:r>
            <a:endParaRPr lang="zh-CN" altLang="en-US" sz="2400" dirty="0"/>
          </a:p>
          <a:p>
            <a:r>
              <a:rPr lang="zh-CN" altLang="en-US" sz="2400" dirty="0"/>
              <a:t>  </a:t>
            </a:r>
            <a:endParaRPr lang="zh-CN" altLang="en-US" sz="2800" dirty="0">
              <a:solidFill>
                <a:srgbClr val="00B050"/>
              </a:solidFill>
            </a:endParaRPr>
          </a:p>
        </p:txBody>
      </p:sp>
      <p:pic>
        <p:nvPicPr>
          <p:cNvPr id="3" name="图片 2"/>
          <p:cNvPicPr>
            <a:picLocks noChangeAspect="1"/>
          </p:cNvPicPr>
          <p:nvPr/>
        </p:nvPicPr>
        <p:blipFill>
          <a:blip r:embed="rId2" cstate="print"/>
          <a:stretch>
            <a:fillRect/>
          </a:stretch>
        </p:blipFill>
        <p:spPr>
          <a:xfrm>
            <a:off x="152571" y="1325046"/>
            <a:ext cx="3809365" cy="3809365"/>
          </a:xfrm>
          <a:prstGeom prst="ellipse">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7" name="矩形 15"/>
          <p:cNvSpPr/>
          <p:nvPr/>
        </p:nvSpPr>
        <p:spPr>
          <a:xfrm>
            <a:off x="5395906" y="1313079"/>
            <a:ext cx="6342743"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ym typeface="+mn-ea"/>
              </a:rPr>
              <a:t>复课证明查验制度</a:t>
            </a:r>
            <a:endParaRPr lang="zh-CN" altLang="en-US" sz="3600" dirty="0">
              <a:solidFill>
                <a:schemeClr val="bg1"/>
              </a:solidFill>
              <a:cs typeface="+mn-ea"/>
              <a:sym typeface="+mn-lt"/>
            </a:endParaRPr>
          </a:p>
        </p:txBody>
      </p:sp>
      <p:sp>
        <p:nvSpPr>
          <p:cNvPr id="1048628" name="文本框 4" descr="#clear#"/>
          <p:cNvSpPr txBox="1"/>
          <p:nvPr/>
        </p:nvSpPr>
        <p:spPr>
          <a:xfrm>
            <a:off x="5185344" y="472465"/>
            <a:ext cx="981359" cy="769441"/>
          </a:xfrm>
          <a:prstGeom prst="rect">
            <a:avLst/>
          </a:prstGeom>
          <a:noFill/>
        </p:spPr>
        <p:txBody>
          <a:bodyPr wrap="none" rtlCol="0">
            <a:spAutoFit/>
          </a:bodyPr>
          <a:lstStyle>
            <a:defPPr>
              <a:defRPr lang="zh-CN"/>
            </a:defPPr>
            <a:lvl1pPr>
              <a:defRPr sz="13800" b="1">
                <a:cs typeface="+mn-ea"/>
              </a:defRPr>
            </a:lvl1pPr>
          </a:lstStyle>
          <a:p>
            <a:r>
              <a:rPr lang="en-US" sz="4400" b="0" dirty="0" smtClean="0">
                <a:sym typeface="+mn-lt"/>
              </a:rPr>
              <a:t>2.5</a:t>
            </a:r>
            <a:endParaRPr lang="en-US" sz="4400" b="0" dirty="0">
              <a:sym typeface="+mn-lt"/>
            </a:endParaRPr>
          </a:p>
        </p:txBody>
      </p:sp>
      <p:cxnSp>
        <p:nvCxnSpPr>
          <p:cNvPr id="3145733" name="直接连接符 3"/>
          <p:cNvCxnSpPr/>
          <p:nvPr/>
        </p:nvCxnSpPr>
        <p:spPr>
          <a:xfrm flipV="1">
            <a:off x="0" y="0"/>
            <a:ext cx="6096000" cy="685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33" name="文本框 19" descr="#clear#"/>
          <p:cNvSpPr txBox="1"/>
          <p:nvPr/>
        </p:nvSpPr>
        <p:spPr>
          <a:xfrm>
            <a:off x="5601972" y="2241550"/>
            <a:ext cx="5727065" cy="1077218"/>
          </a:xfrm>
          <a:prstGeom prst="rect">
            <a:avLst/>
          </a:prstGeom>
          <a:noFill/>
        </p:spPr>
        <p:txBody>
          <a:bodyPr vert="horz" wrap="square" rtlCol="0">
            <a:spAutoFit/>
          </a:bodyPr>
          <a:lstStyle/>
          <a:p>
            <a:r>
              <a:rPr lang="zh-CN" altLang="en-US" sz="3200" dirty="0"/>
              <a:t>建立学生传染病病愈返校复课医学证明查验制度。有记录。</a:t>
            </a:r>
          </a:p>
        </p:txBody>
      </p:sp>
      <p:pic>
        <p:nvPicPr>
          <p:cNvPr id="3" name="图片 2"/>
          <p:cNvPicPr>
            <a:picLocks noChangeAspect="1"/>
          </p:cNvPicPr>
          <p:nvPr/>
        </p:nvPicPr>
        <p:blipFill>
          <a:blip r:embed="rId2" cstate="print"/>
          <a:stretch>
            <a:fillRect/>
          </a:stretch>
        </p:blipFill>
        <p:spPr>
          <a:xfrm>
            <a:off x="479425" y="472442"/>
            <a:ext cx="4428491" cy="5925185"/>
          </a:xfrm>
          <a:prstGeom prst="ellipse">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7" name="矩形 8"/>
          <p:cNvSpPr/>
          <p:nvPr/>
        </p:nvSpPr>
        <p:spPr>
          <a:xfrm>
            <a:off x="2380867" y="207761"/>
            <a:ext cx="5764192"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cs typeface="+mn-ea"/>
                <a:sym typeface="+mn-lt"/>
              </a:rPr>
              <a:t>物资、消毒</a:t>
            </a:r>
            <a:endParaRPr lang="zh-CN" altLang="en-US" sz="3600" dirty="0">
              <a:cs typeface="+mn-ea"/>
              <a:sym typeface="+mn-lt"/>
            </a:endParaRPr>
          </a:p>
        </p:txBody>
      </p:sp>
      <p:sp>
        <p:nvSpPr>
          <p:cNvPr id="1048638" name="文本框 7" descr="#clear#"/>
          <p:cNvSpPr txBox="1"/>
          <p:nvPr/>
        </p:nvSpPr>
        <p:spPr>
          <a:xfrm>
            <a:off x="289562" y="106045"/>
            <a:ext cx="1943735" cy="923330"/>
          </a:xfrm>
          <a:prstGeom prst="rect">
            <a:avLst/>
          </a:prstGeom>
          <a:noFill/>
        </p:spPr>
        <p:txBody>
          <a:bodyPr wrap="square" rtlCol="0">
            <a:spAutoFit/>
          </a:bodyPr>
          <a:lstStyle/>
          <a:p>
            <a:r>
              <a:rPr lang="en-US" sz="5400" dirty="0" smtClean="0">
                <a:cs typeface="+mn-ea"/>
                <a:sym typeface="+mn-lt"/>
              </a:rPr>
              <a:t>2.6</a:t>
            </a:r>
            <a:endParaRPr lang="en-US" sz="5400" dirty="0">
              <a:cs typeface="+mn-ea"/>
              <a:sym typeface="+mn-lt"/>
            </a:endParaRPr>
          </a:p>
        </p:txBody>
      </p:sp>
      <p:cxnSp>
        <p:nvCxnSpPr>
          <p:cNvPr id="3145735" name="直接连接符 4"/>
          <p:cNvCxnSpPr/>
          <p:nvPr/>
        </p:nvCxnSpPr>
        <p:spPr>
          <a:xfrm flipH="1">
            <a:off x="6763658" y="3429000"/>
            <a:ext cx="5428343" cy="3429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40" name="文本框 10" descr="#clear#"/>
          <p:cNvSpPr txBox="1"/>
          <p:nvPr/>
        </p:nvSpPr>
        <p:spPr>
          <a:xfrm rot="16200000">
            <a:off x="2524453" y="201295"/>
            <a:ext cx="3477875" cy="6771005"/>
          </a:xfrm>
          <a:prstGeom prst="rect">
            <a:avLst/>
          </a:prstGeom>
          <a:noFill/>
        </p:spPr>
        <p:txBody>
          <a:bodyPr vert="eaVert" wrap="square" rtlCol="0">
            <a:spAutoFit/>
          </a:bodyPr>
          <a:lstStyle/>
          <a:p>
            <a:pPr marL="285750" indent="-285750">
              <a:buFont typeface="Arial" panose="020B0604020202020204" pitchFamily="34" charset="0"/>
              <a:buChar char="•"/>
            </a:pPr>
            <a:r>
              <a:rPr sz="2800" dirty="0" smtClean="0">
                <a:latin typeface="华文楷体" panose="02010600040101010101" pitchFamily="2" charset="-122"/>
                <a:ea typeface="华文楷体" panose="02010600040101010101" pitchFamily="2" charset="-122"/>
              </a:rPr>
              <a:t>学校根据可能发生的传染病疫情，按照学校规模、学生数量以及传染病预防控制要求储备一定数量的物资，并严格掌握使用期限。</a:t>
            </a:r>
          </a:p>
          <a:p>
            <a:pPr marL="285750" indent="-285750">
              <a:buFont typeface="Arial" panose="020B0604020202020204" pitchFamily="34" charset="0"/>
              <a:buChar char="•"/>
            </a:pPr>
            <a:r>
              <a:rPr lang="zh-CN" sz="2800" dirty="0" smtClean="0">
                <a:latin typeface="华文楷体" panose="02010600040101010101" pitchFamily="2" charset="-122"/>
                <a:ea typeface="华文楷体" panose="02010600040101010101" pitchFamily="2" charset="-122"/>
              </a:rPr>
              <a:t>对发生传染病的班级、宿舍等相关环境及时消毒并有记录。</a:t>
            </a:r>
          </a:p>
          <a:p>
            <a:pPr marL="285750" indent="-285750">
              <a:buFont typeface="Arial" panose="020B0604020202020204" pitchFamily="34" charset="0"/>
              <a:buChar char="•"/>
            </a:pPr>
            <a:endParaRPr lang="zh-CN" sz="2800" dirty="0" smtClean="0">
              <a:latin typeface="华文楷体" panose="02010600040101010101" pitchFamily="2" charset="-122"/>
              <a:ea typeface="华文楷体" panose="02010600040101010101" pitchFamily="2" charset="-122"/>
            </a:endParaRPr>
          </a:p>
          <a:p>
            <a:endParaRPr lang="zh-CN" altLang="en-US" dirty="0">
              <a:latin typeface="华文楷体" panose="02010600040101010101" pitchFamily="2" charset="-122"/>
              <a:ea typeface="华文楷体" panose="02010600040101010101" pitchFamily="2" charset="-122"/>
              <a:cs typeface="+mn-ea"/>
              <a:sym typeface="+mn-lt"/>
            </a:endParaRPr>
          </a:p>
        </p:txBody>
      </p:sp>
      <p:pic>
        <p:nvPicPr>
          <p:cNvPr id="2" name="图片 1"/>
          <p:cNvPicPr>
            <a:picLocks noChangeAspect="1"/>
          </p:cNvPicPr>
          <p:nvPr/>
        </p:nvPicPr>
        <p:blipFill>
          <a:blip r:embed="rId2" cstate="print"/>
          <a:stretch>
            <a:fillRect/>
          </a:stretch>
        </p:blipFill>
        <p:spPr>
          <a:xfrm>
            <a:off x="7514592" y="1966595"/>
            <a:ext cx="4543425" cy="3978910"/>
          </a:xfrm>
          <a:prstGeom prst="ellipse">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7" name="矩形 8"/>
          <p:cNvSpPr/>
          <p:nvPr/>
        </p:nvSpPr>
        <p:spPr>
          <a:xfrm>
            <a:off x="2141321" y="820383"/>
            <a:ext cx="4838215"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t>健康教育</a:t>
            </a:r>
            <a:endParaRPr lang="zh-CN" altLang="en-US" sz="3600" dirty="0">
              <a:cs typeface="+mn-ea"/>
              <a:sym typeface="+mn-lt"/>
            </a:endParaRPr>
          </a:p>
        </p:txBody>
      </p:sp>
      <p:sp>
        <p:nvSpPr>
          <p:cNvPr id="1048638" name="文本框 7" descr="#clear#"/>
          <p:cNvSpPr txBox="1"/>
          <p:nvPr/>
        </p:nvSpPr>
        <p:spPr>
          <a:xfrm>
            <a:off x="289367" y="106293"/>
            <a:ext cx="1990847" cy="923330"/>
          </a:xfrm>
          <a:prstGeom prst="rect">
            <a:avLst/>
          </a:prstGeom>
          <a:noFill/>
        </p:spPr>
        <p:txBody>
          <a:bodyPr wrap="square" rtlCol="0">
            <a:spAutoFit/>
          </a:bodyPr>
          <a:lstStyle/>
          <a:p>
            <a:r>
              <a:rPr lang="en-US" altLang="zh-CN" sz="5400" dirty="0" smtClean="0">
                <a:cs typeface="+mn-ea"/>
                <a:sym typeface="+mn-lt"/>
              </a:rPr>
              <a:t>3.1</a:t>
            </a:r>
            <a:endParaRPr lang="zh-CN" altLang="en-US" sz="5400" dirty="0">
              <a:cs typeface="+mn-ea"/>
              <a:sym typeface="+mn-lt"/>
            </a:endParaRPr>
          </a:p>
        </p:txBody>
      </p:sp>
      <p:cxnSp>
        <p:nvCxnSpPr>
          <p:cNvPr id="3145735" name="直接连接符 4"/>
          <p:cNvCxnSpPr/>
          <p:nvPr/>
        </p:nvCxnSpPr>
        <p:spPr>
          <a:xfrm flipH="1">
            <a:off x="6763658" y="3429000"/>
            <a:ext cx="5428343" cy="3429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40" name="文本框 10" descr="#clear#"/>
          <p:cNvSpPr txBox="1"/>
          <p:nvPr/>
        </p:nvSpPr>
        <p:spPr>
          <a:xfrm rot="16200000">
            <a:off x="1540261" y="524834"/>
            <a:ext cx="4616648" cy="6771192"/>
          </a:xfrm>
          <a:prstGeom prst="rect">
            <a:avLst/>
          </a:prstGeom>
          <a:noFill/>
        </p:spPr>
        <p:txBody>
          <a:bodyPr vert="eaVert" wrap="square" rtlCol="0">
            <a:spAutoFit/>
          </a:bodyPr>
          <a:lstStyle/>
          <a:p>
            <a:r>
              <a:rPr lang="en-US" altLang="zh-CN" dirty="0" smtClean="0"/>
              <a:t>1</a:t>
            </a:r>
            <a:r>
              <a:rPr lang="zh-CN" altLang="en-US" dirty="0" smtClean="0"/>
              <a:t>、学校每学期都应安排日常的传染病预防控制健康教</a:t>
            </a:r>
          </a:p>
          <a:p>
            <a:r>
              <a:rPr lang="zh-CN" altLang="en-US" dirty="0" smtClean="0"/>
              <a:t>育，利用课堂、讲座、板报、广播等多种形式对学生进行有</a:t>
            </a:r>
          </a:p>
          <a:p>
            <a:r>
              <a:rPr lang="zh-CN" altLang="en-US" dirty="0" smtClean="0"/>
              <a:t>针对性的传染病预防控制知识教育，内容包括常见传染病的</a:t>
            </a:r>
          </a:p>
          <a:p>
            <a:r>
              <a:rPr lang="zh-CN" altLang="en-US" dirty="0" smtClean="0"/>
              <a:t>基本知识、传播途径和预防措施，提高学生对传染病的预防</a:t>
            </a:r>
          </a:p>
          <a:p>
            <a:r>
              <a:rPr lang="zh-CN" altLang="en-US" dirty="0" smtClean="0"/>
              <a:t>控制意识和应对能力。</a:t>
            </a:r>
          </a:p>
          <a:p>
            <a:r>
              <a:rPr lang="zh-CN" altLang="en-US" dirty="0" smtClean="0"/>
              <a:t> </a:t>
            </a:r>
          </a:p>
          <a:p>
            <a:r>
              <a:rPr lang="en-US" altLang="zh-CN" dirty="0" smtClean="0"/>
              <a:t>2</a:t>
            </a:r>
            <a:r>
              <a:rPr lang="zh-CN" altLang="en-US" dirty="0" smtClean="0"/>
              <a:t>、学校应积极开展对教职员工的传染病预防控制健康</a:t>
            </a:r>
          </a:p>
          <a:p>
            <a:r>
              <a:rPr lang="zh-CN" altLang="en-US" dirty="0" smtClean="0"/>
              <a:t>教育，提高其对传染病的应对能力。</a:t>
            </a:r>
          </a:p>
          <a:p>
            <a:r>
              <a:rPr lang="zh-CN" altLang="en-US" dirty="0" smtClean="0"/>
              <a:t> </a:t>
            </a:r>
          </a:p>
          <a:p>
            <a:r>
              <a:rPr lang="en-US" altLang="zh-CN" dirty="0" smtClean="0"/>
              <a:t>3</a:t>
            </a:r>
            <a:r>
              <a:rPr lang="zh-CN" altLang="en-US" dirty="0" smtClean="0"/>
              <a:t>、学校可根据传染病预防的需要对学生家长开展传染</a:t>
            </a:r>
          </a:p>
          <a:p>
            <a:r>
              <a:rPr lang="zh-CN" altLang="en-US" dirty="0" smtClean="0"/>
              <a:t>病预防控制健康教育，告知其配合学校传染病预防控制工</a:t>
            </a:r>
          </a:p>
          <a:p>
            <a:r>
              <a:rPr lang="zh-CN" altLang="en-US" dirty="0" smtClean="0"/>
              <a:t>作。</a:t>
            </a:r>
            <a:endParaRPr lang="en-US" altLang="zh-CN" dirty="0" smtClean="0"/>
          </a:p>
          <a:p>
            <a:r>
              <a:rPr lang="en-US" altLang="zh-CN" dirty="0" smtClean="0"/>
              <a:t>4</a:t>
            </a:r>
            <a:r>
              <a:rPr lang="zh-CN" altLang="en-US" dirty="0" smtClean="0"/>
              <a:t>、印证材料：</a:t>
            </a:r>
            <a:endParaRPr lang="en-US" altLang="zh-CN" dirty="0" smtClean="0"/>
          </a:p>
          <a:p>
            <a:r>
              <a:rPr lang="zh-CN" altLang="en-US" dirty="0" smtClean="0"/>
              <a:t>       课表  工作计划  展板  等</a:t>
            </a:r>
          </a:p>
          <a:p>
            <a:endParaRPr lang="en-US" altLang="zh-CN" dirty="0" smtClean="0">
              <a:latin typeface="华文楷体" panose="02010600040101010101" pitchFamily="2" charset="-122"/>
              <a:ea typeface="华文楷体" panose="02010600040101010101" pitchFamily="2" charset="-122"/>
            </a:endParaRPr>
          </a:p>
          <a:p>
            <a:endParaRPr lang="zh-CN" altLang="en-US" dirty="0">
              <a:latin typeface="华文楷体" panose="02010600040101010101" pitchFamily="2" charset="-122"/>
              <a:ea typeface="华文楷体" panose="02010600040101010101" pitchFamily="2" charset="-122"/>
              <a:cs typeface="+mn-ea"/>
              <a:sym typeface="+mn-lt"/>
            </a:endParaRPr>
          </a:p>
        </p:txBody>
      </p:sp>
      <p:pic>
        <p:nvPicPr>
          <p:cNvPr id="41986" name="Picture 2" descr="https://ss0.bdstatic.com/70cFvHSh_Q1YnxGkpoWK1HF6hhy/it/u=42572670,3323682282&amp;fm=11&amp;gp=0.jpg"/>
          <p:cNvPicPr>
            <a:picLocks noChangeAspect="1" noChangeArrowheads="1"/>
          </p:cNvPicPr>
          <p:nvPr/>
        </p:nvPicPr>
        <p:blipFill>
          <a:blip r:embed="rId2" cstate="print"/>
          <a:srcRect/>
          <a:stretch>
            <a:fillRect/>
          </a:stretch>
        </p:blipFill>
        <p:spPr bwMode="auto">
          <a:xfrm>
            <a:off x="6405905" y="1869312"/>
            <a:ext cx="5379991" cy="3570790"/>
          </a:xfrm>
          <a:prstGeom prst="ellipse">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8012725_123019780255_2_看图王.jpg"/>
          <p:cNvPicPr>
            <a:picLocks noChangeAspect="1" noChangeArrowheads="1"/>
          </p:cNvPicPr>
          <p:nvPr/>
        </p:nvPicPr>
        <p:blipFill>
          <a:blip r:embed="rId2" cstate="print"/>
          <a:srcRect/>
          <a:stretch>
            <a:fillRect/>
          </a:stretch>
        </p:blipFill>
        <p:spPr bwMode="auto">
          <a:xfrm>
            <a:off x="-436346" y="-125128"/>
            <a:ext cx="12628346" cy="7333307"/>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0" y="0"/>
            <a:ext cx="12066873" cy="72608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Documents\Tencent Files\578842729\Image\C2C\_ZBL6$O{{J%F}][UG4K1W(1.jpg"/>
          <p:cNvPicPr>
            <a:picLocks noChangeAspect="1" noChangeArrowheads="1"/>
          </p:cNvPicPr>
          <p:nvPr/>
        </p:nvPicPr>
        <p:blipFill>
          <a:blip r:embed="rId3" cstate="print"/>
          <a:srcRect/>
          <a:stretch>
            <a:fillRect/>
          </a:stretch>
        </p:blipFill>
        <p:spPr bwMode="auto">
          <a:xfrm>
            <a:off x="0" y="-200025"/>
            <a:ext cx="12192000" cy="7267575"/>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b90e7bec54e736d14bfda4589b504fc2d46269f7.jpg"/>
          <p:cNvPicPr>
            <a:picLocks noChangeAspect="1"/>
          </p:cNvPicPr>
          <p:nvPr/>
        </p:nvPicPr>
        <p:blipFill>
          <a:blip r:embed="rId2" cstate="print"/>
          <a:stretch>
            <a:fillRect/>
          </a:stretch>
        </p:blipFill>
        <p:spPr>
          <a:xfrm>
            <a:off x="0" y="-285749"/>
            <a:ext cx="12192000" cy="728662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6" name="矩形 13"/>
          <p:cNvSpPr/>
          <p:nvPr/>
        </p:nvSpPr>
        <p:spPr>
          <a:xfrm>
            <a:off x="406483" y="285497"/>
            <a:ext cx="6342743" cy="1589601"/>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145731" name="直接连接符 4"/>
          <p:cNvCxnSpPr/>
          <p:nvPr/>
        </p:nvCxnSpPr>
        <p:spPr>
          <a:xfrm flipH="1">
            <a:off x="6100685" y="0"/>
            <a:ext cx="6091316" cy="685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20" name="文本框 11" descr="#clear#"/>
          <p:cNvSpPr txBox="1"/>
          <p:nvPr/>
        </p:nvSpPr>
        <p:spPr>
          <a:xfrm>
            <a:off x="682906" y="2152892"/>
            <a:ext cx="5648447" cy="3416320"/>
          </a:xfrm>
          <a:prstGeom prst="rect">
            <a:avLst/>
          </a:prstGeom>
          <a:noFill/>
        </p:spPr>
        <p:txBody>
          <a:bodyPr vert="horz" wrap="square" rtlCol="0">
            <a:spAutoFit/>
          </a:bodyPr>
          <a:lstStyle/>
          <a:p>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rPr>
              <a:t>  1、学校应落实学生健康管理制度，认真做好学生体检和健康筛查的组织工作。  </a:t>
            </a:r>
            <a:endParaRPr lang="en-US" altLang="zh-CN" sz="2400" dirty="0" smtClean="0">
              <a:latin typeface="华文楷体" panose="02010600040101010101" pitchFamily="2" charset="-122"/>
              <a:ea typeface="华文楷体" panose="02010600040101010101" pitchFamily="2" charset="-122"/>
              <a:cs typeface="Arial Unicode MS" panose="020B0604020202020204" pitchFamily="34" charset="-122"/>
            </a:endParaRPr>
          </a:p>
          <a:p>
            <a:endParaRPr lang="en-US" altLang="zh-CN" sz="2400" dirty="0" smtClean="0">
              <a:latin typeface="华文楷体" panose="02010600040101010101" pitchFamily="2" charset="-122"/>
              <a:ea typeface="华文楷体" panose="02010600040101010101" pitchFamily="2" charset="-122"/>
              <a:cs typeface="Arial Unicode MS" panose="020B0604020202020204" pitchFamily="34" charset="-122"/>
            </a:endParaRPr>
          </a:p>
          <a:p>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rPr>
              <a:t>2、学校教职员工中的传染病病人、病原携带者和疑似传染病病人，在传染期内或者在排除传染病前，不得从事法律、行政法规和国务院卫生行政部门规定禁止的易使该传染病扩散的工作。</a:t>
            </a:r>
          </a:p>
          <a:p>
            <a:endPar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endParaRPr>
          </a:p>
        </p:txBody>
      </p:sp>
      <p:sp>
        <p:nvSpPr>
          <p:cNvPr id="1048621" name="文本框 14" descr="#clear#"/>
          <p:cNvSpPr txBox="1"/>
          <p:nvPr/>
        </p:nvSpPr>
        <p:spPr>
          <a:xfrm>
            <a:off x="3418277" y="688353"/>
            <a:ext cx="492443" cy="1569660"/>
          </a:xfrm>
          <a:prstGeom prst="rect">
            <a:avLst/>
          </a:prstGeom>
          <a:noFill/>
        </p:spPr>
        <p:txBody>
          <a:bodyPr wrap="none" rtlCol="0">
            <a:spAutoFit/>
          </a:bodyPr>
          <a:lstStyle/>
          <a:p>
            <a:r>
              <a:rPr lang="en-US" altLang="zh-CN" sz="9600" b="1" dirty="0" smtClean="0">
                <a:solidFill>
                  <a:srgbClr val="16A8A8"/>
                </a:solidFill>
                <a:cs typeface="+mn-ea"/>
                <a:sym typeface="+mn-lt"/>
              </a:rPr>
              <a:t> </a:t>
            </a:r>
            <a:endParaRPr lang="zh-CN" altLang="en-US" sz="9600" b="1" dirty="0">
              <a:solidFill>
                <a:srgbClr val="16A8A8"/>
              </a:solidFill>
              <a:cs typeface="+mn-ea"/>
              <a:sym typeface="+mn-lt"/>
            </a:endParaRPr>
          </a:p>
        </p:txBody>
      </p:sp>
      <p:sp>
        <p:nvSpPr>
          <p:cNvPr id="1048622" name="文本框 16" descr="#clear#"/>
          <p:cNvSpPr txBox="1"/>
          <p:nvPr/>
        </p:nvSpPr>
        <p:spPr>
          <a:xfrm>
            <a:off x="520014" y="514515"/>
            <a:ext cx="4349268" cy="1015663"/>
          </a:xfrm>
          <a:prstGeom prst="rect">
            <a:avLst/>
          </a:prstGeom>
          <a:noFill/>
        </p:spPr>
        <p:txBody>
          <a:bodyPr wrap="none" rtlCol="0">
            <a:spAutoFit/>
          </a:bodyPr>
          <a:lstStyle>
            <a:defPPr>
              <a:defRPr lang="zh-CN"/>
            </a:defPPr>
            <a:lvl1pPr>
              <a:defRPr sz="13800" b="1">
                <a:cs typeface="+mn-ea"/>
              </a:defRPr>
            </a:lvl1pPr>
          </a:lstStyle>
          <a:p>
            <a:pPr algn="l"/>
            <a:r>
              <a:rPr lang="en-US" sz="6000" b="0" dirty="0" smtClean="0">
                <a:sym typeface="+mn-lt"/>
              </a:rPr>
              <a:t>3</a:t>
            </a:r>
            <a:r>
              <a:rPr lang="en-US" altLang="zh-CN" sz="6000" b="0" dirty="0" smtClean="0">
                <a:sym typeface="+mn-lt"/>
              </a:rPr>
              <a:t>.2</a:t>
            </a:r>
            <a:r>
              <a:rPr lang="en-US" sz="6000" b="0" dirty="0" smtClean="0">
                <a:sym typeface="+mn-lt"/>
              </a:rPr>
              <a:t>健康管理</a:t>
            </a:r>
          </a:p>
        </p:txBody>
      </p:sp>
      <p:pic>
        <p:nvPicPr>
          <p:cNvPr id="2" name="图片 1"/>
          <p:cNvPicPr>
            <a:picLocks noChangeAspect="1"/>
          </p:cNvPicPr>
          <p:nvPr/>
        </p:nvPicPr>
        <p:blipFill>
          <a:blip r:embed="rId2" cstate="print"/>
          <a:srcRect l="9614" r="10280"/>
          <a:stretch>
            <a:fillRect/>
          </a:stretch>
        </p:blipFill>
        <p:spPr>
          <a:xfrm>
            <a:off x="7454900" y="1631315"/>
            <a:ext cx="4047491" cy="3789680"/>
          </a:xfrm>
          <a:prstGeom prst="ellipse">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6" name="矩形 13"/>
          <p:cNvSpPr/>
          <p:nvPr/>
        </p:nvSpPr>
        <p:spPr>
          <a:xfrm>
            <a:off x="1680201" y="271549"/>
            <a:ext cx="6342743"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sym typeface="+mn-ea"/>
              </a:rPr>
              <a:t>免疫规划的管理</a:t>
            </a:r>
            <a:endParaRPr lang="zh-CN" altLang="en-US" sz="4800" dirty="0" smtClean="0">
              <a:cs typeface="+mn-ea"/>
              <a:sym typeface="+mn-ea"/>
            </a:endParaRPr>
          </a:p>
        </p:txBody>
      </p:sp>
      <p:cxnSp>
        <p:nvCxnSpPr>
          <p:cNvPr id="3145731" name="直接连接符 4"/>
          <p:cNvCxnSpPr/>
          <p:nvPr/>
        </p:nvCxnSpPr>
        <p:spPr>
          <a:xfrm flipH="1">
            <a:off x="6100685" y="0"/>
            <a:ext cx="6091316" cy="685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20" name="文本框 11" descr="#clear#"/>
          <p:cNvSpPr txBox="1"/>
          <p:nvPr/>
        </p:nvSpPr>
        <p:spPr>
          <a:xfrm>
            <a:off x="711782" y="1594628"/>
            <a:ext cx="5648447" cy="4154984"/>
          </a:xfrm>
          <a:prstGeom prst="rect">
            <a:avLst/>
          </a:prstGeom>
          <a:noFill/>
        </p:spPr>
        <p:txBody>
          <a:bodyPr vert="horz" wrap="square" rtlCol="0">
            <a:spAutoFit/>
          </a:bodyPr>
          <a:lstStyle/>
          <a:p>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rPr>
              <a:t>   1、学校应在学生（托幼、小学生）入学时查验预防接种证，发现未依照国家免疫规划受种的学生，应当向所在地的县级疾病预防控制机构或者学生居住地承担预防接种工作的接种单位报告，并配合疾病预防控制机构或者接种单位督促监护人在学生入学后及时到接种单位补种。 </a:t>
            </a:r>
          </a:p>
          <a:p>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rPr>
              <a:t>   2、学校应按照县级以上人民政府或国务院卫生主管部门的决定，积极配合卫生部门组织学生进行疫苗接种。</a:t>
            </a:r>
          </a:p>
        </p:txBody>
      </p:sp>
      <p:sp>
        <p:nvSpPr>
          <p:cNvPr id="1048622" name="文本框 16" descr="#clear#"/>
          <p:cNvSpPr txBox="1"/>
          <p:nvPr/>
        </p:nvSpPr>
        <p:spPr>
          <a:xfrm>
            <a:off x="554737" y="190424"/>
            <a:ext cx="981359" cy="769441"/>
          </a:xfrm>
          <a:prstGeom prst="rect">
            <a:avLst/>
          </a:prstGeom>
          <a:noFill/>
        </p:spPr>
        <p:txBody>
          <a:bodyPr wrap="none" rtlCol="0">
            <a:spAutoFit/>
          </a:bodyPr>
          <a:lstStyle>
            <a:defPPr>
              <a:defRPr lang="zh-CN"/>
            </a:defPPr>
            <a:lvl1pPr>
              <a:defRPr sz="13800" b="1">
                <a:cs typeface="+mn-ea"/>
              </a:defRPr>
            </a:lvl1pPr>
          </a:lstStyle>
          <a:p>
            <a:r>
              <a:rPr lang="en-US" sz="4400" b="0" dirty="0" smtClean="0">
                <a:sym typeface="+mn-lt"/>
              </a:rPr>
              <a:t>3.3</a:t>
            </a:r>
            <a:endParaRPr lang="en-US" sz="4400" b="0" dirty="0">
              <a:sym typeface="+mn-lt"/>
            </a:endParaRPr>
          </a:p>
        </p:txBody>
      </p:sp>
      <p:pic>
        <p:nvPicPr>
          <p:cNvPr id="4" name="图片 3"/>
          <p:cNvPicPr>
            <a:picLocks noChangeAspect="1"/>
          </p:cNvPicPr>
          <p:nvPr/>
        </p:nvPicPr>
        <p:blipFill>
          <a:blip r:embed="rId2" cstate="print"/>
          <a:stretch>
            <a:fillRect/>
          </a:stretch>
        </p:blipFill>
        <p:spPr>
          <a:xfrm>
            <a:off x="7671436" y="1767842"/>
            <a:ext cx="3653155" cy="3653155"/>
          </a:xfrm>
          <a:prstGeom prst="ellipse">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7" name="矩形 15"/>
          <p:cNvSpPr/>
          <p:nvPr/>
        </p:nvSpPr>
        <p:spPr>
          <a:xfrm>
            <a:off x="5359692" y="1304025"/>
            <a:ext cx="6342743"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t>学校传染病防控</a:t>
            </a:r>
            <a:endParaRPr lang="zh-CN" altLang="en-US" sz="3600" dirty="0">
              <a:solidFill>
                <a:schemeClr val="bg1"/>
              </a:solidFill>
              <a:cs typeface="+mn-ea"/>
              <a:sym typeface="+mn-lt"/>
            </a:endParaRPr>
          </a:p>
        </p:txBody>
      </p:sp>
      <p:sp>
        <p:nvSpPr>
          <p:cNvPr id="1048628" name="文本框 4" descr="#clear#"/>
          <p:cNvSpPr txBox="1"/>
          <p:nvPr/>
        </p:nvSpPr>
        <p:spPr>
          <a:xfrm>
            <a:off x="5185344" y="472465"/>
            <a:ext cx="981359" cy="769441"/>
          </a:xfrm>
          <a:prstGeom prst="rect">
            <a:avLst/>
          </a:prstGeom>
          <a:noFill/>
        </p:spPr>
        <p:txBody>
          <a:bodyPr wrap="none" rtlCol="0">
            <a:spAutoFit/>
          </a:bodyPr>
          <a:lstStyle>
            <a:defPPr>
              <a:defRPr lang="zh-CN"/>
            </a:defPPr>
            <a:lvl1pPr>
              <a:defRPr sz="13800" b="1">
                <a:cs typeface="+mn-ea"/>
              </a:defRPr>
            </a:lvl1pPr>
          </a:lstStyle>
          <a:p>
            <a:r>
              <a:rPr lang="en-US" altLang="zh-CN" sz="4400" b="0" dirty="0" smtClean="0">
                <a:sym typeface="+mn-lt"/>
              </a:rPr>
              <a:t>1.1</a:t>
            </a:r>
            <a:endParaRPr lang="zh-CN" altLang="en-US" sz="4400" b="0" dirty="0">
              <a:sym typeface="+mn-lt"/>
            </a:endParaRPr>
          </a:p>
        </p:txBody>
      </p:sp>
      <p:cxnSp>
        <p:nvCxnSpPr>
          <p:cNvPr id="3145733" name="直接连接符 3"/>
          <p:cNvCxnSpPr/>
          <p:nvPr/>
        </p:nvCxnSpPr>
        <p:spPr>
          <a:xfrm flipV="1">
            <a:off x="0" y="0"/>
            <a:ext cx="6096000" cy="685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33" name="文本框 19" descr="#clear#"/>
          <p:cNvSpPr txBox="1"/>
          <p:nvPr/>
        </p:nvSpPr>
        <p:spPr>
          <a:xfrm>
            <a:off x="5602124" y="2241837"/>
            <a:ext cx="5803163" cy="4031873"/>
          </a:xfrm>
          <a:prstGeom prst="rect">
            <a:avLst/>
          </a:prstGeom>
          <a:noFill/>
        </p:spPr>
        <p:txBody>
          <a:bodyPr vert="horz" wrap="square" rtlCol="0">
            <a:spAutoFit/>
          </a:bodyPr>
          <a:lstStyle/>
          <a:p>
            <a:r>
              <a:rPr lang="zh-CN" altLang="en-US" sz="2000" dirty="0" smtClean="0"/>
              <a:t>学校是传染病的高发地：</a:t>
            </a:r>
          </a:p>
          <a:p>
            <a:r>
              <a:rPr lang="en-US" altLang="zh-CN" sz="2000" dirty="0" smtClean="0"/>
              <a:t>1.</a:t>
            </a:r>
            <a:r>
              <a:rPr lang="zh-CN" altLang="en-US" sz="2000" dirty="0" smtClean="0"/>
              <a:t>学校传染病极易发生</a:t>
            </a:r>
            <a:endParaRPr lang="en-US" altLang="zh-CN" sz="2000" dirty="0" smtClean="0"/>
          </a:p>
          <a:p>
            <a:r>
              <a:rPr lang="zh-CN" altLang="en-US" sz="2000" dirty="0" smtClean="0"/>
              <a:t>人群高度集中、卫生设施、卫生制度、卫生习惯</a:t>
            </a:r>
            <a:endParaRPr lang="en-US" altLang="zh-CN" sz="2000" dirty="0" smtClean="0"/>
          </a:p>
          <a:p>
            <a:r>
              <a:rPr lang="en-US" altLang="zh-CN" sz="2000" dirty="0" smtClean="0"/>
              <a:t>2.</a:t>
            </a:r>
            <a:r>
              <a:rPr lang="zh-CN" altLang="en-US" sz="2000" dirty="0" smtClean="0"/>
              <a:t>学校传染病容易流行</a:t>
            </a:r>
            <a:endParaRPr lang="en-US" altLang="zh-CN" sz="2000" dirty="0" smtClean="0"/>
          </a:p>
          <a:p>
            <a:r>
              <a:rPr lang="zh-CN" altLang="en-US" sz="2000" dirty="0" smtClean="0"/>
              <a:t>学生来去范围广</a:t>
            </a:r>
            <a:endParaRPr lang="en-US" altLang="zh-CN" sz="2000" dirty="0" smtClean="0"/>
          </a:p>
          <a:p>
            <a:r>
              <a:rPr lang="en-US" altLang="zh-CN" sz="2000" dirty="0" smtClean="0"/>
              <a:t>3.</a:t>
            </a:r>
            <a:r>
              <a:rPr lang="zh-CN" altLang="en-US" sz="2000" dirty="0" smtClean="0"/>
              <a:t>学校是传染病的集散场所</a:t>
            </a:r>
            <a:endParaRPr lang="en-US" altLang="zh-CN" sz="2000" dirty="0" smtClean="0"/>
          </a:p>
          <a:p>
            <a:r>
              <a:rPr lang="zh-CN" altLang="en-US" sz="2000" dirty="0" smtClean="0"/>
              <a:t>易感者密度高、传染源易进入学校、人群集中</a:t>
            </a:r>
            <a:endParaRPr lang="en-US" altLang="zh-CN" sz="2000" dirty="0" smtClean="0"/>
          </a:p>
          <a:p>
            <a:r>
              <a:rPr lang="en-US" altLang="zh-CN" sz="2000" dirty="0" smtClean="0"/>
              <a:t>4.</a:t>
            </a:r>
            <a:r>
              <a:rPr lang="zh-CN" altLang="en-US" sz="2000" dirty="0" smtClean="0"/>
              <a:t>学校传染病的季节性变化</a:t>
            </a:r>
            <a:endParaRPr lang="en-US" altLang="zh-CN" sz="2000" dirty="0" smtClean="0"/>
          </a:p>
          <a:p>
            <a:r>
              <a:rPr lang="zh-CN" altLang="en-US" sz="2000" dirty="0" smtClean="0"/>
              <a:t>冬春季呼吸道、夏秋季肠道、</a:t>
            </a:r>
            <a:endParaRPr lang="en-US" altLang="zh-CN" sz="2000" dirty="0" smtClean="0"/>
          </a:p>
          <a:p>
            <a:r>
              <a:rPr lang="en-US" altLang="zh-CN" sz="2000" dirty="0" smtClean="0"/>
              <a:t>5.</a:t>
            </a:r>
            <a:r>
              <a:rPr lang="zh-CN" altLang="en-US" sz="2000" dirty="0" smtClean="0"/>
              <a:t>学校传染病的年龄特点：青少年易感</a:t>
            </a:r>
            <a:endParaRPr lang="en-US" altLang="zh-CN" sz="2000" dirty="0" smtClean="0"/>
          </a:p>
          <a:p>
            <a:endParaRPr lang="en-US" altLang="zh-CN" sz="2000" dirty="0" smtClean="0"/>
          </a:p>
          <a:p>
            <a:endParaRPr lang="en-US" altLang="zh-CN" dirty="0" smtClean="0"/>
          </a:p>
          <a:p>
            <a:endParaRPr lang="zh-CN" altLang="en-US" dirty="0"/>
          </a:p>
        </p:txBody>
      </p:sp>
      <p:pic>
        <p:nvPicPr>
          <p:cNvPr id="65539" name="Picture 3" descr="https://ss0.bdstatic.com/70cFuHSh_Q1YnxGkpoWK1HF6hhy/it/u=3023285685,952819645&amp;fm=23&amp;gp=0.jpg"/>
          <p:cNvPicPr>
            <a:picLocks noChangeAspect="1" noChangeArrowheads="1"/>
          </p:cNvPicPr>
          <p:nvPr/>
        </p:nvPicPr>
        <p:blipFill>
          <a:blip r:embed="rId2" cstate="print"/>
          <a:srcRect/>
          <a:stretch>
            <a:fillRect/>
          </a:stretch>
        </p:blipFill>
        <p:spPr bwMode="auto">
          <a:xfrm>
            <a:off x="872489" y="1631315"/>
            <a:ext cx="4144011" cy="3413760"/>
          </a:xfrm>
          <a:prstGeom prst="ellipse">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6" name="矩形 13"/>
          <p:cNvSpPr/>
          <p:nvPr/>
        </p:nvSpPr>
        <p:spPr>
          <a:xfrm>
            <a:off x="491146" y="488786"/>
            <a:ext cx="6342743"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145731" name="直接连接符 4"/>
          <p:cNvCxnSpPr/>
          <p:nvPr/>
        </p:nvCxnSpPr>
        <p:spPr>
          <a:xfrm flipH="1">
            <a:off x="6100685" y="0"/>
            <a:ext cx="6091316" cy="685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19" name="文本框 5" descr="#clear#"/>
          <p:cNvSpPr txBox="1"/>
          <p:nvPr/>
        </p:nvSpPr>
        <p:spPr>
          <a:xfrm>
            <a:off x="606550" y="426892"/>
            <a:ext cx="6335389" cy="830997"/>
          </a:xfrm>
          <a:prstGeom prst="rect">
            <a:avLst/>
          </a:prstGeom>
          <a:noFill/>
        </p:spPr>
        <p:txBody>
          <a:bodyPr wrap="none" rtlCol="0">
            <a:spAutoFit/>
          </a:bodyPr>
          <a:lstStyle/>
          <a:p>
            <a:r>
              <a:rPr lang="en-US" altLang="zh-CN" sz="4800" dirty="0" smtClean="0">
                <a:cs typeface="+mn-ea"/>
                <a:sym typeface="+mn-lt"/>
              </a:rPr>
              <a:t>4.</a:t>
            </a:r>
            <a:r>
              <a:rPr lang="zh-CN" altLang="en-US" sz="4000" dirty="0" smtClean="0">
                <a:cs typeface="+mn-ea"/>
                <a:sym typeface="+mn-lt"/>
              </a:rPr>
              <a:t>学校结核病、艾滋病防控</a:t>
            </a:r>
          </a:p>
        </p:txBody>
      </p:sp>
      <p:sp>
        <p:nvSpPr>
          <p:cNvPr id="1048620" name="文本框 11" descr="#clear#"/>
          <p:cNvSpPr txBox="1"/>
          <p:nvPr/>
        </p:nvSpPr>
        <p:spPr>
          <a:xfrm>
            <a:off x="606706" y="1577583"/>
            <a:ext cx="5648447" cy="4154984"/>
          </a:xfrm>
          <a:prstGeom prst="rect">
            <a:avLst/>
          </a:prstGeom>
          <a:noFill/>
        </p:spPr>
        <p:txBody>
          <a:bodyPr vert="horz" wrap="square" rtlCol="0">
            <a:spAutoFit/>
          </a:bodyPr>
          <a:lstStyle/>
          <a:p>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rPr>
              <a:t>   结核病是由结核杆菌感染引起的慢性传染病。结核菌可能侵入人体全身各种器官，但主要侵犯肺脏，称为肺结核病。</a:t>
            </a:r>
          </a:p>
          <a:p>
            <a:endPar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endParaRPr>
          </a:p>
          <a:p>
            <a:r>
              <a:rPr lang="zh-CN" altLang="en-US" sz="2400" dirty="0" smtClean="0">
                <a:latin typeface="宋体" pitchFamily="2" charset="-122"/>
              </a:rPr>
              <a:t>艾滋病全称为获得性免疫缺陷综合征（简称 </a:t>
            </a:r>
            <a:r>
              <a:rPr lang="en-US" altLang="zh-CN" sz="2400" dirty="0" smtClean="0">
                <a:latin typeface="宋体" pitchFamily="2" charset="-122"/>
              </a:rPr>
              <a:t>A I D S)</a:t>
            </a:r>
            <a:r>
              <a:rPr lang="zh-CN" altLang="en-US" sz="2400" dirty="0" smtClean="0">
                <a:latin typeface="宋体" pitchFamily="2" charset="-122"/>
              </a:rPr>
              <a:t>，是由人免疫缺陷病毒</a:t>
            </a:r>
            <a:r>
              <a:rPr lang="en-US" altLang="zh-CN" sz="2400" dirty="0" smtClean="0">
                <a:latin typeface="宋体" pitchFamily="2" charset="-122"/>
              </a:rPr>
              <a:t>(HIV) </a:t>
            </a:r>
            <a:r>
              <a:rPr lang="zh-CN" altLang="en-US" sz="2400" dirty="0" smtClean="0">
                <a:latin typeface="宋体" pitchFamily="2" charset="-122"/>
              </a:rPr>
              <a:t>引起一种极具特殊的恶性传染病</a:t>
            </a:r>
            <a:r>
              <a:rPr lang="zh-CN" altLang="en-US" sz="2400" dirty="0" smtClean="0">
                <a:solidFill>
                  <a:srgbClr val="FFFFFF"/>
                </a:solidFill>
                <a:latin typeface="宋体" pitchFamily="2" charset="-122"/>
              </a:rPr>
              <a:t>。</a:t>
            </a:r>
          </a:p>
          <a:p>
            <a:endParaRPr lang="en-US" altLang="zh-CN" sz="2400" dirty="0" smtClean="0">
              <a:latin typeface="华文楷体" panose="02010600040101010101" pitchFamily="2" charset="-122"/>
              <a:ea typeface="华文楷体" panose="02010600040101010101" pitchFamily="2" charset="-122"/>
              <a:cs typeface="Arial Unicode MS" panose="020B0604020202020204" pitchFamily="34" charset="-122"/>
            </a:endParaRPr>
          </a:p>
          <a:p>
            <a:endParaRPr lang="en-US" altLang="zh-CN" sz="2400" dirty="0" smtClean="0">
              <a:latin typeface="华文楷体" panose="02010600040101010101" pitchFamily="2" charset="-122"/>
              <a:ea typeface="华文楷体" panose="02010600040101010101" pitchFamily="2" charset="-122"/>
              <a:cs typeface="Arial Unicode MS" panose="020B0604020202020204" pitchFamily="34" charset="-122"/>
            </a:endParaRPr>
          </a:p>
          <a:p>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rPr>
              <a:t>结核病和艾滋病是青年人容易发生的一种慢性和缓发的传染病。</a:t>
            </a:r>
          </a:p>
        </p:txBody>
      </p:sp>
      <p:sp>
        <p:nvSpPr>
          <p:cNvPr id="1048621" name="文本框 14" descr="#clear#"/>
          <p:cNvSpPr txBox="1"/>
          <p:nvPr/>
        </p:nvSpPr>
        <p:spPr>
          <a:xfrm>
            <a:off x="3418277" y="688353"/>
            <a:ext cx="492443" cy="1569660"/>
          </a:xfrm>
          <a:prstGeom prst="rect">
            <a:avLst/>
          </a:prstGeom>
          <a:noFill/>
        </p:spPr>
        <p:txBody>
          <a:bodyPr wrap="none" rtlCol="0">
            <a:spAutoFit/>
          </a:bodyPr>
          <a:lstStyle/>
          <a:p>
            <a:r>
              <a:rPr lang="en-US" altLang="zh-CN" sz="9600" b="1" dirty="0" smtClean="0">
                <a:solidFill>
                  <a:srgbClr val="16A8A8"/>
                </a:solidFill>
                <a:cs typeface="+mn-ea"/>
                <a:sym typeface="+mn-lt"/>
              </a:rPr>
              <a:t> </a:t>
            </a:r>
            <a:endParaRPr lang="zh-CN" altLang="en-US" sz="9600" b="1" dirty="0">
              <a:solidFill>
                <a:srgbClr val="16A8A8"/>
              </a:solidFill>
              <a:cs typeface="+mn-ea"/>
              <a:sym typeface="+mn-lt"/>
            </a:endParaRPr>
          </a:p>
        </p:txBody>
      </p:sp>
      <p:pic>
        <p:nvPicPr>
          <p:cNvPr id="2" name="图片 1"/>
          <p:cNvPicPr>
            <a:picLocks noChangeAspect="1"/>
          </p:cNvPicPr>
          <p:nvPr/>
        </p:nvPicPr>
        <p:blipFill>
          <a:blip r:embed="rId2" cstate="print"/>
          <a:stretch>
            <a:fillRect/>
          </a:stretch>
        </p:blipFill>
        <p:spPr>
          <a:xfrm>
            <a:off x="6875780" y="1577342"/>
            <a:ext cx="4886960" cy="3702685"/>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6" name="矩形 13"/>
          <p:cNvSpPr/>
          <p:nvPr/>
        </p:nvSpPr>
        <p:spPr>
          <a:xfrm>
            <a:off x="491146" y="488786"/>
            <a:ext cx="6342743"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145731" name="直接连接符 4"/>
          <p:cNvCxnSpPr/>
          <p:nvPr/>
        </p:nvCxnSpPr>
        <p:spPr>
          <a:xfrm flipH="1">
            <a:off x="6100685" y="0"/>
            <a:ext cx="6091316" cy="685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19" name="文本框 5" descr="#clear#"/>
          <p:cNvSpPr txBox="1"/>
          <p:nvPr/>
        </p:nvSpPr>
        <p:spPr>
          <a:xfrm>
            <a:off x="606551" y="426892"/>
            <a:ext cx="1415772" cy="830997"/>
          </a:xfrm>
          <a:prstGeom prst="rect">
            <a:avLst/>
          </a:prstGeom>
          <a:noFill/>
        </p:spPr>
        <p:txBody>
          <a:bodyPr wrap="none" rtlCol="0">
            <a:spAutoFit/>
          </a:bodyPr>
          <a:lstStyle/>
          <a:p>
            <a:r>
              <a:rPr lang="zh-CN" altLang="en-US" sz="4800" dirty="0" smtClean="0">
                <a:cs typeface="+mn-ea"/>
                <a:sym typeface="+mn-lt"/>
              </a:rPr>
              <a:t>依据</a:t>
            </a:r>
          </a:p>
        </p:txBody>
      </p:sp>
      <p:sp>
        <p:nvSpPr>
          <p:cNvPr id="1048620" name="文本框 11" descr="#clear#"/>
          <p:cNvSpPr txBox="1"/>
          <p:nvPr/>
        </p:nvSpPr>
        <p:spPr>
          <a:xfrm>
            <a:off x="606706" y="1577582"/>
            <a:ext cx="5648447" cy="3046988"/>
          </a:xfrm>
          <a:prstGeom prst="rect">
            <a:avLst/>
          </a:prstGeom>
          <a:noFill/>
        </p:spPr>
        <p:txBody>
          <a:bodyPr vert="horz" wrap="square" rtlCol="0">
            <a:spAutoFit/>
          </a:bodyPr>
          <a:lstStyle/>
          <a:p>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rPr>
              <a:t>   《传染病防治法》</a:t>
            </a:r>
          </a:p>
          <a:p>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rPr>
              <a:t>《结核病防治管理办法》</a:t>
            </a:r>
          </a:p>
          <a:p>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rPr>
              <a:t>《四川省</a:t>
            </a:r>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sym typeface="+mn-ea"/>
              </a:rPr>
              <a:t>结核病防治管理办法》</a:t>
            </a:r>
          </a:p>
          <a:p>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rPr>
              <a:t>《中国结核病防治规划实施工作指南》</a:t>
            </a:r>
            <a:r>
              <a:rPr lang="en-US" altLang="zh-CN" sz="2400" dirty="0" smtClean="0">
                <a:latin typeface="华文楷体" panose="02010600040101010101" pitchFamily="2" charset="-122"/>
                <a:ea typeface="华文楷体" panose="02010600040101010101" pitchFamily="2" charset="-122"/>
                <a:cs typeface="Arial Unicode MS" panose="020B0604020202020204" pitchFamily="34" charset="-122"/>
              </a:rPr>
              <a:t>2008</a:t>
            </a:r>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rPr>
              <a:t>版</a:t>
            </a:r>
            <a:endParaRPr lang="en-US" altLang="zh-CN" sz="2400" dirty="0" smtClean="0">
              <a:latin typeface="华文楷体" panose="02010600040101010101" pitchFamily="2" charset="-122"/>
              <a:ea typeface="华文楷体" panose="02010600040101010101" pitchFamily="2" charset="-122"/>
              <a:cs typeface="Arial Unicode MS" panose="020B0604020202020204" pitchFamily="34" charset="-122"/>
            </a:endParaRPr>
          </a:p>
          <a:p>
            <a:r>
              <a:rPr lang="en-US" altLang="zh-CN" sz="2400" dirty="0" smtClean="0"/>
              <a:t>《</a:t>
            </a:r>
            <a:r>
              <a:rPr lang="zh-CN" altLang="en-US" sz="2400" dirty="0" smtClean="0"/>
              <a:t>艾滋病防治条例</a:t>
            </a:r>
            <a:r>
              <a:rPr lang="en-US" altLang="zh-CN" sz="2400" dirty="0" smtClean="0"/>
              <a:t>》</a:t>
            </a:r>
          </a:p>
          <a:p>
            <a:r>
              <a:rPr lang="zh-CN" altLang="en-US" sz="2400" dirty="0" smtClean="0"/>
              <a:t>   四川省人民政府办公厅</a:t>
            </a:r>
            <a:r>
              <a:rPr lang="en-US" altLang="zh-CN" sz="2400" dirty="0" smtClean="0"/>
              <a:t>《</a:t>
            </a:r>
            <a:r>
              <a:rPr lang="zh-CN" altLang="en-US" sz="2400" dirty="0" smtClean="0"/>
              <a:t>关于贯彻实施</a:t>
            </a:r>
            <a:r>
              <a:rPr lang="en-US" altLang="zh-CN" sz="2400" dirty="0" smtClean="0"/>
              <a:t>〈</a:t>
            </a:r>
            <a:r>
              <a:rPr lang="zh-CN" altLang="en-US" sz="2400" dirty="0" smtClean="0"/>
              <a:t>艾滋病防治条例</a:t>
            </a:r>
            <a:r>
              <a:rPr lang="en-US" altLang="zh-CN" sz="2400" dirty="0" smtClean="0"/>
              <a:t>〉</a:t>
            </a:r>
            <a:r>
              <a:rPr lang="zh-CN" altLang="en-US" sz="2400" dirty="0" smtClean="0"/>
              <a:t>的通知</a:t>
            </a:r>
            <a:r>
              <a:rPr lang="en-US" altLang="zh-CN" sz="2400" dirty="0" smtClean="0"/>
              <a:t>》 </a:t>
            </a:r>
            <a:r>
              <a:rPr lang="en-US" altLang="zh-CN" sz="2400" dirty="0" smtClean="0">
                <a:latin typeface="华文楷体" panose="02010600040101010101" pitchFamily="2" charset="-122"/>
                <a:ea typeface="华文楷体" panose="02010600040101010101" pitchFamily="2" charset="-122"/>
                <a:cs typeface="Arial Unicode MS" panose="020B0604020202020204" pitchFamily="34" charset="-122"/>
              </a:rPr>
              <a:t>…</a:t>
            </a:r>
          </a:p>
        </p:txBody>
      </p:sp>
      <p:sp>
        <p:nvSpPr>
          <p:cNvPr id="1048621" name="文本框 14" descr="#clear#"/>
          <p:cNvSpPr txBox="1"/>
          <p:nvPr/>
        </p:nvSpPr>
        <p:spPr>
          <a:xfrm>
            <a:off x="3418277" y="688353"/>
            <a:ext cx="492443" cy="1569660"/>
          </a:xfrm>
          <a:prstGeom prst="rect">
            <a:avLst/>
          </a:prstGeom>
          <a:noFill/>
        </p:spPr>
        <p:txBody>
          <a:bodyPr wrap="none" rtlCol="0">
            <a:spAutoFit/>
          </a:bodyPr>
          <a:lstStyle/>
          <a:p>
            <a:r>
              <a:rPr lang="en-US" altLang="zh-CN" sz="9600" b="1" dirty="0" smtClean="0">
                <a:solidFill>
                  <a:srgbClr val="16A8A8"/>
                </a:solidFill>
                <a:cs typeface="+mn-ea"/>
                <a:sym typeface="+mn-lt"/>
              </a:rPr>
              <a:t> </a:t>
            </a:r>
            <a:endParaRPr lang="zh-CN" altLang="en-US" sz="9600" b="1" dirty="0">
              <a:solidFill>
                <a:srgbClr val="16A8A8"/>
              </a:solidFill>
              <a:cs typeface="+mn-ea"/>
              <a:sym typeface="+mn-lt"/>
            </a:endParaRPr>
          </a:p>
        </p:txBody>
      </p:sp>
      <p:pic>
        <p:nvPicPr>
          <p:cNvPr id="2" name="图片 1"/>
          <p:cNvPicPr>
            <a:picLocks noChangeAspect="1"/>
          </p:cNvPicPr>
          <p:nvPr/>
        </p:nvPicPr>
        <p:blipFill>
          <a:blip r:embed="rId2" cstate="print"/>
          <a:stretch>
            <a:fillRect/>
          </a:stretch>
        </p:blipFill>
        <p:spPr>
          <a:xfrm>
            <a:off x="6875780" y="1577342"/>
            <a:ext cx="4886960" cy="370268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7" name="矩形 15"/>
          <p:cNvSpPr/>
          <p:nvPr/>
        </p:nvSpPr>
        <p:spPr>
          <a:xfrm>
            <a:off x="4525864" y="1381458"/>
            <a:ext cx="7666136"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olidFill>
                  <a:schemeClr val="bg1"/>
                </a:solidFill>
                <a:cs typeface="+mn-ea"/>
                <a:sym typeface="+mn-lt"/>
              </a:rPr>
              <a:t> 学校结核病、艾滋病防治</a:t>
            </a:r>
            <a:r>
              <a:rPr lang="zh-CN" altLang="en-US" sz="3600" dirty="0">
                <a:solidFill>
                  <a:schemeClr val="bg1"/>
                </a:solidFill>
                <a:cs typeface="+mn-ea"/>
                <a:sym typeface="+mn-lt"/>
              </a:rPr>
              <a:t>工作重要性</a:t>
            </a:r>
          </a:p>
        </p:txBody>
      </p:sp>
      <p:sp>
        <p:nvSpPr>
          <p:cNvPr id="1048628" name="文本框 4" descr="#clear#"/>
          <p:cNvSpPr txBox="1"/>
          <p:nvPr/>
        </p:nvSpPr>
        <p:spPr>
          <a:xfrm>
            <a:off x="5185344" y="472465"/>
            <a:ext cx="981359" cy="769441"/>
          </a:xfrm>
          <a:prstGeom prst="rect">
            <a:avLst/>
          </a:prstGeom>
          <a:noFill/>
        </p:spPr>
        <p:txBody>
          <a:bodyPr wrap="none" rtlCol="0">
            <a:spAutoFit/>
          </a:bodyPr>
          <a:lstStyle>
            <a:defPPr>
              <a:defRPr lang="zh-CN"/>
            </a:defPPr>
            <a:lvl1pPr>
              <a:defRPr sz="13800" b="1">
                <a:cs typeface="+mn-ea"/>
              </a:defRPr>
            </a:lvl1pPr>
          </a:lstStyle>
          <a:p>
            <a:r>
              <a:rPr lang="en-US" sz="4400" b="0" dirty="0" smtClean="0">
                <a:sym typeface="+mn-lt"/>
              </a:rPr>
              <a:t>4.1</a:t>
            </a:r>
            <a:endParaRPr lang="en-US" sz="4400" b="0" dirty="0">
              <a:sym typeface="+mn-lt"/>
            </a:endParaRPr>
          </a:p>
        </p:txBody>
      </p:sp>
      <p:cxnSp>
        <p:nvCxnSpPr>
          <p:cNvPr id="3145733" name="直接连接符 3"/>
          <p:cNvCxnSpPr/>
          <p:nvPr/>
        </p:nvCxnSpPr>
        <p:spPr>
          <a:xfrm flipV="1">
            <a:off x="0" y="0"/>
            <a:ext cx="6096000" cy="685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33" name="文本框 19" descr="#clear#"/>
          <p:cNvSpPr txBox="1"/>
          <p:nvPr/>
        </p:nvSpPr>
        <p:spPr>
          <a:xfrm>
            <a:off x="5601971" y="2241552"/>
            <a:ext cx="5928360" cy="2677656"/>
          </a:xfrm>
          <a:prstGeom prst="rect">
            <a:avLst/>
          </a:prstGeom>
          <a:noFill/>
        </p:spPr>
        <p:txBody>
          <a:bodyPr vert="horz" wrap="square" rtlCol="0">
            <a:spAutoFit/>
          </a:bodyPr>
          <a:lstStyle/>
          <a:p>
            <a:r>
              <a:rPr lang="en-US" sz="2400" dirty="0" smtClean="0"/>
              <a:t>1.</a:t>
            </a:r>
            <a:r>
              <a:rPr lang="zh-CN" altLang="en-US" sz="2400" dirty="0" smtClean="0"/>
              <a:t>学校人口高度集中、密度大</a:t>
            </a:r>
          </a:p>
          <a:p>
            <a:r>
              <a:rPr lang="en-US" altLang="zh-CN" sz="2400" dirty="0" smtClean="0"/>
              <a:t>2.</a:t>
            </a:r>
            <a:r>
              <a:rPr lang="zh-CN" altLang="en-US" sz="2400" dirty="0" smtClean="0"/>
              <a:t>学习压力大，环境卫生条件差</a:t>
            </a:r>
          </a:p>
          <a:p>
            <a:r>
              <a:rPr lang="en-US" altLang="zh-CN" sz="2400" dirty="0" smtClean="0"/>
              <a:t>3.</a:t>
            </a:r>
            <a:r>
              <a:rPr lang="zh-CN" altLang="en-US" sz="2400" dirty="0" smtClean="0"/>
              <a:t>生活自理能力弱，自我防护意识差</a:t>
            </a:r>
          </a:p>
          <a:p>
            <a:r>
              <a:rPr lang="en-US" altLang="zh-CN" sz="2400" dirty="0" smtClean="0"/>
              <a:t>4.</a:t>
            </a:r>
            <a:r>
              <a:rPr lang="zh-CN" altLang="en-US" sz="2400" dirty="0" smtClean="0"/>
              <a:t>青少年是结核病、艾滋病发病高危人群。</a:t>
            </a:r>
            <a:r>
              <a:rPr lang="en-US" altLang="zh-CN" sz="2400" dirty="0" smtClean="0"/>
              <a:t>5.</a:t>
            </a:r>
            <a:r>
              <a:rPr lang="zh-CN" altLang="en-US" sz="2400" dirty="0" smtClean="0"/>
              <a:t>学生是家庭、国家的希望，学校发生疫情后社会影响大，社会关注度高。</a:t>
            </a:r>
          </a:p>
          <a:p>
            <a:endParaRPr lang="zh-CN" altLang="en-US" sz="2400" dirty="0" smtClean="0"/>
          </a:p>
        </p:txBody>
      </p:sp>
      <p:pic>
        <p:nvPicPr>
          <p:cNvPr id="12291" name="Picture 3" descr="C:\Users\Administrator\Documents\Tencent Files\578842729\Image\C2C\TB]Z$$M3XOJ%{P5(96)J7~1.jpg"/>
          <p:cNvPicPr>
            <a:picLocks noChangeAspect="1" noChangeArrowheads="1"/>
          </p:cNvPicPr>
          <p:nvPr/>
        </p:nvPicPr>
        <p:blipFill>
          <a:blip r:embed="rId2" cstate="print"/>
          <a:srcRect/>
          <a:stretch>
            <a:fillRect/>
          </a:stretch>
        </p:blipFill>
        <p:spPr bwMode="auto">
          <a:xfrm>
            <a:off x="250259" y="827771"/>
            <a:ext cx="4321742" cy="544870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7" name="矩形 8"/>
          <p:cNvSpPr/>
          <p:nvPr/>
        </p:nvSpPr>
        <p:spPr>
          <a:xfrm>
            <a:off x="1492886" y="172087"/>
            <a:ext cx="6952615" cy="768985"/>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cs typeface="+mn-ea"/>
                <a:sym typeface="+mn-lt"/>
              </a:rPr>
              <a:t>学校结核病聚集性疫情发生原因</a:t>
            </a:r>
          </a:p>
        </p:txBody>
      </p:sp>
      <p:sp>
        <p:nvSpPr>
          <p:cNvPr id="1048638" name="文本框 7" descr="#clear#"/>
          <p:cNvSpPr txBox="1"/>
          <p:nvPr/>
        </p:nvSpPr>
        <p:spPr>
          <a:xfrm>
            <a:off x="289368" y="106293"/>
            <a:ext cx="1307939" cy="923330"/>
          </a:xfrm>
          <a:prstGeom prst="rect">
            <a:avLst/>
          </a:prstGeom>
          <a:noFill/>
        </p:spPr>
        <p:txBody>
          <a:bodyPr wrap="square" rtlCol="0">
            <a:spAutoFit/>
          </a:bodyPr>
          <a:lstStyle/>
          <a:p>
            <a:r>
              <a:rPr lang="en-US" sz="5400" dirty="0" smtClean="0">
                <a:cs typeface="+mn-ea"/>
                <a:sym typeface="+mn-lt"/>
              </a:rPr>
              <a:t>4.2</a:t>
            </a:r>
            <a:endParaRPr lang="en-US" sz="5400" dirty="0">
              <a:cs typeface="+mn-ea"/>
              <a:sym typeface="+mn-lt"/>
            </a:endParaRPr>
          </a:p>
        </p:txBody>
      </p:sp>
      <p:cxnSp>
        <p:nvCxnSpPr>
          <p:cNvPr id="3145735" name="直接连接符 4"/>
          <p:cNvCxnSpPr/>
          <p:nvPr/>
        </p:nvCxnSpPr>
        <p:spPr>
          <a:xfrm flipH="1">
            <a:off x="6763658" y="3429000"/>
            <a:ext cx="5428343" cy="3429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40" name="文本框 10" descr="#clear#"/>
          <p:cNvSpPr txBox="1"/>
          <p:nvPr/>
        </p:nvSpPr>
        <p:spPr>
          <a:xfrm rot="16200000">
            <a:off x="1962885" y="124460"/>
            <a:ext cx="4247317" cy="6858635"/>
          </a:xfrm>
          <a:prstGeom prst="rect">
            <a:avLst/>
          </a:prstGeom>
          <a:noFill/>
        </p:spPr>
        <p:txBody>
          <a:bodyPr vert="eaVert" wrap="square" rtlCol="0">
            <a:spAutoFit/>
          </a:bodyPr>
          <a:lstStyle/>
          <a:p>
            <a:pPr marL="285750" indent="-285750">
              <a:buFont typeface="Arial" panose="020B0604020202020204" pitchFamily="34" charset="0"/>
              <a:buChar char="•"/>
            </a:pPr>
            <a:r>
              <a:rPr lang="zh-CN" altLang="en-US" sz="2400" dirty="0">
                <a:latin typeface="华文楷体" panose="02010600040101010101" pitchFamily="2" charset="-122"/>
                <a:ea typeface="华文楷体" panose="02010600040101010101" pitchFamily="2" charset="-122"/>
                <a:cs typeface="+mn-ea"/>
                <a:sym typeface="+mn-lt"/>
              </a:rPr>
              <a:t>学校领导认识不足，对防控工作不够重视</a:t>
            </a:r>
          </a:p>
          <a:p>
            <a:pPr marL="285750" indent="-285750">
              <a:buFont typeface="Arial" panose="020B0604020202020204" pitchFamily="34" charset="0"/>
              <a:buChar char="•"/>
            </a:pPr>
            <a:r>
              <a:rPr lang="zh-CN" altLang="en-US" sz="2400" dirty="0">
                <a:latin typeface="华文楷体" panose="02010600040101010101" pitchFamily="2" charset="-122"/>
                <a:ea typeface="华文楷体" panose="02010600040101010101" pitchFamily="2" charset="-122"/>
                <a:cs typeface="+mn-ea"/>
                <a:sym typeface="+mn-lt"/>
              </a:rPr>
              <a:t>学生结核病防控知识缺乏，发病后不及时就医，或确诊后隐瞒病情</a:t>
            </a:r>
          </a:p>
          <a:p>
            <a:pPr marL="285750" indent="-285750">
              <a:buFont typeface="Arial" panose="020B0604020202020204" pitchFamily="34" charset="0"/>
              <a:buChar char="•"/>
            </a:pPr>
            <a:r>
              <a:rPr lang="zh-CN" altLang="en-US" sz="2400" dirty="0">
                <a:latin typeface="华文楷体" panose="02010600040101010101" pitchFamily="2" charset="-122"/>
                <a:ea typeface="华文楷体" panose="02010600040101010101" pitchFamily="2" charset="-122"/>
                <a:cs typeface="+mn-ea"/>
                <a:sym typeface="+mn-lt"/>
              </a:rPr>
              <a:t>新生入学体检未落实到位，不重视病人平时发现工作</a:t>
            </a:r>
          </a:p>
          <a:p>
            <a:pPr marL="285750" indent="-285750">
              <a:buFont typeface="Arial" panose="020B0604020202020204" pitchFamily="34" charset="0"/>
              <a:buChar char="•"/>
            </a:pPr>
            <a:r>
              <a:rPr lang="zh-CN" altLang="en-US" sz="2400" dirty="0">
                <a:latin typeface="华文楷体" panose="02010600040101010101" pitchFamily="2" charset="-122"/>
                <a:ea typeface="华文楷体" panose="02010600040101010101" pitchFamily="2" charset="-122"/>
                <a:cs typeface="+mn-ea"/>
                <a:sym typeface="+mn-lt"/>
              </a:rPr>
              <a:t>疫情发生前，学生晨检、因病缺勤病因追查制度未真正贯彻落实，不能及时主动发现病人</a:t>
            </a:r>
          </a:p>
          <a:p>
            <a:pPr marL="285750" indent="-285750">
              <a:buFont typeface="Arial" panose="020B0604020202020204" pitchFamily="34" charset="0"/>
              <a:buChar char="•"/>
            </a:pPr>
            <a:r>
              <a:rPr lang="zh-CN" altLang="en-US" sz="2400" dirty="0">
                <a:latin typeface="华文楷体" panose="02010600040101010101" pitchFamily="2" charset="-122"/>
                <a:ea typeface="华文楷体" panose="02010600040101010101" pitchFamily="2" charset="-122"/>
                <a:cs typeface="+mn-ea"/>
                <a:sym typeface="+mn-lt"/>
              </a:rPr>
              <a:t>学校未按要求配置学校卫生工作人员</a:t>
            </a:r>
          </a:p>
          <a:p>
            <a:pPr marL="285750" indent="-285750">
              <a:buFont typeface="Arial" panose="020B0604020202020204" pitchFamily="34" charset="0"/>
              <a:buChar char="•"/>
            </a:pPr>
            <a:r>
              <a:rPr lang="zh-CN" altLang="en-US" sz="2400" dirty="0">
                <a:latin typeface="华文楷体" panose="02010600040101010101" pitchFamily="2" charset="-122"/>
                <a:ea typeface="华文楷体" panose="02010600040101010101" pitchFamily="2" charset="-122"/>
                <a:cs typeface="+mn-ea"/>
                <a:sym typeface="+mn-lt"/>
              </a:rPr>
              <a:t>学生学校紧张，压力</a:t>
            </a:r>
            <a:r>
              <a:rPr lang="zh-CN" altLang="en-US" sz="2400" dirty="0" smtClean="0">
                <a:latin typeface="华文楷体" panose="02010600040101010101" pitchFamily="2" charset="-122"/>
                <a:ea typeface="华文楷体" panose="02010600040101010101" pitchFamily="2" charset="-122"/>
                <a:cs typeface="+mn-ea"/>
                <a:sym typeface="+mn-lt"/>
              </a:rPr>
              <a:t>大，容</a:t>
            </a:r>
            <a:r>
              <a:rPr lang="zh-CN" altLang="en-US" sz="2400" dirty="0">
                <a:latin typeface="华文楷体" panose="02010600040101010101" pitchFamily="2" charset="-122"/>
                <a:ea typeface="华文楷体" panose="02010600040101010101" pitchFamily="2" charset="-122"/>
                <a:cs typeface="+mn-ea"/>
                <a:sym typeface="+mn-lt"/>
              </a:rPr>
              <a:t>易发病</a:t>
            </a:r>
          </a:p>
          <a:p>
            <a:pPr marL="285750" indent="-285750">
              <a:buFont typeface="Arial" panose="020B0604020202020204" pitchFamily="34" charset="0"/>
              <a:buChar char="•"/>
            </a:pPr>
            <a:r>
              <a:rPr lang="zh-CN" altLang="en-US" sz="2400" dirty="0">
                <a:latin typeface="华文楷体" panose="02010600040101010101" pitchFamily="2" charset="-122"/>
                <a:ea typeface="华文楷体" panose="02010600040101010101" pitchFamily="2" charset="-122"/>
                <a:cs typeface="+mn-ea"/>
                <a:sym typeface="+mn-lt"/>
              </a:rPr>
              <a:t>学生居住环境条件差，居住拥挤，室内通风不良</a:t>
            </a:r>
          </a:p>
          <a:p>
            <a:pPr marL="285750" indent="-285750">
              <a:buFont typeface="Arial" panose="020B0604020202020204" pitchFamily="34" charset="0"/>
              <a:buChar char="•"/>
            </a:pPr>
            <a:endParaRPr lang="zh-CN" altLang="en-US" sz="2400" dirty="0">
              <a:latin typeface="华文楷体" panose="02010600040101010101" pitchFamily="2" charset="-122"/>
              <a:ea typeface="华文楷体" panose="02010600040101010101" pitchFamily="2" charset="-122"/>
              <a:cs typeface="+mn-ea"/>
              <a:sym typeface="+mn-lt"/>
            </a:endParaRPr>
          </a:p>
        </p:txBody>
      </p:sp>
      <p:pic>
        <p:nvPicPr>
          <p:cNvPr id="3" name="图片 2"/>
          <p:cNvPicPr>
            <a:picLocks noChangeAspect="1"/>
          </p:cNvPicPr>
          <p:nvPr/>
        </p:nvPicPr>
        <p:blipFill>
          <a:blip r:embed="rId2" cstate="print"/>
          <a:stretch>
            <a:fillRect/>
          </a:stretch>
        </p:blipFill>
        <p:spPr>
          <a:xfrm>
            <a:off x="7515860" y="1886585"/>
            <a:ext cx="4500880" cy="3905250"/>
          </a:xfrm>
          <a:prstGeom prst="ellipse">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6" name="矩形 13"/>
          <p:cNvSpPr/>
          <p:nvPr/>
        </p:nvSpPr>
        <p:spPr>
          <a:xfrm>
            <a:off x="597526" y="256744"/>
            <a:ext cx="6342743"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145731" name="直接连接符 4"/>
          <p:cNvCxnSpPr/>
          <p:nvPr/>
        </p:nvCxnSpPr>
        <p:spPr>
          <a:xfrm flipH="1">
            <a:off x="6100685" y="0"/>
            <a:ext cx="6091316" cy="685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19" name="文本框 5" descr="#clear#"/>
          <p:cNvSpPr txBox="1"/>
          <p:nvPr/>
        </p:nvSpPr>
        <p:spPr>
          <a:xfrm>
            <a:off x="1728162" y="315433"/>
            <a:ext cx="3262432" cy="830997"/>
          </a:xfrm>
          <a:prstGeom prst="rect">
            <a:avLst/>
          </a:prstGeom>
          <a:noFill/>
        </p:spPr>
        <p:txBody>
          <a:bodyPr wrap="none" rtlCol="0">
            <a:spAutoFit/>
          </a:bodyPr>
          <a:lstStyle/>
          <a:p>
            <a:r>
              <a:rPr lang="zh-CN" altLang="en-US" sz="4800" dirty="0">
                <a:cs typeface="+mn-ea"/>
                <a:sym typeface="+mn-lt"/>
              </a:rPr>
              <a:t>学校如何做</a:t>
            </a:r>
          </a:p>
        </p:txBody>
      </p:sp>
      <p:sp>
        <p:nvSpPr>
          <p:cNvPr id="1048620" name="文本框 11" descr="#clear#"/>
          <p:cNvSpPr txBox="1"/>
          <p:nvPr/>
        </p:nvSpPr>
        <p:spPr>
          <a:xfrm>
            <a:off x="692532" y="1844884"/>
            <a:ext cx="5648447" cy="3785652"/>
          </a:xfrm>
          <a:prstGeom prst="rect">
            <a:avLst/>
          </a:prstGeom>
          <a:noFill/>
        </p:spPr>
        <p:txBody>
          <a:bodyPr vert="horz" wrap="square" rtlCol="0">
            <a:spAutoFit/>
          </a:bodyPr>
          <a:lstStyle/>
          <a:p>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rPr>
              <a:t>   按照教育部门部署和卫生部门指导，将结核病、艾滋病防控纳入学校工作计划；建立校长负总责，分管校长具体抓的防控责任制，并将责任分解到部门、落实到人。</a:t>
            </a:r>
          </a:p>
          <a:p>
            <a:r>
              <a:rPr lang="zh-CN" altLang="en-US" sz="2400" dirty="0">
                <a:latin typeface="华文楷体" panose="02010600040101010101" pitchFamily="2" charset="-122"/>
                <a:ea typeface="华文楷体" panose="02010600040101010101" pitchFamily="2" charset="-122"/>
                <a:cs typeface="Arial Unicode MS" panose="020B0604020202020204" pitchFamily="34" charset="-122"/>
                <a:sym typeface="+mn-lt"/>
              </a:rPr>
              <a:t>   明确结核病疫情报告人，配合卫生部门对校医、保健教师等进行结核</a:t>
            </a:r>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sym typeface="+mn-lt"/>
              </a:rPr>
              <a:t>病、艾滋病防</a:t>
            </a:r>
            <a:r>
              <a:rPr lang="zh-CN" altLang="en-US" sz="2400" dirty="0">
                <a:latin typeface="华文楷体" panose="02010600040101010101" pitchFamily="2" charset="-122"/>
                <a:ea typeface="华文楷体" panose="02010600040101010101" pitchFamily="2" charset="-122"/>
                <a:cs typeface="Arial Unicode MS" panose="020B0604020202020204" pitchFamily="34" charset="-122"/>
                <a:sym typeface="+mn-lt"/>
              </a:rPr>
              <a:t>治知识培训，开展结核病防控健康教育。</a:t>
            </a:r>
          </a:p>
          <a:p>
            <a:r>
              <a:rPr lang="zh-CN" altLang="en-US" sz="2400" dirty="0">
                <a:latin typeface="华文楷体" panose="02010600040101010101" pitchFamily="2" charset="-122"/>
                <a:ea typeface="华文楷体" panose="02010600040101010101" pitchFamily="2" charset="-122"/>
                <a:cs typeface="Arial Unicode MS" panose="020B0604020202020204" pitchFamily="34" charset="-122"/>
                <a:sym typeface="+mn-lt"/>
              </a:rPr>
              <a:t>  配合卫生行政部门做好疫情处置工作。</a:t>
            </a:r>
          </a:p>
        </p:txBody>
      </p:sp>
      <p:sp>
        <p:nvSpPr>
          <p:cNvPr id="1048621" name="文本框 14" descr="#clear#"/>
          <p:cNvSpPr txBox="1"/>
          <p:nvPr/>
        </p:nvSpPr>
        <p:spPr>
          <a:xfrm>
            <a:off x="3447152" y="505473"/>
            <a:ext cx="492443" cy="1569660"/>
          </a:xfrm>
          <a:prstGeom prst="rect">
            <a:avLst/>
          </a:prstGeom>
          <a:noFill/>
        </p:spPr>
        <p:txBody>
          <a:bodyPr wrap="none" rtlCol="0">
            <a:spAutoFit/>
          </a:bodyPr>
          <a:lstStyle/>
          <a:p>
            <a:r>
              <a:rPr lang="en-US" altLang="zh-CN" sz="9600" b="1" dirty="0" smtClean="0">
                <a:solidFill>
                  <a:srgbClr val="16A8A8"/>
                </a:solidFill>
                <a:cs typeface="+mn-ea"/>
                <a:sym typeface="+mn-lt"/>
              </a:rPr>
              <a:t> </a:t>
            </a:r>
            <a:endParaRPr lang="zh-CN" altLang="en-US" sz="9600" b="1" dirty="0">
              <a:solidFill>
                <a:srgbClr val="16A8A8"/>
              </a:solidFill>
              <a:cs typeface="+mn-ea"/>
              <a:sym typeface="+mn-lt"/>
            </a:endParaRPr>
          </a:p>
        </p:txBody>
      </p:sp>
      <p:sp>
        <p:nvSpPr>
          <p:cNvPr id="1048622" name="文本框 16" descr="#clear#"/>
          <p:cNvSpPr txBox="1"/>
          <p:nvPr/>
        </p:nvSpPr>
        <p:spPr>
          <a:xfrm>
            <a:off x="554738" y="190424"/>
            <a:ext cx="981359" cy="769441"/>
          </a:xfrm>
          <a:prstGeom prst="rect">
            <a:avLst/>
          </a:prstGeom>
          <a:noFill/>
        </p:spPr>
        <p:txBody>
          <a:bodyPr wrap="none" rtlCol="0">
            <a:spAutoFit/>
          </a:bodyPr>
          <a:lstStyle>
            <a:defPPr>
              <a:defRPr lang="zh-CN"/>
            </a:defPPr>
            <a:lvl1pPr>
              <a:defRPr sz="13800" b="1">
                <a:cs typeface="+mn-ea"/>
              </a:defRPr>
            </a:lvl1pPr>
          </a:lstStyle>
          <a:p>
            <a:r>
              <a:rPr lang="en-US" sz="4400" b="0" dirty="0" smtClean="0">
                <a:sym typeface="+mn-lt"/>
              </a:rPr>
              <a:t>4.3</a:t>
            </a:r>
            <a:endParaRPr lang="en-US" sz="4400" b="0" dirty="0">
              <a:sym typeface="+mn-lt"/>
            </a:endParaRPr>
          </a:p>
        </p:txBody>
      </p:sp>
      <p:pic>
        <p:nvPicPr>
          <p:cNvPr id="3" name="图片 2"/>
          <p:cNvPicPr>
            <a:picLocks noChangeAspect="1"/>
          </p:cNvPicPr>
          <p:nvPr/>
        </p:nvPicPr>
        <p:blipFill>
          <a:blip r:embed="rId2" cstate="print"/>
          <a:stretch>
            <a:fillRect/>
          </a:stretch>
        </p:blipFill>
        <p:spPr>
          <a:xfrm>
            <a:off x="6713222" y="1501140"/>
            <a:ext cx="5179695" cy="4321810"/>
          </a:xfrm>
          <a:prstGeom prst="ellipse">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8" name="文本框 4" descr="#clear#"/>
          <p:cNvSpPr txBox="1"/>
          <p:nvPr/>
        </p:nvSpPr>
        <p:spPr>
          <a:xfrm>
            <a:off x="5185345" y="472465"/>
            <a:ext cx="981359" cy="769441"/>
          </a:xfrm>
          <a:prstGeom prst="rect">
            <a:avLst/>
          </a:prstGeom>
          <a:noFill/>
        </p:spPr>
        <p:txBody>
          <a:bodyPr wrap="none" rtlCol="0">
            <a:spAutoFit/>
          </a:bodyPr>
          <a:lstStyle>
            <a:defPPr>
              <a:defRPr lang="zh-CN"/>
            </a:defPPr>
            <a:lvl1pPr>
              <a:defRPr sz="13800" b="1">
                <a:cs typeface="+mn-ea"/>
              </a:defRPr>
            </a:lvl1pPr>
          </a:lstStyle>
          <a:p>
            <a:r>
              <a:rPr lang="en-US" sz="4400" b="0" dirty="0" smtClean="0">
                <a:sym typeface="+mn-lt"/>
              </a:rPr>
              <a:t>4.4</a:t>
            </a:r>
            <a:endParaRPr lang="en-US" sz="4400" b="0" dirty="0">
              <a:sym typeface="+mn-lt"/>
            </a:endParaRPr>
          </a:p>
        </p:txBody>
      </p:sp>
      <p:cxnSp>
        <p:nvCxnSpPr>
          <p:cNvPr id="3145733" name="直接连接符 3"/>
          <p:cNvCxnSpPr/>
          <p:nvPr/>
        </p:nvCxnSpPr>
        <p:spPr>
          <a:xfrm flipV="1">
            <a:off x="0" y="0"/>
            <a:ext cx="6096000" cy="685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srcRect l="25784" r="25383"/>
          <a:stretch>
            <a:fillRect/>
          </a:stretch>
        </p:blipFill>
        <p:spPr>
          <a:xfrm>
            <a:off x="448946" y="1334135"/>
            <a:ext cx="4091305" cy="4189730"/>
          </a:xfrm>
          <a:prstGeom prst="ellipse">
            <a:avLst/>
          </a:prstGeom>
        </p:spPr>
      </p:pic>
      <p:sp>
        <p:nvSpPr>
          <p:cNvPr id="1048627" name="矩形 15"/>
          <p:cNvSpPr/>
          <p:nvPr/>
        </p:nvSpPr>
        <p:spPr>
          <a:xfrm>
            <a:off x="5395906" y="1313079"/>
            <a:ext cx="6342743"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bg1"/>
                </a:solidFill>
                <a:cs typeface="+mn-ea"/>
                <a:sym typeface="+mn-lt"/>
              </a:rPr>
              <a:t>检查要点</a:t>
            </a:r>
          </a:p>
        </p:txBody>
      </p:sp>
      <p:sp>
        <p:nvSpPr>
          <p:cNvPr id="1048633" name="文本框 19" descr="#clear#"/>
          <p:cNvSpPr txBox="1"/>
          <p:nvPr/>
        </p:nvSpPr>
        <p:spPr>
          <a:xfrm>
            <a:off x="4597402" y="2500630"/>
            <a:ext cx="5575935" cy="2308324"/>
          </a:xfrm>
          <a:prstGeom prst="rect">
            <a:avLst/>
          </a:prstGeom>
          <a:noFill/>
        </p:spPr>
        <p:txBody>
          <a:bodyPr vert="horz" wrap="square" rtlCol="0">
            <a:spAutoFit/>
          </a:bodyPr>
          <a:lstStyle/>
          <a:p>
            <a:r>
              <a:rPr lang="zh-CN" altLang="en-US" sz="2400" dirty="0"/>
              <a:t>在学校传染病防控监督检查内容和方法的基础上，重点检查：</a:t>
            </a:r>
          </a:p>
          <a:p>
            <a:pPr marL="285750" indent="-285750">
              <a:buFont typeface="Arial" panose="020B0604020202020204" pitchFamily="34" charset="0"/>
              <a:buChar char="•"/>
            </a:pPr>
            <a:r>
              <a:rPr lang="zh-CN" altLang="en-US" sz="2400" dirty="0"/>
              <a:t>学校</a:t>
            </a:r>
            <a:r>
              <a:rPr lang="zh-CN" altLang="en-US" sz="2400" dirty="0" smtClean="0"/>
              <a:t>结核病、艾滋病等</a:t>
            </a:r>
            <a:r>
              <a:rPr lang="zh-CN" altLang="en-US" sz="2400" dirty="0"/>
              <a:t>传染病防控组织领导责任制及工作计划等落实情况</a:t>
            </a:r>
          </a:p>
          <a:p>
            <a:pPr marL="285750" indent="-285750">
              <a:buFont typeface="Arial" panose="020B0604020202020204" pitchFamily="34" charset="0"/>
              <a:buChar char="•"/>
            </a:pPr>
            <a:r>
              <a:rPr lang="zh-CN" altLang="en-US" sz="2400" dirty="0" smtClean="0"/>
              <a:t>结核病、艾滋病防</a:t>
            </a:r>
            <a:r>
              <a:rPr lang="zh-CN" altLang="en-US" sz="2400" dirty="0"/>
              <a:t>控卫生知识宣传</a:t>
            </a:r>
          </a:p>
          <a:p>
            <a:pPr marL="285750" indent="-285750">
              <a:buFont typeface="Arial" panose="020B0604020202020204" pitchFamily="34" charset="0"/>
              <a:buChar char="•"/>
            </a:pPr>
            <a:r>
              <a:rPr lang="zh-CN" altLang="en-US" sz="2400" dirty="0"/>
              <a:t>新生体检</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37" name="直接连接符 5"/>
          <p:cNvCxnSpPr/>
          <p:nvPr/>
        </p:nvCxnSpPr>
        <p:spPr>
          <a:xfrm flipH="1" flipV="1">
            <a:off x="2" y="0"/>
            <a:ext cx="7535863" cy="685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47" name="椭圆 3"/>
          <p:cNvSpPr/>
          <p:nvPr/>
        </p:nvSpPr>
        <p:spPr>
          <a:xfrm>
            <a:off x="846713" y="963640"/>
            <a:ext cx="4719483" cy="4776716"/>
          </a:xfrm>
          <a:prstGeom prst="ellipse">
            <a:avLst/>
          </a:prstGeom>
          <a:blipFill dpi="0" rotWithShape="1">
            <a:blip r:embed="rId4" cstate="email">
              <a:alphaModFix amt="9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7"/>
          <p:cNvSpPr txBox="1"/>
          <p:nvPr/>
        </p:nvSpPr>
        <p:spPr>
          <a:xfrm>
            <a:off x="7141944" y="1299410"/>
            <a:ext cx="3801979" cy="5016758"/>
          </a:xfrm>
          <a:prstGeom prst="rect">
            <a:avLst/>
          </a:prstGeom>
          <a:noFill/>
        </p:spPr>
        <p:txBody>
          <a:bodyPr wrap="square" rtlCol="0">
            <a:spAutoFit/>
          </a:bodyPr>
          <a:lstStyle/>
          <a:p>
            <a:r>
              <a:rPr lang="zh-CN" altLang="en-US" sz="3200" dirty="0" smtClean="0"/>
              <a:t>因为我们是一家人</a:t>
            </a:r>
            <a:endParaRPr lang="en-US" altLang="zh-CN" sz="3200" dirty="0" smtClean="0"/>
          </a:p>
          <a:p>
            <a:r>
              <a:rPr lang="zh-CN" altLang="en-US" sz="3200" dirty="0" smtClean="0"/>
              <a:t>相亲相爱的一家人</a:t>
            </a:r>
            <a:endParaRPr lang="en-US" altLang="zh-CN" sz="3200" dirty="0" smtClean="0"/>
          </a:p>
          <a:p>
            <a:r>
              <a:rPr lang="zh-CN" altLang="en-US" sz="3200" dirty="0" smtClean="0"/>
              <a:t>有缘才能相聚</a:t>
            </a:r>
            <a:endParaRPr lang="en-US" altLang="zh-CN" sz="3200" dirty="0" smtClean="0"/>
          </a:p>
          <a:p>
            <a:r>
              <a:rPr lang="zh-CN" altLang="en-US" sz="3200" dirty="0" smtClean="0"/>
              <a:t>有心才会珍惜</a:t>
            </a:r>
            <a:endParaRPr lang="en-US" altLang="zh-CN" sz="3200" dirty="0" smtClean="0"/>
          </a:p>
          <a:p>
            <a:r>
              <a:rPr lang="zh-CN" altLang="en-US" sz="3200" dirty="0" smtClean="0"/>
              <a:t>我们齐心协力</a:t>
            </a:r>
            <a:endParaRPr lang="en-US" altLang="zh-CN" sz="3200" dirty="0" smtClean="0"/>
          </a:p>
          <a:p>
            <a:r>
              <a:rPr lang="zh-CN" altLang="en-US" sz="3200" dirty="0" smtClean="0"/>
              <a:t>为我们学生共创</a:t>
            </a:r>
            <a:endParaRPr lang="en-US" altLang="zh-CN" sz="3200" dirty="0" smtClean="0"/>
          </a:p>
          <a:p>
            <a:r>
              <a:rPr lang="zh-CN" altLang="en-US" sz="3200" dirty="0" smtClean="0"/>
              <a:t>美好的今天和明天</a:t>
            </a:r>
            <a:endParaRPr lang="en-US" altLang="zh-CN" sz="3200" dirty="0" smtClean="0"/>
          </a:p>
          <a:p>
            <a:endParaRPr lang="en-US" altLang="zh-CN" sz="3200" dirty="0" smtClean="0"/>
          </a:p>
          <a:p>
            <a:endParaRPr lang="en-US" altLang="zh-CN" sz="3200" dirty="0" smtClean="0"/>
          </a:p>
          <a:p>
            <a:endParaRPr lang="en-US" altLang="zh-CN" sz="3200" dirty="0" smtClean="0"/>
          </a:p>
        </p:txBody>
      </p:sp>
      <p:sp>
        <p:nvSpPr>
          <p:cNvPr id="9" name="TextBox 8"/>
          <p:cNvSpPr txBox="1"/>
          <p:nvPr/>
        </p:nvSpPr>
        <p:spPr>
          <a:xfrm>
            <a:off x="8835992" y="5582653"/>
            <a:ext cx="3224463" cy="646331"/>
          </a:xfrm>
          <a:prstGeom prst="rect">
            <a:avLst/>
          </a:prstGeom>
          <a:noFill/>
        </p:spPr>
        <p:txBody>
          <a:bodyPr wrap="square" rtlCol="0">
            <a:spAutoFit/>
          </a:bodyPr>
          <a:lstStyle/>
          <a:p>
            <a:r>
              <a:rPr lang="zh-CN" altLang="en-US" sz="2400" dirty="0" smtClean="0"/>
              <a:t>             </a:t>
            </a:r>
            <a:r>
              <a:rPr lang="zh-CN" altLang="en-US" sz="3600" dirty="0" smtClean="0"/>
              <a:t>谢 谢</a:t>
            </a:r>
            <a:endParaRPr lang="zh-CN" altLang="en-US" sz="3600" dirty="0"/>
          </a:p>
        </p:txBody>
      </p:sp>
      <p:sp>
        <p:nvSpPr>
          <p:cNvPr id="6" name="TextBox 5"/>
          <p:cNvSpPr txBox="1"/>
          <p:nvPr/>
        </p:nvSpPr>
        <p:spPr>
          <a:xfrm>
            <a:off x="1085850" y="1943100"/>
            <a:ext cx="4495800" cy="2862322"/>
          </a:xfrm>
          <a:prstGeom prst="rect">
            <a:avLst/>
          </a:prstGeom>
          <a:noFill/>
        </p:spPr>
        <p:txBody>
          <a:bodyPr wrap="square" rtlCol="0">
            <a:spAutoFit/>
          </a:bodyPr>
          <a:lstStyle/>
          <a:p>
            <a:r>
              <a:rPr lang="zh-CN" altLang="en-US" sz="3600" dirty="0" smtClean="0"/>
              <a:t>一首温暖的歌送给</a:t>
            </a:r>
            <a:endParaRPr lang="en-US" altLang="zh-CN" sz="3600" dirty="0" smtClean="0"/>
          </a:p>
          <a:p>
            <a:r>
              <a:rPr lang="zh-CN" altLang="en-US" sz="3600" dirty="0" smtClean="0"/>
              <a:t>尊敬的老师</a:t>
            </a:r>
            <a:endParaRPr lang="en-US" altLang="zh-CN" sz="3600" dirty="0" smtClean="0"/>
          </a:p>
          <a:p>
            <a:r>
              <a:rPr lang="zh-CN" altLang="en-US" sz="3600" dirty="0" smtClean="0"/>
              <a:t>亲爱的老师</a:t>
            </a:r>
            <a:endParaRPr lang="en-US" altLang="zh-CN" sz="3600" dirty="0" smtClean="0"/>
          </a:p>
          <a:p>
            <a:endParaRPr lang="en-US" altLang="zh-CN" sz="3600" dirty="0" smtClean="0"/>
          </a:p>
          <a:p>
            <a:r>
              <a:rPr lang="en-US" altLang="zh-CN" sz="3600" dirty="0" smtClean="0"/>
              <a:t>《</a:t>
            </a:r>
            <a:r>
              <a:rPr lang="zh-CN" altLang="en-US" sz="3600" dirty="0" smtClean="0"/>
              <a:t>相亲相爱一家人</a:t>
            </a:r>
            <a:r>
              <a:rPr lang="en-US" altLang="zh-CN" sz="3600" dirty="0" smtClean="0"/>
              <a:t>》</a:t>
            </a:r>
            <a:endParaRPr lang="zh-CN" altLang="en-US" sz="3600" dirty="0"/>
          </a:p>
        </p:txBody>
      </p:sp>
      <p:pic>
        <p:nvPicPr>
          <p:cNvPr id="7" name="华语群星 - 相亲相爱一家人.mp3">
            <a:hlinkClick r:id="" action="ppaction://media"/>
          </p:cNvPr>
          <p:cNvPicPr>
            <a:picLocks noRot="1" noChangeAspect="1"/>
          </p:cNvPicPr>
          <p:nvPr>
            <a:audioFile r:link="rId1"/>
          </p:nvPr>
        </p:nvPicPr>
        <p:blipFill>
          <a:blip r:embed="rId5" cstate="print"/>
          <a:stretch>
            <a:fillRect/>
          </a:stretch>
        </p:blipFill>
        <p:spPr>
          <a:xfrm>
            <a:off x="5943600" y="3276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909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7" name="矩形 8"/>
          <p:cNvSpPr/>
          <p:nvPr/>
        </p:nvSpPr>
        <p:spPr>
          <a:xfrm>
            <a:off x="1493136" y="172201"/>
            <a:ext cx="5764192"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t>学校传染病“防病墙”</a:t>
            </a:r>
            <a:endParaRPr lang="zh-CN" altLang="en-US" sz="3600" dirty="0">
              <a:cs typeface="+mn-ea"/>
              <a:sym typeface="+mn-lt"/>
            </a:endParaRPr>
          </a:p>
        </p:txBody>
      </p:sp>
      <p:sp>
        <p:nvSpPr>
          <p:cNvPr id="1048638" name="文本框 7" descr="#clear#"/>
          <p:cNvSpPr txBox="1"/>
          <p:nvPr/>
        </p:nvSpPr>
        <p:spPr>
          <a:xfrm>
            <a:off x="289368" y="106293"/>
            <a:ext cx="1307939" cy="923330"/>
          </a:xfrm>
          <a:prstGeom prst="rect">
            <a:avLst/>
          </a:prstGeom>
          <a:noFill/>
        </p:spPr>
        <p:txBody>
          <a:bodyPr wrap="square" rtlCol="0">
            <a:spAutoFit/>
          </a:bodyPr>
          <a:lstStyle/>
          <a:p>
            <a:r>
              <a:rPr lang="en-US" altLang="zh-CN" sz="5400" dirty="0" smtClean="0">
                <a:cs typeface="+mn-ea"/>
                <a:sym typeface="+mn-lt"/>
              </a:rPr>
              <a:t>1.2</a:t>
            </a:r>
            <a:endParaRPr lang="zh-CN" altLang="en-US" sz="5400" dirty="0">
              <a:cs typeface="+mn-ea"/>
              <a:sym typeface="+mn-lt"/>
            </a:endParaRPr>
          </a:p>
        </p:txBody>
      </p:sp>
      <p:cxnSp>
        <p:nvCxnSpPr>
          <p:cNvPr id="3145735" name="直接连接符 4"/>
          <p:cNvCxnSpPr/>
          <p:nvPr/>
        </p:nvCxnSpPr>
        <p:spPr>
          <a:xfrm flipH="1">
            <a:off x="6763658" y="3429000"/>
            <a:ext cx="5428343" cy="3429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40" name="文本框 10" descr="#clear#"/>
          <p:cNvSpPr txBox="1"/>
          <p:nvPr/>
        </p:nvSpPr>
        <p:spPr>
          <a:xfrm rot="16200000">
            <a:off x="2090974" y="612641"/>
            <a:ext cx="3323987" cy="6771192"/>
          </a:xfrm>
          <a:prstGeom prst="rect">
            <a:avLst/>
          </a:prstGeom>
          <a:noFill/>
        </p:spPr>
        <p:txBody>
          <a:bodyPr vert="eaVert" wrap="square" rtlCol="0">
            <a:spAutoFit/>
          </a:bodyPr>
          <a:lstStyle/>
          <a:p>
            <a:r>
              <a:rPr lang="en-US" altLang="zh-CN" sz="3200" dirty="0" smtClean="0">
                <a:latin typeface="华文楷体" panose="02010600040101010101" pitchFamily="2" charset="-122"/>
                <a:ea typeface="华文楷体" panose="02010600040101010101" pitchFamily="2" charset="-122"/>
              </a:rPr>
              <a:t>1.</a:t>
            </a:r>
            <a:r>
              <a:rPr lang="zh-CN" altLang="en-US" sz="3600" dirty="0" smtClean="0">
                <a:latin typeface="华文楷体" panose="02010600040101010101" pitchFamily="2" charset="-122"/>
                <a:ea typeface="华文楷体" panose="02010600040101010101" pitchFamily="2" charset="-122"/>
              </a:rPr>
              <a:t>传染病防控制度</a:t>
            </a:r>
          </a:p>
          <a:p>
            <a:r>
              <a:rPr lang="en-US" altLang="zh-CN" sz="3200" dirty="0" smtClean="0">
                <a:latin typeface="华文楷体" panose="02010600040101010101" pitchFamily="2" charset="-122"/>
                <a:ea typeface="华文楷体" panose="02010600040101010101" pitchFamily="2" charset="-122"/>
              </a:rPr>
              <a:t>2.</a:t>
            </a:r>
            <a:r>
              <a:rPr lang="zh-CN" altLang="en-US" sz="3600" dirty="0" smtClean="0">
                <a:latin typeface="华文楷体" panose="02010600040101010101" pitchFamily="2" charset="-122"/>
                <a:ea typeface="华文楷体" panose="02010600040101010101" pitchFamily="2" charset="-122"/>
              </a:rPr>
              <a:t>传染病防控机构</a:t>
            </a:r>
          </a:p>
          <a:p>
            <a:r>
              <a:rPr lang="en-US" altLang="zh-CN" sz="3200" dirty="0" smtClean="0">
                <a:latin typeface="华文楷体" panose="02010600040101010101" pitchFamily="2" charset="-122"/>
                <a:ea typeface="华文楷体" panose="02010600040101010101" pitchFamily="2" charset="-122"/>
              </a:rPr>
              <a:t>3.</a:t>
            </a:r>
            <a:r>
              <a:rPr lang="zh-CN" altLang="en-US" sz="3200" dirty="0" smtClean="0">
                <a:latin typeface="华文楷体" panose="02010600040101010101" pitchFamily="2" charset="-122"/>
                <a:ea typeface="华文楷体" panose="02010600040101010101" pitchFamily="2" charset="-122"/>
              </a:rPr>
              <a:t>学校卫生技术人员</a:t>
            </a:r>
            <a:endParaRPr lang="en-US" altLang="zh-CN" sz="3200" dirty="0" smtClean="0">
              <a:latin typeface="华文楷体" panose="02010600040101010101" pitchFamily="2" charset="-122"/>
              <a:ea typeface="华文楷体" panose="02010600040101010101" pitchFamily="2" charset="-122"/>
            </a:endParaRPr>
          </a:p>
          <a:p>
            <a:r>
              <a:rPr lang="en-US" altLang="zh-CN" sz="3200" dirty="0" smtClean="0">
                <a:latin typeface="华文楷体" panose="02010600040101010101" pitchFamily="2" charset="-122"/>
                <a:ea typeface="华文楷体" panose="02010600040101010101" pitchFamily="2" charset="-122"/>
              </a:rPr>
              <a:t>4.</a:t>
            </a:r>
            <a:r>
              <a:rPr lang="zh-CN" altLang="en-US" sz="3200" dirty="0" smtClean="0">
                <a:latin typeface="华文楷体" panose="02010600040101010101" pitchFamily="2" charset="-122"/>
                <a:ea typeface="华文楷体" panose="02010600040101010101" pitchFamily="2" charset="-122"/>
              </a:rPr>
              <a:t>班主任及班卫生员</a:t>
            </a:r>
            <a:endParaRPr lang="en-US" altLang="zh-CN" sz="3200" dirty="0" smtClean="0">
              <a:latin typeface="华文楷体" panose="02010600040101010101" pitchFamily="2" charset="-122"/>
              <a:ea typeface="华文楷体" panose="02010600040101010101" pitchFamily="2" charset="-122"/>
            </a:endParaRPr>
          </a:p>
          <a:p>
            <a:r>
              <a:rPr lang="en-US" altLang="zh-CN" sz="3200" dirty="0" smtClean="0">
                <a:latin typeface="华文楷体" panose="02010600040101010101" pitchFamily="2" charset="-122"/>
                <a:ea typeface="华文楷体" panose="02010600040101010101" pitchFamily="2" charset="-122"/>
              </a:rPr>
              <a:t>5.</a:t>
            </a:r>
            <a:r>
              <a:rPr lang="zh-CN" altLang="en-US" sz="3200" dirty="0" smtClean="0">
                <a:latin typeface="华文楷体" panose="02010600040101010101" pitchFamily="2" charset="-122"/>
                <a:ea typeface="华文楷体" panose="02010600040101010101" pitchFamily="2" charset="-122"/>
              </a:rPr>
              <a:t>生活老师</a:t>
            </a:r>
          </a:p>
          <a:p>
            <a:endParaRPr lang="en-US" altLang="zh-CN" dirty="0" smtClean="0">
              <a:latin typeface="华文楷体" panose="02010600040101010101" pitchFamily="2" charset="-122"/>
              <a:ea typeface="华文楷体" panose="02010600040101010101" pitchFamily="2" charset="-122"/>
            </a:endParaRPr>
          </a:p>
          <a:p>
            <a:endParaRPr lang="zh-CN" altLang="en-US" dirty="0">
              <a:latin typeface="华文楷体" panose="02010600040101010101" pitchFamily="2" charset="-122"/>
              <a:ea typeface="华文楷体" panose="02010600040101010101" pitchFamily="2" charset="-122"/>
              <a:cs typeface="+mn-ea"/>
              <a:sym typeface="+mn-lt"/>
            </a:endParaRPr>
          </a:p>
        </p:txBody>
      </p:sp>
      <p:pic>
        <p:nvPicPr>
          <p:cNvPr id="7" name="图片 6" descr="u=3399207111,1339267216&amp;fm=23&amp;gp=0.jpg"/>
          <p:cNvPicPr>
            <a:picLocks noChangeAspect="1"/>
          </p:cNvPicPr>
          <p:nvPr/>
        </p:nvPicPr>
        <p:blipFill>
          <a:blip r:embed="rId2" cstate="print"/>
          <a:stretch>
            <a:fillRect/>
          </a:stretch>
        </p:blipFill>
        <p:spPr>
          <a:xfrm>
            <a:off x="6706926" y="2311442"/>
            <a:ext cx="4171951" cy="2781300"/>
          </a:xfrm>
          <a:prstGeom prst="ellipse">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6" name="矩形 13"/>
          <p:cNvSpPr/>
          <p:nvPr/>
        </p:nvSpPr>
        <p:spPr>
          <a:xfrm>
            <a:off x="626402" y="1257771"/>
            <a:ext cx="6342743"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145731" name="直接连接符 4"/>
          <p:cNvCxnSpPr/>
          <p:nvPr/>
        </p:nvCxnSpPr>
        <p:spPr>
          <a:xfrm flipH="1">
            <a:off x="6100685" y="0"/>
            <a:ext cx="6091316" cy="685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19" name="文本框 5" descr="#clear#"/>
          <p:cNvSpPr txBox="1"/>
          <p:nvPr/>
        </p:nvSpPr>
        <p:spPr>
          <a:xfrm>
            <a:off x="611631" y="1200957"/>
            <a:ext cx="5724644" cy="830997"/>
          </a:xfrm>
          <a:prstGeom prst="rect">
            <a:avLst/>
          </a:prstGeom>
          <a:noFill/>
        </p:spPr>
        <p:txBody>
          <a:bodyPr wrap="none" rtlCol="0">
            <a:spAutoFit/>
          </a:bodyPr>
          <a:lstStyle/>
          <a:p>
            <a:r>
              <a:rPr lang="zh-CN" altLang="en-US" sz="4800" dirty="0" smtClean="0">
                <a:cs typeface="+mn-ea"/>
                <a:sym typeface="+mn-lt"/>
              </a:rPr>
              <a:t>学校传染病防控制度</a:t>
            </a:r>
            <a:endParaRPr lang="zh-CN" altLang="en-US" sz="4800" dirty="0">
              <a:cs typeface="+mn-ea"/>
              <a:sym typeface="+mn-lt"/>
            </a:endParaRPr>
          </a:p>
        </p:txBody>
      </p:sp>
      <p:sp>
        <p:nvSpPr>
          <p:cNvPr id="1048620" name="文本框 11" descr="#clear#"/>
          <p:cNvSpPr txBox="1"/>
          <p:nvPr/>
        </p:nvSpPr>
        <p:spPr>
          <a:xfrm>
            <a:off x="682906" y="2152894"/>
            <a:ext cx="5648447" cy="4893647"/>
          </a:xfrm>
          <a:prstGeom prst="rect">
            <a:avLst/>
          </a:prstGeom>
          <a:noFill/>
        </p:spPr>
        <p:txBody>
          <a:bodyPr vert="horz" wrap="square" rtlCol="0">
            <a:spAutoFit/>
          </a:bodyPr>
          <a:lstStyle/>
          <a:p>
            <a:r>
              <a:rPr lang="en-US" altLang="zh-CN" sz="2400" dirty="0" smtClean="0"/>
              <a:t>——</a:t>
            </a:r>
            <a:r>
              <a:rPr lang="zh-CN" altLang="en-US" sz="2400" dirty="0" smtClean="0"/>
              <a:t>传染病疫情及相关突发公共卫生                         事件的应急预案；</a:t>
            </a:r>
          </a:p>
          <a:p>
            <a:r>
              <a:rPr lang="en-US" altLang="zh-CN" sz="2400" dirty="0" smtClean="0"/>
              <a:t>——</a:t>
            </a:r>
            <a:r>
              <a:rPr lang="zh-CN" altLang="en-US" sz="2400" dirty="0" smtClean="0"/>
              <a:t>传染病疫情及相关突发公共卫生        事件的报告制度；</a:t>
            </a:r>
          </a:p>
          <a:p>
            <a:r>
              <a:rPr lang="en-US" altLang="zh-CN" sz="2400" dirty="0" smtClean="0"/>
              <a:t>——</a:t>
            </a:r>
            <a:r>
              <a:rPr lang="zh-CN" altLang="en-US" sz="2400" dirty="0" smtClean="0"/>
              <a:t>学生晨检制度</a:t>
            </a:r>
          </a:p>
          <a:p>
            <a:r>
              <a:rPr lang="en-US" altLang="zh-CN" sz="2400" dirty="0" smtClean="0"/>
              <a:t>——</a:t>
            </a:r>
            <a:r>
              <a:rPr lang="zh-CN" altLang="en-US" sz="2400" dirty="0" smtClean="0"/>
              <a:t>因病缺课登记、追踪制度；</a:t>
            </a:r>
          </a:p>
          <a:p>
            <a:r>
              <a:rPr lang="en-US" altLang="zh-CN" sz="2400" dirty="0" smtClean="0"/>
              <a:t>——</a:t>
            </a:r>
            <a:r>
              <a:rPr lang="zh-CN" altLang="en-US" sz="2400" dirty="0" smtClean="0"/>
              <a:t>复课证明查验制度；</a:t>
            </a:r>
          </a:p>
          <a:p>
            <a:r>
              <a:rPr lang="en-US" altLang="zh-CN" sz="2400" dirty="0" smtClean="0"/>
              <a:t>——</a:t>
            </a:r>
            <a:r>
              <a:rPr lang="zh-CN" altLang="en-US" sz="2400" dirty="0" smtClean="0"/>
              <a:t>学生健康管理制度；</a:t>
            </a:r>
          </a:p>
          <a:p>
            <a:r>
              <a:rPr lang="en-US" altLang="zh-CN" sz="2400" dirty="0" smtClean="0"/>
              <a:t>——</a:t>
            </a:r>
            <a:r>
              <a:rPr lang="zh-CN" altLang="en-US" sz="2400" dirty="0" smtClean="0"/>
              <a:t>学生免疫规划的管理制度；</a:t>
            </a:r>
          </a:p>
          <a:p>
            <a:r>
              <a:rPr lang="en-US" altLang="zh-CN" sz="2400" dirty="0" smtClean="0"/>
              <a:t>——</a:t>
            </a:r>
            <a:r>
              <a:rPr lang="zh-CN" altLang="en-US" sz="2400" dirty="0" smtClean="0"/>
              <a:t>传染病预防控制的健康教育制度</a:t>
            </a:r>
          </a:p>
          <a:p>
            <a:r>
              <a:rPr lang="en-US" altLang="zh-CN" sz="2400" dirty="0" smtClean="0"/>
              <a:t>——</a:t>
            </a:r>
            <a:r>
              <a:rPr lang="zh-CN" altLang="en-US" sz="2400" dirty="0" smtClean="0"/>
              <a:t>通风、消毒等制度。</a:t>
            </a:r>
            <a:endParaRPr lang="en-US" altLang="zh-CN" sz="2400" dirty="0" smtClean="0"/>
          </a:p>
          <a:p>
            <a:r>
              <a:rPr lang="zh-CN" altLang="en-US" sz="2400" dirty="0" smtClean="0">
                <a:solidFill>
                  <a:srgbClr val="C00000"/>
                </a:solidFill>
              </a:rPr>
              <a:t>“一案八制”</a:t>
            </a:r>
          </a:p>
          <a:p>
            <a:endParaRPr lang="zh-CN" altLang="en-US" sz="2400" dirty="0">
              <a:latin typeface="华文楷体" panose="02010600040101010101" pitchFamily="2" charset="-122"/>
              <a:ea typeface="华文楷体" panose="02010600040101010101" pitchFamily="2" charset="-122"/>
              <a:cs typeface="Arial Unicode MS" panose="020B0604020202020204" pitchFamily="34" charset="-122"/>
              <a:sym typeface="+mn-lt"/>
            </a:endParaRPr>
          </a:p>
        </p:txBody>
      </p:sp>
      <p:sp>
        <p:nvSpPr>
          <p:cNvPr id="1048621" name="文本框 14" descr="#clear#"/>
          <p:cNvSpPr txBox="1"/>
          <p:nvPr/>
        </p:nvSpPr>
        <p:spPr>
          <a:xfrm>
            <a:off x="3418277" y="688353"/>
            <a:ext cx="492443" cy="1569660"/>
          </a:xfrm>
          <a:prstGeom prst="rect">
            <a:avLst/>
          </a:prstGeom>
          <a:noFill/>
        </p:spPr>
        <p:txBody>
          <a:bodyPr wrap="none" rtlCol="0">
            <a:spAutoFit/>
          </a:bodyPr>
          <a:lstStyle/>
          <a:p>
            <a:r>
              <a:rPr lang="en-US" altLang="zh-CN" sz="9600" b="1" dirty="0" smtClean="0">
                <a:solidFill>
                  <a:srgbClr val="16A8A8"/>
                </a:solidFill>
                <a:cs typeface="+mn-ea"/>
                <a:sym typeface="+mn-lt"/>
              </a:rPr>
              <a:t> </a:t>
            </a:r>
            <a:endParaRPr lang="zh-CN" altLang="en-US" sz="9600" b="1" dirty="0">
              <a:solidFill>
                <a:srgbClr val="16A8A8"/>
              </a:solidFill>
              <a:cs typeface="+mn-ea"/>
              <a:sym typeface="+mn-lt"/>
            </a:endParaRPr>
          </a:p>
        </p:txBody>
      </p:sp>
      <p:sp>
        <p:nvSpPr>
          <p:cNvPr id="1048622" name="文本框 16" descr="#clear#"/>
          <p:cNvSpPr txBox="1"/>
          <p:nvPr/>
        </p:nvSpPr>
        <p:spPr>
          <a:xfrm>
            <a:off x="554738" y="190425"/>
            <a:ext cx="981359" cy="769441"/>
          </a:xfrm>
          <a:prstGeom prst="rect">
            <a:avLst/>
          </a:prstGeom>
          <a:noFill/>
        </p:spPr>
        <p:txBody>
          <a:bodyPr wrap="none" rtlCol="0">
            <a:spAutoFit/>
          </a:bodyPr>
          <a:lstStyle>
            <a:defPPr>
              <a:defRPr lang="zh-CN"/>
            </a:defPPr>
            <a:lvl1pPr>
              <a:defRPr sz="13800" b="1">
                <a:cs typeface="+mn-ea"/>
              </a:defRPr>
            </a:lvl1pPr>
          </a:lstStyle>
          <a:p>
            <a:r>
              <a:rPr lang="en-US" altLang="zh-CN" sz="4400" b="0" dirty="0" smtClean="0">
                <a:sym typeface="+mn-lt"/>
              </a:rPr>
              <a:t>1.3</a:t>
            </a:r>
            <a:endParaRPr lang="zh-CN" altLang="en-US" sz="4400" b="0" dirty="0">
              <a:sym typeface="+mn-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6" name="矩形 13"/>
          <p:cNvSpPr/>
          <p:nvPr/>
        </p:nvSpPr>
        <p:spPr>
          <a:xfrm>
            <a:off x="590775" y="830260"/>
            <a:ext cx="6342743" cy="547880"/>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145731" name="直接连接符 4"/>
          <p:cNvCxnSpPr/>
          <p:nvPr/>
        </p:nvCxnSpPr>
        <p:spPr>
          <a:xfrm flipH="1">
            <a:off x="6100685" y="0"/>
            <a:ext cx="6091316" cy="685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19" name="文本框 5" descr="#clear#"/>
          <p:cNvSpPr txBox="1"/>
          <p:nvPr/>
        </p:nvSpPr>
        <p:spPr>
          <a:xfrm>
            <a:off x="564128" y="797194"/>
            <a:ext cx="5501006" cy="707886"/>
          </a:xfrm>
          <a:prstGeom prst="rect">
            <a:avLst/>
          </a:prstGeom>
          <a:noFill/>
        </p:spPr>
        <p:txBody>
          <a:bodyPr wrap="square" rtlCol="0">
            <a:spAutoFit/>
          </a:bodyPr>
          <a:lstStyle/>
          <a:p>
            <a:r>
              <a:rPr lang="en-US" altLang="zh-CN" sz="4000" dirty="0" smtClean="0">
                <a:sym typeface="+mn-lt"/>
              </a:rPr>
              <a:t>2.1</a:t>
            </a:r>
            <a:r>
              <a:rPr lang="zh-CN" altLang="en-US" sz="4000" dirty="0" smtClean="0"/>
              <a:t>晨检</a:t>
            </a:r>
            <a:endParaRPr lang="zh-CN" altLang="en-US" sz="4000" dirty="0">
              <a:cs typeface="+mn-ea"/>
              <a:sym typeface="+mn-lt"/>
            </a:endParaRPr>
          </a:p>
        </p:txBody>
      </p:sp>
      <p:sp>
        <p:nvSpPr>
          <p:cNvPr id="1048620" name="文本框 11" descr="#clear#"/>
          <p:cNvSpPr txBox="1"/>
          <p:nvPr/>
        </p:nvSpPr>
        <p:spPr>
          <a:xfrm>
            <a:off x="658855" y="1456523"/>
            <a:ext cx="6620719" cy="5878532"/>
          </a:xfrm>
          <a:prstGeom prst="rect">
            <a:avLst/>
          </a:prstGeom>
          <a:noFill/>
        </p:spPr>
        <p:txBody>
          <a:bodyPr vert="horz" wrap="square" rtlCol="0">
            <a:spAutoFit/>
          </a:bodyPr>
          <a:lstStyle/>
          <a:p>
            <a:r>
              <a:rPr lang="zh-CN" altLang="en-US" sz="2400" dirty="0" smtClean="0">
                <a:latin typeface="华文楷体" panose="02010600040101010101" pitchFamily="2" charset="-122"/>
                <a:ea typeface="华文楷体" panose="02010600040101010101" pitchFamily="2" charset="-122"/>
                <a:cs typeface="Arial Unicode MS" panose="020B0604020202020204" pitchFamily="34" charset="-122"/>
              </a:rPr>
              <a:t> </a:t>
            </a:r>
            <a:r>
              <a:rPr lang="en-US" altLang="zh-CN" sz="2000" dirty="0" smtClean="0"/>
              <a:t>1</a:t>
            </a:r>
            <a:r>
              <a:rPr lang="zh-CN" altLang="en-US" sz="2000" dirty="0" smtClean="0"/>
              <a:t>、班主任每日早自习或早晨第一节课前对学生进行晨检，了解学生的出勤和健康状况。</a:t>
            </a:r>
          </a:p>
          <a:p>
            <a:r>
              <a:rPr lang="zh-CN" altLang="en-US" sz="2000" dirty="0" smtClean="0"/>
              <a:t> </a:t>
            </a:r>
            <a:r>
              <a:rPr lang="en-US" altLang="zh-CN" sz="2000" dirty="0" smtClean="0"/>
              <a:t>2</a:t>
            </a:r>
            <a:r>
              <a:rPr lang="zh-CN" altLang="en-US" sz="2000" dirty="0" smtClean="0"/>
              <a:t>、</a:t>
            </a:r>
            <a:r>
              <a:rPr lang="zh-CN" altLang="en-US" sz="2000" dirty="0" smtClean="0">
                <a:solidFill>
                  <a:srgbClr val="C00000"/>
                </a:solidFill>
              </a:rPr>
              <a:t>晨检内容包括：观察学生的精神状态、询问学生健康状况、登记因病缺勤情况。教师应通过观察、询问等手段，重点检查学生中有无发热、皮疹、腹泻、黄疸、结膜充血等症状发生；调查了解学生缺勤原因、所患何种疾病或症状等信息。</a:t>
            </a:r>
          </a:p>
          <a:p>
            <a:r>
              <a:rPr lang="zh-CN" altLang="en-US" sz="2000" dirty="0" smtClean="0"/>
              <a:t> </a:t>
            </a:r>
            <a:r>
              <a:rPr lang="en-US" altLang="zh-CN" sz="2000" dirty="0" smtClean="0"/>
              <a:t>3</a:t>
            </a:r>
            <a:r>
              <a:rPr lang="zh-CN" altLang="en-US" sz="2000" dirty="0" smtClean="0"/>
              <a:t>、晨检中发现学生有</a:t>
            </a:r>
            <a:r>
              <a:rPr lang="zh-CN" altLang="en-US" sz="2000" dirty="0" smtClean="0">
                <a:solidFill>
                  <a:srgbClr val="C00000"/>
                </a:solidFill>
              </a:rPr>
              <a:t>发热、皮疹、腹泻、黄疸、结膜充血</a:t>
            </a:r>
            <a:r>
              <a:rPr lang="zh-CN" altLang="en-US" sz="2000" dirty="0" smtClean="0"/>
              <a:t>等症状或其他异常时，应及时告知医务室，并做好记录。</a:t>
            </a:r>
          </a:p>
          <a:p>
            <a:r>
              <a:rPr lang="zh-CN" altLang="en-US" sz="2000" dirty="0" smtClean="0"/>
              <a:t> </a:t>
            </a:r>
            <a:r>
              <a:rPr lang="en-US" altLang="zh-CN" sz="2000" dirty="0" smtClean="0"/>
              <a:t>4</a:t>
            </a:r>
            <a:r>
              <a:rPr lang="zh-CN" altLang="en-US" sz="2000" dirty="0" smtClean="0"/>
              <a:t>、医务室负责指导各班开展学生晨检工作，对各班晨检结果进行核实、排查和处理，做到传染病病人的早发现、早报告。</a:t>
            </a:r>
          </a:p>
          <a:p>
            <a:r>
              <a:rPr lang="zh-CN" altLang="en-US" sz="2000" dirty="0" smtClean="0"/>
              <a:t> </a:t>
            </a:r>
            <a:r>
              <a:rPr lang="en-US" altLang="zh-CN" sz="2000" dirty="0" smtClean="0"/>
              <a:t>5</a:t>
            </a:r>
            <a:r>
              <a:rPr lang="zh-CN" altLang="en-US" sz="2000" dirty="0" smtClean="0"/>
              <a:t>、</a:t>
            </a:r>
            <a:r>
              <a:rPr lang="zh-CN" altLang="en-US" sz="2000" dirty="0" smtClean="0">
                <a:solidFill>
                  <a:srgbClr val="C00000"/>
                </a:solidFill>
              </a:rPr>
              <a:t>传染病流行时期宜在下午第一节课前增加午检，住宿制学校宜对住校学生进行晚检。</a:t>
            </a:r>
            <a:endParaRPr lang="en-US" altLang="zh-CN" sz="2000" dirty="0" smtClean="0">
              <a:solidFill>
                <a:srgbClr val="C00000"/>
              </a:solidFill>
            </a:endParaRPr>
          </a:p>
          <a:p>
            <a:endParaRPr lang="zh-CN" altLang="en-US" sz="2000" dirty="0" smtClean="0"/>
          </a:p>
          <a:p>
            <a:r>
              <a:rPr lang="zh-CN" altLang="en-US" sz="2400" dirty="0" smtClean="0"/>
              <a:t/>
            </a:r>
            <a:br>
              <a:rPr lang="zh-CN" altLang="en-US" sz="2400" dirty="0" smtClean="0"/>
            </a:br>
            <a:endParaRPr lang="zh-CN" altLang="en-US" sz="2400" dirty="0" smtClean="0"/>
          </a:p>
          <a:p>
            <a:endParaRPr lang="zh-CN" altLang="en-US" sz="2400" dirty="0">
              <a:latin typeface="华文楷体" panose="02010600040101010101" pitchFamily="2" charset="-122"/>
              <a:ea typeface="华文楷体" panose="02010600040101010101" pitchFamily="2" charset="-122"/>
              <a:cs typeface="Arial Unicode MS" panose="020B0604020202020204" pitchFamily="34" charset="-122"/>
              <a:sym typeface="+mn-lt"/>
            </a:endParaRPr>
          </a:p>
        </p:txBody>
      </p:sp>
      <p:sp>
        <p:nvSpPr>
          <p:cNvPr id="1048621" name="文本框 14" descr="#clear#"/>
          <p:cNvSpPr txBox="1"/>
          <p:nvPr/>
        </p:nvSpPr>
        <p:spPr>
          <a:xfrm>
            <a:off x="3418277" y="688353"/>
            <a:ext cx="492443" cy="1569660"/>
          </a:xfrm>
          <a:prstGeom prst="rect">
            <a:avLst/>
          </a:prstGeom>
          <a:noFill/>
        </p:spPr>
        <p:txBody>
          <a:bodyPr wrap="none" rtlCol="0">
            <a:spAutoFit/>
          </a:bodyPr>
          <a:lstStyle/>
          <a:p>
            <a:r>
              <a:rPr lang="en-US" altLang="zh-CN" sz="9600" b="1" dirty="0" smtClean="0">
                <a:solidFill>
                  <a:srgbClr val="16A8A8"/>
                </a:solidFill>
                <a:cs typeface="+mn-ea"/>
                <a:sym typeface="+mn-lt"/>
              </a:rPr>
              <a:t> </a:t>
            </a:r>
            <a:endParaRPr lang="zh-CN" altLang="en-US" sz="9600" b="1" dirty="0">
              <a:solidFill>
                <a:srgbClr val="16A8A8"/>
              </a:solidFill>
              <a:cs typeface="+mn-ea"/>
              <a:sym typeface="+mn-lt"/>
            </a:endParaRPr>
          </a:p>
        </p:txBody>
      </p:sp>
      <p:pic>
        <p:nvPicPr>
          <p:cNvPr id="13" name="图片 12" descr="u=3988866898,2314080483&amp;fm=23&amp;gp=0.jpg"/>
          <p:cNvPicPr>
            <a:picLocks noChangeAspect="1"/>
          </p:cNvPicPr>
          <p:nvPr/>
        </p:nvPicPr>
        <p:blipFill>
          <a:blip r:embed="rId2" cstate="print"/>
          <a:stretch>
            <a:fillRect/>
          </a:stretch>
        </p:blipFill>
        <p:spPr>
          <a:xfrm>
            <a:off x="7421706" y="2200586"/>
            <a:ext cx="4400623" cy="2929557"/>
          </a:xfrm>
          <a:prstGeom prst="ellipse">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7" name="矩形 8"/>
          <p:cNvSpPr/>
          <p:nvPr/>
        </p:nvSpPr>
        <p:spPr>
          <a:xfrm>
            <a:off x="2442260" y="172201"/>
            <a:ext cx="5764192" cy="769258"/>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t>因病缺课的登记、追踪</a:t>
            </a:r>
          </a:p>
        </p:txBody>
      </p:sp>
      <p:sp>
        <p:nvSpPr>
          <p:cNvPr id="1048638" name="文本框 7" descr="#clear#"/>
          <p:cNvSpPr txBox="1"/>
          <p:nvPr/>
        </p:nvSpPr>
        <p:spPr>
          <a:xfrm>
            <a:off x="289367" y="106293"/>
            <a:ext cx="2488557" cy="923330"/>
          </a:xfrm>
          <a:prstGeom prst="rect">
            <a:avLst/>
          </a:prstGeom>
          <a:noFill/>
        </p:spPr>
        <p:txBody>
          <a:bodyPr wrap="square" rtlCol="0">
            <a:spAutoFit/>
          </a:bodyPr>
          <a:lstStyle/>
          <a:p>
            <a:r>
              <a:rPr lang="en-US" altLang="zh-CN" sz="5400" dirty="0" smtClean="0">
                <a:cs typeface="+mn-ea"/>
                <a:sym typeface="+mn-lt"/>
              </a:rPr>
              <a:t>2.2</a:t>
            </a:r>
            <a:endParaRPr lang="zh-CN" altLang="en-US" sz="5400" dirty="0">
              <a:cs typeface="+mn-ea"/>
              <a:sym typeface="+mn-lt"/>
            </a:endParaRPr>
          </a:p>
        </p:txBody>
      </p:sp>
      <p:cxnSp>
        <p:nvCxnSpPr>
          <p:cNvPr id="3145735" name="直接连接符 4"/>
          <p:cNvCxnSpPr/>
          <p:nvPr/>
        </p:nvCxnSpPr>
        <p:spPr>
          <a:xfrm flipH="1">
            <a:off x="6763658" y="3429000"/>
            <a:ext cx="5428343" cy="3429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40" name="文本框 10" descr="#clear#"/>
          <p:cNvSpPr txBox="1"/>
          <p:nvPr/>
        </p:nvSpPr>
        <p:spPr>
          <a:xfrm rot="16200000">
            <a:off x="2676794" y="660325"/>
            <a:ext cx="2123658" cy="5879943"/>
          </a:xfrm>
          <a:prstGeom prst="rect">
            <a:avLst/>
          </a:prstGeom>
          <a:noFill/>
        </p:spPr>
        <p:txBody>
          <a:bodyPr vert="eaVert" wrap="square" rtlCol="0">
            <a:spAutoFit/>
          </a:bodyPr>
          <a:lstStyle/>
          <a:p>
            <a:r>
              <a:rPr lang="en-US" altLang="zh-CN" dirty="0" smtClean="0"/>
              <a:t>1</a:t>
            </a:r>
            <a:r>
              <a:rPr lang="zh-CN" altLang="en-US" dirty="0" smtClean="0"/>
              <a:t>、班主任每日登记因病缺课学生的患病情况，包括发病时间、症状、就诊情况等信息，协助学校疫情报告人对其</a:t>
            </a:r>
          </a:p>
          <a:p>
            <a:r>
              <a:rPr lang="zh-CN" altLang="en-US" dirty="0" smtClean="0"/>
              <a:t>病情和转归进行追踪。</a:t>
            </a:r>
          </a:p>
          <a:p>
            <a:r>
              <a:rPr lang="zh-CN" altLang="en-US" dirty="0" smtClean="0"/>
              <a:t> </a:t>
            </a:r>
          </a:p>
          <a:p>
            <a:r>
              <a:rPr lang="en-US" altLang="zh-CN" dirty="0" smtClean="0"/>
              <a:t>2</a:t>
            </a:r>
            <a:r>
              <a:rPr lang="zh-CN" altLang="en-US" dirty="0" smtClean="0"/>
              <a:t>、学校疫情报告人负责指导各班开展因病缺课登记追踪工作，对各班登记结果进行核实、汇总，做到传染病病人的早发现、早报告。</a:t>
            </a:r>
            <a:endParaRPr lang="zh-CN" altLang="en-US" dirty="0"/>
          </a:p>
        </p:txBody>
      </p:sp>
      <p:pic>
        <p:nvPicPr>
          <p:cNvPr id="38914" name="Picture 2" descr="http://img3.imgtn.bdimg.com/it/u=4200490044,2436220639&amp;fm=23&amp;gp=0.jpg"/>
          <p:cNvPicPr>
            <a:picLocks noChangeAspect="1" noChangeArrowheads="1"/>
          </p:cNvPicPr>
          <p:nvPr/>
        </p:nvPicPr>
        <p:blipFill>
          <a:blip r:embed="rId2" cstate="print"/>
          <a:srcRect/>
          <a:stretch>
            <a:fillRect/>
          </a:stretch>
        </p:blipFill>
        <p:spPr bwMode="auto">
          <a:xfrm>
            <a:off x="7523545" y="1837702"/>
            <a:ext cx="4145345" cy="3620506"/>
          </a:xfrm>
          <a:prstGeom prst="ellipse">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7" name="矩形 15"/>
          <p:cNvSpPr/>
          <p:nvPr/>
        </p:nvSpPr>
        <p:spPr>
          <a:xfrm>
            <a:off x="6483985" y="311152"/>
            <a:ext cx="4618991" cy="768985"/>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ym typeface="+mn-ea"/>
              </a:rPr>
              <a:t>疫情报告制度</a:t>
            </a:r>
            <a:endParaRPr lang="zh-CN" altLang="en-US" sz="3600" dirty="0">
              <a:solidFill>
                <a:schemeClr val="bg1"/>
              </a:solidFill>
              <a:cs typeface="+mn-ea"/>
              <a:sym typeface="+mn-lt"/>
            </a:endParaRPr>
          </a:p>
        </p:txBody>
      </p:sp>
      <p:sp>
        <p:nvSpPr>
          <p:cNvPr id="1048628" name="文本框 4" descr="#clear#"/>
          <p:cNvSpPr txBox="1"/>
          <p:nvPr/>
        </p:nvSpPr>
        <p:spPr>
          <a:xfrm>
            <a:off x="5151689" y="271170"/>
            <a:ext cx="981359" cy="769441"/>
          </a:xfrm>
          <a:prstGeom prst="rect">
            <a:avLst/>
          </a:prstGeom>
          <a:noFill/>
        </p:spPr>
        <p:txBody>
          <a:bodyPr wrap="none" rtlCol="0">
            <a:spAutoFit/>
          </a:bodyPr>
          <a:lstStyle>
            <a:defPPr>
              <a:defRPr lang="zh-CN"/>
            </a:defPPr>
            <a:lvl1pPr>
              <a:defRPr sz="13800" b="1">
                <a:cs typeface="+mn-ea"/>
              </a:defRPr>
            </a:lvl1pPr>
          </a:lstStyle>
          <a:p>
            <a:r>
              <a:rPr lang="en-US" sz="4400" b="0" dirty="0" smtClean="0">
                <a:sym typeface="+mn-lt"/>
              </a:rPr>
              <a:t>2.3</a:t>
            </a:r>
            <a:endParaRPr lang="en-US" sz="4400" b="0" dirty="0">
              <a:sym typeface="+mn-lt"/>
            </a:endParaRPr>
          </a:p>
        </p:txBody>
      </p:sp>
      <p:cxnSp>
        <p:nvCxnSpPr>
          <p:cNvPr id="3145733" name="直接连接符 3"/>
          <p:cNvCxnSpPr/>
          <p:nvPr/>
        </p:nvCxnSpPr>
        <p:spPr>
          <a:xfrm flipV="1">
            <a:off x="-461011" y="0"/>
            <a:ext cx="6096000" cy="6858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8633" name="文本框 19" descr="#clear#"/>
          <p:cNvSpPr txBox="1"/>
          <p:nvPr/>
        </p:nvSpPr>
        <p:spPr>
          <a:xfrm>
            <a:off x="5151755" y="1080137"/>
            <a:ext cx="6177280" cy="3416320"/>
          </a:xfrm>
          <a:prstGeom prst="rect">
            <a:avLst/>
          </a:prstGeom>
          <a:noFill/>
        </p:spPr>
        <p:txBody>
          <a:bodyPr vert="horz" wrap="square" rtlCol="0">
            <a:spAutoFit/>
          </a:bodyPr>
          <a:lstStyle/>
          <a:p>
            <a:r>
              <a:rPr lang="en-US" altLang="zh-CN" sz="2400" dirty="0"/>
              <a:t>     </a:t>
            </a:r>
            <a:endParaRPr lang="en-US" altLang="zh-CN" sz="2400" dirty="0" smtClean="0"/>
          </a:p>
          <a:p>
            <a:r>
              <a:rPr lang="en-US" altLang="zh-CN" sz="2400" dirty="0" smtClean="0"/>
              <a:t>      </a:t>
            </a:r>
            <a:r>
              <a:rPr lang="zh-CN" altLang="en-US" sz="2400" dirty="0" smtClean="0"/>
              <a:t>由</a:t>
            </a:r>
            <a:r>
              <a:rPr lang="zh-CN" altLang="en-US" sz="2400" dirty="0"/>
              <a:t>学</a:t>
            </a:r>
            <a:r>
              <a:rPr lang="zh-CN" altLang="en-US" sz="2400" dirty="0" smtClean="0"/>
              <a:t>生</a:t>
            </a:r>
            <a:r>
              <a:rPr lang="en-US" altLang="zh-CN" sz="2400" dirty="0" smtClean="0"/>
              <a:t>---</a:t>
            </a:r>
            <a:r>
              <a:rPr lang="zh-CN" altLang="en-US" sz="2400" dirty="0" smtClean="0"/>
              <a:t>老师</a:t>
            </a:r>
            <a:r>
              <a:rPr lang="en-US" altLang="zh-CN" sz="2400" dirty="0" smtClean="0"/>
              <a:t>—</a:t>
            </a:r>
            <a:r>
              <a:rPr lang="zh-CN" altLang="en-US" sz="2400" dirty="0" smtClean="0"/>
              <a:t>医务室</a:t>
            </a:r>
            <a:r>
              <a:rPr lang="en-US" altLang="zh-CN" sz="2400" dirty="0" smtClean="0"/>
              <a:t>---</a:t>
            </a:r>
            <a:r>
              <a:rPr lang="zh-CN" altLang="en-US" sz="2400" dirty="0" smtClean="0"/>
              <a:t>到</a:t>
            </a:r>
            <a:r>
              <a:rPr lang="zh-CN" altLang="en-US" sz="2400" dirty="0"/>
              <a:t>学</a:t>
            </a:r>
            <a:r>
              <a:rPr lang="zh-CN" altLang="en-US" sz="2400" dirty="0" smtClean="0"/>
              <a:t>校</a:t>
            </a:r>
            <a:endParaRPr lang="zh-CN" altLang="en-US" sz="2400" dirty="0"/>
          </a:p>
          <a:p>
            <a:r>
              <a:rPr lang="zh-CN" altLang="en-US" sz="2400" dirty="0"/>
              <a:t>    </a:t>
            </a:r>
            <a:endParaRPr lang="en-US" altLang="zh-CN" sz="2400" dirty="0" smtClean="0"/>
          </a:p>
          <a:p>
            <a:r>
              <a:rPr lang="zh-CN" altLang="en-US" sz="2400" dirty="0" smtClean="0"/>
              <a:t>     老</a:t>
            </a:r>
            <a:r>
              <a:rPr lang="zh-CN" altLang="en-US" sz="2400" dirty="0"/>
              <a:t>师发现学生有传染病早期症状、疑似传染病病人以及因病缺勤等情况时，应及时报告给学</a:t>
            </a:r>
            <a:r>
              <a:rPr lang="zh-CN" altLang="en-US" sz="2400" dirty="0" smtClean="0"/>
              <a:t>校医务室。医务室应</a:t>
            </a:r>
            <a:r>
              <a:rPr lang="zh-CN" altLang="en-US" sz="2400" dirty="0"/>
              <a:t>及时进行排查，并将排查情况记录在学生因病缺勤、传染病早期症状、疑似传染病病人患病及病因排查结果登记日志上。</a:t>
            </a:r>
          </a:p>
        </p:txBody>
      </p:sp>
      <p:pic>
        <p:nvPicPr>
          <p:cNvPr id="2" name="图片 1"/>
          <p:cNvPicPr>
            <a:picLocks noChangeAspect="1"/>
          </p:cNvPicPr>
          <p:nvPr/>
        </p:nvPicPr>
        <p:blipFill>
          <a:blip r:embed="rId2" cstate="print"/>
          <a:stretch>
            <a:fillRect/>
          </a:stretch>
        </p:blipFill>
        <p:spPr>
          <a:xfrm>
            <a:off x="1105535" y="1905000"/>
            <a:ext cx="3478531" cy="3124835"/>
          </a:xfrm>
          <a:prstGeom prst="ellipse">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7" name="矩形 15"/>
          <p:cNvSpPr/>
          <p:nvPr/>
        </p:nvSpPr>
        <p:spPr>
          <a:xfrm>
            <a:off x="730810" y="113454"/>
            <a:ext cx="6354502" cy="959592"/>
          </a:xfrm>
          <a:prstGeom prst="rect">
            <a:avLst/>
          </a:prstGeom>
          <a:solidFill>
            <a:srgbClr val="16A8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dirty="0" smtClean="0">
                <a:solidFill>
                  <a:schemeClr val="bg1"/>
                </a:solidFill>
                <a:cs typeface="+mn-ea"/>
                <a:sym typeface="+mn-lt"/>
              </a:rPr>
              <a:t>2.4</a:t>
            </a:r>
            <a:r>
              <a:rPr lang="zh-CN" altLang="en-US" sz="3600" dirty="0" smtClean="0">
                <a:solidFill>
                  <a:schemeClr val="bg1"/>
                </a:solidFill>
                <a:cs typeface="+mn-ea"/>
                <a:sym typeface="+mn-lt"/>
              </a:rPr>
              <a:t>学校常见传染病</a:t>
            </a:r>
            <a:endParaRPr lang="zh-CN" altLang="en-US" sz="3600" dirty="0">
              <a:solidFill>
                <a:schemeClr val="bg1"/>
              </a:solidFill>
              <a:cs typeface="+mn-ea"/>
              <a:sym typeface="+mn-lt"/>
            </a:endParaRPr>
          </a:p>
        </p:txBody>
      </p:sp>
      <p:cxnSp>
        <p:nvCxnSpPr>
          <p:cNvPr id="3145733" name="直接连接符 3"/>
          <p:cNvCxnSpPr/>
          <p:nvPr/>
        </p:nvCxnSpPr>
        <p:spPr>
          <a:xfrm flipV="1">
            <a:off x="0" y="0"/>
            <a:ext cx="6096000" cy="6858000"/>
          </a:xfrm>
          <a:prstGeom prst="line">
            <a:avLst/>
          </a:prstGeom>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a:blip r:embed="rId3" cstate="print"/>
          <a:srcRect/>
          <a:stretch>
            <a:fillRect/>
          </a:stretch>
        </p:blipFill>
        <p:spPr bwMode="auto">
          <a:xfrm>
            <a:off x="611534" y="1169172"/>
            <a:ext cx="5591175" cy="5204468"/>
          </a:xfrm>
          <a:prstGeom prst="rect">
            <a:avLst/>
          </a:prstGeom>
          <a:noFill/>
          <a:ln w="9525">
            <a:noFill/>
            <a:miter lim="800000"/>
            <a:headEnd/>
            <a:tailEnd/>
          </a:ln>
        </p:spPr>
      </p:pic>
      <p:pic>
        <p:nvPicPr>
          <p:cNvPr id="7" name="Picture 2" descr="C:\Users\Administrator\Desktop\004bUVMcgy6EXJEEiFXd1&amp;690.jpg"/>
          <p:cNvPicPr>
            <a:picLocks noChangeAspect="1" noChangeArrowheads="1"/>
          </p:cNvPicPr>
          <p:nvPr/>
        </p:nvPicPr>
        <p:blipFill>
          <a:blip r:embed="rId4" cstate="print"/>
          <a:srcRect/>
          <a:stretch>
            <a:fillRect/>
          </a:stretch>
        </p:blipFill>
        <p:spPr bwMode="auto">
          <a:xfrm>
            <a:off x="6219730" y="1086415"/>
            <a:ext cx="5972270" cy="5504507"/>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004bUVMcgy6EXJLgYAp51&amp;690.jpg"/>
          <p:cNvPicPr>
            <a:picLocks noChangeAspect="1" noChangeArrowheads="1"/>
          </p:cNvPicPr>
          <p:nvPr/>
        </p:nvPicPr>
        <p:blipFill>
          <a:blip r:embed="rId3" cstate="print"/>
          <a:srcRect/>
          <a:stretch>
            <a:fillRect/>
          </a:stretch>
        </p:blipFill>
        <p:spPr bwMode="auto">
          <a:xfrm>
            <a:off x="869132" y="407405"/>
            <a:ext cx="11135763" cy="6450595"/>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703</TotalTime>
  <Words>1238</Words>
  <Application>Microsoft Office PowerPoint</Application>
  <PresentationFormat>自定义</PresentationFormat>
  <Paragraphs>168</Paragraphs>
  <Slides>26</Slides>
  <Notes>4</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跋涉</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罗玉麒鳗</dc:creator>
  <cp:lastModifiedBy>tw</cp:lastModifiedBy>
  <cp:revision>133</cp:revision>
  <dcterms:created xsi:type="dcterms:W3CDTF">2015-12-03T16:28:00Z</dcterms:created>
  <dcterms:modified xsi:type="dcterms:W3CDTF">2019-03-18T02:05:01Z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y fmtid="{D5CDD505-2E9C-101B-9397-08002B2CF9AE}" pid="3" name="name">
    <vt:lpwstr>草木春秋素雅风PPT模板.pptx</vt:lpwstr>
  </property>
  <property fmtid="{D5CDD505-2E9C-101B-9397-08002B2CF9AE}" pid="4" name="fileid">
    <vt:lpwstr>841049</vt:lpwstr>
  </property>
</Properties>
</file>