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7" r:id="rId4"/>
    <p:sldId id="284" r:id="rId5"/>
    <p:sldId id="285" r:id="rId6"/>
    <p:sldId id="260" r:id="rId7"/>
    <p:sldId id="272" r:id="rId8"/>
    <p:sldId id="273" r:id="rId9"/>
    <p:sldId id="274" r:id="rId10"/>
    <p:sldId id="275" r:id="rId11"/>
    <p:sldId id="261" r:id="rId12"/>
    <p:sldId id="279" r:id="rId13"/>
    <p:sldId id="294" r:id="rId14"/>
    <p:sldId id="293" r:id="rId15"/>
    <p:sldId id="295" r:id="rId16"/>
    <p:sldId id="296" r:id="rId17"/>
    <p:sldId id="297" r:id="rId18"/>
    <p:sldId id="298" r:id="rId19"/>
    <p:sldId id="288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996D"/>
    <a:srgbClr val="195F49"/>
    <a:srgbClr val="28878D"/>
    <a:srgbClr val="3C966E"/>
    <a:srgbClr val="EEF9DA"/>
    <a:srgbClr val="36857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234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4E670F-E2D1-4F28-BF76-716D03D39B4B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71BB31-8F59-40CB-A8DA-F7181AB395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0845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71BB31-8F59-40CB-A8DA-F7181AB3957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42560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3056B4-7C26-43C0-B22B-718DB4C05E3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74803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71BB31-8F59-40CB-A8DA-F7181AB3957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79087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3056B4-7C26-43C0-B22B-718DB4C05E3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40642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3056B4-7C26-43C0-B22B-718DB4C05E3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66836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3056B4-7C26-43C0-B22B-718DB4C05E3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66836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3056B4-7C26-43C0-B22B-718DB4C05E3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66836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3056B4-7C26-43C0-B22B-718DB4C05E3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66836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3056B4-7C26-43C0-B22B-718DB4C05E3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66836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3056B4-7C26-43C0-B22B-718DB4C05E3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66836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71BB31-8F59-40CB-A8DA-F7181AB3957F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42560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71BB31-8F59-40CB-A8DA-F7181AB3957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6853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71BB31-8F59-40CB-A8DA-F7181AB3957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1284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3056B4-7C26-43C0-B22B-718DB4C05E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0911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3056B4-7C26-43C0-B22B-718DB4C05E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69500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71BB31-8F59-40CB-A8DA-F7181AB3957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3262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3056B4-7C26-43C0-B22B-718DB4C05E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68264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3056B4-7C26-43C0-B22B-718DB4C05E3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28413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3056B4-7C26-43C0-B22B-718DB4C05E3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9421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8381124-0402-490F-8766-98E6236D4D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FE940C1-7C09-4DED-81EB-E0B1987689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2A39827-D42F-409F-8C74-613C5BAC6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9E9-357A-4D70-B046-58B4A9FDA49A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4DF9CD6-25E1-4BE2-9435-F8E711017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663842C-D4E2-44D8-8A68-3FFB5B17F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5B55-CA0B-440C-949A-6508F8846C1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46E6414-861C-44E1-9F5F-BA6F8E66F2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5BC5AC6F-FF4B-4C4D-B869-BCBEB30A3DD3}"/>
              </a:ext>
            </a:extLst>
          </p:cNvPr>
          <p:cNvSpPr/>
          <p:nvPr userDrawn="1"/>
        </p:nvSpPr>
        <p:spPr>
          <a:xfrm>
            <a:off x="322997" y="296792"/>
            <a:ext cx="11546006" cy="6223379"/>
          </a:xfrm>
          <a:prstGeom prst="round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3438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4E3CC3-E31C-407B-8B9D-CCECB8E1A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01FBA28-2969-4F2C-9E1D-C73C9D7630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62F710A-7270-4D51-878C-513553B81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9E9-357A-4D70-B046-58B4A9FDA49A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4A6B8FE-8945-4584-8D80-46DE92D39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F09F35C-0575-41B0-B909-E735E276A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5B55-CA0B-440C-949A-6508F8846C1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3982098-B687-4EA0-B1E8-03FD0928D6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34BAE082-3BE1-40FD-83B2-75D86061505D}"/>
              </a:ext>
            </a:extLst>
          </p:cNvPr>
          <p:cNvSpPr/>
          <p:nvPr userDrawn="1"/>
        </p:nvSpPr>
        <p:spPr>
          <a:xfrm>
            <a:off x="322997" y="296792"/>
            <a:ext cx="11546006" cy="6223379"/>
          </a:xfrm>
          <a:prstGeom prst="round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5681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E6E5B5A-6D1D-4D5F-A55F-FA14A40CE7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2D00EC6-6BD9-4E7B-9CCB-D5B0D2E4E9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9C6726F-AA7E-445D-8AB3-09CB94A88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9E9-357A-4D70-B046-58B4A9FDA49A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69B3B47-5910-4EDC-9750-6038826F3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4F656DF-A317-45DC-8FAB-3070433A4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5B55-CA0B-440C-949A-6508F8846C1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1B01788-9180-4405-A925-6F204F8798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46C6CADF-5861-4D47-85A9-0651FE596855}"/>
              </a:ext>
            </a:extLst>
          </p:cNvPr>
          <p:cNvSpPr/>
          <p:nvPr userDrawn="1"/>
        </p:nvSpPr>
        <p:spPr>
          <a:xfrm>
            <a:off x="322997" y="296792"/>
            <a:ext cx="11546006" cy="6223379"/>
          </a:xfrm>
          <a:prstGeom prst="round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9560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E5195F4-BAB4-4788-8A53-C925CED29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E4A1A34-F75D-418B-AFA9-191A6930E6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D707503-A892-4829-A535-C42E21CF3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9E9-357A-4D70-B046-58B4A9FDA49A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E1BB005-E052-4715-B344-CE280DD8E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ED79312-287E-49E2-B162-6005B71D4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5B55-CA0B-440C-949A-6508F8846C1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31D8C51-DAE2-4C31-9AD8-EA281079DB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EA64579B-E26D-4910-93E3-2BC709A8060C}"/>
              </a:ext>
            </a:extLst>
          </p:cNvPr>
          <p:cNvSpPr/>
          <p:nvPr userDrawn="1"/>
        </p:nvSpPr>
        <p:spPr>
          <a:xfrm>
            <a:off x="322997" y="296792"/>
            <a:ext cx="11546006" cy="6223379"/>
          </a:xfrm>
          <a:prstGeom prst="round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3620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735365-0C27-4109-9E48-99DCE13DA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D76CAE4-2B63-4D9B-9CBC-1E14EE5B3C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2BB6A9D-3B7F-4B26-844A-C3CD4CA26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9E9-357A-4D70-B046-58B4A9FDA49A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9256E88-9444-4645-B4EB-E719220C6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A2C18A2-D9FB-4A21-B2FE-E4BD18502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5B55-CA0B-440C-949A-6508F8846C1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43258F8-42A9-44CD-8EFA-D89844B17D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3DF3B480-FFE6-4BE6-B476-49CF9B1C68CC}"/>
              </a:ext>
            </a:extLst>
          </p:cNvPr>
          <p:cNvSpPr/>
          <p:nvPr userDrawn="1"/>
        </p:nvSpPr>
        <p:spPr>
          <a:xfrm>
            <a:off x="322997" y="296792"/>
            <a:ext cx="11546006" cy="6223379"/>
          </a:xfrm>
          <a:prstGeom prst="round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1486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06E00D4-0A3E-42D4-A20C-88FAF1444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EB99118-BC50-4B78-8034-936DEBF284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B36F61E-0144-438A-8192-B6B1DD84E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D199A64-DD61-4955-B41A-23D04C5A4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9E9-357A-4D70-B046-58B4A9FDA49A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A6B22D0-B51F-444D-A8F1-59A273E3B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3CB48DA-0619-48FD-AA8A-B1250BAA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5B55-CA0B-440C-949A-6508F8846C1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19BFD76-E0C1-4421-9177-A8275814D9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828CAC01-D7EE-49FB-BF03-2C20AC6CE03B}"/>
              </a:ext>
            </a:extLst>
          </p:cNvPr>
          <p:cNvSpPr/>
          <p:nvPr userDrawn="1"/>
        </p:nvSpPr>
        <p:spPr>
          <a:xfrm>
            <a:off x="322997" y="296792"/>
            <a:ext cx="11546006" cy="6223379"/>
          </a:xfrm>
          <a:prstGeom prst="round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2630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D3BEBC0-88A6-4EAC-99C7-99E8DFA96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189937A-C849-4954-B23B-079D8ECD2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98F31B0-0D75-4882-9E7C-29D5920203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5C18BE5-8BE6-4680-BB21-5AC97A12D6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2C1DEE1-F4E6-4394-BD9A-071C4F4F2D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E30159BF-A025-4E10-A497-3F2545B28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9E9-357A-4D70-B046-58B4A9FDA49A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94FA586-E01F-4848-AF73-A60342E15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1DC1DA1-BCB6-49E3-89E2-4964443E7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5B55-CA0B-440C-949A-6508F8846C1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CCEB43C-A6AC-4268-BA68-6348B69A3FC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78874956-1FFE-4A36-BB41-477274A82DEC}"/>
              </a:ext>
            </a:extLst>
          </p:cNvPr>
          <p:cNvSpPr/>
          <p:nvPr userDrawn="1"/>
        </p:nvSpPr>
        <p:spPr>
          <a:xfrm>
            <a:off x="322997" y="296792"/>
            <a:ext cx="11546006" cy="6223379"/>
          </a:xfrm>
          <a:prstGeom prst="round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0117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F812156-827C-4923-94A8-9E49FC00F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D93EB58-8017-4308-B4EC-523EFF9BD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9E9-357A-4D70-B046-58B4A9FDA49A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11E2980-8CCD-4BE8-9DB5-2AA02D46C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1ACE257-E509-4A85-BDC9-D9AEFFC42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5B55-CA0B-440C-949A-6508F8846C1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F550BC9-A165-4579-910D-F6DA288EB2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ED724417-4B7F-4B99-BE26-D14A7EAC79A8}"/>
              </a:ext>
            </a:extLst>
          </p:cNvPr>
          <p:cNvSpPr/>
          <p:nvPr userDrawn="1"/>
        </p:nvSpPr>
        <p:spPr>
          <a:xfrm>
            <a:off x="322997" y="296792"/>
            <a:ext cx="11546006" cy="6223379"/>
          </a:xfrm>
          <a:prstGeom prst="round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6328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48A8FE6-1F84-4257-BF81-DBF37095E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9E9-357A-4D70-B046-58B4A9FDA49A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64847E1-2EB5-486C-842F-24D0ADA6B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C5436E-A52B-4D35-B7FC-B548C15F4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5B55-CA0B-440C-949A-6508F8846C1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9A1D46D-E0EA-46FE-864F-2EC50054ED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16992602-A5D7-4723-9F4B-F09CA2BD4D1E}"/>
              </a:ext>
            </a:extLst>
          </p:cNvPr>
          <p:cNvSpPr/>
          <p:nvPr userDrawn="1"/>
        </p:nvSpPr>
        <p:spPr>
          <a:xfrm>
            <a:off x="322997" y="296792"/>
            <a:ext cx="11546006" cy="6223379"/>
          </a:xfrm>
          <a:prstGeom prst="round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6700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6F5E87-6717-416C-91F9-41F14F54A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3F639C9-B3D0-4B5A-B180-DC1FFB30F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BC823D5-D757-40F4-9FD8-F683D5B4B6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E5E71DD-F951-4767-A9D1-11A1555C3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9E9-357A-4D70-B046-58B4A9FDA49A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1A11576-8035-4251-8578-80EAF361D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49A7B5D-D624-4B1D-98C9-04567594D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5B55-CA0B-440C-949A-6508F8846C1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8909ABD-9EC8-4C5D-993B-BA74BBDFC0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C4E64B13-583A-42A2-B78F-99C81B4B9108}"/>
              </a:ext>
            </a:extLst>
          </p:cNvPr>
          <p:cNvSpPr/>
          <p:nvPr userDrawn="1"/>
        </p:nvSpPr>
        <p:spPr>
          <a:xfrm>
            <a:off x="322997" y="296792"/>
            <a:ext cx="11546006" cy="6223379"/>
          </a:xfrm>
          <a:prstGeom prst="round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2725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FE8CE1-E0BB-4D53-A92D-B0980929E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BE9EB63D-0253-4BD7-A19F-47A06CA7EA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5500ED6-EB3C-4F3E-AC06-F07470C19E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C873EAD-989C-459D-A435-0A9453802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9E9-357A-4D70-B046-58B4A9FDA49A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E3E1602-A2C7-4CB5-8C4F-2170620DB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A41A4E8-AA07-490E-AC18-8843582A2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5B55-CA0B-440C-949A-6508F8846C1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D8A8B68-99EE-4F15-B183-ECDDCFFA23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E9AA292B-3337-4A9C-9BEB-F55E2CFB10E4}"/>
              </a:ext>
            </a:extLst>
          </p:cNvPr>
          <p:cNvSpPr/>
          <p:nvPr userDrawn="1"/>
        </p:nvSpPr>
        <p:spPr>
          <a:xfrm>
            <a:off x="322997" y="296792"/>
            <a:ext cx="11546006" cy="6223379"/>
          </a:xfrm>
          <a:prstGeom prst="round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1217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61A52CE-6009-4EE8-BFC2-30B9EA41D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7997B95-E52C-4FD6-936A-D01CD565E6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8F4C1E5-A270-449E-888A-155FB7BF2A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69E9-357A-4D70-B046-58B4A9FDA49A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B3CF953-1B4B-4B6C-9F71-B1B0BFE179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248CD48-6A43-49B3-90B8-B40BF99045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765B55-CA0B-440C-949A-6508F8846C1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4114DFA-2EE3-41DE-9057-74A4219CF4B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44A1C45D-18BD-449A-B92F-9944102A95C8}"/>
              </a:ext>
            </a:extLst>
          </p:cNvPr>
          <p:cNvSpPr/>
          <p:nvPr userDrawn="1"/>
        </p:nvSpPr>
        <p:spPr>
          <a:xfrm>
            <a:off x="322997" y="296792"/>
            <a:ext cx="11546006" cy="6223379"/>
          </a:xfrm>
          <a:prstGeom prst="round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243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notesSlide" Target="../notesSlides/notesSlide1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notesSlide" Target="../notesSlides/notesSlide19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image" Target="../media/image5.png"/><Relationship Id="rId4" Type="http://schemas.openxmlformats.org/officeDocument/2006/relationships/tags" Target="../tags/tag5.xml"/><Relationship Id="rId9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5FA9B24-F38E-4438-B692-A2BE80A612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  <a:solidFill>
            <a:srgbClr val="3C966E"/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7E49C38-37E1-4152-9629-A55500AEA9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5121" b="33893" l="15137" r="808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970" t="15323" r="18783" b="66169"/>
          <a:stretch/>
        </p:blipFill>
        <p:spPr>
          <a:xfrm>
            <a:off x="227463" y="1450525"/>
            <a:ext cx="6128510" cy="2288961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8130D90-3F31-4E33-886A-F16E242BDB3A}"/>
              </a:ext>
            </a:extLst>
          </p:cNvPr>
          <p:cNvSpPr/>
          <p:nvPr/>
        </p:nvSpPr>
        <p:spPr>
          <a:xfrm>
            <a:off x="822845" y="3549017"/>
            <a:ext cx="7070171" cy="9048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棠外附小</a:t>
            </a:r>
            <a:r>
              <a:rPr lang="zh-CN" altLang="en-US" sz="4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第</a:t>
            </a:r>
            <a:r>
              <a:rPr lang="zh-CN" altLang="en-US" sz="4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十</a:t>
            </a:r>
            <a:r>
              <a:rPr lang="zh-CN" altLang="en-US" sz="4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五周</a:t>
            </a:r>
            <a:r>
              <a:rPr lang="zh-CN" altLang="en-US" sz="4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班会课</a:t>
            </a:r>
            <a:endParaRPr lang="zh-CN" altLang="en-US" sz="44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6" name="34369552 — 口哨版轻松欢快夏日旅行">
            <a:hlinkClick r:id="" action="ppaction://media"/>
            <a:extLst>
              <a:ext uri="{FF2B5EF4-FFF2-40B4-BE49-F238E27FC236}">
                <a16:creationId xmlns:a16="http://schemas.microsoft.com/office/drawing/2014/main" xmlns="" id="{A2F0486D-F84E-4BC7-AF81-A9BF1F85B93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140254" y="-66747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622320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vide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95CBA92-133D-4723-BF96-A96EE28DA676}"/>
              </a:ext>
            </a:extLst>
          </p:cNvPr>
          <p:cNvGrpSpPr/>
          <p:nvPr/>
        </p:nvGrpSpPr>
        <p:grpSpPr>
          <a:xfrm>
            <a:off x="774800" y="1964832"/>
            <a:ext cx="3989650" cy="3682054"/>
            <a:chOff x="448770" y="1735936"/>
            <a:chExt cx="3989650" cy="3682054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6276FBD0-E40B-446D-98DA-274D81A60B99}"/>
                </a:ext>
              </a:extLst>
            </p:cNvPr>
            <p:cNvSpPr/>
            <p:nvPr/>
          </p:nvSpPr>
          <p:spPr>
            <a:xfrm>
              <a:off x="962559" y="2055813"/>
              <a:ext cx="2712809" cy="2516187"/>
            </a:xfrm>
            <a:prstGeom prst="ellipse">
              <a:avLst/>
            </a:prstGeom>
            <a:noFill/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79767C7F-3E27-4E95-86E0-16218498D7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93560" y="2027538"/>
              <a:ext cx="1744860" cy="174486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EDD3DF7A-4B97-4A29-BA5B-CA28D56FD6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48770" y="1735936"/>
              <a:ext cx="1863504" cy="1863504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29F72A66-3740-4E7D-A648-2667296DF8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77565" y="3434026"/>
              <a:ext cx="1983964" cy="1983964"/>
            </a:xfrm>
            <a:prstGeom prst="rect">
              <a:avLst/>
            </a:prstGeom>
          </p:spPr>
        </p:pic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59AE20C3-3C05-4699-BCCA-58AB7B761473}"/>
              </a:ext>
            </a:extLst>
          </p:cNvPr>
          <p:cNvCxnSpPr>
            <a:cxnSpLocks/>
          </p:cNvCxnSpPr>
          <p:nvPr/>
        </p:nvCxnSpPr>
        <p:spPr>
          <a:xfrm>
            <a:off x="5798593" y="1923027"/>
            <a:ext cx="0" cy="4174889"/>
          </a:xfrm>
          <a:prstGeom prst="line">
            <a:avLst/>
          </a:prstGeom>
          <a:ln w="25400">
            <a:solidFill>
              <a:srgbClr val="6E76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3">
            <a:extLst>
              <a:ext uri="{FF2B5EF4-FFF2-40B4-BE49-F238E27FC236}">
                <a16:creationId xmlns:a16="http://schemas.microsoft.com/office/drawing/2014/main" xmlns="" id="{16054E06-C01D-484B-80B7-F1689324CE12}"/>
              </a:ext>
            </a:extLst>
          </p:cNvPr>
          <p:cNvSpPr txBox="1"/>
          <p:nvPr/>
        </p:nvSpPr>
        <p:spPr>
          <a:xfrm>
            <a:off x="6045609" y="1817060"/>
            <a:ext cx="4227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其他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垃圾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（上海称干垃圾）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57A621E-4E90-4881-9D44-E9264ED48D59}"/>
              </a:ext>
            </a:extLst>
          </p:cNvPr>
          <p:cNvSpPr txBox="1"/>
          <p:nvPr/>
        </p:nvSpPr>
        <p:spPr>
          <a:xfrm>
            <a:off x="6070981" y="2590458"/>
            <a:ext cx="1094094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废纸巾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F9ED7D9-A587-433F-9BC5-DB21BA77BDF1}"/>
              </a:ext>
            </a:extLst>
          </p:cNvPr>
          <p:cNvSpPr txBox="1"/>
          <p:nvPr/>
        </p:nvSpPr>
        <p:spPr>
          <a:xfrm>
            <a:off x="7371715" y="2590458"/>
            <a:ext cx="1512625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大块骨头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5A8493D-A3FB-46EB-A59D-276CBC8AFDB6}"/>
              </a:ext>
            </a:extLst>
          </p:cNvPr>
          <p:cNvSpPr txBox="1"/>
          <p:nvPr/>
        </p:nvSpPr>
        <p:spPr>
          <a:xfrm>
            <a:off x="9031973" y="2566863"/>
            <a:ext cx="1512625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植物硬壳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20E1B63-75F3-49ED-9A14-89473E25F23A}"/>
              </a:ext>
            </a:extLst>
          </p:cNvPr>
          <p:cNvSpPr txBox="1"/>
          <p:nvPr/>
        </p:nvSpPr>
        <p:spPr>
          <a:xfrm>
            <a:off x="6093861" y="3190906"/>
            <a:ext cx="1470752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混合垃圾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FE241FC-7817-4E0E-AA11-83FE555DE851}"/>
              </a:ext>
            </a:extLst>
          </p:cNvPr>
          <p:cNvSpPr txBox="1"/>
          <p:nvPr/>
        </p:nvSpPr>
        <p:spPr>
          <a:xfrm>
            <a:off x="7804383" y="3183125"/>
            <a:ext cx="1149118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树叶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23">
            <a:extLst>
              <a:ext uri="{FF2B5EF4-FFF2-40B4-BE49-F238E27FC236}">
                <a16:creationId xmlns:a16="http://schemas.microsoft.com/office/drawing/2014/main" xmlns="" id="{EB80B0AF-EB54-4C96-902C-B72F0E870350}"/>
              </a:ext>
            </a:extLst>
          </p:cNvPr>
          <p:cNvSpPr txBox="1"/>
          <p:nvPr/>
        </p:nvSpPr>
        <p:spPr>
          <a:xfrm>
            <a:off x="6011934" y="3890517"/>
            <a:ext cx="43072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其他垃圾：腐除可回收物，有害垃圾，餐厨垃圾外的其他生活垃圾，由环卫体系主要收集和处理的垃圾。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EF8CC87C-9A01-4F3D-BE02-15163A87438B}"/>
              </a:ext>
            </a:extLst>
          </p:cNvPr>
          <p:cNvSpPr/>
          <p:nvPr/>
        </p:nvSpPr>
        <p:spPr>
          <a:xfrm>
            <a:off x="5040789" y="537519"/>
            <a:ext cx="38435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pc="600" dirty="0">
                <a:solidFill>
                  <a:srgbClr val="6E763F"/>
                </a:solidFill>
                <a:cs typeface="+mn-ea"/>
                <a:sym typeface="+mn-lt"/>
              </a:rPr>
              <a:t>垃圾的分类</a:t>
            </a:r>
          </a:p>
        </p:txBody>
      </p:sp>
    </p:spTree>
    <p:extLst>
      <p:ext uri="{BB962C8B-B14F-4D97-AF65-F5344CB8AC3E}">
        <p14:creationId xmlns:p14="http://schemas.microsoft.com/office/powerpoint/2010/main" xmlns="" val="407545525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B6F63C0-CE06-411E-9C6B-756303367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1468"/>
            <a:ext cx="10515600" cy="1325563"/>
          </a:xfrm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D48B5B3-B5AE-4847-83B1-A86077B2EE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17089DF-924A-4B66-AF60-1E9AE29FA0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322"/>
            <a:ext cx="12192000" cy="68573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C70533D-6E38-415D-A421-05CB2A5BEF86}"/>
              </a:ext>
            </a:extLst>
          </p:cNvPr>
          <p:cNvSpPr txBox="1"/>
          <p:nvPr/>
        </p:nvSpPr>
        <p:spPr>
          <a:xfrm>
            <a:off x="6285739" y="3722770"/>
            <a:ext cx="5068060" cy="7893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PleaseaddaclearbusinesstemplateforthetitlecontentyouwantoaddPleaseaddaclearbuPleaseaddaclearbusinesstemplateforthetitlecontentyouwantoaddPleaseaddaclearbu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0157239-70DB-4A3E-959A-3E0CB2A90AA8}"/>
              </a:ext>
            </a:extLst>
          </p:cNvPr>
          <p:cNvSpPr/>
          <p:nvPr/>
        </p:nvSpPr>
        <p:spPr>
          <a:xfrm>
            <a:off x="6393383" y="2940070"/>
            <a:ext cx="50312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spc="3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如何做好垃圾分类</a:t>
            </a:r>
            <a:endParaRPr kumimoji="1" lang="zh-CN" altLang="en-US" sz="4400" b="1" spc="30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8" name="PA_库_椭圆 5">
            <a:extLst>
              <a:ext uri="{FF2B5EF4-FFF2-40B4-BE49-F238E27FC236}">
                <a16:creationId xmlns:a16="http://schemas.microsoft.com/office/drawing/2014/main" xmlns="" id="{8A9E65B4-8B21-4E42-B0F1-83BB83810CE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835066" y="1799108"/>
            <a:ext cx="1416509" cy="984901"/>
          </a:xfrm>
          <a:prstGeom prst="ellipse">
            <a:avLst/>
          </a:prstGeom>
          <a:solidFill>
            <a:srgbClr val="3C966E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87617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8C2B53D-5590-48BA-801A-B7743B46E970}"/>
              </a:ext>
            </a:extLst>
          </p:cNvPr>
          <p:cNvSpPr/>
          <p:nvPr/>
        </p:nvSpPr>
        <p:spPr>
          <a:xfrm>
            <a:off x="3418115" y="826286"/>
            <a:ext cx="64878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600" dirty="0" smtClean="0">
                <a:solidFill>
                  <a:srgbClr val="6E763F"/>
                </a:solidFill>
                <a:cs typeface="+mn-ea"/>
                <a:sym typeface="+mn-lt"/>
              </a:rPr>
              <a:t>垃圾桶在教室里的摆放</a:t>
            </a:r>
            <a:endParaRPr lang="zh-CN" altLang="en-US" sz="4000" spc="600" dirty="0">
              <a:solidFill>
                <a:srgbClr val="6E763F"/>
              </a:solidFill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4B2BCD8-6898-4949-A281-F0E87E6C4F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000" t="16459" r="3014"/>
          <a:stretch/>
        </p:blipFill>
        <p:spPr>
          <a:xfrm flipH="1">
            <a:off x="-485177" y="1129305"/>
            <a:ext cx="4509368" cy="57286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39834" y="1643062"/>
            <a:ext cx="811394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★可</a:t>
            </a:r>
            <a:r>
              <a:rPr lang="zh-CN" altLang="en-US" sz="2800" dirty="0" smtClean="0">
                <a:solidFill>
                  <a:srgbClr val="FF0000"/>
                </a:solidFill>
              </a:rPr>
              <a:t>回收垃圾</a:t>
            </a:r>
            <a:r>
              <a:rPr lang="zh-CN" altLang="en-US" sz="2800" dirty="0" smtClean="0">
                <a:solidFill>
                  <a:srgbClr val="FF0000"/>
                </a:solidFill>
              </a:rPr>
              <a:t>  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垃圾桶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放在教室贴纸的指定位置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装可回收垃圾，保持干燥，牛奶盒喝完倒干净再扔，纸张叠整齐，玻璃碎片用纸和口袋包好注明“玻璃碎渣”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</a:t>
            </a:r>
            <a:endParaRPr lang="en-US" altLang="zh-CN" sz="1600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</a:rPr>
              <a:t>★其他垃圾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垃圾桶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放在教室贴纸的指定位置  （装卫生纸、墨囊等其它垃圾）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图片 5" descr="4668b656e7c4ad3352e86e5faceae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00575" y="4038600"/>
            <a:ext cx="5229225" cy="264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591693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04B0454E-518A-42A8-A698-FD3158BC8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4036" y="4741027"/>
            <a:ext cx="6286501" cy="889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92D050"/>
                </a:solidFill>
                <a:cs typeface="+mn-ea"/>
                <a:sym typeface="+mn-lt"/>
              </a:rPr>
              <a:t>　　　　</a:t>
            </a:r>
            <a:br>
              <a:rPr lang="zh-CN" altLang="en-US" sz="1400" dirty="0">
                <a:solidFill>
                  <a:srgbClr val="92D050"/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rgbClr val="92D050"/>
                </a:solidFill>
                <a:cs typeface="+mn-ea"/>
                <a:sym typeface="+mn-lt"/>
              </a:rPr>
              <a:t>　　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D1FF460-E9A0-49EC-B8B7-332BA4CC0A16}"/>
              </a:ext>
            </a:extLst>
          </p:cNvPr>
          <p:cNvSpPr/>
          <p:nvPr/>
        </p:nvSpPr>
        <p:spPr>
          <a:xfrm>
            <a:off x="1495426" y="830207"/>
            <a:ext cx="96869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pc="600" dirty="0" smtClean="0">
                <a:solidFill>
                  <a:srgbClr val="6E763F"/>
                </a:solidFill>
                <a:cs typeface="+mn-ea"/>
                <a:sym typeface="+mn-lt"/>
              </a:rPr>
              <a:t>垃圾倒入垃圾回收站指定位置</a:t>
            </a:r>
            <a:endParaRPr lang="zh-CN" altLang="en-US" sz="4800" b="1" spc="600" dirty="0">
              <a:solidFill>
                <a:srgbClr val="6E763F"/>
              </a:solidFill>
              <a:cs typeface="+mn-ea"/>
              <a:sym typeface="+mn-lt"/>
            </a:endParaRPr>
          </a:p>
        </p:txBody>
      </p:sp>
      <p:pic>
        <p:nvPicPr>
          <p:cNvPr id="5" name="图片 4" descr="微信图片_202012101157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38127" y="2716215"/>
            <a:ext cx="4716459" cy="2827337"/>
          </a:xfrm>
          <a:prstGeom prst="rect">
            <a:avLst/>
          </a:prstGeom>
        </p:spPr>
      </p:pic>
      <p:pic>
        <p:nvPicPr>
          <p:cNvPr id="7" name="图片 6" descr="微信图片_202012101158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67225" y="1674018"/>
            <a:ext cx="6608986" cy="3326607"/>
          </a:xfrm>
          <a:prstGeom prst="rect">
            <a:avLst/>
          </a:prstGeom>
        </p:spPr>
      </p:pic>
      <p:pic>
        <p:nvPicPr>
          <p:cNvPr id="8" name="图片 7" descr="微信图片_202012101158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14950" y="3629024"/>
            <a:ext cx="5334000" cy="2990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961225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04B0454E-518A-42A8-A698-FD3158BC8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4036" y="4741027"/>
            <a:ext cx="6286501" cy="889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92D050"/>
                </a:solidFill>
                <a:cs typeface="+mn-ea"/>
                <a:sym typeface="+mn-lt"/>
              </a:rPr>
              <a:t>　　　　</a:t>
            </a:r>
            <a:br>
              <a:rPr lang="zh-CN" altLang="en-US" sz="1400" dirty="0">
                <a:solidFill>
                  <a:srgbClr val="92D050"/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rgbClr val="92D050"/>
                </a:solidFill>
                <a:cs typeface="+mn-ea"/>
                <a:sym typeface="+mn-lt"/>
              </a:rPr>
              <a:t>　　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D1FF460-E9A0-49EC-B8B7-332BA4CC0A16}"/>
              </a:ext>
            </a:extLst>
          </p:cNvPr>
          <p:cNvSpPr/>
          <p:nvPr/>
        </p:nvSpPr>
        <p:spPr>
          <a:xfrm>
            <a:off x="1495426" y="830207"/>
            <a:ext cx="96869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pc="600" dirty="0" smtClean="0">
                <a:solidFill>
                  <a:srgbClr val="6E763F"/>
                </a:solidFill>
                <a:cs typeface="+mn-ea"/>
                <a:sym typeface="+mn-lt"/>
              </a:rPr>
              <a:t>垃圾回收站每日倒垃圾时间段</a:t>
            </a:r>
            <a:endParaRPr lang="zh-CN" altLang="en-US" sz="4800" b="1" spc="600" dirty="0">
              <a:solidFill>
                <a:srgbClr val="6E763F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19425" y="2577211"/>
            <a:ext cx="555307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 smtClean="0"/>
              <a:t>早上</a:t>
            </a:r>
            <a:r>
              <a:rPr lang="zh-CN" altLang="en-US" sz="2800" dirty="0" smtClean="0"/>
              <a:t>倒垃圾时间</a:t>
            </a:r>
            <a:r>
              <a:rPr lang="zh-CN" altLang="en-US" sz="2800" dirty="0" smtClean="0"/>
              <a:t>：</a:t>
            </a:r>
            <a:r>
              <a:rPr lang="en-US" altLang="zh-CN" sz="2800" dirty="0" smtClean="0"/>
              <a:t>7:30—8:10     </a:t>
            </a:r>
          </a:p>
          <a:p>
            <a:pPr>
              <a:lnSpc>
                <a:spcPct val="200000"/>
              </a:lnSpc>
            </a:pPr>
            <a:r>
              <a:rPr lang="zh-CN" altLang="en-US" sz="2800" dirty="0" smtClean="0"/>
              <a:t>中午</a:t>
            </a:r>
            <a:r>
              <a:rPr lang="zh-CN" altLang="en-US" sz="2800" dirty="0" smtClean="0"/>
              <a:t>倒垃圾时间</a:t>
            </a:r>
            <a:r>
              <a:rPr lang="zh-CN" altLang="en-US" sz="2800" dirty="0" smtClean="0"/>
              <a:t>：</a:t>
            </a:r>
            <a:r>
              <a:rPr lang="en-US" altLang="zh-CN" sz="2800" dirty="0" smtClean="0"/>
              <a:t>12</a:t>
            </a:r>
            <a:r>
              <a:rPr lang="zh-CN" altLang="en-US" sz="2800" dirty="0" smtClean="0"/>
              <a:t>：</a:t>
            </a:r>
            <a:r>
              <a:rPr lang="en-US" altLang="zh-CN" sz="2800" dirty="0" smtClean="0"/>
              <a:t>00—12:40</a:t>
            </a:r>
          </a:p>
          <a:p>
            <a:pPr>
              <a:lnSpc>
                <a:spcPct val="200000"/>
              </a:lnSpc>
            </a:pPr>
            <a:r>
              <a:rPr lang="zh-CN" altLang="en-US" sz="2800" dirty="0" smtClean="0"/>
              <a:t>晚上</a:t>
            </a:r>
            <a:r>
              <a:rPr lang="zh-CN" altLang="en-US" sz="2800" dirty="0" smtClean="0"/>
              <a:t>倒垃圾时间</a:t>
            </a:r>
            <a:r>
              <a:rPr lang="zh-CN" altLang="en-US" sz="2800" dirty="0" smtClean="0"/>
              <a:t>：</a:t>
            </a:r>
            <a:r>
              <a:rPr lang="en-US" altLang="zh-CN" sz="2800" dirty="0" smtClean="0"/>
              <a:t>5:30—6:20</a:t>
            </a:r>
            <a:r>
              <a:rPr lang="en-US" altLang="zh-CN" sz="2800" dirty="0" smtClean="0"/>
              <a:t>     </a:t>
            </a:r>
          </a:p>
        </p:txBody>
      </p:sp>
    </p:spTree>
    <p:extLst>
      <p:ext uri="{BB962C8B-B14F-4D97-AF65-F5344CB8AC3E}">
        <p14:creationId xmlns:p14="http://schemas.microsoft.com/office/powerpoint/2010/main" xmlns="" val="75961225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04B0454E-518A-42A8-A698-FD3158BC8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4036" y="4741027"/>
            <a:ext cx="6286501" cy="889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92D050"/>
                </a:solidFill>
                <a:cs typeface="+mn-ea"/>
                <a:sym typeface="+mn-lt"/>
              </a:rPr>
              <a:t>　　　　</a:t>
            </a:r>
            <a:br>
              <a:rPr lang="zh-CN" altLang="en-US" sz="1400" dirty="0">
                <a:solidFill>
                  <a:srgbClr val="92D050"/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rgbClr val="92D050"/>
                </a:solidFill>
                <a:cs typeface="+mn-ea"/>
                <a:sym typeface="+mn-lt"/>
              </a:rPr>
              <a:t>　　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D1FF460-E9A0-49EC-B8B7-332BA4CC0A16}"/>
              </a:ext>
            </a:extLst>
          </p:cNvPr>
          <p:cNvSpPr/>
          <p:nvPr/>
        </p:nvSpPr>
        <p:spPr>
          <a:xfrm>
            <a:off x="2114551" y="573032"/>
            <a:ext cx="86296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pc="600" dirty="0" smtClean="0">
                <a:solidFill>
                  <a:srgbClr val="6E763F"/>
                </a:solidFill>
                <a:cs typeface="+mn-ea"/>
                <a:sym typeface="+mn-lt"/>
              </a:rPr>
              <a:t>校园里的垃圾桶各有任务</a:t>
            </a:r>
            <a:endParaRPr lang="zh-CN" altLang="en-US" sz="4800" b="1" spc="600" dirty="0">
              <a:solidFill>
                <a:srgbClr val="6E763F"/>
              </a:solidFill>
              <a:cs typeface="+mn-ea"/>
              <a:sym typeface="+mn-lt"/>
            </a:endParaRPr>
          </a:p>
        </p:txBody>
      </p:sp>
      <p:pic>
        <p:nvPicPr>
          <p:cNvPr id="5" name="图片 4" descr="微信图片_202012101203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3682184" y="765991"/>
            <a:ext cx="4129087" cy="531173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62225" y="5600700"/>
            <a:ext cx="7191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同学们，随手捡拾的小垃圾，随身的小垃圾等扔入校园垃圾桶，班级的垃圾应放在垃圾回收站相应垃圾桶里哟</a:t>
            </a:r>
            <a:r>
              <a:rPr lang="en-US" altLang="zh-CN" dirty="0" smtClean="0"/>
              <a:t>~~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5961225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04B0454E-518A-42A8-A698-FD3158BC8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4036" y="4741027"/>
            <a:ext cx="6286501" cy="889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92D050"/>
                </a:solidFill>
                <a:cs typeface="+mn-ea"/>
                <a:sym typeface="+mn-lt"/>
              </a:rPr>
              <a:t>　　　　</a:t>
            </a:r>
            <a:br>
              <a:rPr lang="zh-CN" altLang="en-US" sz="1400" dirty="0">
                <a:solidFill>
                  <a:srgbClr val="92D050"/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rgbClr val="92D050"/>
                </a:solidFill>
                <a:cs typeface="+mn-ea"/>
                <a:sym typeface="+mn-lt"/>
              </a:rPr>
              <a:t>　　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D1FF460-E9A0-49EC-B8B7-332BA4CC0A16}"/>
              </a:ext>
            </a:extLst>
          </p:cNvPr>
          <p:cNvSpPr/>
          <p:nvPr/>
        </p:nvSpPr>
        <p:spPr>
          <a:xfrm>
            <a:off x="2114551" y="573032"/>
            <a:ext cx="86296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pc="600" dirty="0" smtClean="0">
                <a:solidFill>
                  <a:srgbClr val="6E763F"/>
                </a:solidFill>
                <a:cs typeface="+mn-ea"/>
                <a:sym typeface="+mn-lt"/>
              </a:rPr>
              <a:t>校园里的垃圾桶各有任务</a:t>
            </a:r>
            <a:endParaRPr lang="zh-CN" altLang="en-US" sz="4800" b="1" spc="600" dirty="0">
              <a:solidFill>
                <a:srgbClr val="6E763F"/>
              </a:solidFill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62225" y="5600700"/>
            <a:ext cx="7191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同学们，校园里出现的黄色垃圾桶是用来放使用过的口罩，不是用来扔垃圾的哟</a:t>
            </a:r>
            <a:r>
              <a:rPr lang="en-US" altLang="zh-CN" dirty="0" smtClean="0"/>
              <a:t>~~</a:t>
            </a:r>
            <a:endParaRPr lang="zh-CN" altLang="en-US" dirty="0"/>
          </a:p>
        </p:txBody>
      </p:sp>
      <p:pic>
        <p:nvPicPr>
          <p:cNvPr id="8" name="图片 7" descr="微信图片_202012101205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5375" y="1562101"/>
            <a:ext cx="3848099" cy="4067174"/>
          </a:xfrm>
          <a:prstGeom prst="rect">
            <a:avLst/>
          </a:prstGeom>
        </p:spPr>
      </p:pic>
      <p:pic>
        <p:nvPicPr>
          <p:cNvPr id="9" name="图片 8" descr="微信图片_202012101207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24475" y="1409700"/>
            <a:ext cx="52324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961225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04B0454E-518A-42A8-A698-FD3158BC8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4036" y="4741027"/>
            <a:ext cx="6286501" cy="889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92D050"/>
                </a:solidFill>
                <a:cs typeface="+mn-ea"/>
                <a:sym typeface="+mn-lt"/>
              </a:rPr>
              <a:t>　　　　</a:t>
            </a:r>
            <a:br>
              <a:rPr lang="zh-CN" altLang="en-US" sz="1400" dirty="0">
                <a:solidFill>
                  <a:srgbClr val="92D050"/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rgbClr val="92D050"/>
                </a:solidFill>
                <a:cs typeface="+mn-ea"/>
                <a:sym typeface="+mn-lt"/>
              </a:rPr>
              <a:t>　　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D1FF460-E9A0-49EC-B8B7-332BA4CC0A16}"/>
              </a:ext>
            </a:extLst>
          </p:cNvPr>
          <p:cNvSpPr/>
          <p:nvPr/>
        </p:nvSpPr>
        <p:spPr>
          <a:xfrm>
            <a:off x="2114551" y="573032"/>
            <a:ext cx="86296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pc="600" dirty="0" smtClean="0">
                <a:solidFill>
                  <a:srgbClr val="6E763F"/>
                </a:solidFill>
                <a:cs typeface="+mn-ea"/>
                <a:sym typeface="+mn-lt"/>
              </a:rPr>
              <a:t>校园里的垃圾桶各有任务</a:t>
            </a:r>
            <a:endParaRPr lang="zh-CN" altLang="en-US" sz="4800" b="1" spc="600" dirty="0">
              <a:solidFill>
                <a:srgbClr val="6E763F"/>
              </a:solidFill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76500" y="5934075"/>
            <a:ext cx="7191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同学们，厕所卫生间里的垃圾桶是用来放使用过的卫生纸，不是用来扔垃圾的哟</a:t>
            </a:r>
            <a:r>
              <a:rPr lang="en-US" altLang="zh-CN" dirty="0" smtClean="0"/>
              <a:t>~~</a:t>
            </a:r>
            <a:r>
              <a:rPr lang="zh-CN" altLang="en-US" dirty="0" smtClean="0"/>
              <a:t>请注意垃圾分类哟！</a:t>
            </a:r>
            <a:endParaRPr lang="zh-CN" altLang="en-US" dirty="0"/>
          </a:p>
        </p:txBody>
      </p:sp>
      <p:pic>
        <p:nvPicPr>
          <p:cNvPr id="10" name="图片 9" descr="微信图片_2020121012103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725" y="1400174"/>
            <a:ext cx="3336131" cy="4448175"/>
          </a:xfrm>
          <a:prstGeom prst="rect">
            <a:avLst/>
          </a:prstGeom>
        </p:spPr>
      </p:pic>
      <p:pic>
        <p:nvPicPr>
          <p:cNvPr id="11" name="图片 10" descr="微信图片_2020121012103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7875" y="1495424"/>
            <a:ext cx="3762375" cy="4229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961225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04B0454E-518A-42A8-A698-FD3158BC8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4036" y="4741027"/>
            <a:ext cx="6286501" cy="889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92D050"/>
                </a:solidFill>
                <a:cs typeface="+mn-ea"/>
                <a:sym typeface="+mn-lt"/>
              </a:rPr>
              <a:t>　　　　</a:t>
            </a:r>
            <a:br>
              <a:rPr lang="zh-CN" altLang="en-US" sz="1400" dirty="0">
                <a:solidFill>
                  <a:srgbClr val="92D050"/>
                </a:solidFill>
                <a:cs typeface="+mn-ea"/>
                <a:sym typeface="+mn-lt"/>
              </a:rPr>
            </a:br>
            <a:r>
              <a:rPr lang="zh-CN" altLang="en-US" sz="1400" dirty="0">
                <a:solidFill>
                  <a:srgbClr val="92D050"/>
                </a:solidFill>
                <a:cs typeface="+mn-ea"/>
                <a:sym typeface="+mn-lt"/>
              </a:rPr>
              <a:t>　　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D1FF460-E9A0-49EC-B8B7-332BA4CC0A16}"/>
              </a:ext>
            </a:extLst>
          </p:cNvPr>
          <p:cNvSpPr/>
          <p:nvPr/>
        </p:nvSpPr>
        <p:spPr>
          <a:xfrm>
            <a:off x="2114551" y="573032"/>
            <a:ext cx="86296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pc="600" dirty="0" smtClean="0">
                <a:solidFill>
                  <a:srgbClr val="6E763F"/>
                </a:solidFill>
                <a:cs typeface="+mn-ea"/>
                <a:sym typeface="+mn-lt"/>
              </a:rPr>
              <a:t>校园里的垃圾桶各有任务</a:t>
            </a:r>
            <a:endParaRPr lang="zh-CN" altLang="en-US" sz="4800" b="1" spc="600" dirty="0">
              <a:solidFill>
                <a:srgbClr val="6E763F"/>
              </a:solidFill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71676" y="2000250"/>
            <a:ext cx="87249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同学们：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 </a:t>
            </a:r>
            <a:r>
              <a:rPr lang="en-US" altLang="zh-CN" sz="2800" b="1" dirty="0" smtClean="0"/>
              <a:t>      </a:t>
            </a:r>
            <a:r>
              <a:rPr lang="zh-CN" altLang="en-US" sz="2800" b="1" dirty="0" smtClean="0"/>
              <a:t>学习了这么多，请老师带着大家选出我们的垃圾分类小担当吧！</a:t>
            </a:r>
            <a:endParaRPr lang="en-US" altLang="zh-CN" sz="2800" b="1" dirty="0" smtClean="0"/>
          </a:p>
          <a:p>
            <a:endParaRPr lang="en-US" altLang="zh-CN" sz="2800" b="1" dirty="0" smtClean="0"/>
          </a:p>
          <a:p>
            <a:r>
              <a:rPr lang="zh-CN" altLang="en-US" sz="2800" b="1" dirty="0" smtClean="0"/>
              <a:t>（每个班至少选出两名）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75961225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5FA9B24-F38E-4438-B692-A2BE80A612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  <a:solidFill>
            <a:srgbClr val="3C966E"/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7E49C38-37E1-4152-9629-A55500AEA9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5121" b="33893" l="15137" r="808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970" t="15323" r="18783" b="66169"/>
          <a:stretch/>
        </p:blipFill>
        <p:spPr>
          <a:xfrm>
            <a:off x="227463" y="1450525"/>
            <a:ext cx="6128510" cy="2288961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8130D90-3F31-4E33-886A-F16E242BDB3A}"/>
              </a:ext>
            </a:extLst>
          </p:cNvPr>
          <p:cNvSpPr/>
          <p:nvPr/>
        </p:nvSpPr>
        <p:spPr>
          <a:xfrm>
            <a:off x="822845" y="3549017"/>
            <a:ext cx="7070171" cy="9048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棠外附小</a:t>
            </a:r>
            <a:r>
              <a:rPr lang="zh-CN" altLang="en-US" sz="4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第</a:t>
            </a:r>
            <a:r>
              <a:rPr lang="zh-CN" altLang="en-US" sz="4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十</a:t>
            </a:r>
            <a:r>
              <a:rPr lang="zh-CN" altLang="en-US" sz="4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五周</a:t>
            </a:r>
            <a:r>
              <a:rPr lang="zh-CN" altLang="en-US" sz="4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班会课</a:t>
            </a:r>
            <a:endParaRPr lang="zh-CN" altLang="en-US" sz="44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6" name="34369552 — 口哨版轻松欢快夏日旅行">
            <a:hlinkClick r:id="" action="ppaction://media"/>
            <a:extLst>
              <a:ext uri="{FF2B5EF4-FFF2-40B4-BE49-F238E27FC236}">
                <a16:creationId xmlns:a16="http://schemas.microsoft.com/office/drawing/2014/main" xmlns="" id="{A2F0486D-F84E-4BC7-AF81-A9BF1F85B93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140254" y="-66747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622320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7ED3D5C-4E80-45E3-890A-6261F899F4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13989E68-7957-47B5-870B-64AC1DEDD6F7}"/>
              </a:ext>
            </a:extLst>
          </p:cNvPr>
          <p:cNvSpPr/>
          <p:nvPr/>
        </p:nvSpPr>
        <p:spPr>
          <a:xfrm>
            <a:off x="322997" y="441427"/>
            <a:ext cx="11546006" cy="6223379"/>
          </a:xfrm>
          <a:prstGeom prst="round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E5BD1DE-CB34-449B-AED3-517BF8B87494}"/>
              </a:ext>
            </a:extLst>
          </p:cNvPr>
          <p:cNvSpPr/>
          <p:nvPr/>
        </p:nvSpPr>
        <p:spPr>
          <a:xfrm>
            <a:off x="968027" y="922294"/>
            <a:ext cx="3431316" cy="193899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6000" dirty="0">
                <a:solidFill>
                  <a:srgbClr val="195F49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9" name="PA_库_矩形 4">
            <a:extLst>
              <a:ext uri="{FF2B5EF4-FFF2-40B4-BE49-F238E27FC236}">
                <a16:creationId xmlns:a16="http://schemas.microsoft.com/office/drawing/2014/main" xmlns="" id="{2872A54E-1FFB-42EC-AF6B-82C6F667D4D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639141" y="2922872"/>
            <a:ext cx="33629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垃圾分类的意义</a:t>
            </a:r>
            <a:endParaRPr lang="en-US" altLang="zh-CN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PA_库_椭圆 5">
            <a:extLst>
              <a:ext uri="{FF2B5EF4-FFF2-40B4-BE49-F238E27FC236}">
                <a16:creationId xmlns:a16="http://schemas.microsoft.com/office/drawing/2014/main" xmlns="" id="{13EA96B5-57FC-4085-A834-8631E79F0BC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888963" y="2983866"/>
            <a:ext cx="553998" cy="553998"/>
          </a:xfrm>
          <a:prstGeom prst="ellipse">
            <a:avLst/>
          </a:prstGeom>
          <a:solidFill>
            <a:srgbClr val="3C966E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PA_库_椭圆 5">
            <a:extLst>
              <a:ext uri="{FF2B5EF4-FFF2-40B4-BE49-F238E27FC236}">
                <a16:creationId xmlns:a16="http://schemas.microsoft.com/office/drawing/2014/main" xmlns="" id="{2F454E6E-6347-449E-A408-7432F034A12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091367" y="2924491"/>
            <a:ext cx="553998" cy="553998"/>
          </a:xfrm>
          <a:prstGeom prst="ellipse">
            <a:avLst/>
          </a:prstGeom>
          <a:solidFill>
            <a:srgbClr val="3C966E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PA_库_矩形 4">
            <a:extLst>
              <a:ext uri="{FF2B5EF4-FFF2-40B4-BE49-F238E27FC236}">
                <a16:creationId xmlns:a16="http://schemas.microsoft.com/office/drawing/2014/main" xmlns="" id="{7A96AAB1-D73D-4D6A-970D-C01F1F2B3CE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694601" y="2948501"/>
            <a:ext cx="33629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垃圾的分类</a:t>
            </a:r>
            <a:endParaRPr lang="en-US" altLang="zh-CN" sz="24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PA_库_椭圆 5">
            <a:extLst>
              <a:ext uri="{FF2B5EF4-FFF2-40B4-BE49-F238E27FC236}">
                <a16:creationId xmlns:a16="http://schemas.microsoft.com/office/drawing/2014/main" xmlns="" id="{54FC2AA9-F9F2-4621-B0BB-6764BA59EBF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888963" y="4396710"/>
            <a:ext cx="553998" cy="553998"/>
          </a:xfrm>
          <a:prstGeom prst="ellipse">
            <a:avLst/>
          </a:prstGeom>
          <a:solidFill>
            <a:srgbClr val="3C966E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PA_库_矩形 4">
            <a:extLst>
              <a:ext uri="{FF2B5EF4-FFF2-40B4-BE49-F238E27FC236}">
                <a16:creationId xmlns:a16="http://schemas.microsoft.com/office/drawing/2014/main" xmlns="" id="{D974B96C-F7BE-4186-A1AA-0B57B24CAF8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563039" y="4415070"/>
            <a:ext cx="33629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如何做好垃圾分类</a:t>
            </a:r>
            <a:endParaRPr lang="en-US" altLang="zh-CN" sz="24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7087CBA9-C7A2-4BA3-BFCF-3D8EAA253710}"/>
              </a:ext>
            </a:extLst>
          </p:cNvPr>
          <p:cNvSpPr txBox="1"/>
          <p:nvPr/>
        </p:nvSpPr>
        <p:spPr>
          <a:xfrm>
            <a:off x="2058055" y="1953577"/>
            <a:ext cx="3706229" cy="5770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0C9A1131-5C94-4BAF-9057-E81A4C6AE75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316" y="2934026"/>
            <a:ext cx="3339379" cy="3339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373100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B6F63C0-CE06-411E-9C6B-756303367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1468"/>
            <a:ext cx="10515600" cy="1325563"/>
          </a:xfrm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D48B5B3-B5AE-4847-83B1-A86077B2EE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17089DF-924A-4B66-AF60-1E9AE29FA0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322"/>
            <a:ext cx="12192000" cy="68573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C70533D-6E38-415D-A421-05CB2A5BEF86}"/>
              </a:ext>
            </a:extLst>
          </p:cNvPr>
          <p:cNvSpPr txBox="1"/>
          <p:nvPr/>
        </p:nvSpPr>
        <p:spPr>
          <a:xfrm>
            <a:off x="6285739" y="3722770"/>
            <a:ext cx="5068060" cy="7893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PleaseaddaclearbusinesstemplateforthetitlecontentyouwantoaddPleaseaddaclearbuPleaseaddaclearbusinesstemplateforthetitlecontentyouwantoaddPleaseaddaclearbu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0157239-70DB-4A3E-959A-3E0CB2A90AA8}"/>
              </a:ext>
            </a:extLst>
          </p:cNvPr>
          <p:cNvSpPr/>
          <p:nvPr/>
        </p:nvSpPr>
        <p:spPr>
          <a:xfrm>
            <a:off x="6706883" y="2953329"/>
            <a:ext cx="50512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spc="3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垃圾分类的意义</a:t>
            </a:r>
            <a:endParaRPr kumimoji="1" lang="zh-CN" altLang="en-US" sz="4400" b="1" spc="30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8" name="PA_库_椭圆 5">
            <a:extLst>
              <a:ext uri="{FF2B5EF4-FFF2-40B4-BE49-F238E27FC236}">
                <a16:creationId xmlns:a16="http://schemas.microsoft.com/office/drawing/2014/main" xmlns="" id="{8A9E65B4-8B21-4E42-B0F1-83BB83810CE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835067" y="1799108"/>
            <a:ext cx="1448782" cy="984901"/>
          </a:xfrm>
          <a:prstGeom prst="ellipse">
            <a:avLst/>
          </a:prstGeom>
          <a:solidFill>
            <a:srgbClr val="3C966E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035307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8C223D5-0997-423E-8758-859205D8807E}"/>
              </a:ext>
            </a:extLst>
          </p:cNvPr>
          <p:cNvSpPr txBox="1"/>
          <p:nvPr/>
        </p:nvSpPr>
        <p:spPr>
          <a:xfrm>
            <a:off x="2137426" y="1536318"/>
            <a:ext cx="2316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rgbClr val="6E763F"/>
                </a:solidFill>
                <a:cs typeface="+mn-ea"/>
                <a:sym typeface="+mn-lt"/>
              </a:rPr>
              <a:t>减少占地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6E76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9AC1305-D2BD-4B76-99DD-F470758CF03E}"/>
              </a:ext>
            </a:extLst>
          </p:cNvPr>
          <p:cNvSpPr txBox="1"/>
          <p:nvPr/>
        </p:nvSpPr>
        <p:spPr>
          <a:xfrm>
            <a:off x="5620716" y="3872695"/>
            <a:ext cx="2316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6E763F"/>
                </a:solidFill>
                <a:effectLst/>
                <a:uLnTx/>
                <a:uFillTx/>
                <a:cs typeface="+mn-ea"/>
                <a:sym typeface="+mn-lt"/>
              </a:rPr>
              <a:t>减少环境污染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193AB79-9695-4E55-ADA3-9055FE7A8779}"/>
              </a:ext>
            </a:extLst>
          </p:cNvPr>
          <p:cNvSpPr txBox="1"/>
          <p:nvPr/>
        </p:nvSpPr>
        <p:spPr>
          <a:xfrm>
            <a:off x="9234614" y="1305485"/>
            <a:ext cx="2316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6E763F"/>
                </a:solidFill>
                <a:effectLst/>
                <a:uLnTx/>
                <a:uFillTx/>
                <a:cs typeface="+mn-ea"/>
                <a:sym typeface="+mn-lt"/>
              </a:rPr>
              <a:t>变废为宝</a:t>
            </a:r>
          </a:p>
        </p:txBody>
      </p:sp>
      <p:sp>
        <p:nvSpPr>
          <p:cNvPr id="12" name="TextBox 23">
            <a:extLst>
              <a:ext uri="{FF2B5EF4-FFF2-40B4-BE49-F238E27FC236}">
                <a16:creationId xmlns:a16="http://schemas.microsoft.com/office/drawing/2014/main" xmlns="" id="{F0003ADB-E8B2-4613-BE51-7D36F26109A1}"/>
              </a:ext>
            </a:extLst>
          </p:cNvPr>
          <p:cNvSpPr txBox="1"/>
          <p:nvPr/>
        </p:nvSpPr>
        <p:spPr>
          <a:xfrm>
            <a:off x="989965" y="4064000"/>
            <a:ext cx="43072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生活垃圾中有些物质不易降解，使土地受到严重侵蚀。垃圾分类，去掉能回收的、不易降解的物质，减少垃圾数量达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60%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以上。</a:t>
            </a:r>
          </a:p>
        </p:txBody>
      </p:sp>
      <p:sp>
        <p:nvSpPr>
          <p:cNvPr id="13" name="TextBox 25">
            <a:extLst>
              <a:ext uri="{FF2B5EF4-FFF2-40B4-BE49-F238E27FC236}">
                <a16:creationId xmlns:a16="http://schemas.microsoft.com/office/drawing/2014/main" xmlns="" id="{BBA950D7-2676-4E11-A52C-47F3C3AD90C0}"/>
              </a:ext>
            </a:extLst>
          </p:cNvPr>
          <p:cNvSpPr txBox="1"/>
          <p:nvPr/>
        </p:nvSpPr>
        <p:spPr>
          <a:xfrm>
            <a:off x="3940952" y="2081049"/>
            <a:ext cx="5067300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    废弃的电池含有金属汞、镉等有毒的物质，会对人类产生严重的危害；土壤中的废塑料会导致农作物减产；抛弃的废塑料被动物误食，导致动物死亡的事故时有发生。</a:t>
            </a:r>
          </a:p>
        </p:txBody>
      </p:sp>
      <p:sp>
        <p:nvSpPr>
          <p:cNvPr id="14" name="TextBox 27">
            <a:extLst>
              <a:ext uri="{FF2B5EF4-FFF2-40B4-BE49-F238E27FC236}">
                <a16:creationId xmlns:a16="http://schemas.microsoft.com/office/drawing/2014/main" xmlns="" id="{8B847BBF-C408-4171-96DF-BF49EA80EB2D}"/>
              </a:ext>
            </a:extLst>
          </p:cNvPr>
          <p:cNvSpPr txBox="1"/>
          <p:nvPr/>
        </p:nvSpPr>
        <p:spPr>
          <a:xfrm>
            <a:off x="7498326" y="3872930"/>
            <a:ext cx="4236917" cy="1991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中国每年使用塑料快餐盒达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亿个，方便面碗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5—7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亿个，一次性筷子数十亿个，这些占生活垃圾的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8—15%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吨废塑料可回炼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公斤的柴油。回收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1500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吨废纸，可免于砍伐用于生产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吨纸的林木。一吨易拉罐熔化后能结成一吨很好的铝块，可少采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吨铝矿。生产垃圾中有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30%—40%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可以回收利用。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974272B-8163-4267-AC7C-98282D7B354A}"/>
              </a:ext>
            </a:extLst>
          </p:cNvPr>
          <p:cNvSpPr/>
          <p:nvPr/>
        </p:nvSpPr>
        <p:spPr>
          <a:xfrm>
            <a:off x="4552827" y="537066"/>
            <a:ext cx="38435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pc="600" dirty="0" smtClean="0">
                <a:solidFill>
                  <a:srgbClr val="6E763F"/>
                </a:solidFill>
                <a:cs typeface="+mn-ea"/>
                <a:sym typeface="+mn-lt"/>
              </a:rPr>
              <a:t>垃圾分类的意义</a:t>
            </a:r>
            <a:endParaRPr lang="zh-CN" altLang="en-US" sz="3200" spc="600" dirty="0">
              <a:solidFill>
                <a:srgbClr val="6E763F"/>
              </a:solidFill>
              <a:cs typeface="+mn-ea"/>
              <a:sym typeface="+mn-lt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061277C5-F94D-4391-961A-C83C009A0D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49550" b="99750" l="36800" r="69400">
                        <a14:foregroundMark x1="51800" y1="85050" x2="57600" y2="73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867" t="50762" r="29767"/>
          <a:stretch/>
        </p:blipFill>
        <p:spPr>
          <a:xfrm>
            <a:off x="1932348" y="2151833"/>
            <a:ext cx="1191524" cy="175831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944486B-BF9D-4E06-A925-F362A5C621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49550" b="99750" l="36800" r="69400">
                        <a14:foregroundMark x1="51800" y1="85050" x2="57600" y2="73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867" t="50762" r="29767"/>
          <a:stretch/>
        </p:blipFill>
        <p:spPr>
          <a:xfrm>
            <a:off x="5587487" y="4562618"/>
            <a:ext cx="1191524" cy="175831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D86FC613-47C7-4FD1-9425-C2BF05CB3A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49550" b="99750" l="36800" r="69400">
                        <a14:foregroundMark x1="51800" y1="85050" x2="57600" y2="73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867" t="50762" r="29767"/>
          <a:stretch/>
        </p:blipFill>
        <p:spPr>
          <a:xfrm>
            <a:off x="9372652" y="2030716"/>
            <a:ext cx="1191524" cy="175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462606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2423F3B-0538-40BC-847F-35E707257911}"/>
              </a:ext>
            </a:extLst>
          </p:cNvPr>
          <p:cNvSpPr txBox="1"/>
          <p:nvPr/>
        </p:nvSpPr>
        <p:spPr>
          <a:xfrm>
            <a:off x="4611872" y="747553"/>
            <a:ext cx="352679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3200" b="1" dirty="0" smtClean="0">
                <a:solidFill>
                  <a:srgbClr val="6E763F"/>
                </a:solidFill>
                <a:latin typeface="+mn-lt"/>
                <a:ea typeface="+mn-ea"/>
                <a:cs typeface="+mn-ea"/>
                <a:sym typeface="+mn-lt"/>
              </a:rPr>
              <a:t>中国的垃圾</a:t>
            </a:r>
            <a:r>
              <a:rPr lang="zh-CN" altLang="en-US" sz="3200" b="1" dirty="0">
                <a:solidFill>
                  <a:srgbClr val="6E763F"/>
                </a:solidFill>
                <a:latin typeface="+mn-lt"/>
                <a:ea typeface="+mn-ea"/>
                <a:cs typeface="+mn-ea"/>
                <a:sym typeface="+mn-lt"/>
              </a:rPr>
              <a:t>分类</a:t>
            </a:r>
          </a:p>
        </p:txBody>
      </p:sp>
      <p:sp>
        <p:nvSpPr>
          <p:cNvPr id="7" name="TextBox 14">
            <a:extLst>
              <a:ext uri="{FF2B5EF4-FFF2-40B4-BE49-F238E27FC236}">
                <a16:creationId xmlns:a16="http://schemas.microsoft.com/office/drawing/2014/main" xmlns="" id="{2EB4BA15-ABD7-468B-B493-7B75E0560390}"/>
              </a:ext>
            </a:extLst>
          </p:cNvPr>
          <p:cNvSpPr txBox="1"/>
          <p:nvPr/>
        </p:nvSpPr>
        <p:spPr>
          <a:xfrm>
            <a:off x="5577753" y="1731894"/>
            <a:ext cx="576674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ts val="4200"/>
              </a:lnSpc>
            </a:pPr>
            <a:r>
              <a:rPr lang="en-US" altLang="zh-CN" dirty="0" smtClean="0"/>
              <a:t>2008</a:t>
            </a:r>
            <a:r>
              <a:rPr lang="zh-CN" altLang="en-US" dirty="0" smtClean="0"/>
              <a:t>年，习近平总书记对垃圾分类工作作出重要指示强调，培养垃圾分类的好习惯，全社会人人动手，一起来为绿色发展、可持续发展作贡献。</a:t>
            </a:r>
            <a:r>
              <a:rPr lang="zh-CN" altLang="en-US" sz="1600" dirty="0" smtClean="0"/>
              <a:t>为此，北京、上海、广东、深圳等超大城市先后就生活垃圾管理进行修法或立法，通过督促引导，强化全流程分类、严格执法监管，让更多人行动起来。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C506355-BF2B-4B11-AB35-496C470C4C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3565" y="1027905"/>
            <a:ext cx="4730087" cy="4730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9259724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B6F63C0-CE06-411E-9C6B-756303367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1468"/>
            <a:ext cx="10515600" cy="1325563"/>
          </a:xfrm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D48B5B3-B5AE-4847-83B1-A86077B2EE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17089DF-924A-4B66-AF60-1E9AE29FA0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322"/>
            <a:ext cx="12192000" cy="68573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C70533D-6E38-415D-A421-05CB2A5BEF86}"/>
              </a:ext>
            </a:extLst>
          </p:cNvPr>
          <p:cNvSpPr txBox="1"/>
          <p:nvPr/>
        </p:nvSpPr>
        <p:spPr>
          <a:xfrm>
            <a:off x="6285739" y="3722770"/>
            <a:ext cx="5068060" cy="7893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PleaseaddaclearbusinesstemplateforthetitlecontentyouwantoaddPleaseaddaclearbuPleaseaddaclearbusinesstemplateforthetitlecontentyouwantoaddPleaseaddaclearbu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0157239-70DB-4A3E-959A-3E0CB2A90AA8}"/>
              </a:ext>
            </a:extLst>
          </p:cNvPr>
          <p:cNvSpPr/>
          <p:nvPr/>
        </p:nvSpPr>
        <p:spPr>
          <a:xfrm>
            <a:off x="7266441" y="2953329"/>
            <a:ext cx="422577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spc="3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垃圾的分类</a:t>
            </a:r>
            <a:endParaRPr kumimoji="1" lang="zh-CN" altLang="en-US" sz="4400" spc="30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8" name="PA_库_椭圆 5">
            <a:extLst>
              <a:ext uri="{FF2B5EF4-FFF2-40B4-BE49-F238E27FC236}">
                <a16:creationId xmlns:a16="http://schemas.microsoft.com/office/drawing/2014/main" xmlns="" id="{8A9E65B4-8B21-4E42-B0F1-83BB83810CE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835067" y="1799108"/>
            <a:ext cx="1341206" cy="984901"/>
          </a:xfrm>
          <a:prstGeom prst="ellipse">
            <a:avLst/>
          </a:prstGeom>
          <a:solidFill>
            <a:srgbClr val="3C966E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312649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BF664A4-CD93-41CD-B4BC-CD24BB773C56}"/>
              </a:ext>
            </a:extLst>
          </p:cNvPr>
          <p:cNvGrpSpPr/>
          <p:nvPr/>
        </p:nvGrpSpPr>
        <p:grpSpPr>
          <a:xfrm>
            <a:off x="84729" y="2055813"/>
            <a:ext cx="6011270" cy="3403291"/>
            <a:chOff x="1222043" y="2332449"/>
            <a:chExt cx="4685076" cy="2456458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0DA6ECA1-A412-4343-8733-905FCF3C27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2436" t="31445" r="14184" b="50000"/>
            <a:stretch/>
          </p:blipFill>
          <p:spPr>
            <a:xfrm>
              <a:off x="1222043" y="2332449"/>
              <a:ext cx="1201003" cy="1272514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06A98D61-B331-4A70-BA09-1BCD13B0D9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ackgroundRemoval t="67400" b="96545" l="16076" r="91566">
                          <a14:foregroundMark x1="49814" y1="70157" x2="52749" y2="79127"/>
                          <a14:foregroundMark x1="45294" y1="74764" x2="47437" y2="80733"/>
                          <a14:foregroundMark x1="49581" y1="88691" x2="55126" y2="95428"/>
                          <a14:foregroundMark x1="69478" y1="89459" x2="89422" y2="89878"/>
                          <a14:foregroundMark x1="16869" y1="88098" x2="29916" y2="898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748" t="65473"/>
            <a:stretch/>
          </p:blipFill>
          <p:spPr>
            <a:xfrm>
              <a:off x="1579160" y="2421020"/>
              <a:ext cx="4327959" cy="2367887"/>
            </a:xfrm>
            <a:prstGeom prst="rect">
              <a:avLst/>
            </a:prstGeom>
          </p:spPr>
        </p:pic>
      </p:grpSp>
      <p:sp>
        <p:nvSpPr>
          <p:cNvPr id="9" name="TextBox 3">
            <a:extLst>
              <a:ext uri="{FF2B5EF4-FFF2-40B4-BE49-F238E27FC236}">
                <a16:creationId xmlns:a16="http://schemas.microsoft.com/office/drawing/2014/main" xmlns="" id="{99931EAE-4E23-48FD-A4BB-EC8176110727}"/>
              </a:ext>
            </a:extLst>
          </p:cNvPr>
          <p:cNvSpPr txBox="1"/>
          <p:nvPr/>
        </p:nvSpPr>
        <p:spPr>
          <a:xfrm>
            <a:off x="6016191" y="1785453"/>
            <a:ext cx="1933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可回收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物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BA027A2-430F-421F-8A04-5E4374817712}"/>
              </a:ext>
            </a:extLst>
          </p:cNvPr>
          <p:cNvSpPr txBox="1"/>
          <p:nvPr/>
        </p:nvSpPr>
        <p:spPr>
          <a:xfrm>
            <a:off x="6070981" y="2590458"/>
            <a:ext cx="1094094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书本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B591351-B129-42B3-BBDF-61C261647432}"/>
              </a:ext>
            </a:extLst>
          </p:cNvPr>
          <p:cNvSpPr txBox="1"/>
          <p:nvPr/>
        </p:nvSpPr>
        <p:spPr>
          <a:xfrm>
            <a:off x="7371715" y="2590458"/>
            <a:ext cx="1512625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草稿纸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D039402-4BD0-4C6C-9C80-D72FDBE05960}"/>
              </a:ext>
            </a:extLst>
          </p:cNvPr>
          <p:cNvSpPr txBox="1"/>
          <p:nvPr/>
        </p:nvSpPr>
        <p:spPr>
          <a:xfrm>
            <a:off x="9031973" y="2566863"/>
            <a:ext cx="1512625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饮料瓶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B92F475-18A1-4B2F-B503-96CC6D81C74F}"/>
              </a:ext>
            </a:extLst>
          </p:cNvPr>
          <p:cNvSpPr txBox="1"/>
          <p:nvPr/>
        </p:nvSpPr>
        <p:spPr>
          <a:xfrm>
            <a:off x="6093860" y="3190906"/>
            <a:ext cx="1490281" cy="546303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牛奶盒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（如未喝完，倒干净）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9514399-DA0F-494D-A94E-85974081BDA0}"/>
              </a:ext>
            </a:extLst>
          </p:cNvPr>
          <p:cNvSpPr txBox="1"/>
          <p:nvPr/>
        </p:nvSpPr>
        <p:spPr>
          <a:xfrm>
            <a:off x="7868929" y="3226155"/>
            <a:ext cx="1156737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墨囊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23">
            <a:extLst>
              <a:ext uri="{FF2B5EF4-FFF2-40B4-BE49-F238E27FC236}">
                <a16:creationId xmlns:a16="http://schemas.microsoft.com/office/drawing/2014/main" xmlns="" id="{757F0175-E2B1-4119-8D18-45E5EE7A211E}"/>
              </a:ext>
            </a:extLst>
          </p:cNvPr>
          <p:cNvSpPr txBox="1"/>
          <p:nvPr/>
        </p:nvSpPr>
        <p:spPr>
          <a:xfrm>
            <a:off x="6044207" y="4804917"/>
            <a:ext cx="430720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可回收物是指生活垃圾中未经过污染、适宜回收循环利用的废物。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BD47544-AC51-4372-985B-16D317146F7A}"/>
              </a:ext>
            </a:extLst>
          </p:cNvPr>
          <p:cNvSpPr/>
          <p:nvPr/>
        </p:nvSpPr>
        <p:spPr>
          <a:xfrm>
            <a:off x="5040789" y="537519"/>
            <a:ext cx="38435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pc="600" dirty="0">
                <a:solidFill>
                  <a:srgbClr val="6E763F"/>
                </a:solidFill>
                <a:cs typeface="+mn-ea"/>
                <a:sym typeface="+mn-lt"/>
              </a:rPr>
              <a:t>垃圾的分类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29FC6603-4E22-4D1A-A44B-EEB3AA1F4E46}"/>
              </a:ext>
            </a:extLst>
          </p:cNvPr>
          <p:cNvCxnSpPr>
            <a:cxnSpLocks/>
          </p:cNvCxnSpPr>
          <p:nvPr/>
        </p:nvCxnSpPr>
        <p:spPr>
          <a:xfrm>
            <a:off x="5798593" y="1923027"/>
            <a:ext cx="0" cy="4174889"/>
          </a:xfrm>
          <a:prstGeom prst="line">
            <a:avLst/>
          </a:prstGeom>
          <a:ln w="25400">
            <a:solidFill>
              <a:srgbClr val="6E76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3">
            <a:extLst>
              <a:ext uri="{FF2B5EF4-FFF2-40B4-BE49-F238E27FC236}">
                <a16:creationId xmlns:a16="http://schemas.microsoft.com/office/drawing/2014/main" xmlns="" id="{19514399-DA0F-494D-A94E-85974081BDA0}"/>
              </a:ext>
            </a:extLst>
          </p:cNvPr>
          <p:cNvSpPr txBox="1"/>
          <p:nvPr/>
        </p:nvSpPr>
        <p:spPr>
          <a:xfrm>
            <a:off x="9172397" y="3249463"/>
            <a:ext cx="1156737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塑料尺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3">
            <a:extLst>
              <a:ext uri="{FF2B5EF4-FFF2-40B4-BE49-F238E27FC236}">
                <a16:creationId xmlns:a16="http://schemas.microsoft.com/office/drawing/2014/main" xmlns="" id="{19514399-DA0F-494D-A94E-85974081BDA0}"/>
              </a:ext>
            </a:extLst>
          </p:cNvPr>
          <p:cNvSpPr txBox="1"/>
          <p:nvPr/>
        </p:nvSpPr>
        <p:spPr>
          <a:xfrm>
            <a:off x="6086745" y="3928989"/>
            <a:ext cx="2487099" cy="561692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玻璃瓶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（如破碎，拿口袋包好，并注明）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832090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180C77D-54B7-4B2C-90D7-5EDFD91895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6368"/>
          <a:stretch/>
        </p:blipFill>
        <p:spPr>
          <a:xfrm>
            <a:off x="-293062" y="1962151"/>
            <a:ext cx="6198873" cy="3430587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xmlns="" id="{C9D1AA7D-FC86-4A4F-A390-9F6768B3E0E0}"/>
              </a:ext>
            </a:extLst>
          </p:cNvPr>
          <p:cNvSpPr txBox="1"/>
          <p:nvPr/>
        </p:nvSpPr>
        <p:spPr>
          <a:xfrm>
            <a:off x="6045609" y="1817060"/>
            <a:ext cx="40345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厨余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垃圾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(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上海称湿垃圾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）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0061E4A-76C6-4B21-AAB3-5EA3FA75833E}"/>
              </a:ext>
            </a:extLst>
          </p:cNvPr>
          <p:cNvSpPr txBox="1"/>
          <p:nvPr/>
        </p:nvSpPr>
        <p:spPr>
          <a:xfrm>
            <a:off x="6070981" y="2590458"/>
            <a:ext cx="1094094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蔬菜类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2FD6BE3-5B82-43A1-8796-10DAA09338EA}"/>
              </a:ext>
            </a:extLst>
          </p:cNvPr>
          <p:cNvSpPr txBox="1"/>
          <p:nvPr/>
        </p:nvSpPr>
        <p:spPr>
          <a:xfrm>
            <a:off x="7371715" y="2590458"/>
            <a:ext cx="1512625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水果类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A1A725-DE0A-4B86-BAE3-AC03CB2CDB0A}"/>
              </a:ext>
            </a:extLst>
          </p:cNvPr>
          <p:cNvSpPr txBox="1"/>
          <p:nvPr/>
        </p:nvSpPr>
        <p:spPr>
          <a:xfrm>
            <a:off x="9031973" y="2566863"/>
            <a:ext cx="1512625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肉类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A45A697-F8AB-4F32-A772-29CBDC49897A}"/>
              </a:ext>
            </a:extLst>
          </p:cNvPr>
          <p:cNvSpPr txBox="1"/>
          <p:nvPr/>
        </p:nvSpPr>
        <p:spPr>
          <a:xfrm>
            <a:off x="6093860" y="3190906"/>
            <a:ext cx="1512625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海鲜类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9499BE0-156F-486E-9485-5516A3F5A0B6}"/>
              </a:ext>
            </a:extLst>
          </p:cNvPr>
          <p:cNvSpPr txBox="1"/>
          <p:nvPr/>
        </p:nvSpPr>
        <p:spPr>
          <a:xfrm>
            <a:off x="7804382" y="3183125"/>
            <a:ext cx="1512625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剩饭剩菜</a:t>
            </a:r>
          </a:p>
        </p:txBody>
      </p:sp>
      <p:sp>
        <p:nvSpPr>
          <p:cNvPr id="13" name="TextBox 23">
            <a:extLst>
              <a:ext uri="{FF2B5EF4-FFF2-40B4-BE49-F238E27FC236}">
                <a16:creationId xmlns:a16="http://schemas.microsoft.com/office/drawing/2014/main" xmlns="" id="{67346F42-97D6-4DD3-A9EE-C6F23AA96466}"/>
              </a:ext>
            </a:extLst>
          </p:cNvPr>
          <p:cNvSpPr txBox="1"/>
          <p:nvPr/>
        </p:nvSpPr>
        <p:spPr>
          <a:xfrm>
            <a:off x="6011934" y="3890517"/>
            <a:ext cx="430720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厨余垃圾主要为剩饭剩菜及烹饪过程中产生的菜帮菜叶、肉类鱼虾废弃部位、蛋壳等。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AEDA0F4-5AE7-4E74-9494-49349B62945E}"/>
              </a:ext>
            </a:extLst>
          </p:cNvPr>
          <p:cNvSpPr/>
          <p:nvPr/>
        </p:nvSpPr>
        <p:spPr>
          <a:xfrm>
            <a:off x="5040789" y="537519"/>
            <a:ext cx="38435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pc="600" dirty="0">
                <a:solidFill>
                  <a:srgbClr val="6E763F"/>
                </a:solidFill>
                <a:cs typeface="+mn-ea"/>
                <a:sym typeface="+mn-lt"/>
              </a:rPr>
              <a:t>垃圾的分类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BE3F230A-48F6-4DD2-B1B6-713FFFF0D04F}"/>
              </a:ext>
            </a:extLst>
          </p:cNvPr>
          <p:cNvCxnSpPr>
            <a:cxnSpLocks/>
          </p:cNvCxnSpPr>
          <p:nvPr/>
        </p:nvCxnSpPr>
        <p:spPr>
          <a:xfrm>
            <a:off x="5798593" y="1923027"/>
            <a:ext cx="0" cy="4174889"/>
          </a:xfrm>
          <a:prstGeom prst="line">
            <a:avLst/>
          </a:prstGeom>
          <a:ln w="25400">
            <a:solidFill>
              <a:srgbClr val="6E76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7837813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81F5CEB-D506-4713-90F1-BB678F3819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8465" y="2055813"/>
            <a:ext cx="1145696" cy="1145696"/>
          </a:xfrm>
          <a:prstGeom prst="rect">
            <a:avLst/>
          </a:prstGeom>
          <a:ln>
            <a:noFill/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1F11CB2-8CCD-4422-8513-FFF5D3C6D1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50639" y="1779608"/>
            <a:ext cx="1774209" cy="177420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F530541-D3E9-472B-8199-0D47434E602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021" y="3299530"/>
            <a:ext cx="2190750" cy="21907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1AECDE56-3D42-4050-99EA-7A3F222B450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368" b="63449"/>
          <a:stretch/>
        </p:blipFill>
        <p:spPr>
          <a:xfrm>
            <a:off x="3250139" y="3507800"/>
            <a:ext cx="1947265" cy="1774209"/>
          </a:xfrm>
          <a:prstGeom prst="rect">
            <a:avLst/>
          </a:prstGeom>
        </p:spPr>
      </p:pic>
      <p:sp>
        <p:nvSpPr>
          <p:cNvPr id="10" name="TextBox 3">
            <a:extLst>
              <a:ext uri="{FF2B5EF4-FFF2-40B4-BE49-F238E27FC236}">
                <a16:creationId xmlns:a16="http://schemas.microsoft.com/office/drawing/2014/main" xmlns="" id="{CA9ECC57-7DAA-41A7-BDE1-339BFA6E04B4}"/>
              </a:ext>
            </a:extLst>
          </p:cNvPr>
          <p:cNvSpPr txBox="1"/>
          <p:nvPr/>
        </p:nvSpPr>
        <p:spPr>
          <a:xfrm>
            <a:off x="5973901" y="1764030"/>
            <a:ext cx="229776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有害垃圾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645B577-E608-4B84-A31F-84BCAAA83B7A}"/>
              </a:ext>
            </a:extLst>
          </p:cNvPr>
          <p:cNvSpPr txBox="1"/>
          <p:nvPr/>
        </p:nvSpPr>
        <p:spPr>
          <a:xfrm>
            <a:off x="6070981" y="2590458"/>
            <a:ext cx="1094094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电池类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B2A5582-C402-4204-ABCF-1073409C4459}"/>
              </a:ext>
            </a:extLst>
          </p:cNvPr>
          <p:cNvSpPr txBox="1"/>
          <p:nvPr/>
        </p:nvSpPr>
        <p:spPr>
          <a:xfrm>
            <a:off x="7371715" y="2590458"/>
            <a:ext cx="1512625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铅汞类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190272F-F7C9-4968-B9DD-D02C0C38BD15}"/>
              </a:ext>
            </a:extLst>
          </p:cNvPr>
          <p:cNvSpPr txBox="1"/>
          <p:nvPr/>
        </p:nvSpPr>
        <p:spPr>
          <a:xfrm>
            <a:off x="9031973" y="2566863"/>
            <a:ext cx="1512625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废药类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995A890-1C16-4BC4-A101-C677FAD300B6}"/>
              </a:ext>
            </a:extLst>
          </p:cNvPr>
          <p:cNvSpPr txBox="1"/>
          <p:nvPr/>
        </p:nvSpPr>
        <p:spPr>
          <a:xfrm>
            <a:off x="6093860" y="3190906"/>
            <a:ext cx="1512625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油漆类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54C3AA0-C22F-457C-B461-B2612CFDB04E}"/>
              </a:ext>
            </a:extLst>
          </p:cNvPr>
          <p:cNvSpPr txBox="1"/>
          <p:nvPr/>
        </p:nvSpPr>
        <p:spPr>
          <a:xfrm>
            <a:off x="7804382" y="3183125"/>
            <a:ext cx="1512625" cy="377026"/>
          </a:xfrm>
          <a:prstGeom prst="rect">
            <a:avLst/>
          </a:prstGeom>
          <a:noFill/>
          <a:ln>
            <a:solidFill>
              <a:srgbClr val="6E763F"/>
            </a:solidFill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农药类</a:t>
            </a:r>
          </a:p>
        </p:txBody>
      </p:sp>
      <p:sp>
        <p:nvSpPr>
          <p:cNvPr id="16" name="TextBox 23">
            <a:extLst>
              <a:ext uri="{FF2B5EF4-FFF2-40B4-BE49-F238E27FC236}">
                <a16:creationId xmlns:a16="http://schemas.microsoft.com/office/drawing/2014/main" xmlns="" id="{5443962D-E330-4872-957C-56FB9F6E8261}"/>
              </a:ext>
            </a:extLst>
          </p:cNvPr>
          <p:cNvSpPr txBox="1"/>
          <p:nvPr/>
        </p:nvSpPr>
        <p:spPr>
          <a:xfrm>
            <a:off x="6011934" y="3890517"/>
            <a:ext cx="43072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有害垃圾：指生活垃圾中对人体健康及自然环境造成危害的物质，必须单独运输、存贮，有环保部门认可的专业机构进行特殊安全处理。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7B1086E-FB0A-4C4E-AF0B-F78493AA099A}"/>
              </a:ext>
            </a:extLst>
          </p:cNvPr>
          <p:cNvSpPr/>
          <p:nvPr/>
        </p:nvSpPr>
        <p:spPr>
          <a:xfrm>
            <a:off x="5040789" y="537519"/>
            <a:ext cx="38435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pc="600" dirty="0">
                <a:solidFill>
                  <a:srgbClr val="6E763F"/>
                </a:solidFill>
                <a:cs typeface="+mn-ea"/>
                <a:sym typeface="+mn-lt"/>
              </a:rPr>
              <a:t>垃圾的分类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29EC344F-D36A-4F5B-8E8F-5FEAFDA3F7AC}"/>
              </a:ext>
            </a:extLst>
          </p:cNvPr>
          <p:cNvCxnSpPr>
            <a:cxnSpLocks/>
          </p:cNvCxnSpPr>
          <p:nvPr/>
        </p:nvCxnSpPr>
        <p:spPr>
          <a:xfrm>
            <a:off x="5798593" y="1923027"/>
            <a:ext cx="0" cy="4174889"/>
          </a:xfrm>
          <a:prstGeom prst="line">
            <a:avLst/>
          </a:prstGeom>
          <a:ln w="25400">
            <a:solidFill>
              <a:srgbClr val="6E76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7244596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0ylslvu">
      <a:majorFont>
        <a:latin typeface="庞门正道标题体"/>
        <a:ea typeface="庞门正道标题体"/>
        <a:cs typeface=""/>
      </a:majorFont>
      <a:minorFont>
        <a:latin typeface="庞门正道标题体"/>
        <a:ea typeface="庞门正道标题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</TotalTime>
  <Words>729</Words>
  <Application>Microsoft Office PowerPoint</Application>
  <PresentationFormat>自定义</PresentationFormat>
  <Paragraphs>110</Paragraphs>
  <Slides>19</Slides>
  <Notes>19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tw</cp:lastModifiedBy>
  <cp:revision>76</cp:revision>
  <dcterms:created xsi:type="dcterms:W3CDTF">2019-06-19T16:23:28Z</dcterms:created>
  <dcterms:modified xsi:type="dcterms:W3CDTF">2020-12-10T04:15:43Z</dcterms:modified>
</cp:coreProperties>
</file>